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0"/>
  </p:notesMasterIdLst>
  <p:sldIdLst>
    <p:sldId id="359" r:id="rId3"/>
    <p:sldId id="366" r:id="rId4"/>
    <p:sldId id="365" r:id="rId5"/>
    <p:sldId id="367" r:id="rId6"/>
    <p:sldId id="370" r:id="rId7"/>
    <p:sldId id="368" r:id="rId8"/>
    <p:sldId id="369" r:id="rId9"/>
    <p:sldId id="371" r:id="rId10"/>
    <p:sldId id="372" r:id="rId11"/>
    <p:sldId id="373" r:id="rId12"/>
    <p:sldId id="374" r:id="rId13"/>
    <p:sldId id="375" r:id="rId14"/>
    <p:sldId id="376" r:id="rId15"/>
    <p:sldId id="377" r:id="rId16"/>
    <p:sldId id="378" r:id="rId17"/>
    <p:sldId id="379" r:id="rId18"/>
    <p:sldId id="380" r:id="rId19"/>
    <p:sldId id="381" r:id="rId20"/>
    <p:sldId id="383" r:id="rId21"/>
    <p:sldId id="382" r:id="rId22"/>
    <p:sldId id="360" r:id="rId23"/>
    <p:sldId id="361" r:id="rId24"/>
    <p:sldId id="362" r:id="rId25"/>
    <p:sldId id="363" r:id="rId26"/>
    <p:sldId id="364" r:id="rId27"/>
    <p:sldId id="384" r:id="rId28"/>
    <p:sldId id="293" r:id="rId29"/>
  </p:sldIdLst>
  <p:sldSz cx="9144000" cy="6858000" type="screen4x3"/>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65"/>
            <p14:sldId id="367"/>
            <p14:sldId id="370"/>
            <p14:sldId id="368"/>
            <p14:sldId id="369"/>
            <p14:sldId id="371"/>
            <p14:sldId id="372"/>
            <p14:sldId id="373"/>
            <p14:sldId id="374"/>
            <p14:sldId id="375"/>
            <p14:sldId id="376"/>
            <p14:sldId id="377"/>
            <p14:sldId id="378"/>
            <p14:sldId id="379"/>
            <p14:sldId id="380"/>
            <p14:sldId id="381"/>
            <p14:sldId id="383"/>
            <p14:sldId id="382"/>
            <p14:sldId id="360"/>
            <p14:sldId id="361"/>
            <p14:sldId id="362"/>
            <p14:sldId id="363"/>
            <p14:sldId id="364"/>
            <p14:sldId id="38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24</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25</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2.png"/><Relationship Id="rId4" Type="http://schemas.openxmlformats.org/officeDocument/2006/relationships/hyperlink" Target="%5b1%5d%20http:/creativecommons.org/licenses/by-nc-sa/4.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biblionet.gr/book/190539/Thomas,_Jan/%CE%A3%CF%84%CE%BF_%CF%83%CF%80%CE%B9%CF%84%CE%AC%CE%BA%CE%B9_%CF%84%CE%BF%CF%85_%CF%83%CE%BA%CF%8D%CE%BB%CE%BF%CF%8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biblionet.gr/main.asp?page=results&amp;Titlesid=158612" TargetMode="External"/><Relationship Id="rId4" Type="http://schemas.openxmlformats.org/officeDocument/2006/relationships/hyperlink" Target="http://www.biblionet.gr/book/159663/McKee,_David/%CE%88%CE%BB%CE%BC%CE%B5%CF%8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Συζήτηση (1/2)</a:t>
            </a:r>
            <a:endParaRPr lang="el-GR" dirty="0"/>
          </a:p>
        </p:txBody>
      </p:sp>
      <p:sp>
        <p:nvSpPr>
          <p:cNvPr id="3" name="Content Placeholder 2"/>
          <p:cNvSpPr>
            <a:spLocks noGrp="1"/>
          </p:cNvSpPr>
          <p:nvPr>
            <p:ph sz="half" idx="1"/>
          </p:nvPr>
        </p:nvSpPr>
        <p:spPr/>
        <p:txBody>
          <a:bodyPr>
            <a:noAutofit/>
          </a:bodyPr>
          <a:lstStyle/>
          <a:p>
            <a:pPr marL="0" indent="0">
              <a:buNone/>
            </a:pPr>
            <a:r>
              <a:rPr lang="el-GR" dirty="0"/>
              <a:t>Στη συνέχεια συζητήσαμε για το ποια από τις δυο καρτέλες-τίτλους ταίριαζε τελικά στο βιβλίο. </a:t>
            </a:r>
          </a:p>
        </p:txBody>
      </p:sp>
      <p:pic>
        <p:nvPicPr>
          <p:cNvPr id="2050" name="Picture 2" descr="Παιδιά σηκώνουν το χέρι να πάρουν τον λόγο."/>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644008" y="1700808"/>
            <a:ext cx="4038600" cy="3030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91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Συζήτηση </a:t>
            </a:r>
            <a:r>
              <a:rPr lang="el-GR" dirty="0" smtClean="0"/>
              <a:t>(2/2</a:t>
            </a:r>
            <a:r>
              <a:rPr lang="el-GR" dirty="0"/>
              <a:t>)</a:t>
            </a:r>
          </a:p>
        </p:txBody>
      </p:sp>
      <p:sp>
        <p:nvSpPr>
          <p:cNvPr id="3" name="Content Placeholder 2"/>
          <p:cNvSpPr>
            <a:spLocks noGrp="1"/>
          </p:cNvSpPr>
          <p:nvPr>
            <p:ph sz="half" idx="1"/>
          </p:nvPr>
        </p:nvSpPr>
        <p:spPr/>
        <p:txBody>
          <a:bodyPr>
            <a:noAutofit/>
          </a:bodyPr>
          <a:lstStyle/>
          <a:p>
            <a:pPr marL="0" indent="0">
              <a:buNone/>
            </a:pPr>
            <a:r>
              <a:rPr lang="el-GR" sz="2600" dirty="0"/>
              <a:t>Μερικοί επέλεξαν τον ‘</a:t>
            </a:r>
            <a:r>
              <a:rPr lang="el-GR" sz="2600" dirty="0" err="1"/>
              <a:t>φοβιστικό</a:t>
            </a:r>
            <a:r>
              <a:rPr lang="el-GR" sz="2600" dirty="0"/>
              <a:t>’ γιατί «στις περισσότερες σελίδες τα άλλα ζώα τον φοβούνταν». </a:t>
            </a:r>
          </a:p>
          <a:p>
            <a:pPr marL="0" indent="0">
              <a:buNone/>
            </a:pPr>
            <a:r>
              <a:rPr lang="el-GR" sz="2600" dirty="0"/>
              <a:t>Άλλοι την καρτέλα με τα χαρούμενα γράμματα γιατί «Ο σκύλος ήταν καλός. Έκανε </a:t>
            </a:r>
            <a:r>
              <a:rPr lang="el-GR" sz="2600" dirty="0" err="1"/>
              <a:t>πάρτυ</a:t>
            </a:r>
            <a:r>
              <a:rPr lang="el-GR" sz="2600" dirty="0"/>
              <a:t> και τους κάλεσε όλους».</a:t>
            </a:r>
          </a:p>
          <a:p>
            <a:endParaRPr lang="el-GR" sz="2600" dirty="0"/>
          </a:p>
        </p:txBody>
      </p:sp>
      <p:pic>
        <p:nvPicPr>
          <p:cNvPr id="5" name="Picture 2" descr="Αγοράκι δείχνει τον τίτλο που προτιμά."/>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788024" y="1772815"/>
            <a:ext cx="3914384" cy="3711755"/>
          </a:xfrm>
          <a:prstGeom prst="rect">
            <a:avLst/>
          </a:prstGeom>
          <a:noFill/>
          <a:ln w="9525">
            <a:noFill/>
            <a:miter lim="800000"/>
            <a:headEnd/>
            <a:tailEnd/>
          </a:ln>
        </p:spPr>
      </p:pic>
    </p:spTree>
    <p:extLst>
      <p:ext uri="{BB962C8B-B14F-4D97-AF65-F5344CB8AC3E}">
        <p14:creationId xmlns:p14="http://schemas.microsoft.com/office/powerpoint/2010/main" val="36451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Ψηφοφορία (1/3)</a:t>
            </a:r>
            <a:endParaRPr lang="el-GR" dirty="0"/>
          </a:p>
        </p:txBody>
      </p:sp>
      <p:sp>
        <p:nvSpPr>
          <p:cNvPr id="6" name="Content Placeholder 5"/>
          <p:cNvSpPr>
            <a:spLocks noGrp="1"/>
          </p:cNvSpPr>
          <p:nvPr>
            <p:ph sz="half" idx="1"/>
          </p:nvPr>
        </p:nvSpPr>
        <p:spPr/>
        <p:txBody>
          <a:bodyPr>
            <a:normAutofit/>
          </a:bodyPr>
          <a:lstStyle/>
          <a:p>
            <a:pPr marL="0" indent="0">
              <a:buNone/>
            </a:pPr>
            <a:r>
              <a:rPr lang="el-GR" dirty="0"/>
              <a:t>Ζήτησα από τα παιδιά να ψηφίσουν τον τίτλο που θεωρούσαν πως ταίριαζε περισσότερο στο βιβλίο. Είναι μια πρακτική, την οποία αξιοποιούν και σε άλλες δραστηριότητες στο νηπιαγωγείο. </a:t>
            </a:r>
          </a:p>
        </p:txBody>
      </p:sp>
      <p:pic>
        <p:nvPicPr>
          <p:cNvPr id="11" name="Content Placeholder 10" descr="Οι Καρτέλες  με τους τίτλους."/>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860032" y="1628800"/>
            <a:ext cx="3810581" cy="4339306"/>
          </a:xfrm>
        </p:spPr>
      </p:pic>
    </p:spTree>
    <p:extLst>
      <p:ext uri="{BB962C8B-B14F-4D97-AF65-F5344CB8AC3E}">
        <p14:creationId xmlns:p14="http://schemas.microsoft.com/office/powerpoint/2010/main" val="3410855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Ψηφοφορία </a:t>
            </a:r>
            <a:r>
              <a:rPr lang="el-GR" dirty="0" smtClean="0"/>
              <a:t>(2/3</a:t>
            </a:r>
            <a:r>
              <a:rPr lang="el-GR" dirty="0"/>
              <a:t>)</a:t>
            </a:r>
          </a:p>
        </p:txBody>
      </p:sp>
      <p:sp>
        <p:nvSpPr>
          <p:cNvPr id="5" name="Content Placeholder 4"/>
          <p:cNvSpPr>
            <a:spLocks noGrp="1"/>
          </p:cNvSpPr>
          <p:nvPr>
            <p:ph sz="half" idx="1"/>
          </p:nvPr>
        </p:nvSpPr>
        <p:spPr/>
        <p:txBody>
          <a:bodyPr>
            <a:normAutofit/>
          </a:bodyPr>
          <a:lstStyle/>
          <a:p>
            <a:pPr marL="0" indent="0">
              <a:buNone/>
            </a:pPr>
            <a:r>
              <a:rPr lang="el-GR" dirty="0"/>
              <a:t>Ως ψήφους χρησιμοποίησαν τουβλάκια και ένα – ένα τα παιδιά σηκώνονταν και έριχναν τη ψήφο τους πάνω στην καρτέλα-τίτλο, που ήταν τοποθετημένη στο πάτωμα. </a:t>
            </a:r>
          </a:p>
        </p:txBody>
      </p:sp>
      <p:pic>
        <p:nvPicPr>
          <p:cNvPr id="7" name="Picture 3" descr="αγοράκι ψηφίζει τον τίτλο που προτιμά."/>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644008" y="1772816"/>
            <a:ext cx="4038600" cy="2812674"/>
          </a:xfrm>
          <a:prstGeom prst="rect">
            <a:avLst/>
          </a:prstGeom>
          <a:noFill/>
          <a:ln w="9525">
            <a:noFill/>
            <a:miter lim="800000"/>
            <a:headEnd/>
            <a:tailEnd/>
          </a:ln>
        </p:spPr>
      </p:pic>
    </p:spTree>
    <p:extLst>
      <p:ext uri="{BB962C8B-B14F-4D97-AF65-F5344CB8AC3E}">
        <p14:creationId xmlns:p14="http://schemas.microsoft.com/office/powerpoint/2010/main" val="1691802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Ψηφοφορία </a:t>
            </a:r>
            <a:r>
              <a:rPr lang="el-GR" dirty="0" smtClean="0"/>
              <a:t>(3/3</a:t>
            </a:r>
            <a:r>
              <a:rPr lang="el-GR" dirty="0"/>
              <a:t>)</a:t>
            </a:r>
          </a:p>
        </p:txBody>
      </p:sp>
      <p:sp>
        <p:nvSpPr>
          <p:cNvPr id="3" name="Content Placeholder 2"/>
          <p:cNvSpPr>
            <a:spLocks noGrp="1"/>
          </p:cNvSpPr>
          <p:nvPr>
            <p:ph sz="half" idx="1"/>
          </p:nvPr>
        </p:nvSpPr>
        <p:spPr/>
        <p:txBody>
          <a:bodyPr/>
          <a:lstStyle/>
          <a:p>
            <a:pPr marL="0" indent="0">
              <a:buNone/>
            </a:pPr>
            <a:r>
              <a:rPr lang="el-GR" dirty="0"/>
              <a:t>Ύστερα, ένα παιδί καταμέτρησε τις ψήφους και βγήκαν 15 – 7 υπέρ της καρτέλας με τα χαρούμενα γράμματα.</a:t>
            </a:r>
          </a:p>
          <a:p>
            <a:endParaRPr lang="el-GR" dirty="0"/>
          </a:p>
        </p:txBody>
      </p:sp>
      <p:pic>
        <p:nvPicPr>
          <p:cNvPr id="5" name="Picture 2" descr="αγοράκι μετρά τις ψήφους."/>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716016" y="1700808"/>
            <a:ext cx="3973068" cy="2980944"/>
          </a:xfrm>
          <a:prstGeom prst="rect">
            <a:avLst/>
          </a:prstGeom>
          <a:noFill/>
          <a:ln w="9525">
            <a:noFill/>
            <a:miter lim="800000"/>
            <a:headEnd/>
            <a:tailEnd/>
          </a:ln>
        </p:spPr>
      </p:pic>
    </p:spTree>
    <p:extLst>
      <p:ext uri="{BB962C8B-B14F-4D97-AF65-F5344CB8AC3E}">
        <p14:creationId xmlns:p14="http://schemas.microsoft.com/office/powerpoint/2010/main" val="198767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Εικαστική δραστηριότητα (1/6)</a:t>
            </a:r>
            <a:endParaRPr lang="el-GR" dirty="0"/>
          </a:p>
        </p:txBody>
      </p:sp>
      <p:sp>
        <p:nvSpPr>
          <p:cNvPr id="3" name="Content Placeholder 2"/>
          <p:cNvSpPr>
            <a:spLocks noGrp="1"/>
          </p:cNvSpPr>
          <p:nvPr>
            <p:ph sz="half" idx="1"/>
          </p:nvPr>
        </p:nvSpPr>
        <p:spPr/>
        <p:txBody>
          <a:bodyPr/>
          <a:lstStyle/>
          <a:p>
            <a:pPr marL="0" indent="0">
              <a:buNone/>
            </a:pPr>
            <a:r>
              <a:rPr lang="el-GR" dirty="0"/>
              <a:t>Στη συνέχεια η εργασία που κάναμε ήταν να επιλέξουμε διάφορα γνωστά μας βιβλία και να γράψουμε τον τίτλο έτσι ώστε να μας δίνει στοιχεία για την υπόθεση ή τους χαρακτήρες. </a:t>
            </a:r>
          </a:p>
          <a:p>
            <a:endParaRPr lang="el-GR" dirty="0"/>
          </a:p>
        </p:txBody>
      </p:sp>
      <p:pic>
        <p:nvPicPr>
          <p:cNvPr id="3074" name="Picture 2" descr="Παρουσίαση ζωγραφιάς."/>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967039" y="1772816"/>
            <a:ext cx="370804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572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a:t>
            </a:r>
            <a:r>
              <a:rPr lang="el-GR" dirty="0" smtClean="0"/>
              <a:t>(2/6</a:t>
            </a:r>
            <a:r>
              <a:rPr lang="el-GR" dirty="0"/>
              <a:t>)</a:t>
            </a:r>
          </a:p>
        </p:txBody>
      </p:sp>
      <p:sp>
        <p:nvSpPr>
          <p:cNvPr id="4" name="Content Placeholder 3"/>
          <p:cNvSpPr>
            <a:spLocks noGrp="1"/>
          </p:cNvSpPr>
          <p:nvPr>
            <p:ph sz="half" idx="2"/>
          </p:nvPr>
        </p:nvSpPr>
        <p:spPr>
          <a:xfrm>
            <a:off x="4932040" y="1600200"/>
            <a:ext cx="3754760" cy="4525963"/>
          </a:xfrm>
        </p:spPr>
        <p:txBody>
          <a:bodyPr/>
          <a:lstStyle/>
          <a:p>
            <a:pPr marL="0" indent="0">
              <a:buNone/>
            </a:pPr>
            <a:r>
              <a:rPr lang="el-GR" dirty="0" smtClean="0"/>
              <a:t>Η </a:t>
            </a:r>
            <a:r>
              <a:rPr lang="el-GR" dirty="0"/>
              <a:t>Σταχτοπούτα ντύνεται όμορφα και γι’ αυτό την ερωτεύεται ο πρίγκιπας και γίνεται πριγκίπισσα. Ο τίτλος της γράφεται χρωματιστός με </a:t>
            </a:r>
            <a:r>
              <a:rPr lang="el-GR" dirty="0" err="1"/>
              <a:t>στρασάκια</a:t>
            </a:r>
            <a:r>
              <a:rPr lang="el-GR" dirty="0"/>
              <a:t> και με αστέρια. </a:t>
            </a:r>
          </a:p>
          <a:p>
            <a:endParaRPr lang="el-GR" dirty="0"/>
          </a:p>
        </p:txBody>
      </p:sp>
      <p:pic>
        <p:nvPicPr>
          <p:cNvPr id="5" name="Picture 2" descr="Ζωγραφισμένη η λέξη Σταχτοπούτα."/>
          <p:cNvPicPr>
            <a:picLocks noGrp="1" noChangeAspect="1" noChangeArrowheads="1"/>
          </p:cNvPicPr>
          <p:nvPr>
            <p:ph sz="half" idx="1"/>
          </p:nvPr>
        </p:nvPicPr>
        <p:blipFill rotWithShape="1">
          <a:blip r:embed="rId2" cstate="screen">
            <a:extLst>
              <a:ext uri="{28A0092B-C50C-407E-A947-70E740481C1C}">
                <a14:useLocalDpi xmlns:a14="http://schemas.microsoft.com/office/drawing/2010/main"/>
              </a:ext>
            </a:extLst>
          </a:blip>
          <a:srcRect/>
          <a:stretch/>
        </p:blipFill>
        <p:spPr bwMode="auto">
          <a:xfrm>
            <a:off x="251520" y="1700808"/>
            <a:ext cx="4372502" cy="3168352"/>
          </a:xfrm>
          <a:prstGeom prst="rect">
            <a:avLst/>
          </a:prstGeom>
          <a:noFill/>
          <a:ln w="9525">
            <a:noFill/>
            <a:miter lim="800000"/>
            <a:headEnd/>
            <a:tailEnd/>
          </a:ln>
        </p:spPr>
      </p:pic>
    </p:spTree>
    <p:extLst>
      <p:ext uri="{BB962C8B-B14F-4D97-AF65-F5344CB8AC3E}">
        <p14:creationId xmlns:p14="http://schemas.microsoft.com/office/powerpoint/2010/main" val="210664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a:t>
            </a:r>
            <a:r>
              <a:rPr lang="el-GR" dirty="0" smtClean="0"/>
              <a:t>(3/6</a:t>
            </a:r>
            <a:r>
              <a:rPr lang="el-GR" dirty="0"/>
              <a:t>)</a:t>
            </a:r>
          </a:p>
        </p:txBody>
      </p:sp>
      <p:sp>
        <p:nvSpPr>
          <p:cNvPr id="4" name="Content Placeholder 3"/>
          <p:cNvSpPr>
            <a:spLocks noGrp="1"/>
          </p:cNvSpPr>
          <p:nvPr>
            <p:ph sz="half" idx="2"/>
          </p:nvPr>
        </p:nvSpPr>
        <p:spPr>
          <a:xfrm>
            <a:off x="5868144" y="1628800"/>
            <a:ext cx="2674640" cy="4525963"/>
          </a:xfrm>
        </p:spPr>
        <p:txBody>
          <a:bodyPr/>
          <a:lstStyle/>
          <a:p>
            <a:pPr marL="0" indent="0">
              <a:buNone/>
            </a:pPr>
            <a:r>
              <a:rPr lang="el-GR" dirty="0"/>
              <a:t>«Η Χιονάτη είναι σαν το χιόνι, για αυτό βάλαμε μπαμπάκι».</a:t>
            </a:r>
          </a:p>
          <a:p>
            <a:endParaRPr lang="el-GR" dirty="0"/>
          </a:p>
        </p:txBody>
      </p:sp>
      <p:pic>
        <p:nvPicPr>
          <p:cNvPr id="5" name="Picture 3" descr="Ζωγραφισμένη η λέξη Χιονάτη."/>
          <p:cNvPicPr>
            <a:picLocks noGrp="1" noChangeAspect="1" noChangeArrowheads="1"/>
          </p:cNvPicPr>
          <p:nvPr>
            <p:ph sz="half" idx="1"/>
          </p:nvPr>
        </p:nvPicPr>
        <p:blipFill rotWithShape="1">
          <a:blip r:embed="rId2" cstate="screen">
            <a:extLst>
              <a:ext uri="{28A0092B-C50C-407E-A947-70E740481C1C}">
                <a14:useLocalDpi xmlns:a14="http://schemas.microsoft.com/office/drawing/2010/main"/>
              </a:ext>
            </a:extLst>
          </a:blip>
          <a:srcRect/>
          <a:stretch/>
        </p:blipFill>
        <p:spPr bwMode="auto">
          <a:xfrm>
            <a:off x="467543" y="1700808"/>
            <a:ext cx="5330331" cy="3384376"/>
          </a:xfrm>
          <a:prstGeom prst="rect">
            <a:avLst/>
          </a:prstGeom>
          <a:noFill/>
          <a:ln w="9525">
            <a:noFill/>
            <a:miter lim="800000"/>
            <a:headEnd/>
            <a:tailEnd/>
          </a:ln>
        </p:spPr>
      </p:pic>
    </p:spTree>
    <p:extLst>
      <p:ext uri="{BB962C8B-B14F-4D97-AF65-F5344CB8AC3E}">
        <p14:creationId xmlns:p14="http://schemas.microsoft.com/office/powerpoint/2010/main" val="408191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a:t>
            </a:r>
            <a:r>
              <a:rPr lang="el-GR" dirty="0" smtClean="0"/>
              <a:t>(</a:t>
            </a:r>
            <a:r>
              <a:rPr lang="el-GR" dirty="0"/>
              <a:t>4</a:t>
            </a:r>
            <a:r>
              <a:rPr lang="el-GR" dirty="0" smtClean="0"/>
              <a:t>/6</a:t>
            </a:r>
            <a:r>
              <a:rPr lang="el-GR" dirty="0"/>
              <a:t>)</a:t>
            </a:r>
          </a:p>
        </p:txBody>
      </p:sp>
      <p:sp>
        <p:nvSpPr>
          <p:cNvPr id="3" name="Content Placeholder 2"/>
          <p:cNvSpPr>
            <a:spLocks noGrp="1"/>
          </p:cNvSpPr>
          <p:nvPr>
            <p:ph sz="half" idx="1"/>
          </p:nvPr>
        </p:nvSpPr>
        <p:spPr>
          <a:xfrm>
            <a:off x="457200" y="1600201"/>
            <a:ext cx="3135611" cy="2044824"/>
          </a:xfrm>
        </p:spPr>
        <p:txBody>
          <a:bodyPr>
            <a:noAutofit/>
          </a:bodyPr>
          <a:lstStyle/>
          <a:p>
            <a:pPr marL="0" indent="0">
              <a:buNone/>
            </a:pPr>
            <a:r>
              <a:rPr lang="el-GR" dirty="0" smtClean="0"/>
              <a:t>«</a:t>
            </a:r>
            <a:r>
              <a:rPr lang="el-GR" dirty="0"/>
              <a:t>Ο Έλμερ είναι πολύχρωμος. Φαίνεται και στον τίτλο του βιβλίου </a:t>
            </a:r>
            <a:r>
              <a:rPr lang="el-GR" dirty="0" smtClean="0"/>
              <a:t>του</a:t>
            </a:r>
            <a:r>
              <a:rPr lang="en-GB" dirty="0" smtClean="0"/>
              <a:t>.</a:t>
            </a:r>
            <a:r>
              <a:rPr lang="el-GR" dirty="0" smtClean="0"/>
              <a:t>»</a:t>
            </a:r>
            <a:endParaRPr lang="el-GR" dirty="0"/>
          </a:p>
          <a:p>
            <a:endParaRPr lang="el-GR" dirty="0"/>
          </a:p>
        </p:txBody>
      </p:sp>
      <p:pic>
        <p:nvPicPr>
          <p:cNvPr id="4098" name="Picture 2" descr="Εξώφυλλο του βιβλίου Έλμερ."/>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608" y="4077072"/>
            <a:ext cx="1609508" cy="189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Ζωγραφισμένη η λέξη Έλμερ."/>
          <p:cNvPicPr>
            <a:picLocks noGrp="1" noChangeAspect="1" noChangeArrowheads="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3203848" y="1700808"/>
            <a:ext cx="5555201" cy="3456384"/>
          </a:xfrm>
        </p:spPr>
      </p:pic>
      <p:sp>
        <p:nvSpPr>
          <p:cNvPr id="7" name="TextBox 6"/>
          <p:cNvSpPr txBox="1"/>
          <p:nvPr/>
        </p:nvSpPr>
        <p:spPr>
          <a:xfrm>
            <a:off x="2771800" y="5609089"/>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1214652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a:t>
            </a:r>
            <a:r>
              <a:rPr lang="el-GR" dirty="0" smtClean="0"/>
              <a:t>(5/6</a:t>
            </a:r>
            <a:r>
              <a:rPr lang="el-GR" dirty="0"/>
              <a:t>)</a:t>
            </a:r>
          </a:p>
        </p:txBody>
      </p:sp>
      <p:sp>
        <p:nvSpPr>
          <p:cNvPr id="3" name="Content Placeholder 2"/>
          <p:cNvSpPr>
            <a:spLocks noGrp="1"/>
          </p:cNvSpPr>
          <p:nvPr>
            <p:ph sz="half" idx="1"/>
          </p:nvPr>
        </p:nvSpPr>
        <p:spPr/>
        <p:txBody>
          <a:bodyPr/>
          <a:lstStyle/>
          <a:p>
            <a:pPr marL="0" indent="0">
              <a:buNone/>
            </a:pPr>
            <a:r>
              <a:rPr lang="el-GR" dirty="0" smtClean="0"/>
              <a:t>Για </a:t>
            </a:r>
            <a:r>
              <a:rPr lang="el-GR" dirty="0"/>
              <a:t>το βιβλίο «Όχι Γιωργάκη», τα παιδιά συμφωνούν ότι  ο Γιωργάκης είναι πολύ άτακτος και αυτό πρέπει να φανεί στον τίτλο. </a:t>
            </a:r>
            <a:endParaRPr lang="en-GB" dirty="0" smtClean="0"/>
          </a:p>
          <a:p>
            <a:pPr marL="0" indent="0">
              <a:buNone/>
            </a:pPr>
            <a:endParaRPr lang="el-GR" dirty="0"/>
          </a:p>
        </p:txBody>
      </p:sp>
      <p:pic>
        <p:nvPicPr>
          <p:cNvPr id="6" name="Picture 4" descr="Εξώφυλλο του βιβλίου: Όχι Γιωργάκη"/>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148064" y="1772816"/>
            <a:ext cx="3096344" cy="4264008"/>
          </a:xfrm>
          <a:prstGeom prst="rect">
            <a:avLst/>
          </a:prstGeom>
          <a:noFill/>
          <a:ln w="9525">
            <a:noFill/>
            <a:miter lim="800000"/>
            <a:headEnd/>
            <a:tailEnd/>
          </a:ln>
        </p:spPr>
      </p:pic>
      <p:sp>
        <p:nvSpPr>
          <p:cNvPr id="5" name="TextBox 4"/>
          <p:cNvSpPr txBox="1"/>
          <p:nvPr/>
        </p:nvSpPr>
        <p:spPr>
          <a:xfrm>
            <a:off x="4572000" y="5589240"/>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397975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smtClean="0"/>
              <a:t>Μαργαρίτα Γεωργίου.</a:t>
            </a:r>
          </a:p>
          <a:p>
            <a:pPr marL="0" indent="0">
              <a:spcBef>
                <a:spcPts val="1800"/>
              </a:spcBef>
              <a:buNone/>
            </a:pPr>
            <a:r>
              <a:rPr lang="el-GR" altLang="en-US" sz="2400" b="1" dirty="0" smtClean="0"/>
              <a:t>Βιβλίο</a:t>
            </a:r>
            <a:r>
              <a:rPr lang="el-GR" altLang="en-US" sz="2400" dirty="0" smtClean="0"/>
              <a:t>: </a:t>
            </a:r>
            <a:r>
              <a:rPr lang="el-GR" sz="2400" dirty="0" err="1" smtClean="0"/>
              <a:t>Thomas</a:t>
            </a:r>
            <a:r>
              <a:rPr lang="el-GR" sz="2400" dirty="0" smtClean="0"/>
              <a:t>, </a:t>
            </a:r>
            <a:r>
              <a:rPr lang="el-GR" sz="2400" dirty="0" err="1" smtClean="0"/>
              <a:t>Jan</a:t>
            </a:r>
            <a:r>
              <a:rPr lang="el-GR" sz="2400" dirty="0" smtClean="0"/>
              <a:t>. </a:t>
            </a:r>
            <a:r>
              <a:rPr lang="el-GR" sz="2400" b="1" dirty="0" smtClean="0"/>
              <a:t>Στο σπιτάκι του σκύλου</a:t>
            </a:r>
            <a:r>
              <a:rPr lang="el-GR" sz="2400" dirty="0" smtClean="0"/>
              <a:t> / </a:t>
            </a:r>
            <a:r>
              <a:rPr lang="el-GR" sz="2400" dirty="0" err="1" smtClean="0"/>
              <a:t>Jan</a:t>
            </a:r>
            <a:r>
              <a:rPr lang="el-GR" sz="2400" dirty="0" smtClean="0"/>
              <a:t> </a:t>
            </a:r>
            <a:r>
              <a:rPr lang="el-GR" sz="2400" dirty="0" err="1" smtClean="0"/>
              <a:t>Thomas</a:t>
            </a:r>
            <a:r>
              <a:rPr lang="el-GR" sz="2400" dirty="0" smtClean="0"/>
              <a:t> · μετάφραση Ελένη </a:t>
            </a:r>
            <a:r>
              <a:rPr lang="el-GR" sz="2400" dirty="0" err="1" smtClean="0"/>
              <a:t>Κατσαμά</a:t>
            </a:r>
            <a:r>
              <a:rPr lang="el-GR" sz="2400" dirty="0" smtClean="0"/>
              <a:t>. - 1η </a:t>
            </a:r>
            <a:r>
              <a:rPr lang="el-GR" sz="2400" dirty="0" err="1" smtClean="0"/>
              <a:t>έκδ</a:t>
            </a:r>
            <a:r>
              <a:rPr lang="el-GR" sz="2400" dirty="0" smtClean="0"/>
              <a:t>. - Αθήνα : Εκδόσεις Παπαδόπουλος, 2013. </a:t>
            </a:r>
            <a:endParaRPr lang="en-GB" sz="2400" dirty="0"/>
          </a:p>
        </p:txBody>
      </p:sp>
      <p:pic>
        <p:nvPicPr>
          <p:cNvPr id="6" name="Picture 2" descr="Εξώφυλλο του βιβλίου Στο σπιτάκι του σκύλ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742319"/>
            <a:ext cx="4038600" cy="4241724"/>
          </a:xfrm>
          <a:prstGeom prst="rect">
            <a:avLst/>
          </a:prstGeom>
          <a:noFill/>
          <a:ln w="9525">
            <a:noFill/>
            <a:miter lim="800000"/>
            <a:headEnd/>
            <a:tailEnd/>
          </a:ln>
        </p:spPr>
      </p:pic>
      <p:sp>
        <p:nvSpPr>
          <p:cNvPr id="5" name="TextBox 4"/>
          <p:cNvSpPr txBox="1"/>
          <p:nvPr/>
        </p:nvSpPr>
        <p:spPr>
          <a:xfrm>
            <a:off x="4139952" y="562524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3626170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Παιδική ζωγραφιά"/>
          <p:cNvPicPr>
            <a:picLocks noGrp="1" noChangeAspect="1" noChangeArrowheads="1"/>
          </p:cNvPicPr>
          <p:nvPr>
            <p:ph type="pic" idx="1"/>
          </p:nvPr>
        </p:nvPicPr>
        <p:blipFill rotWithShape="1">
          <a:blip r:embed="rId2" cstate="screen">
            <a:extLst>
              <a:ext uri="{28A0092B-C50C-407E-A947-70E740481C1C}">
                <a14:useLocalDpi xmlns:a14="http://schemas.microsoft.com/office/drawing/2010/main"/>
              </a:ext>
            </a:extLst>
          </a:blip>
          <a:srcRect/>
          <a:stretch/>
        </p:blipFill>
        <p:spPr bwMode="auto">
          <a:xfrm>
            <a:off x="1619672" y="1484784"/>
            <a:ext cx="5616624" cy="3567680"/>
          </a:xfrm>
          <a:prstGeom prst="rect">
            <a:avLst/>
          </a:prstGeom>
          <a:noFill/>
          <a:ln w="9525">
            <a:noFill/>
            <a:miter lim="800000"/>
            <a:headEnd/>
            <a:tailEnd/>
          </a:ln>
        </p:spPr>
      </p:pic>
      <p:sp>
        <p:nvSpPr>
          <p:cNvPr id="3" name="Content Placeholder 2"/>
          <p:cNvSpPr>
            <a:spLocks noGrp="1"/>
          </p:cNvSpPr>
          <p:nvPr>
            <p:ph type="body" sz="half" idx="2"/>
          </p:nvPr>
        </p:nvSpPr>
        <p:spPr>
          <a:xfrm>
            <a:off x="1691680" y="5301208"/>
            <a:ext cx="5486400" cy="1015008"/>
          </a:xfrm>
        </p:spPr>
        <p:txBody>
          <a:bodyPr/>
          <a:lstStyle/>
          <a:p>
            <a:pPr marL="0" indent="0">
              <a:buNone/>
            </a:pPr>
            <a:r>
              <a:rPr lang="el-GR" dirty="0" smtClean="0"/>
              <a:t>«</a:t>
            </a:r>
            <a:r>
              <a:rPr lang="el-GR" dirty="0"/>
              <a:t>Γι’ αυτό κάναμε γράμματα-μουτζούρες». </a:t>
            </a:r>
          </a:p>
          <a:p>
            <a:endParaRPr lang="el-GR" dirty="0"/>
          </a:p>
        </p:txBody>
      </p:sp>
      <p:sp>
        <p:nvSpPr>
          <p:cNvPr id="2" name="Title 1"/>
          <p:cNvSpPr>
            <a:spLocks noGrp="1"/>
          </p:cNvSpPr>
          <p:nvPr>
            <p:ph type="title"/>
          </p:nvPr>
        </p:nvSpPr>
        <p:spPr/>
        <p:txBody>
          <a:bodyPr/>
          <a:lstStyle/>
          <a:p>
            <a:r>
              <a:rPr lang="el-GR" dirty="0"/>
              <a:t>Εικαστική δραστηριότητα </a:t>
            </a:r>
            <a:r>
              <a:rPr lang="el-GR" dirty="0" smtClean="0"/>
              <a:t>(6/6</a:t>
            </a:r>
            <a:r>
              <a:rPr lang="el-GR" dirty="0"/>
              <a:t>)</a:t>
            </a:r>
          </a:p>
        </p:txBody>
      </p:sp>
    </p:spTree>
    <p:extLst>
      <p:ext uri="{BB962C8B-B14F-4D97-AF65-F5344CB8AC3E}">
        <p14:creationId xmlns:p14="http://schemas.microsoft.com/office/powerpoint/2010/main" val="77778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a:t>Μαργαρίτα </a:t>
            </a:r>
            <a:r>
              <a:rPr lang="el-GR" sz="2000" smtClean="0"/>
              <a:t>Γεωργίου,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a:t>
            </a:r>
            <a:r>
              <a:rPr lang="el-GR" sz="2000" dirty="0"/>
              <a:t>. Στο σπιτάκι του σκύλου». Έκδοση: </a:t>
            </a:r>
            <a:r>
              <a:rPr lang="el-GR" sz="2000" dirty="0" smtClean="0"/>
              <a:t>1.0</a:t>
            </a:r>
            <a:r>
              <a:rPr lang="el-GR" sz="2000" dirty="0"/>
              <a:t>. Αθήνα </a:t>
            </a:r>
            <a:r>
              <a:rPr lang="el-GR" sz="2000" dirty="0" smtClean="0"/>
              <a:t>2015. Διαθέσιμο </a:t>
            </a:r>
            <a:r>
              <a:rPr lang="el-GR" sz="2000" dirty="0"/>
              <a:t>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4016889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Εξώφυλλο του βιβλίου «</a:t>
            </a:r>
            <a:r>
              <a:rPr lang="el-GR" sz="2000" dirty="0" smtClean="0">
                <a:hlinkClick r:id="rId3"/>
              </a:rPr>
              <a:t>Στο </a:t>
            </a:r>
            <a:r>
              <a:rPr lang="el-GR" sz="2000" dirty="0">
                <a:hlinkClick r:id="rId3"/>
              </a:rPr>
              <a:t>σπιτάκι του </a:t>
            </a:r>
            <a:r>
              <a:rPr lang="el-GR" sz="2000" dirty="0" smtClean="0">
                <a:hlinkClick r:id="rId3"/>
              </a:rPr>
              <a:t>σκύλου</a:t>
            </a:r>
            <a:r>
              <a:rPr lang="el-GR" sz="2000" dirty="0" smtClean="0"/>
              <a:t>» </a:t>
            </a:r>
            <a:r>
              <a:rPr lang="el-GR" sz="2000" dirty="0"/>
              <a:t>/ </a:t>
            </a:r>
            <a:r>
              <a:rPr lang="el-GR" sz="2000" dirty="0" err="1"/>
              <a:t>Jan</a:t>
            </a:r>
            <a:r>
              <a:rPr lang="el-GR" sz="2000" dirty="0"/>
              <a:t> </a:t>
            </a:r>
            <a:r>
              <a:rPr lang="el-GR" sz="2000" dirty="0" err="1"/>
              <a:t>Thomas</a:t>
            </a:r>
            <a:r>
              <a:rPr lang="el-GR" sz="2000" dirty="0"/>
              <a:t> · μετάφραση Ελένη </a:t>
            </a:r>
            <a:r>
              <a:rPr lang="el-GR" sz="2000" dirty="0" err="1"/>
              <a:t>Κατσαμά</a:t>
            </a:r>
            <a:r>
              <a:rPr lang="el-GR" sz="2000" dirty="0"/>
              <a:t>. - 1η </a:t>
            </a:r>
            <a:r>
              <a:rPr lang="el-GR" sz="2000" dirty="0" err="1"/>
              <a:t>έκδ</a:t>
            </a:r>
            <a:r>
              <a:rPr lang="el-GR" sz="2000" dirty="0"/>
              <a:t>. - Αθήνα : Εκδόσεις Παπαδόπουλος, 2013. </a:t>
            </a:r>
            <a:r>
              <a:rPr lang="en-GB" sz="2000" dirty="0" err="1" smtClean="0"/>
              <a:t>Biblionet</a:t>
            </a:r>
            <a:r>
              <a:rPr lang="en-GB" sz="2000" dirty="0" smtClean="0"/>
              <a:t>.</a:t>
            </a:r>
          </a:p>
          <a:p>
            <a:pPr marL="0" indent="0">
              <a:buNone/>
            </a:pPr>
            <a:r>
              <a:rPr lang="el-GR" sz="2000" dirty="0" smtClean="0"/>
              <a:t>Εικόνα 2: </a:t>
            </a:r>
            <a:r>
              <a:rPr lang="el-GR" sz="2000" dirty="0"/>
              <a:t>Εξώφυλλο του βιβλίου </a:t>
            </a:r>
            <a:r>
              <a:rPr lang="el-GR" sz="2000" dirty="0" smtClean="0"/>
              <a:t>«</a:t>
            </a:r>
            <a:r>
              <a:rPr lang="el-GR" sz="2000" dirty="0" smtClean="0">
                <a:hlinkClick r:id="rId4"/>
              </a:rPr>
              <a:t>Έλμερ</a:t>
            </a:r>
            <a:r>
              <a:rPr lang="el-GR" sz="2000" dirty="0" smtClean="0"/>
              <a:t>» </a:t>
            </a:r>
            <a:r>
              <a:rPr lang="el-GR" sz="2000" dirty="0"/>
              <a:t>/ </a:t>
            </a:r>
            <a:r>
              <a:rPr lang="el-GR" sz="2000" dirty="0" err="1"/>
              <a:t>Ντέιβιντ</a:t>
            </a:r>
            <a:r>
              <a:rPr lang="el-GR" sz="2000" dirty="0"/>
              <a:t> Μακ Κι · μετάφραση Αθηνά Ανδρουτσοπούλου · εικονογράφηση </a:t>
            </a:r>
            <a:r>
              <a:rPr lang="el-GR" sz="2000" dirty="0" err="1"/>
              <a:t>Ντέιβιντ</a:t>
            </a:r>
            <a:r>
              <a:rPr lang="el-GR" sz="2000" dirty="0"/>
              <a:t> Μακ Κι. - Αθήνα : Εκδόσεις Πατάκη, 2010</a:t>
            </a:r>
            <a:r>
              <a:rPr lang="el-GR" sz="2000" dirty="0" smtClean="0"/>
              <a:t>.</a:t>
            </a:r>
            <a:r>
              <a:rPr lang="en-GB" sz="2000" dirty="0"/>
              <a:t> </a:t>
            </a:r>
            <a:r>
              <a:rPr lang="en-GB" sz="2000" dirty="0" err="1" smtClean="0"/>
              <a:t>Biblionet</a:t>
            </a:r>
            <a:r>
              <a:rPr lang="en-GB" sz="2000" dirty="0" smtClean="0"/>
              <a:t>.</a:t>
            </a:r>
            <a:endParaRPr lang="el-GR" sz="2000" dirty="0"/>
          </a:p>
          <a:p>
            <a:pPr marL="0" indent="0">
              <a:buNone/>
            </a:pPr>
            <a:r>
              <a:rPr lang="el-GR" sz="2000" dirty="0"/>
              <a:t>Εικόνα </a:t>
            </a:r>
            <a:r>
              <a:rPr lang="el-GR" sz="2000" dirty="0" smtClean="0"/>
              <a:t>3: </a:t>
            </a:r>
            <a:r>
              <a:rPr lang="el-GR" sz="2000" dirty="0"/>
              <a:t>Εξώφυλλο του βιβλίου </a:t>
            </a:r>
            <a:r>
              <a:rPr lang="el-GR" sz="2000" dirty="0" smtClean="0"/>
              <a:t>«</a:t>
            </a:r>
            <a:r>
              <a:rPr lang="el-GR" sz="2000" dirty="0" smtClean="0">
                <a:hlinkClick r:id="rId5"/>
              </a:rPr>
              <a:t>Όχι</a:t>
            </a:r>
            <a:r>
              <a:rPr lang="el-GR" sz="2000" dirty="0">
                <a:hlinkClick r:id="rId5"/>
              </a:rPr>
              <a:t>, Γιωργάκη</a:t>
            </a:r>
            <a:r>
              <a:rPr lang="el-GR" sz="2000" dirty="0" smtClean="0"/>
              <a:t>!» </a:t>
            </a:r>
            <a:r>
              <a:rPr lang="el-GR" sz="2000" dirty="0"/>
              <a:t>/ </a:t>
            </a:r>
            <a:r>
              <a:rPr lang="el-GR" sz="2000" dirty="0" err="1"/>
              <a:t>David</a:t>
            </a:r>
            <a:r>
              <a:rPr lang="el-GR" sz="2000" dirty="0"/>
              <a:t> </a:t>
            </a:r>
            <a:r>
              <a:rPr lang="el-GR" sz="2000" dirty="0" err="1"/>
              <a:t>Shannon</a:t>
            </a:r>
            <a:r>
              <a:rPr lang="el-GR" sz="2000" dirty="0"/>
              <a:t> · μετάφραση Γιάννης Παπαδόπουλος · εικονογράφηση </a:t>
            </a:r>
            <a:r>
              <a:rPr lang="el-GR" sz="2000" dirty="0" err="1"/>
              <a:t>David</a:t>
            </a:r>
            <a:r>
              <a:rPr lang="el-GR" sz="2000" dirty="0"/>
              <a:t> </a:t>
            </a:r>
            <a:r>
              <a:rPr lang="el-GR" sz="2000" dirty="0" err="1"/>
              <a:t>Shannon</a:t>
            </a:r>
            <a:r>
              <a:rPr lang="el-GR" sz="2000" dirty="0"/>
              <a:t>. - 1η </a:t>
            </a:r>
            <a:r>
              <a:rPr lang="el-GR" sz="2000" dirty="0" err="1"/>
              <a:t>έκδ</a:t>
            </a:r>
            <a:r>
              <a:rPr lang="el-GR" sz="2000" dirty="0"/>
              <a:t>. - Αθήνα : Εκδόσεις Παπαδόπουλος, 2010</a:t>
            </a:r>
            <a:r>
              <a:rPr lang="el-GR" sz="2000" dirty="0" smtClean="0"/>
              <a:t>.</a:t>
            </a:r>
            <a:r>
              <a:rPr lang="en-GB" sz="2000" dirty="0"/>
              <a:t> </a:t>
            </a:r>
            <a:r>
              <a:rPr lang="en-GB" sz="2000" dirty="0" err="1" smtClean="0"/>
              <a:t>Biblionet</a:t>
            </a:r>
            <a:r>
              <a:rPr lang="en-GB" sz="2000" dirty="0" smtClean="0"/>
              <a:t>.</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Σκοπός </a:t>
            </a:r>
            <a:r>
              <a:rPr lang="el-GR" dirty="0" smtClean="0"/>
              <a:t>της </a:t>
            </a:r>
            <a:r>
              <a:rPr lang="el-GR" dirty="0"/>
              <a:t>δραστηριότητας</a:t>
            </a:r>
          </a:p>
        </p:txBody>
      </p:sp>
      <p:sp>
        <p:nvSpPr>
          <p:cNvPr id="3" name="Content Placeholder 2"/>
          <p:cNvSpPr>
            <a:spLocks noGrp="1"/>
          </p:cNvSpPr>
          <p:nvPr>
            <p:ph idx="1"/>
          </p:nvPr>
        </p:nvSpPr>
        <p:spPr/>
        <p:txBody>
          <a:bodyPr/>
          <a:lstStyle/>
          <a:p>
            <a:pPr marL="0" indent="0">
              <a:buNone/>
            </a:pPr>
            <a:r>
              <a:rPr lang="el-GR" dirty="0"/>
              <a:t>Ευαισθητοποίηση των παιδιών στην αναγνώριση των οπτικών στοιχείων του γραπτού λόγου. </a:t>
            </a:r>
          </a:p>
          <a:p>
            <a:endParaRPr lang="el-GR" dirty="0"/>
          </a:p>
        </p:txBody>
      </p:sp>
    </p:spTree>
    <p:extLst>
      <p:ext uri="{BB962C8B-B14F-4D97-AF65-F5344CB8AC3E}">
        <p14:creationId xmlns:p14="http://schemas.microsoft.com/office/powerpoint/2010/main" val="314808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Πριν την ανάγνωση (1/5)</a:t>
            </a:r>
            <a:endParaRPr lang="el-GR" dirty="0"/>
          </a:p>
        </p:txBody>
      </p:sp>
      <p:sp>
        <p:nvSpPr>
          <p:cNvPr id="4" name="Content Placeholder 3"/>
          <p:cNvSpPr>
            <a:spLocks noGrp="1"/>
          </p:cNvSpPr>
          <p:nvPr>
            <p:ph sz="half" idx="1"/>
          </p:nvPr>
        </p:nvSpPr>
        <p:spPr/>
        <p:txBody>
          <a:bodyPr>
            <a:normAutofit/>
          </a:bodyPr>
          <a:lstStyle/>
          <a:p>
            <a:pPr marL="0" indent="0">
              <a:buNone/>
            </a:pPr>
            <a:r>
              <a:rPr lang="el-GR" dirty="0"/>
              <a:t>Αρχικά, τα παιδιά προσπάθησαν να μαντέψουν το περιεχόμενο του βιβλίου από τον τίτλο. </a:t>
            </a:r>
            <a:endParaRPr lang="en-GB" dirty="0" smtClean="0"/>
          </a:p>
          <a:p>
            <a:pPr marL="0" indent="0">
              <a:buNone/>
            </a:pPr>
            <a:r>
              <a:rPr lang="el-GR" dirty="0" smtClean="0"/>
              <a:t>Τον </a:t>
            </a:r>
            <a:r>
              <a:rPr lang="el-GR" dirty="0"/>
              <a:t>είπα προφορικά. </a:t>
            </a:r>
            <a:endParaRPr lang="el-GR" dirty="0" smtClean="0"/>
          </a:p>
          <a:p>
            <a:endParaRPr lang="el-GR" dirty="0"/>
          </a:p>
          <a:p>
            <a:endParaRPr lang="el-GR" dirty="0"/>
          </a:p>
        </p:txBody>
      </p:sp>
      <p:pic>
        <p:nvPicPr>
          <p:cNvPr id="9" name="Picture 2" descr="Εξώφυλλο του βιβλίου Στο σπιτάκι του σκύλ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742319"/>
            <a:ext cx="4038600" cy="4241724"/>
          </a:xfrm>
          <a:prstGeom prst="rect">
            <a:avLst/>
          </a:prstGeom>
          <a:noFill/>
          <a:ln w="9525">
            <a:noFill/>
            <a:miter lim="800000"/>
            <a:headEnd/>
            <a:tailEnd/>
          </a:ln>
        </p:spPr>
      </p:pic>
      <p:sp>
        <p:nvSpPr>
          <p:cNvPr id="5" name="TextBox 4"/>
          <p:cNvSpPr txBox="1"/>
          <p:nvPr/>
        </p:nvSpPr>
        <p:spPr>
          <a:xfrm>
            <a:off x="4139952" y="562524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51210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Πριν την ανάγνωση </a:t>
            </a:r>
            <a:r>
              <a:rPr lang="el-GR" dirty="0" smtClean="0"/>
              <a:t>(2/5</a:t>
            </a:r>
            <a:r>
              <a:rPr lang="el-GR" dirty="0"/>
              <a:t>)</a:t>
            </a:r>
          </a:p>
        </p:txBody>
      </p:sp>
      <p:sp>
        <p:nvSpPr>
          <p:cNvPr id="5" name="Content Placeholder 4"/>
          <p:cNvSpPr>
            <a:spLocks noGrp="1"/>
          </p:cNvSpPr>
          <p:nvPr>
            <p:ph sz="half" idx="1"/>
          </p:nvPr>
        </p:nvSpPr>
        <p:spPr/>
        <p:txBody>
          <a:bodyPr>
            <a:normAutofit/>
          </a:bodyPr>
          <a:lstStyle/>
          <a:p>
            <a:pPr marL="0" indent="0">
              <a:buNone/>
            </a:pPr>
            <a:r>
              <a:rPr lang="el-GR" dirty="0"/>
              <a:t>Στη συνέχεια, έδειξα στα παιδιά </a:t>
            </a:r>
            <a:r>
              <a:rPr lang="el-GR" dirty="0" smtClean="0"/>
              <a:t>δύο </a:t>
            </a:r>
            <a:r>
              <a:rPr lang="el-GR" dirty="0"/>
              <a:t>καρτέλες. Η πρώτη καρτέλα με σκούρα, ‘</a:t>
            </a:r>
            <a:r>
              <a:rPr lang="el-GR" dirty="0" err="1"/>
              <a:t>φοβιστικά</a:t>
            </a:r>
            <a:r>
              <a:rPr lang="el-GR" dirty="0"/>
              <a:t>’ γράμματα πέρασε με τη σειρά από όλα τα παιδιά, δίνοντας τους την ευκαιρία να αγγίξουν τον τίτλο (μερικά γράμματα από υαλόχαρτο). </a:t>
            </a:r>
          </a:p>
        </p:txBody>
      </p:sp>
      <p:pic>
        <p:nvPicPr>
          <p:cNvPr id="7" name="Picture 4" descr="Η πρώτη καρτέλα με τα σκούρα, ‘φοβιστικά’ γράμματα"/>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5004048" y="1844824"/>
            <a:ext cx="3359715" cy="4032448"/>
          </a:xfrm>
          <a:prstGeom prst="rect">
            <a:avLst/>
          </a:prstGeom>
          <a:noFill/>
          <a:ln w="9525">
            <a:noFill/>
            <a:miter lim="800000"/>
            <a:headEnd/>
            <a:tailEnd/>
          </a:ln>
        </p:spPr>
      </p:pic>
    </p:spTree>
    <p:extLst>
      <p:ext uri="{BB962C8B-B14F-4D97-AF65-F5344CB8AC3E}">
        <p14:creationId xmlns:p14="http://schemas.microsoft.com/office/powerpoint/2010/main" val="420197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Πριν την </a:t>
            </a:r>
            <a:r>
              <a:rPr lang="el-GR" dirty="0" smtClean="0"/>
              <a:t>ανάγνωση (3/5)</a:t>
            </a:r>
            <a:endParaRPr lang="el-GR" dirty="0"/>
          </a:p>
        </p:txBody>
      </p:sp>
      <p:sp>
        <p:nvSpPr>
          <p:cNvPr id="5" name="Content Placeholder 4"/>
          <p:cNvSpPr>
            <a:spLocks noGrp="1"/>
          </p:cNvSpPr>
          <p:nvPr>
            <p:ph sz="half" idx="1"/>
          </p:nvPr>
        </p:nvSpPr>
        <p:spPr/>
        <p:txBody>
          <a:bodyPr/>
          <a:lstStyle/>
          <a:p>
            <a:pPr marL="0" indent="0">
              <a:buNone/>
            </a:pPr>
            <a:r>
              <a:rPr lang="el-GR" dirty="0"/>
              <a:t>Ύστερα, ζήτησα από τα παιδιά να κάνουν υποθέσεις για το παραμύθι.</a:t>
            </a:r>
          </a:p>
          <a:p>
            <a:endParaRPr lang="el-GR" dirty="0"/>
          </a:p>
        </p:txBody>
      </p:sp>
      <p:sp>
        <p:nvSpPr>
          <p:cNvPr id="6" name="Content Placeholder 5"/>
          <p:cNvSpPr>
            <a:spLocks noGrp="1"/>
          </p:cNvSpPr>
          <p:nvPr>
            <p:ph sz="half" idx="2"/>
          </p:nvPr>
        </p:nvSpPr>
        <p:spPr/>
        <p:txBody>
          <a:bodyPr/>
          <a:lstStyle/>
          <a:p>
            <a:pPr>
              <a:buFont typeface="Calibri" panose="020F0502020204030204" pitchFamily="34" charset="0"/>
              <a:buChar char="−"/>
            </a:pPr>
            <a:r>
              <a:rPr lang="el-GR" dirty="0"/>
              <a:t>Είναι ένας σκύλος πολύ κακός, που όμως μια μέρα είχε μπει σε ένα θάμνο και ο κηπουρός δεν τον είδε και του έκοψε την ουρά.</a:t>
            </a:r>
          </a:p>
          <a:p>
            <a:pPr>
              <a:buFont typeface="Calibri" panose="020F0502020204030204" pitchFamily="34" charset="0"/>
              <a:buChar char="−"/>
            </a:pPr>
            <a:r>
              <a:rPr lang="el-GR" dirty="0"/>
              <a:t>Είναι ένας τρομακτικός σκύλος.</a:t>
            </a:r>
          </a:p>
          <a:p>
            <a:pPr>
              <a:buFont typeface="Calibri" panose="020F0502020204030204" pitchFamily="34" charset="0"/>
              <a:buChar char="−"/>
            </a:pPr>
            <a:r>
              <a:rPr lang="el-GR" dirty="0"/>
              <a:t>Πολύ άγριος</a:t>
            </a:r>
          </a:p>
          <a:p>
            <a:pPr>
              <a:buFont typeface="Calibri" panose="020F0502020204030204" pitchFamily="34" charset="0"/>
              <a:buChar char="−"/>
            </a:pPr>
            <a:endParaRPr lang="el-GR" dirty="0"/>
          </a:p>
        </p:txBody>
      </p:sp>
      <p:pic>
        <p:nvPicPr>
          <p:cNvPr id="8" name="Picture 4" descr="Η πρώτη καρτέλα με τα σκούρα, ‘φοβιστικά’ γράμματα."/>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9552" y="3645024"/>
            <a:ext cx="3312368" cy="230425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9564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Πριν την ανάγνωση </a:t>
            </a:r>
            <a:r>
              <a:rPr lang="el-GR" dirty="0" smtClean="0"/>
              <a:t>(4/5</a:t>
            </a:r>
            <a:r>
              <a:rPr lang="el-GR" dirty="0"/>
              <a:t>)</a:t>
            </a:r>
          </a:p>
        </p:txBody>
      </p:sp>
      <p:sp>
        <p:nvSpPr>
          <p:cNvPr id="3" name="Content Placeholder 2"/>
          <p:cNvSpPr>
            <a:spLocks noGrp="1"/>
          </p:cNvSpPr>
          <p:nvPr>
            <p:ph sz="half" idx="1"/>
          </p:nvPr>
        </p:nvSpPr>
        <p:spPr>
          <a:xfrm>
            <a:off x="457200" y="1600200"/>
            <a:ext cx="3034680" cy="4525963"/>
          </a:xfrm>
        </p:spPr>
        <p:txBody>
          <a:bodyPr/>
          <a:lstStyle/>
          <a:p>
            <a:pPr marL="0" indent="0">
              <a:buNone/>
            </a:pPr>
            <a:r>
              <a:rPr lang="el-GR" dirty="0"/>
              <a:t>Αντίστοιχα, αξιοποιήσαμε και τη δεύτερη καρτέλα (πολύχρωμα γράμματα, μερικά από βαμβάκι και υφάσματα).</a:t>
            </a:r>
          </a:p>
          <a:p>
            <a:endParaRPr lang="el-GR" dirty="0"/>
          </a:p>
        </p:txBody>
      </p:sp>
      <p:pic>
        <p:nvPicPr>
          <p:cNvPr id="5" name="Picture 3" descr="Η δεύτερη  καρτέλα με τα πολύχρωμα γράμματα."/>
          <p:cNvPicPr>
            <a:picLocks noGrp="1" noChangeAspect="1" noChangeArrowheads="1"/>
          </p:cNvPicPr>
          <p:nvPr>
            <p:ph sz="half" idx="2"/>
          </p:nvPr>
        </p:nvPicPr>
        <p:blipFill>
          <a:blip r:embed="rId2"/>
          <a:srcRect/>
          <a:stretch>
            <a:fillRect/>
          </a:stretch>
        </p:blipFill>
        <p:spPr bwMode="auto">
          <a:xfrm>
            <a:off x="3779912" y="1700807"/>
            <a:ext cx="4708814" cy="3527943"/>
          </a:xfrm>
          <a:prstGeom prst="rect">
            <a:avLst/>
          </a:prstGeom>
          <a:noFill/>
          <a:ln w="9525">
            <a:noFill/>
            <a:miter lim="800000"/>
            <a:headEnd/>
            <a:tailEnd/>
          </a:ln>
        </p:spPr>
      </p:pic>
    </p:spTree>
    <p:extLst>
      <p:ext uri="{BB962C8B-B14F-4D97-AF65-F5344CB8AC3E}">
        <p14:creationId xmlns:p14="http://schemas.microsoft.com/office/powerpoint/2010/main" val="72612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Πριν την ανάγνωση </a:t>
            </a:r>
            <a:r>
              <a:rPr lang="el-GR" dirty="0" smtClean="0"/>
              <a:t>(5/5</a:t>
            </a:r>
            <a:r>
              <a:rPr lang="el-GR" dirty="0"/>
              <a:t>)</a:t>
            </a:r>
          </a:p>
        </p:txBody>
      </p:sp>
      <p:sp>
        <p:nvSpPr>
          <p:cNvPr id="4" name="Content Placeholder 3"/>
          <p:cNvSpPr>
            <a:spLocks noGrp="1"/>
          </p:cNvSpPr>
          <p:nvPr>
            <p:ph sz="half" idx="2"/>
          </p:nvPr>
        </p:nvSpPr>
        <p:spPr/>
        <p:txBody>
          <a:bodyPr/>
          <a:lstStyle/>
          <a:p>
            <a:pPr>
              <a:spcBef>
                <a:spcPts val="1200"/>
              </a:spcBef>
              <a:buFont typeface="Calibri" panose="020F0502020204030204" pitchFamily="34" charset="0"/>
              <a:buChar char="−"/>
            </a:pPr>
            <a:r>
              <a:rPr lang="el-GR" dirty="0"/>
              <a:t>Είναι καλός σκύλος. Κάνει καλά πράγματα.</a:t>
            </a:r>
          </a:p>
          <a:p>
            <a:pPr>
              <a:spcBef>
                <a:spcPts val="1200"/>
              </a:spcBef>
              <a:buFont typeface="Calibri" panose="020F0502020204030204" pitchFamily="34" charset="0"/>
              <a:buChar char="−"/>
            </a:pPr>
            <a:r>
              <a:rPr lang="el-GR" dirty="0"/>
              <a:t>Είναι ήρεμος. Τον </a:t>
            </a:r>
            <a:r>
              <a:rPr lang="el-GR" dirty="0" smtClean="0"/>
              <a:t>χαϊδεύουν</a:t>
            </a:r>
            <a:r>
              <a:rPr lang="en-GB" dirty="0" smtClean="0"/>
              <a:t>.</a:t>
            </a:r>
            <a:endParaRPr lang="el-GR" dirty="0"/>
          </a:p>
          <a:p>
            <a:pPr>
              <a:spcBef>
                <a:spcPts val="1200"/>
              </a:spcBef>
              <a:buFont typeface="Calibri" panose="020F0502020204030204" pitchFamily="34" charset="0"/>
              <a:buChar char="−"/>
            </a:pPr>
            <a:endParaRPr lang="el-GR" dirty="0"/>
          </a:p>
        </p:txBody>
      </p:sp>
      <p:pic>
        <p:nvPicPr>
          <p:cNvPr id="5" name="Picture 2" descr="Η δεύτερη  καρτέλα με τα πολύχρωμα γράμματα."/>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467544" y="1684279"/>
            <a:ext cx="4038600" cy="2536809"/>
          </a:xfrm>
          <a:prstGeom prst="rect">
            <a:avLst/>
          </a:prstGeom>
          <a:noFill/>
          <a:ln w="9525">
            <a:noFill/>
            <a:miter lim="800000"/>
            <a:headEnd/>
            <a:tailEnd/>
          </a:ln>
        </p:spPr>
      </p:pic>
    </p:spTree>
    <p:extLst>
      <p:ext uri="{BB962C8B-B14F-4D97-AF65-F5344CB8AC3E}">
        <p14:creationId xmlns:p14="http://schemas.microsoft.com/office/powerpoint/2010/main" val="311361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smtClean="0"/>
              <a:t>Ανάγνωση του βιβλίου</a:t>
            </a:r>
            <a:endParaRPr lang="el-GR" dirty="0"/>
          </a:p>
        </p:txBody>
      </p:sp>
      <p:pic>
        <p:nvPicPr>
          <p:cNvPr id="11" name="Picture 3" descr="Η νηπιαγωγός διαβάζει το βιβλίο."/>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t="1668"/>
          <a:stretch/>
        </p:blipFill>
        <p:spPr bwMode="auto">
          <a:xfrm>
            <a:off x="4788024" y="1628800"/>
            <a:ext cx="3560635"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12"/>
          <p:cNvSpPr>
            <a:spLocks noGrp="1"/>
          </p:cNvSpPr>
          <p:nvPr>
            <p:ph sz="half" idx="1"/>
          </p:nvPr>
        </p:nvSpPr>
        <p:spPr/>
        <p:txBody>
          <a:bodyPr/>
          <a:lstStyle/>
          <a:p>
            <a:pPr marL="0" indent="0">
              <a:buNone/>
            </a:pPr>
            <a:r>
              <a:rPr lang="el-GR" dirty="0"/>
              <a:t>Μετά διαβάσαμε το </a:t>
            </a:r>
            <a:r>
              <a:rPr lang="el-GR" dirty="0" smtClean="0"/>
              <a:t>βιβλίο</a:t>
            </a:r>
            <a:r>
              <a:rPr lang="en-GB" dirty="0" smtClean="0"/>
              <a:t>.</a:t>
            </a:r>
            <a:endParaRPr lang="el-GR" sz="2400" dirty="0">
              <a:solidFill>
                <a:srgbClr val="595959"/>
              </a:solidFill>
            </a:endParaRPr>
          </a:p>
          <a:p>
            <a:endParaRPr lang="el-GR" dirty="0"/>
          </a:p>
        </p:txBody>
      </p:sp>
    </p:spTree>
    <p:extLst>
      <p:ext uri="{BB962C8B-B14F-4D97-AF65-F5344CB8AC3E}">
        <p14:creationId xmlns:p14="http://schemas.microsoft.com/office/powerpoint/2010/main" val="335297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8:22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4,9,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4,5,6,8,"/>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4098,6,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D98AFAF-70F5-48DE-A060-BAE15B51450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2626</TotalTime>
  <Words>965</Words>
  <Application>Microsoft Office PowerPoint</Application>
  <PresentationFormat>On-screen Show (4:3)</PresentationFormat>
  <Paragraphs>94</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Θέμα του Office</vt:lpstr>
      <vt:lpstr>Το Εικονογραφημένο Βιβλίο στην Προσχολική Εκπαίδευση</vt:lpstr>
      <vt:lpstr>Διδακτική Πρακτική</vt:lpstr>
      <vt:lpstr>Σκοπός της δραστηριότητας</vt:lpstr>
      <vt:lpstr>Πριν την ανάγνωση (1/5)</vt:lpstr>
      <vt:lpstr>Πριν την ανάγνωση (2/5)</vt:lpstr>
      <vt:lpstr>Πριν την ανάγνωση (3/5)</vt:lpstr>
      <vt:lpstr>Πριν την ανάγνωση (4/5)</vt:lpstr>
      <vt:lpstr>Πριν την ανάγνωση (5/5)</vt:lpstr>
      <vt:lpstr>Ανάγνωση του βιβλίου</vt:lpstr>
      <vt:lpstr>Συζήτηση (1/2)</vt:lpstr>
      <vt:lpstr>Συζήτηση (2/2)</vt:lpstr>
      <vt:lpstr>Ψηφοφορία (1/3)</vt:lpstr>
      <vt:lpstr>Ψηφοφορία (2/3)</vt:lpstr>
      <vt:lpstr>Ψηφοφορία (3/3)</vt:lpstr>
      <vt:lpstr>Εικαστική δραστηριότητα (1/6)</vt:lpstr>
      <vt:lpstr>Εικαστική δραστηριότητα (2/6)</vt:lpstr>
      <vt:lpstr>Εικαστική δραστηριότητα (3/6)</vt:lpstr>
      <vt:lpstr>Εικαστική δραστηριότητα (4/6)</vt:lpstr>
      <vt:lpstr>Εικαστική δραστηριότητα (5/6)</vt:lpstr>
      <vt:lpstr>Εικαστική δραστηριότητα (6/6)</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Στο σπιτάκι του σκύλου</dc:title>
  <dc:subject>Το Εικονογραφημένο Βιβλίο στην Προσχολική Εκπαίδευση</dc:subject>
  <dc:creator> Αγγελική Γιαννικοπούλου</dc:creator>
  <cp:lastModifiedBy>Smaragda Papadopoulou</cp:lastModifiedBy>
  <cp:revision>268</cp:revision>
  <dcterms:created xsi:type="dcterms:W3CDTF">2012-09-06T09:03:05Z</dcterms:created>
  <dcterms:modified xsi:type="dcterms:W3CDTF">2015-10-28T22:58:40Z</dcterms:modified>
  <cp:category> 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