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sldIdLst>
    <p:sldId id="256" r:id="rId2"/>
    <p:sldId id="266" r:id="rId3"/>
    <p:sldId id="265" r:id="rId4"/>
    <p:sldId id="274" r:id="rId5"/>
    <p:sldId id="296" r:id="rId6"/>
    <p:sldId id="297" r:id="rId7"/>
    <p:sldId id="310" r:id="rId8"/>
    <p:sldId id="313" r:id="rId9"/>
    <p:sldId id="312" r:id="rId10"/>
    <p:sldId id="311" r:id="rId11"/>
    <p:sldId id="298" r:id="rId12"/>
    <p:sldId id="299" r:id="rId13"/>
    <p:sldId id="300" r:id="rId14"/>
    <p:sldId id="301" r:id="rId15"/>
    <p:sldId id="302" r:id="rId16"/>
    <p:sldId id="303" r:id="rId17"/>
    <p:sldId id="304" r:id="rId18"/>
    <p:sldId id="305" r:id="rId19"/>
    <p:sldId id="306" r:id="rId20"/>
    <p:sldId id="307" r:id="rId21"/>
    <p:sldId id="308" r:id="rId22"/>
    <p:sldId id="309" r:id="rId23"/>
    <p:sldId id="280" r:id="rId24"/>
    <p:sldId id="290" r:id="rId25"/>
    <p:sldId id="295" r:id="rId26"/>
    <p:sldId id="292" r:id="rId27"/>
    <p:sldId id="291" r:id="rId28"/>
    <p:sldId id="294" r:id="rId29"/>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512F115-2FCC-49EE-8759-A71F26F5819E}">
          <p14:sldIdLst>
            <p14:sldId id="256"/>
            <p14:sldId id="266"/>
            <p14:sldId id="265"/>
            <p14:sldId id="274"/>
            <p14:sldId id="296"/>
            <p14:sldId id="297"/>
            <p14:sldId id="310"/>
            <p14:sldId id="313"/>
            <p14:sldId id="312"/>
            <p14:sldId id="311"/>
            <p14:sldId id="298"/>
            <p14:sldId id="299"/>
          </p14:sldIdLst>
        </p14:section>
        <p14:section name="Untitled Section" id="{0F1CB131-A6BD-43D0-B8D4-1F27CEF7A05E}">
          <p14:sldIdLst>
            <p14:sldId id="300"/>
            <p14:sldId id="301"/>
            <p14:sldId id="302"/>
            <p14:sldId id="303"/>
            <p14:sldId id="304"/>
            <p14:sldId id="305"/>
            <p14:sldId id="306"/>
            <p14:sldId id="307"/>
            <p14:sldId id="308"/>
            <p14:sldId id="309"/>
            <p14:sldId id="280"/>
            <p14:sldId id="290"/>
            <p14:sldId id="295"/>
            <p14:sldId id="292"/>
            <p14:sldId id="291"/>
            <p14:sldId id="294"/>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er" initials="u"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75BC"/>
    <a:srgbClr val="4F81BD"/>
    <a:srgbClr val="50AB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377" autoAdjust="0"/>
    <p:restoredTop sz="99309" autoAdjust="0"/>
  </p:normalViewPr>
  <p:slideViewPr>
    <p:cSldViewPr>
      <p:cViewPr varScale="1">
        <p:scale>
          <a:sx n="71" d="100"/>
          <a:sy n="71" d="100"/>
        </p:scale>
        <p:origin x="72" y="83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7A379C-B41D-45E1-80CB-01FC82FDADA9}" type="datetimeFigureOut">
              <a:rPr lang="el-GR" smtClean="0"/>
              <a:pPr/>
              <a:t>16/7/2015</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A60D4E-153C-481E-9C52-31B1E4926C1F}" type="slidenum">
              <a:rPr lang="el-GR" smtClean="0"/>
              <a:pPr/>
              <a:t>‹#›</a:t>
            </a:fld>
            <a:endParaRPr lang="el-GR"/>
          </a:p>
        </p:txBody>
      </p:sp>
    </p:spTree>
    <p:extLst>
      <p:ext uri="{BB962C8B-B14F-4D97-AF65-F5344CB8AC3E}">
        <p14:creationId xmlns:p14="http://schemas.microsoft.com/office/powerpoint/2010/main" val="3955354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solidFill>
                <a:srgbClr val="FF0000"/>
              </a:solidFill>
            </a:endParaRP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a:t>
            </a:fld>
            <a:endParaRPr lang="el-GR"/>
          </a:p>
        </p:txBody>
      </p:sp>
    </p:spTree>
    <p:extLst>
      <p:ext uri="{BB962C8B-B14F-4D97-AF65-F5344CB8AC3E}">
        <p14:creationId xmlns:p14="http://schemas.microsoft.com/office/powerpoint/2010/main" val="39928127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10</a:t>
            </a:fld>
            <a:endParaRPr lang="el-GR"/>
          </a:p>
        </p:txBody>
      </p:sp>
    </p:spTree>
    <p:extLst>
      <p:ext uri="{BB962C8B-B14F-4D97-AF65-F5344CB8AC3E}">
        <p14:creationId xmlns:p14="http://schemas.microsoft.com/office/powerpoint/2010/main" val="35443798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11</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12</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13</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14</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15</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16</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17</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18</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19</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a:t>
            </a:fld>
            <a:endParaRPr lang="el-GR"/>
          </a:p>
        </p:txBody>
      </p:sp>
    </p:spTree>
    <p:extLst>
      <p:ext uri="{BB962C8B-B14F-4D97-AF65-F5344CB8AC3E}">
        <p14:creationId xmlns:p14="http://schemas.microsoft.com/office/powerpoint/2010/main" val="362996820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20</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21</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22</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23</a:t>
            </a:fld>
            <a:endParaRPr lang="el-GR"/>
          </a:p>
        </p:txBody>
      </p:sp>
    </p:spTree>
    <p:extLst>
      <p:ext uri="{BB962C8B-B14F-4D97-AF65-F5344CB8AC3E}">
        <p14:creationId xmlns:p14="http://schemas.microsoft.com/office/powerpoint/2010/main" val="30179400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24</a:t>
            </a:fld>
            <a:endParaRPr lang="el-GR"/>
          </a:p>
        </p:txBody>
      </p:sp>
    </p:spTree>
    <p:extLst>
      <p:ext uri="{BB962C8B-B14F-4D97-AF65-F5344CB8AC3E}">
        <p14:creationId xmlns:p14="http://schemas.microsoft.com/office/powerpoint/2010/main" val="244598466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pPr/>
              <a:t>25</a:t>
            </a:fld>
            <a:endParaRPr lang="el-GR"/>
          </a:p>
        </p:txBody>
      </p:sp>
    </p:spTree>
    <p:extLst>
      <p:ext uri="{BB962C8B-B14F-4D97-AF65-F5344CB8AC3E}">
        <p14:creationId xmlns:p14="http://schemas.microsoft.com/office/powerpoint/2010/main" val="274972113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pPr/>
              <a:t>26</a:t>
            </a:fld>
            <a:endParaRPr lang="el-GR"/>
          </a:p>
        </p:txBody>
      </p:sp>
    </p:spTree>
    <p:extLst>
      <p:ext uri="{BB962C8B-B14F-4D97-AF65-F5344CB8AC3E}">
        <p14:creationId xmlns:p14="http://schemas.microsoft.com/office/powerpoint/2010/main" val="153750971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pPr/>
              <a:t>27</a:t>
            </a:fld>
            <a:endParaRPr lang="el-GR"/>
          </a:p>
        </p:txBody>
      </p:sp>
    </p:spTree>
    <p:extLst>
      <p:ext uri="{BB962C8B-B14F-4D97-AF65-F5344CB8AC3E}">
        <p14:creationId xmlns:p14="http://schemas.microsoft.com/office/powerpoint/2010/main" val="331016591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pPr/>
              <a:t>28</a:t>
            </a:fld>
            <a:endParaRPr lang="el-GR"/>
          </a:p>
        </p:txBody>
      </p:sp>
    </p:spTree>
    <p:extLst>
      <p:ext uri="{BB962C8B-B14F-4D97-AF65-F5344CB8AC3E}">
        <p14:creationId xmlns:p14="http://schemas.microsoft.com/office/powerpoint/2010/main" val="40753707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3</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4</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5</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6</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7</a:t>
            </a:fld>
            <a:endParaRPr lang="el-GR"/>
          </a:p>
        </p:txBody>
      </p:sp>
    </p:spTree>
    <p:extLst>
      <p:ext uri="{BB962C8B-B14F-4D97-AF65-F5344CB8AC3E}">
        <p14:creationId xmlns:p14="http://schemas.microsoft.com/office/powerpoint/2010/main" val="26402165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8</a:t>
            </a:fld>
            <a:endParaRPr lang="el-GR"/>
          </a:p>
        </p:txBody>
      </p:sp>
    </p:spTree>
    <p:extLst>
      <p:ext uri="{BB962C8B-B14F-4D97-AF65-F5344CB8AC3E}">
        <p14:creationId xmlns:p14="http://schemas.microsoft.com/office/powerpoint/2010/main" val="131123808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9</a:t>
            </a:fld>
            <a:endParaRPr lang="el-GR"/>
          </a:p>
        </p:txBody>
      </p:sp>
    </p:spTree>
    <p:extLst>
      <p:ext uri="{BB962C8B-B14F-4D97-AF65-F5344CB8AC3E}">
        <p14:creationId xmlns:p14="http://schemas.microsoft.com/office/powerpoint/2010/main" val="34317119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dirty="0"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Στυλ κύριου υπότιτλου</a:t>
            </a:r>
            <a:endParaRPr lang="el-GR" dirty="0"/>
          </a:p>
        </p:txBody>
      </p:sp>
    </p:spTree>
    <p:extLst>
      <p:ext uri="{BB962C8B-B14F-4D97-AF65-F5344CB8AC3E}">
        <p14:creationId xmlns:p14="http://schemas.microsoft.com/office/powerpoint/2010/main" val="42452477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6" name="Picture 5"/>
          <p:cNvPicPr>
            <a:picLocks noChangeAspect="1"/>
          </p:cNvPicPr>
          <p:nvPr userDrawn="1"/>
        </p:nvPicPr>
        <p:blipFill>
          <a:blip r:embed="rId2" cstate="print"/>
          <a:stretch>
            <a:fillRect/>
          </a:stretch>
        </p:blipFill>
        <p:spPr>
          <a:xfrm>
            <a:off x="58723" y="6255465"/>
            <a:ext cx="431834" cy="570020"/>
          </a:xfrm>
          <a:prstGeom prst="rect">
            <a:avLst/>
          </a:prstGeom>
        </p:spPr>
      </p:pic>
    </p:spTree>
    <p:extLst>
      <p:ext uri="{BB962C8B-B14F-4D97-AF65-F5344CB8AC3E}">
        <p14:creationId xmlns:p14="http://schemas.microsoft.com/office/powerpoint/2010/main" val="245861566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423861268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Αριθμοί- αλγεβρικές εκφράσεις</a:t>
            </a:r>
            <a:endParaRPr lang="en-US" sz="1000" dirty="0">
              <a:solidFill>
                <a:srgbClr val="5075BC"/>
              </a:solidFill>
              <a:ea typeface="ＭＳ Ｐゴシック" pitchFamily="34" charset="-128"/>
              <a:cs typeface="+mn-cs"/>
            </a:endParaRPr>
          </a:p>
        </p:txBody>
      </p:sp>
      <p:pic>
        <p:nvPicPr>
          <p:cNvPr id="6" name="Picture 5"/>
          <p:cNvPicPr>
            <a:picLocks noChangeAspect="1"/>
          </p:cNvPicPr>
          <p:nvPr userDrawn="1"/>
        </p:nvPicPr>
        <p:blipFill>
          <a:blip r:embed="rId2" cstate="print"/>
          <a:stretch>
            <a:fillRect/>
          </a:stretch>
        </p:blipFill>
        <p:spPr>
          <a:xfrm>
            <a:off x="58723" y="6255465"/>
            <a:ext cx="431834" cy="570020"/>
          </a:xfrm>
          <a:prstGeom prst="rect">
            <a:avLst/>
          </a:prstGeom>
        </p:spPr>
      </p:pic>
    </p:spTree>
    <p:extLst>
      <p:ext uri="{BB962C8B-B14F-4D97-AF65-F5344CB8AC3E}">
        <p14:creationId xmlns:p14="http://schemas.microsoft.com/office/powerpoint/2010/main" val="363751880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Στυλ υποδείγματος κειμένου</a:t>
            </a:r>
          </a:p>
        </p:txBody>
      </p:sp>
    </p:spTree>
    <p:extLst>
      <p:ext uri="{BB962C8B-B14F-4D97-AF65-F5344CB8AC3E}">
        <p14:creationId xmlns:p14="http://schemas.microsoft.com/office/powerpoint/2010/main" val="121208612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7" name="Picture 6"/>
          <p:cNvPicPr>
            <a:picLocks noChangeAspect="1"/>
          </p:cNvPicPr>
          <p:nvPr userDrawn="1"/>
        </p:nvPicPr>
        <p:blipFill>
          <a:blip r:embed="rId2" cstate="print"/>
          <a:stretch>
            <a:fillRect/>
          </a:stretch>
        </p:blipFill>
        <p:spPr>
          <a:xfrm>
            <a:off x="58723" y="6255465"/>
            <a:ext cx="431834" cy="570020"/>
          </a:xfrm>
          <a:prstGeom prst="rect">
            <a:avLst/>
          </a:prstGeom>
        </p:spPr>
      </p:pic>
    </p:spTree>
    <p:extLst>
      <p:ext uri="{BB962C8B-B14F-4D97-AF65-F5344CB8AC3E}">
        <p14:creationId xmlns:p14="http://schemas.microsoft.com/office/powerpoint/2010/main" val="328325092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8"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9" name="Picture 8"/>
          <p:cNvPicPr>
            <a:picLocks noChangeAspect="1"/>
          </p:cNvPicPr>
          <p:nvPr userDrawn="1"/>
        </p:nvPicPr>
        <p:blipFill>
          <a:blip r:embed="rId2" cstate="print"/>
          <a:stretch>
            <a:fillRect/>
          </a:stretch>
        </p:blipFill>
        <p:spPr>
          <a:xfrm>
            <a:off x="58723" y="6255465"/>
            <a:ext cx="431834" cy="570020"/>
          </a:xfrm>
          <a:prstGeom prst="rect">
            <a:avLst/>
          </a:prstGeom>
        </p:spPr>
      </p:pic>
    </p:spTree>
    <p:extLst>
      <p:ext uri="{BB962C8B-B14F-4D97-AF65-F5344CB8AC3E}">
        <p14:creationId xmlns:p14="http://schemas.microsoft.com/office/powerpoint/2010/main" val="107611275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4"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5" name="Picture 4"/>
          <p:cNvPicPr>
            <a:picLocks noChangeAspect="1"/>
          </p:cNvPicPr>
          <p:nvPr userDrawn="1"/>
        </p:nvPicPr>
        <p:blipFill>
          <a:blip r:embed="rId2" cstate="print"/>
          <a:stretch>
            <a:fillRect/>
          </a:stretch>
        </p:blipFill>
        <p:spPr>
          <a:xfrm>
            <a:off x="58723" y="6255465"/>
            <a:ext cx="431834" cy="570020"/>
          </a:xfrm>
          <a:prstGeom prst="rect">
            <a:avLst/>
          </a:prstGeom>
        </p:spPr>
      </p:pic>
    </p:spTree>
    <p:extLst>
      <p:ext uri="{BB962C8B-B14F-4D97-AF65-F5344CB8AC3E}">
        <p14:creationId xmlns:p14="http://schemas.microsoft.com/office/powerpoint/2010/main" val="131579460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extLst>
      <p:ext uri="{BB962C8B-B14F-4D97-AF65-F5344CB8AC3E}">
        <p14:creationId xmlns:p14="http://schemas.microsoft.com/office/powerpoint/2010/main" val="200962021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7"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8" name="Picture 7"/>
          <p:cNvPicPr>
            <a:picLocks noChangeAspect="1"/>
          </p:cNvPicPr>
          <p:nvPr userDrawn="1"/>
        </p:nvPicPr>
        <p:blipFill>
          <a:blip r:embed="rId2" cstate="print"/>
          <a:stretch>
            <a:fillRect/>
          </a:stretch>
        </p:blipFill>
        <p:spPr>
          <a:xfrm>
            <a:off x="58723" y="6255465"/>
            <a:ext cx="431834" cy="570020"/>
          </a:xfrm>
          <a:prstGeom prst="rect">
            <a:avLst/>
          </a:prstGeom>
        </p:spPr>
      </p:pic>
    </p:spTree>
    <p:extLst>
      <p:ext uri="{BB962C8B-B14F-4D97-AF65-F5344CB8AC3E}">
        <p14:creationId xmlns:p14="http://schemas.microsoft.com/office/powerpoint/2010/main" val="342317152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Εικόνα με λεζάντα">
    <p:spTree>
      <p:nvGrpSpPr>
        <p:cNvPr id="1" name=""/>
        <p:cNvGrpSpPr/>
        <p:nvPr/>
      </p:nvGrpSpPr>
      <p:grpSpPr>
        <a:xfrm>
          <a:off x="0" y="0"/>
          <a:ext cx="0" cy="0"/>
          <a:chOff x="0" y="0"/>
          <a:chExt cx="0" cy="0"/>
        </a:xfrm>
      </p:grpSpPr>
      <p:sp>
        <p:nvSpPr>
          <p:cNvPr id="3" name="Θέση εικόνας 2"/>
          <p:cNvSpPr>
            <a:spLocks noGrp="1"/>
          </p:cNvSpPr>
          <p:nvPr>
            <p:ph type="pic" idx="1"/>
          </p:nvPr>
        </p:nvSpPr>
        <p:spPr>
          <a:xfrm>
            <a:off x="1792288" y="1556792"/>
            <a:ext cx="5486400" cy="3456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7" name="Picture 6"/>
          <p:cNvPicPr>
            <a:picLocks noChangeAspect="1"/>
          </p:cNvPicPr>
          <p:nvPr userDrawn="1"/>
        </p:nvPicPr>
        <p:blipFill>
          <a:blip r:embed="rId2" cstate="print"/>
          <a:stretch>
            <a:fillRect/>
          </a:stretch>
        </p:blipFill>
        <p:spPr>
          <a:xfrm>
            <a:off x="58723" y="6255465"/>
            <a:ext cx="431834" cy="570020"/>
          </a:xfrm>
          <a:prstGeom prst="rect">
            <a:avLst/>
          </a:prstGeom>
        </p:spPr>
      </p:pic>
    </p:spTree>
    <p:extLst>
      <p:ext uri="{BB962C8B-B14F-4D97-AF65-F5344CB8AC3E}">
        <p14:creationId xmlns:p14="http://schemas.microsoft.com/office/powerpoint/2010/main" val="410507760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983809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61" r:id="rId9"/>
    <p:sldLayoutId id="2147483658" r:id="rId10"/>
    <p:sldLayoutId id="2147483659" r:id="rId11"/>
  </p:sldLayoutIdLst>
  <p:timing>
    <p:tnLst>
      <p:par>
        <p:cTn id="1" dur="indefinite" restart="never" nodeType="tmRoot"/>
      </p:par>
    </p:tnLst>
  </p:timing>
  <p:hf hdr="0" ftr="0" dt="0"/>
  <p:txStyles>
    <p:titleStyle>
      <a:lvl1pPr algn="ctr" defTabSz="914400" rtl="0" eaLnBrk="1" latinLnBrk="0" hangingPunct="1">
        <a:spcBef>
          <a:spcPct val="0"/>
        </a:spcBef>
        <a:buNone/>
        <a:defRPr sz="4400" b="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5b1%5d%20http:/creativecommons.org/licenses/by-nc-sa/4.0/" TargetMode="External"/><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Λογότυπο Εθνικόν και Καποδιστριακόν Πανεπιστήμιον Αθηνών"/>
          <p:cNvPicPr>
            <a:picLocks noChangeAspect="1"/>
          </p:cNvPicPr>
          <p:nvPr/>
        </p:nvPicPr>
        <p:blipFill>
          <a:blip r:embed="rId3" cstate="print"/>
          <a:stretch>
            <a:fillRect/>
          </a:stretch>
        </p:blipFill>
        <p:spPr>
          <a:xfrm>
            <a:off x="179512" y="404664"/>
            <a:ext cx="4147938" cy="817388"/>
          </a:xfrm>
          <a:prstGeom prst="rect">
            <a:avLst/>
          </a:prstGeom>
        </p:spPr>
      </p:pic>
      <p:sp>
        <p:nvSpPr>
          <p:cNvPr id="2" name="Τίτλος 1"/>
          <p:cNvSpPr>
            <a:spLocks noGrp="1"/>
          </p:cNvSpPr>
          <p:nvPr>
            <p:ph type="ctrTitle"/>
          </p:nvPr>
        </p:nvSpPr>
        <p:spPr>
          <a:xfrm>
            <a:off x="685800" y="2006575"/>
            <a:ext cx="7772400" cy="1470025"/>
          </a:xfrm>
        </p:spPr>
        <p:txBody>
          <a:bodyPr/>
          <a:lstStyle/>
          <a:p>
            <a:r>
              <a:rPr lang="el-GR" dirty="0" smtClean="0">
                <a:solidFill>
                  <a:srgbClr val="5075BC"/>
                </a:solidFill>
              </a:rPr>
              <a:t>Πρακτική Άσκηση σε σχολεία της δευτεροβάθμιας εκπαίδευσης</a:t>
            </a:r>
            <a:endParaRPr lang="el-GR" dirty="0">
              <a:solidFill>
                <a:srgbClr val="5075BC"/>
              </a:solidFill>
            </a:endParaRPr>
          </a:p>
        </p:txBody>
      </p:sp>
      <p:sp>
        <p:nvSpPr>
          <p:cNvPr id="3" name="Υπότιτλος 2"/>
          <p:cNvSpPr>
            <a:spLocks noGrp="1"/>
          </p:cNvSpPr>
          <p:nvPr>
            <p:ph type="subTitle" idx="1"/>
          </p:nvPr>
        </p:nvSpPr>
        <p:spPr>
          <a:xfrm>
            <a:off x="683568" y="3384823"/>
            <a:ext cx="7776864" cy="1752600"/>
          </a:xfrm>
        </p:spPr>
        <p:txBody>
          <a:bodyPr>
            <a:noAutofit/>
          </a:bodyPr>
          <a:lstStyle/>
          <a:p>
            <a:r>
              <a:rPr lang="el-GR" sz="2800" dirty="0">
                <a:solidFill>
                  <a:srgbClr val="5075BC"/>
                </a:solidFill>
                <a:latin typeface="+mj-lt"/>
                <a:ea typeface="+mj-ea"/>
                <a:cs typeface="+mj-cs"/>
              </a:rPr>
              <a:t>Ενότητα 7: </a:t>
            </a:r>
            <a:r>
              <a:rPr lang="el-GR" sz="2800" dirty="0" smtClean="0">
                <a:latin typeface="+mj-lt"/>
                <a:ea typeface="+mj-ea"/>
                <a:cs typeface="+mj-cs"/>
              </a:rPr>
              <a:t>Άλγεβρα</a:t>
            </a:r>
            <a:endParaRPr lang="en-US" sz="2800" dirty="0" smtClean="0">
              <a:latin typeface="+mj-lt"/>
              <a:ea typeface="+mj-ea"/>
              <a:cs typeface="+mj-cs"/>
            </a:endParaRPr>
          </a:p>
          <a:p>
            <a:endParaRPr lang="en-US" sz="2800" dirty="0" smtClean="0"/>
          </a:p>
          <a:p>
            <a:r>
              <a:rPr lang="el-GR" altLang="el-GR" sz="2800" dirty="0" smtClean="0"/>
              <a:t>Δέσποινα </a:t>
            </a:r>
            <a:r>
              <a:rPr lang="el-GR" altLang="el-GR" sz="2800" dirty="0" err="1" smtClean="0"/>
              <a:t>Πόταρη</a:t>
            </a:r>
            <a:endParaRPr lang="el-GR" altLang="el-GR" sz="2800" dirty="0" smtClean="0"/>
          </a:p>
          <a:p>
            <a:r>
              <a:rPr lang="el-GR" sz="2800" dirty="0" smtClean="0"/>
              <a:t>Σχολή Θετικών επιστημών</a:t>
            </a:r>
          </a:p>
          <a:p>
            <a:r>
              <a:rPr lang="el-GR" sz="2800" dirty="0" smtClean="0"/>
              <a:t>Τμήμα Μαθηματικό</a:t>
            </a:r>
            <a:endParaRPr lang="en-US" sz="2800" dirty="0" smtClean="0"/>
          </a:p>
          <a:p>
            <a:endParaRPr lang="en-US" sz="2800" dirty="0" smtClean="0"/>
          </a:p>
          <a:p>
            <a:endParaRPr lang="el-GR" sz="2800" dirty="0" smtClean="0"/>
          </a:p>
        </p:txBody>
      </p:sp>
    </p:spTree>
    <p:extLst>
      <p:ext uri="{BB962C8B-B14F-4D97-AF65-F5344CB8AC3E}">
        <p14:creationId xmlns:p14="http://schemas.microsoft.com/office/powerpoint/2010/main" val="34281954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Θέματα που αφορούν στην εισαγωγή της  Άλγεβρας </a:t>
            </a:r>
            <a:r>
              <a:rPr lang="el-GR" altLang="el-GR" dirty="0" smtClean="0"/>
              <a:t>(2/2</a:t>
            </a:r>
            <a:r>
              <a:rPr lang="el-GR" altLang="el-GR" dirty="0"/>
              <a:t>)</a:t>
            </a:r>
            <a:endParaRPr lang="el-GR" dirty="0"/>
          </a:p>
        </p:txBody>
      </p:sp>
      <p:sp>
        <p:nvSpPr>
          <p:cNvPr id="3" name="Θέση περιεχομένου 2"/>
          <p:cNvSpPr>
            <a:spLocks noGrp="1"/>
          </p:cNvSpPr>
          <p:nvPr>
            <p:ph idx="1"/>
          </p:nvPr>
        </p:nvSpPr>
        <p:spPr/>
        <p:txBody>
          <a:bodyPr>
            <a:normAutofit lnSpcReduction="10000"/>
          </a:bodyPr>
          <a:lstStyle/>
          <a:p>
            <a:r>
              <a:rPr lang="el-GR" altLang="el-GR" sz="2400" dirty="0"/>
              <a:t>Ο αναφορικός ρόλος της Άλγεβρας</a:t>
            </a:r>
          </a:p>
          <a:p>
            <a:pPr lvl="1"/>
            <a:r>
              <a:rPr lang="el-GR" altLang="el-GR" sz="2400" dirty="0"/>
              <a:t>Η αλγεβρική σκέψη αναπτύσσεται μέσω μοντελοποίησης καταστάσεων</a:t>
            </a:r>
          </a:p>
          <a:p>
            <a:r>
              <a:rPr lang="el-GR" altLang="el-GR" sz="2400" dirty="0"/>
              <a:t>Συμβολική αναπαράσταση</a:t>
            </a:r>
          </a:p>
          <a:p>
            <a:pPr lvl="1"/>
            <a:r>
              <a:rPr lang="el-GR" altLang="el-GR" sz="2400" dirty="0"/>
              <a:t>Διαφορετικές απόψεις σχετικά με τη εισαγωγή των συμβόλων</a:t>
            </a:r>
          </a:p>
          <a:p>
            <a:pPr lvl="1"/>
            <a:r>
              <a:rPr lang="el-GR" altLang="el-GR" sz="2400" dirty="0"/>
              <a:t>Διαφωνίες σχετικά με το ποια προβλήματα και ποιες μορφές σκέψης μπορούν να θεωρηθούν ως αλγεβρικές και πως τις αξιολογούμε</a:t>
            </a:r>
          </a:p>
          <a:p>
            <a:pPr lvl="1"/>
            <a:r>
              <a:rPr lang="el-GR" altLang="el-GR" sz="2400" dirty="0"/>
              <a:t>Ποιος είναι ο ρόλος των διαφορετικών συμβολικών συστημάτων στον αλγεβρικό συλλογισμό;</a:t>
            </a:r>
          </a:p>
        </p:txBody>
      </p:sp>
    </p:spTree>
    <p:extLst>
      <p:ext uri="{BB962C8B-B14F-4D97-AF65-F5344CB8AC3E}">
        <p14:creationId xmlns:p14="http://schemas.microsoft.com/office/powerpoint/2010/main" val="355030691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altLang="el-GR" dirty="0"/>
              <a:t>Παρεμβατικές προσεγγίσεις στην «Προ- άλγεβρα</a:t>
            </a:r>
            <a:r>
              <a:rPr lang="el-GR" altLang="el-GR" dirty="0" smtClean="0"/>
              <a:t>» (1/2)</a:t>
            </a:r>
            <a:endParaRPr lang="el-GR" dirty="0"/>
          </a:p>
        </p:txBody>
      </p:sp>
      <p:sp>
        <p:nvSpPr>
          <p:cNvPr id="5" name="Θέση περιεχομένου 4"/>
          <p:cNvSpPr>
            <a:spLocks noGrp="1"/>
          </p:cNvSpPr>
          <p:nvPr>
            <p:ph idx="1"/>
          </p:nvPr>
        </p:nvSpPr>
        <p:spPr/>
        <p:txBody>
          <a:bodyPr>
            <a:noAutofit/>
          </a:bodyPr>
          <a:lstStyle/>
          <a:p>
            <a:r>
              <a:rPr lang="el-GR" altLang="el-GR" sz="2400" dirty="0"/>
              <a:t>Παρεμβάσεις που στηρίζονται στην έννοια της ισότητας και στο σταδιακό μετασχηματισμό μιας αριθμητικής έκφρασης σε αλγεβρική</a:t>
            </a:r>
          </a:p>
          <a:p>
            <a:r>
              <a:rPr lang="el-GR" altLang="el-GR" sz="2400" dirty="0"/>
              <a:t>Παρεμβάσεις με το μοντέλο της ζυγαριάς που φαίνεται ότι βοήθησαν τους μαθητές του Γυμνασίου  (σε κάποιες έρευνες) να μετασχηματίζουν λεκτικά προβλήματα σε εξισώσεις και να τις λύνουν. </a:t>
            </a:r>
          </a:p>
        </p:txBody>
      </p:sp>
    </p:spTree>
    <p:extLst>
      <p:ext uri="{BB962C8B-B14F-4D97-AF65-F5344CB8AC3E}">
        <p14:creationId xmlns:p14="http://schemas.microsoft.com/office/powerpoint/2010/main" val="49995502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Παρεμβατικές προσεγγίσεις στην «Προ- άλγεβρα» </a:t>
            </a:r>
            <a:r>
              <a:rPr lang="el-GR" altLang="el-GR" dirty="0" smtClean="0"/>
              <a:t>(2/2</a:t>
            </a:r>
            <a:r>
              <a:rPr lang="el-GR" altLang="el-GR" dirty="0"/>
              <a:t>)</a:t>
            </a:r>
            <a:endParaRPr lang="el-GR" dirty="0"/>
          </a:p>
        </p:txBody>
      </p:sp>
      <p:sp>
        <p:nvSpPr>
          <p:cNvPr id="3" name="Θέση περιεχομένου 2"/>
          <p:cNvSpPr>
            <a:spLocks noGrp="1"/>
          </p:cNvSpPr>
          <p:nvPr>
            <p:ph idx="1"/>
          </p:nvPr>
        </p:nvSpPr>
        <p:spPr/>
        <p:txBody>
          <a:bodyPr>
            <a:normAutofit/>
          </a:bodyPr>
          <a:lstStyle/>
          <a:p>
            <a:r>
              <a:rPr lang="el-GR" altLang="el-GR" dirty="0"/>
              <a:t>Μετακίνηση από τις εξισώσεις στη γενίκευση, μοτίβα, μεταβλητές, συναρτήσεις</a:t>
            </a:r>
          </a:p>
          <a:p>
            <a:pPr lvl="1"/>
            <a:r>
              <a:rPr lang="el-GR" altLang="el-GR" dirty="0"/>
              <a:t>Χρήση υπολογιστικών περιβαλλόντων (</a:t>
            </a:r>
            <a:r>
              <a:rPr lang="en-US" altLang="el-GR" dirty="0"/>
              <a:t>Logo, spreadsheets, </a:t>
            </a:r>
            <a:r>
              <a:rPr lang="el-GR" altLang="el-GR" dirty="0"/>
              <a:t>περιβάλλοντα μοντελοποίησης)</a:t>
            </a:r>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altLang="el-GR" dirty="0"/>
              <a:t>Προσεγγίσεις της «Πρώιμης Άλγεβρας»</a:t>
            </a:r>
            <a:endParaRPr lang="el-GR" dirty="0"/>
          </a:p>
        </p:txBody>
      </p:sp>
      <p:sp>
        <p:nvSpPr>
          <p:cNvPr id="5" name="Θέση περιεχομένου 4"/>
          <p:cNvSpPr>
            <a:spLocks noGrp="1"/>
          </p:cNvSpPr>
          <p:nvPr>
            <p:ph idx="1"/>
          </p:nvPr>
        </p:nvSpPr>
        <p:spPr/>
        <p:txBody>
          <a:bodyPr>
            <a:noAutofit/>
          </a:bodyPr>
          <a:lstStyle/>
          <a:p>
            <a:r>
              <a:rPr lang="el-GR" altLang="el-GR" sz="2400" dirty="0"/>
              <a:t>Οι δυσκολίες στην άλγεβρα προέρχονται από τους περιορισμούς στη διδασκαλίας της αριθμητικής</a:t>
            </a:r>
          </a:p>
          <a:p>
            <a:r>
              <a:rPr lang="el-GR" altLang="el-GR" sz="2400" dirty="0"/>
              <a:t>Επέκταση του συμβόλου του = στην αριθμητική πέρα από το «δίνει ως αποτέλεσμα» </a:t>
            </a:r>
            <a:r>
              <a:rPr lang="el-GR" altLang="el-GR" sz="2400" dirty="0" err="1"/>
              <a:t>π.χ</a:t>
            </a:r>
            <a:r>
              <a:rPr lang="el-GR" altLang="el-GR" sz="2400" dirty="0"/>
              <a:t> 9=5+4, 3+6=5+4, ιδιότητες της ισότητας – συνέχεια ανάμεσα στην αριθμητική και στην άλγεβρα</a:t>
            </a:r>
          </a:p>
        </p:txBody>
      </p:sp>
    </p:spTree>
    <p:extLst>
      <p:ext uri="{BB962C8B-B14F-4D97-AF65-F5344CB8AC3E}">
        <p14:creationId xmlns:p14="http://schemas.microsoft.com/office/powerpoint/2010/main" val="49995502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ltLang="el-GR" dirty="0"/>
              <a:t>Απόψεις για την Άλγεβρα</a:t>
            </a:r>
            <a:endParaRPr lang="el-GR" dirty="0"/>
          </a:p>
        </p:txBody>
      </p:sp>
      <p:sp>
        <p:nvSpPr>
          <p:cNvPr id="3" name="Θέση περιεχομένου 2"/>
          <p:cNvSpPr>
            <a:spLocks noGrp="1"/>
          </p:cNvSpPr>
          <p:nvPr>
            <p:ph idx="1"/>
          </p:nvPr>
        </p:nvSpPr>
        <p:spPr/>
        <p:txBody>
          <a:bodyPr>
            <a:normAutofit fontScale="92500" lnSpcReduction="10000"/>
          </a:bodyPr>
          <a:lstStyle/>
          <a:p>
            <a:r>
              <a:rPr lang="el-GR" altLang="el-GR" sz="2800" dirty="0"/>
              <a:t>Άλγεβρα είναι η μελέτη των δομών και των συστημάτων που προέρχεται από την αφαίρεση των υπολογισμών και των σχέσεων, συμπεριλαμβανομένων αυτών που προέρχονται από την αριθμητική και τον ποσοτικό συλλογισμό.</a:t>
            </a:r>
          </a:p>
          <a:p>
            <a:r>
              <a:rPr lang="el-GR" altLang="el-GR" sz="2800" dirty="0"/>
              <a:t>Άλγεβρα είναι η μελέτη των συναρτήσεων, σχέσεων και μεταβολής</a:t>
            </a:r>
          </a:p>
          <a:p>
            <a:r>
              <a:rPr lang="el-GR" altLang="el-GR" sz="2800" dirty="0"/>
              <a:t>Η Άλγεβρα είναι μια συλλογή από ειδικές γλώσσες που εκφράζουν και υποστηρίζουν συλλογισμό καταστάσεων που </a:t>
            </a:r>
            <a:r>
              <a:rPr lang="el-GR" altLang="el-GR" sz="2800" dirty="0" err="1"/>
              <a:t>μοντελοποιούνται</a:t>
            </a:r>
            <a:r>
              <a:rPr lang="el-GR" altLang="el-GR" sz="2800" dirty="0"/>
              <a:t>.  </a:t>
            </a:r>
          </a:p>
          <a:p>
            <a:r>
              <a:rPr lang="el-GR" altLang="el-GR" sz="2800" dirty="0"/>
              <a:t>Γενίκευση – δράση πάνω στα σύμβολα</a:t>
            </a:r>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a:bodyPr>
          <a:lstStyle/>
          <a:p>
            <a:r>
              <a:rPr lang="el-GR" altLang="el-GR" sz="3200" dirty="0"/>
              <a:t>Η αριθμητική και ο αριθμητικός συλλογισμός ως  αρχή στην πρώιμη </a:t>
            </a:r>
            <a:r>
              <a:rPr lang="el-GR" altLang="el-GR" sz="3200" dirty="0" smtClean="0"/>
              <a:t>άλγεβρα (1/2)</a:t>
            </a:r>
            <a:endParaRPr lang="el-GR" sz="3200" dirty="0"/>
          </a:p>
        </p:txBody>
      </p:sp>
      <p:sp>
        <p:nvSpPr>
          <p:cNvPr id="5" name="Θέση περιεχομένου 4"/>
          <p:cNvSpPr>
            <a:spLocks noGrp="1"/>
          </p:cNvSpPr>
          <p:nvPr>
            <p:ph idx="1"/>
          </p:nvPr>
        </p:nvSpPr>
        <p:spPr/>
        <p:txBody>
          <a:bodyPr>
            <a:noAutofit/>
          </a:bodyPr>
          <a:lstStyle/>
          <a:p>
            <a:r>
              <a:rPr lang="el-GR" altLang="el-GR" sz="2300" dirty="0"/>
              <a:t>Ιδιότητες των αριθμών</a:t>
            </a:r>
          </a:p>
          <a:p>
            <a:pPr lvl="1"/>
            <a:r>
              <a:rPr lang="el-GR" altLang="el-GR" sz="2300" dirty="0"/>
              <a:t>Τα αξιώματα των πράξεων</a:t>
            </a:r>
          </a:p>
          <a:p>
            <a:pPr lvl="1"/>
            <a:r>
              <a:rPr lang="el-GR" altLang="el-GR" sz="2300" dirty="0"/>
              <a:t>Η </a:t>
            </a:r>
            <a:r>
              <a:rPr lang="el-GR" altLang="el-GR" sz="2300" dirty="0" err="1"/>
              <a:t>ευκλείδια</a:t>
            </a:r>
            <a:r>
              <a:rPr lang="el-GR" altLang="el-GR" sz="2300" dirty="0"/>
              <a:t> διαίρεση</a:t>
            </a:r>
          </a:p>
          <a:p>
            <a:r>
              <a:rPr lang="el-GR" altLang="el-GR" sz="2300" dirty="0"/>
              <a:t>Γενικεύσεις αριθμών</a:t>
            </a:r>
          </a:p>
          <a:p>
            <a:pPr lvl="1"/>
            <a:r>
              <a:rPr lang="el-GR" altLang="el-GR" sz="2300" dirty="0"/>
              <a:t> 9+5=14+0, 9+5=0+14, 9+4=13+1</a:t>
            </a:r>
          </a:p>
          <a:p>
            <a:pPr lvl="1"/>
            <a:r>
              <a:rPr lang="el-GR" altLang="el-GR" sz="2300" dirty="0"/>
              <a:t>«συμπλήρωμα» 7΄+? =15</a:t>
            </a:r>
          </a:p>
          <a:p>
            <a:r>
              <a:rPr lang="el-GR" altLang="el-GR" sz="2300" dirty="0" err="1"/>
              <a:t>Ημι</a:t>
            </a:r>
            <a:r>
              <a:rPr lang="el-GR" altLang="el-GR" sz="2300" dirty="0"/>
              <a:t>-μεταβλητές (</a:t>
            </a:r>
            <a:r>
              <a:rPr lang="en-US" altLang="el-GR" sz="2300" dirty="0"/>
              <a:t>quasi-variables)</a:t>
            </a:r>
          </a:p>
          <a:p>
            <a:r>
              <a:rPr lang="en-US" altLang="el-GR" sz="2300" dirty="0"/>
              <a:t>71-13= 71- (10+(10-7))=71- (20-7)=(71-20)+7=51+7=58 (</a:t>
            </a:r>
            <a:r>
              <a:rPr lang="el-GR" altLang="el-GR" sz="2300" dirty="0"/>
              <a:t>θεωρήματα σε δράση)</a:t>
            </a:r>
          </a:p>
        </p:txBody>
      </p:sp>
    </p:spTree>
    <p:extLst>
      <p:ext uri="{BB962C8B-B14F-4D97-AF65-F5344CB8AC3E}">
        <p14:creationId xmlns:p14="http://schemas.microsoft.com/office/powerpoint/2010/main" val="49995502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sz="3200" dirty="0"/>
              <a:t>Η αριθμητική και ο αριθμητικός συλλογισμός ως  αρχή στην πρώιμη άλγεβρα </a:t>
            </a:r>
            <a:r>
              <a:rPr lang="el-GR" altLang="el-GR" sz="3200" dirty="0" smtClean="0"/>
              <a:t>(2/2</a:t>
            </a:r>
            <a:r>
              <a:rPr lang="el-GR" altLang="el-GR" sz="3200" dirty="0"/>
              <a:t>)</a:t>
            </a:r>
            <a:endParaRPr lang="el-GR" sz="3200" dirty="0"/>
          </a:p>
        </p:txBody>
      </p:sp>
      <p:sp>
        <p:nvSpPr>
          <p:cNvPr id="3" name="Θέση περιεχομένου 2"/>
          <p:cNvSpPr>
            <a:spLocks noGrp="1"/>
          </p:cNvSpPr>
          <p:nvPr>
            <p:ph idx="1"/>
          </p:nvPr>
        </p:nvSpPr>
        <p:spPr>
          <a:xfrm>
            <a:off x="464156" y="1556792"/>
            <a:ext cx="3387764" cy="4525963"/>
          </a:xfrm>
        </p:spPr>
        <p:txBody>
          <a:bodyPr>
            <a:normAutofit/>
          </a:bodyPr>
          <a:lstStyle/>
          <a:p>
            <a:r>
              <a:rPr lang="el-GR" altLang="el-GR" sz="2800" dirty="0"/>
              <a:t>Πόσα αστεράκια βλέπετε; Και πώς τα υπολογίσατε;</a:t>
            </a:r>
          </a:p>
          <a:p>
            <a:endParaRPr lang="el-GR" altLang="el-GR" sz="2800" b="1" dirty="0"/>
          </a:p>
        </p:txBody>
      </p:sp>
      <p:graphicFrame>
        <p:nvGraphicFramePr>
          <p:cNvPr id="4" name="6 - Πίνακας"/>
          <p:cNvGraphicFramePr>
            <a:graphicFrameLocks noGrp="1"/>
          </p:cNvGraphicFramePr>
          <p:nvPr>
            <p:extLst>
              <p:ext uri="{D42A27DB-BD31-4B8C-83A1-F6EECF244321}">
                <p14:modId xmlns:p14="http://schemas.microsoft.com/office/powerpoint/2010/main" val="1328934957"/>
              </p:ext>
            </p:extLst>
          </p:nvPr>
        </p:nvGraphicFramePr>
        <p:xfrm>
          <a:off x="3923928" y="1700808"/>
          <a:ext cx="1638300" cy="4132261"/>
        </p:xfrm>
        <a:graphic>
          <a:graphicData uri="http://schemas.openxmlformats.org/drawingml/2006/table">
            <a:tbl>
              <a:tblPr/>
              <a:tblGrid>
                <a:gridCol w="785818"/>
                <a:gridCol w="852482"/>
              </a:tblGrid>
              <a:tr h="436891">
                <a:tc>
                  <a:txBody>
                    <a:bodyPr/>
                    <a:lstStyle/>
                    <a:p>
                      <a:pPr algn="ctr">
                        <a:lnSpc>
                          <a:spcPct val="115000"/>
                        </a:lnSpc>
                        <a:spcAft>
                          <a:spcPts val="0"/>
                        </a:spcAft>
                      </a:pPr>
                      <a:r>
                        <a:rPr lang="en-US" sz="2400" b="1" dirty="0">
                          <a:latin typeface="Calibri"/>
                          <a:ea typeface="Times New Roman"/>
                          <a:cs typeface="Times New Roman"/>
                        </a:rPr>
                        <a:t>*</a:t>
                      </a:r>
                      <a:endParaRPr lang="el-GR" sz="11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2400" b="1">
                          <a:latin typeface="Calibri"/>
                          <a:ea typeface="Times New Roman"/>
                          <a:cs typeface="Times New Roman"/>
                        </a:rPr>
                        <a:t>*</a:t>
                      </a:r>
                      <a:endParaRPr lang="el-GR"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6891">
                <a:tc>
                  <a:txBody>
                    <a:bodyPr/>
                    <a:lstStyle/>
                    <a:p>
                      <a:pPr algn="ctr">
                        <a:lnSpc>
                          <a:spcPct val="115000"/>
                        </a:lnSpc>
                        <a:spcAft>
                          <a:spcPts val="0"/>
                        </a:spcAft>
                      </a:pPr>
                      <a:r>
                        <a:rPr lang="en-US" sz="2400" b="1">
                          <a:latin typeface="Calibri"/>
                          <a:ea typeface="Times New Roman"/>
                          <a:cs typeface="Times New Roman"/>
                        </a:rPr>
                        <a:t>*</a:t>
                      </a:r>
                      <a:endParaRPr lang="el-GR"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2400" b="1">
                          <a:latin typeface="Calibri"/>
                          <a:ea typeface="Times New Roman"/>
                          <a:cs typeface="Times New Roman"/>
                        </a:rPr>
                        <a:t>*</a:t>
                      </a:r>
                      <a:endParaRPr lang="el-GR"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6891">
                <a:tc>
                  <a:txBody>
                    <a:bodyPr/>
                    <a:lstStyle/>
                    <a:p>
                      <a:pPr algn="ctr">
                        <a:lnSpc>
                          <a:spcPct val="115000"/>
                        </a:lnSpc>
                        <a:spcAft>
                          <a:spcPts val="0"/>
                        </a:spcAft>
                      </a:pPr>
                      <a:r>
                        <a:rPr lang="en-US" sz="2400" b="1">
                          <a:latin typeface="Calibri"/>
                          <a:ea typeface="Times New Roman"/>
                          <a:cs typeface="Times New Roman"/>
                        </a:rPr>
                        <a:t>*</a:t>
                      </a:r>
                      <a:endParaRPr lang="el-GR"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2400" b="1">
                          <a:latin typeface="Calibri"/>
                          <a:ea typeface="Times New Roman"/>
                          <a:cs typeface="Times New Roman"/>
                        </a:rPr>
                        <a:t>*</a:t>
                      </a:r>
                      <a:endParaRPr lang="el-GR"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6891">
                <a:tc>
                  <a:txBody>
                    <a:bodyPr/>
                    <a:lstStyle/>
                    <a:p>
                      <a:pPr algn="ctr">
                        <a:lnSpc>
                          <a:spcPct val="115000"/>
                        </a:lnSpc>
                        <a:spcAft>
                          <a:spcPts val="0"/>
                        </a:spcAft>
                      </a:pPr>
                      <a:r>
                        <a:rPr lang="en-US" sz="2400" b="1">
                          <a:latin typeface="Calibri"/>
                          <a:ea typeface="Times New Roman"/>
                          <a:cs typeface="Times New Roman"/>
                        </a:rPr>
                        <a:t>*</a:t>
                      </a:r>
                      <a:endParaRPr lang="el-GR"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2400" b="1">
                          <a:latin typeface="Calibri"/>
                          <a:ea typeface="Times New Roman"/>
                          <a:cs typeface="Times New Roman"/>
                        </a:rPr>
                        <a:t>*</a:t>
                      </a:r>
                      <a:endParaRPr lang="el-GR"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6891">
                <a:tc>
                  <a:txBody>
                    <a:bodyPr/>
                    <a:lstStyle/>
                    <a:p>
                      <a:pPr algn="ctr">
                        <a:lnSpc>
                          <a:spcPct val="115000"/>
                        </a:lnSpc>
                        <a:spcAft>
                          <a:spcPts val="0"/>
                        </a:spcAft>
                      </a:pPr>
                      <a:r>
                        <a:rPr lang="en-US" sz="2400" b="1">
                          <a:latin typeface="Calibri"/>
                          <a:ea typeface="Times New Roman"/>
                          <a:cs typeface="Times New Roman"/>
                        </a:rPr>
                        <a:t>*</a:t>
                      </a:r>
                      <a:endParaRPr lang="el-GR"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2400" b="1">
                          <a:latin typeface="Calibri"/>
                          <a:ea typeface="Times New Roman"/>
                          <a:cs typeface="Times New Roman"/>
                        </a:rPr>
                        <a:t>*</a:t>
                      </a:r>
                      <a:endParaRPr lang="el-GR"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6891">
                <a:tc>
                  <a:txBody>
                    <a:bodyPr/>
                    <a:lstStyle/>
                    <a:p>
                      <a:pPr algn="ctr">
                        <a:lnSpc>
                          <a:spcPct val="115000"/>
                        </a:lnSpc>
                        <a:spcAft>
                          <a:spcPts val="0"/>
                        </a:spcAft>
                      </a:pPr>
                      <a:r>
                        <a:rPr lang="en-US" sz="2400" b="1">
                          <a:latin typeface="Calibri"/>
                          <a:ea typeface="Times New Roman"/>
                          <a:cs typeface="Times New Roman"/>
                        </a:rPr>
                        <a:t>*</a:t>
                      </a:r>
                      <a:endParaRPr lang="el-GR"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2400" b="1" dirty="0">
                          <a:latin typeface="Calibri"/>
                          <a:ea typeface="Times New Roman"/>
                          <a:cs typeface="Times New Roman"/>
                        </a:rPr>
                        <a:t>*</a:t>
                      </a:r>
                      <a:endParaRPr lang="el-GR" sz="11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6891">
                <a:tc>
                  <a:txBody>
                    <a:bodyPr/>
                    <a:lstStyle/>
                    <a:p>
                      <a:pPr algn="ctr">
                        <a:lnSpc>
                          <a:spcPct val="115000"/>
                        </a:lnSpc>
                        <a:spcAft>
                          <a:spcPts val="0"/>
                        </a:spcAft>
                      </a:pPr>
                      <a:r>
                        <a:rPr lang="en-US" sz="2400" b="1">
                          <a:latin typeface="Calibri"/>
                          <a:ea typeface="Times New Roman"/>
                          <a:cs typeface="Times New Roman"/>
                        </a:rPr>
                        <a:t>*</a:t>
                      </a:r>
                      <a:endParaRPr lang="el-GR"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2400" b="1">
                          <a:latin typeface="Calibri"/>
                          <a:ea typeface="Times New Roman"/>
                          <a:cs typeface="Times New Roman"/>
                        </a:rPr>
                        <a:t>*</a:t>
                      </a:r>
                      <a:endParaRPr lang="el-GR"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6891">
                <a:tc>
                  <a:txBody>
                    <a:bodyPr/>
                    <a:lstStyle/>
                    <a:p>
                      <a:pPr algn="ctr">
                        <a:lnSpc>
                          <a:spcPct val="115000"/>
                        </a:lnSpc>
                        <a:spcAft>
                          <a:spcPts val="0"/>
                        </a:spcAft>
                      </a:pPr>
                      <a:r>
                        <a:rPr lang="en-US" sz="2400" b="1">
                          <a:latin typeface="Calibri"/>
                          <a:ea typeface="Times New Roman"/>
                          <a:cs typeface="Times New Roman"/>
                        </a:rPr>
                        <a:t>*</a:t>
                      </a:r>
                      <a:endParaRPr lang="el-GR"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el-GR"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6891">
                <a:tc>
                  <a:txBody>
                    <a:bodyPr/>
                    <a:lstStyle/>
                    <a:p>
                      <a:pPr algn="ctr">
                        <a:lnSpc>
                          <a:spcPct val="115000"/>
                        </a:lnSpc>
                        <a:spcAft>
                          <a:spcPts val="0"/>
                        </a:spcAft>
                      </a:pPr>
                      <a:r>
                        <a:rPr lang="el-GR" sz="2400" b="1">
                          <a:latin typeface="Calibri"/>
                          <a:ea typeface="Times New Roman"/>
                          <a:cs typeface="Times New Roman"/>
                        </a:rPr>
                        <a:t> </a:t>
                      </a:r>
                      <a:endParaRPr lang="el-GR"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2400" b="1">
                          <a:latin typeface="Calibri"/>
                          <a:ea typeface="Times New Roman"/>
                          <a:cs typeface="Times New Roman"/>
                        </a:rPr>
                        <a:t> </a:t>
                      </a:r>
                      <a:endParaRPr lang="el-GR"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0242">
                <a:tc>
                  <a:txBody>
                    <a:bodyPr/>
                    <a:lstStyle/>
                    <a:p>
                      <a:pPr>
                        <a:lnSpc>
                          <a:spcPct val="115000"/>
                        </a:lnSpc>
                        <a:spcAft>
                          <a:spcPts val="0"/>
                        </a:spcAft>
                      </a:pPr>
                      <a:r>
                        <a:rPr lang="en-US" sz="1100">
                          <a:latin typeface="Calibri"/>
                          <a:ea typeface="Times New Roman"/>
                          <a:cs typeface="Times New Roman"/>
                        </a:rPr>
                        <a:t> </a:t>
                      </a:r>
                      <a:endParaRPr lang="el-GR"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US" sz="1100" dirty="0">
                          <a:latin typeface="Calibri"/>
                          <a:ea typeface="Times New Roman"/>
                          <a:cs typeface="Times New Roman"/>
                        </a:rPr>
                        <a:t> </a:t>
                      </a:r>
                      <a:endParaRPr lang="el-GR" sz="11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5" name="7 - Πίνακας"/>
          <p:cNvGraphicFramePr>
            <a:graphicFrameLocks noGrp="1"/>
          </p:cNvGraphicFramePr>
          <p:nvPr>
            <p:extLst>
              <p:ext uri="{D42A27DB-BD31-4B8C-83A1-F6EECF244321}">
                <p14:modId xmlns:p14="http://schemas.microsoft.com/office/powerpoint/2010/main" val="1186837732"/>
              </p:ext>
            </p:extLst>
          </p:nvPr>
        </p:nvGraphicFramePr>
        <p:xfrm>
          <a:off x="6228184" y="1700808"/>
          <a:ext cx="1638300" cy="4136136"/>
        </p:xfrm>
        <a:graphic>
          <a:graphicData uri="http://schemas.openxmlformats.org/drawingml/2006/table">
            <a:tbl>
              <a:tblPr/>
              <a:tblGrid>
                <a:gridCol w="785818"/>
                <a:gridCol w="852482"/>
              </a:tblGrid>
              <a:tr h="420553">
                <a:tc>
                  <a:txBody>
                    <a:bodyPr/>
                    <a:lstStyle/>
                    <a:p>
                      <a:pPr algn="ctr">
                        <a:lnSpc>
                          <a:spcPct val="115000"/>
                        </a:lnSpc>
                        <a:spcAft>
                          <a:spcPts val="0"/>
                        </a:spcAft>
                      </a:pPr>
                      <a:r>
                        <a:rPr lang="en-US" sz="2400" b="1" dirty="0">
                          <a:latin typeface="Calibri"/>
                          <a:ea typeface="Times New Roman"/>
                          <a:cs typeface="Times New Roman"/>
                        </a:rPr>
                        <a:t>*</a:t>
                      </a:r>
                      <a:endParaRPr lang="el-GR" sz="11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2400" b="1">
                          <a:latin typeface="Calibri"/>
                          <a:ea typeface="Times New Roman"/>
                          <a:cs typeface="Times New Roman"/>
                        </a:rPr>
                        <a:t>*</a:t>
                      </a:r>
                      <a:endParaRPr lang="el-GR"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0553">
                <a:tc>
                  <a:txBody>
                    <a:bodyPr/>
                    <a:lstStyle/>
                    <a:p>
                      <a:pPr algn="ctr">
                        <a:lnSpc>
                          <a:spcPct val="115000"/>
                        </a:lnSpc>
                        <a:spcAft>
                          <a:spcPts val="0"/>
                        </a:spcAft>
                      </a:pPr>
                      <a:r>
                        <a:rPr lang="en-US" sz="2400" b="1">
                          <a:latin typeface="Calibri"/>
                          <a:ea typeface="Times New Roman"/>
                          <a:cs typeface="Times New Roman"/>
                        </a:rPr>
                        <a:t>*</a:t>
                      </a:r>
                      <a:endParaRPr lang="el-GR"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2400" b="1">
                          <a:latin typeface="Calibri"/>
                          <a:ea typeface="Times New Roman"/>
                          <a:cs typeface="Times New Roman"/>
                        </a:rPr>
                        <a:t>*</a:t>
                      </a:r>
                      <a:endParaRPr lang="el-GR"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0553">
                <a:tc>
                  <a:txBody>
                    <a:bodyPr/>
                    <a:lstStyle/>
                    <a:p>
                      <a:pPr algn="ctr">
                        <a:lnSpc>
                          <a:spcPct val="115000"/>
                        </a:lnSpc>
                        <a:spcAft>
                          <a:spcPts val="0"/>
                        </a:spcAft>
                      </a:pPr>
                      <a:r>
                        <a:rPr lang="en-US" sz="2400" b="1">
                          <a:latin typeface="Calibri"/>
                          <a:ea typeface="Times New Roman"/>
                          <a:cs typeface="Times New Roman"/>
                        </a:rPr>
                        <a:t>*</a:t>
                      </a:r>
                      <a:endParaRPr lang="el-GR"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2400" b="1">
                          <a:latin typeface="Calibri"/>
                          <a:ea typeface="Times New Roman"/>
                          <a:cs typeface="Times New Roman"/>
                        </a:rPr>
                        <a:t>*</a:t>
                      </a:r>
                      <a:endParaRPr lang="el-GR"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0553">
                <a:tc>
                  <a:txBody>
                    <a:bodyPr/>
                    <a:lstStyle/>
                    <a:p>
                      <a:pPr algn="ctr">
                        <a:lnSpc>
                          <a:spcPct val="115000"/>
                        </a:lnSpc>
                        <a:spcAft>
                          <a:spcPts val="0"/>
                        </a:spcAft>
                      </a:pPr>
                      <a:r>
                        <a:rPr lang="en-US" sz="2400" b="1">
                          <a:latin typeface="Calibri"/>
                          <a:ea typeface="Times New Roman"/>
                          <a:cs typeface="Times New Roman"/>
                        </a:rPr>
                        <a:t>*</a:t>
                      </a:r>
                      <a:endParaRPr lang="el-GR"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2400" b="1">
                          <a:latin typeface="Calibri"/>
                          <a:ea typeface="Times New Roman"/>
                          <a:cs typeface="Times New Roman"/>
                        </a:rPr>
                        <a:t>*</a:t>
                      </a:r>
                      <a:endParaRPr lang="el-GR"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0553">
                <a:tc>
                  <a:txBody>
                    <a:bodyPr/>
                    <a:lstStyle/>
                    <a:p>
                      <a:pPr algn="ctr">
                        <a:lnSpc>
                          <a:spcPct val="115000"/>
                        </a:lnSpc>
                        <a:spcAft>
                          <a:spcPts val="0"/>
                        </a:spcAft>
                      </a:pPr>
                      <a:r>
                        <a:rPr lang="en-US" sz="2400" b="1" dirty="0">
                          <a:latin typeface="Calibri"/>
                          <a:ea typeface="Times New Roman"/>
                          <a:cs typeface="Times New Roman"/>
                        </a:rPr>
                        <a:t>*</a:t>
                      </a:r>
                      <a:endParaRPr lang="el-GR" sz="11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2400" b="1">
                          <a:latin typeface="Calibri"/>
                          <a:ea typeface="Times New Roman"/>
                          <a:cs typeface="Times New Roman"/>
                        </a:rPr>
                        <a:t>*</a:t>
                      </a:r>
                      <a:endParaRPr lang="el-GR"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0553">
                <a:tc>
                  <a:txBody>
                    <a:bodyPr/>
                    <a:lstStyle/>
                    <a:p>
                      <a:pPr algn="ctr">
                        <a:lnSpc>
                          <a:spcPct val="115000"/>
                        </a:lnSpc>
                        <a:spcAft>
                          <a:spcPts val="0"/>
                        </a:spcAft>
                      </a:pPr>
                      <a:r>
                        <a:rPr lang="en-US" sz="2400" b="1">
                          <a:latin typeface="Calibri"/>
                          <a:ea typeface="Times New Roman"/>
                          <a:cs typeface="Times New Roman"/>
                        </a:rPr>
                        <a:t>*</a:t>
                      </a:r>
                      <a:endParaRPr lang="el-GR"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2400" b="1">
                          <a:latin typeface="Calibri"/>
                          <a:ea typeface="Times New Roman"/>
                          <a:cs typeface="Times New Roman"/>
                        </a:rPr>
                        <a:t>*</a:t>
                      </a:r>
                      <a:endParaRPr lang="el-GR"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0553">
                <a:tc>
                  <a:txBody>
                    <a:bodyPr/>
                    <a:lstStyle/>
                    <a:p>
                      <a:pPr algn="ctr">
                        <a:lnSpc>
                          <a:spcPct val="115000"/>
                        </a:lnSpc>
                        <a:spcAft>
                          <a:spcPts val="0"/>
                        </a:spcAft>
                      </a:pPr>
                      <a:r>
                        <a:rPr lang="en-US" sz="2400" b="1">
                          <a:latin typeface="Calibri"/>
                          <a:ea typeface="Times New Roman"/>
                          <a:cs typeface="Times New Roman"/>
                        </a:rPr>
                        <a:t>*</a:t>
                      </a:r>
                      <a:endParaRPr lang="el-GR"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el-GR" sz="11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78260">
                <a:tc>
                  <a:txBody>
                    <a:bodyPr/>
                    <a:lstStyle/>
                    <a:p>
                      <a:pPr algn="ctr">
                        <a:lnSpc>
                          <a:spcPct val="115000"/>
                        </a:lnSpc>
                        <a:spcAft>
                          <a:spcPts val="0"/>
                        </a:spcAft>
                      </a:pPr>
                      <a:endParaRPr lang="en-US" sz="1100" dirty="0" smtClean="0">
                        <a:latin typeface="Calibri"/>
                        <a:ea typeface="Times New Roman"/>
                        <a:cs typeface="Times New Roman"/>
                      </a:endParaRPr>
                    </a:p>
                    <a:p>
                      <a:pPr algn="ctr">
                        <a:lnSpc>
                          <a:spcPct val="115000"/>
                        </a:lnSpc>
                        <a:spcAft>
                          <a:spcPts val="0"/>
                        </a:spcAft>
                      </a:pPr>
                      <a:endParaRPr lang="en-US" sz="1100" dirty="0" smtClean="0">
                        <a:latin typeface="Calibri"/>
                        <a:ea typeface="Times New Roman"/>
                        <a:cs typeface="Times New Roman"/>
                      </a:endParaRPr>
                    </a:p>
                    <a:p>
                      <a:pPr algn="ctr">
                        <a:lnSpc>
                          <a:spcPct val="115000"/>
                        </a:lnSpc>
                        <a:spcAft>
                          <a:spcPts val="0"/>
                        </a:spcAft>
                      </a:pPr>
                      <a:endParaRPr lang="el-GR" sz="11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el-GR"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0553">
                <a:tc>
                  <a:txBody>
                    <a:bodyPr/>
                    <a:lstStyle/>
                    <a:p>
                      <a:pPr algn="ctr">
                        <a:lnSpc>
                          <a:spcPct val="115000"/>
                        </a:lnSpc>
                        <a:spcAft>
                          <a:spcPts val="0"/>
                        </a:spcAft>
                      </a:pPr>
                      <a:r>
                        <a:rPr lang="el-GR" sz="2400" b="1">
                          <a:latin typeface="Calibri"/>
                          <a:ea typeface="Times New Roman"/>
                          <a:cs typeface="Times New Roman"/>
                        </a:rPr>
                        <a:t> </a:t>
                      </a:r>
                      <a:endParaRPr lang="el-GR"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2400" b="1">
                          <a:latin typeface="Calibri"/>
                          <a:ea typeface="Times New Roman"/>
                          <a:cs typeface="Times New Roman"/>
                        </a:rPr>
                        <a:t> </a:t>
                      </a:r>
                      <a:endParaRPr lang="el-GR"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2753">
                <a:tc>
                  <a:txBody>
                    <a:bodyPr/>
                    <a:lstStyle/>
                    <a:p>
                      <a:pPr>
                        <a:lnSpc>
                          <a:spcPct val="115000"/>
                        </a:lnSpc>
                        <a:spcAft>
                          <a:spcPts val="0"/>
                        </a:spcAft>
                      </a:pPr>
                      <a:r>
                        <a:rPr lang="en-US" sz="1100">
                          <a:latin typeface="Calibri"/>
                          <a:ea typeface="Times New Roman"/>
                          <a:cs typeface="Times New Roman"/>
                        </a:rPr>
                        <a:t> </a:t>
                      </a:r>
                      <a:endParaRPr lang="el-GR"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US" sz="1100" dirty="0">
                          <a:latin typeface="Calibri"/>
                          <a:ea typeface="Times New Roman"/>
                          <a:cs typeface="Times New Roman"/>
                        </a:rPr>
                        <a:t> </a:t>
                      </a:r>
                      <a:endParaRPr lang="el-GR" sz="11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a:bodyPr>
          <a:lstStyle/>
          <a:p>
            <a:r>
              <a:rPr lang="el-GR" altLang="el-GR" sz="3200" dirty="0"/>
              <a:t>Η αριθμητική και ο ποσοτικός συλλογισμός ως αρχή στην πρώιμη </a:t>
            </a:r>
            <a:r>
              <a:rPr lang="el-GR" altLang="el-GR" sz="3200" dirty="0" smtClean="0"/>
              <a:t>άλγεβρα (1/2)</a:t>
            </a:r>
            <a:endParaRPr lang="el-GR" sz="3200" dirty="0"/>
          </a:p>
        </p:txBody>
      </p:sp>
      <p:sp>
        <p:nvSpPr>
          <p:cNvPr id="5" name="Θέση περιεχομένου 4"/>
          <p:cNvSpPr>
            <a:spLocks noGrp="1"/>
          </p:cNvSpPr>
          <p:nvPr>
            <p:ph idx="1"/>
          </p:nvPr>
        </p:nvSpPr>
        <p:spPr/>
        <p:txBody>
          <a:bodyPr>
            <a:noAutofit/>
          </a:bodyPr>
          <a:lstStyle/>
          <a:p>
            <a:r>
              <a:rPr lang="el-GR" altLang="el-GR" sz="1800" dirty="0"/>
              <a:t>Ποσότητες , μέτρα και μεγέθη</a:t>
            </a:r>
          </a:p>
          <a:p>
            <a:pPr lvl="1"/>
            <a:r>
              <a:rPr lang="el-GR" altLang="el-GR" sz="1800" dirty="0"/>
              <a:t>Ποσότητες περιλαμβάνουν αριθμήσιμες και μετρήσιμες ιδιότητες (μήκος, μάζα, χρόνος) καθώς και παραγόμενες (όγκος, εμβαδόν, ταχύτητα, πυκνότητα)</a:t>
            </a:r>
          </a:p>
          <a:p>
            <a:pPr lvl="1"/>
            <a:r>
              <a:rPr lang="el-GR" altLang="el-GR" sz="1800" dirty="0"/>
              <a:t>Αφηρημένοι αριθμοί είναι αριθμοί που δεν αναφέρονται σε καταστάσεις έξω από τα μαθηματικά (</a:t>
            </a:r>
            <a:r>
              <a:rPr lang="el-GR" altLang="el-GR" sz="1800" dirty="0" err="1"/>
              <a:t>π.χ</a:t>
            </a:r>
            <a:r>
              <a:rPr lang="el-GR" altLang="el-GR" sz="1800" dirty="0"/>
              <a:t> 3, -6, π)</a:t>
            </a:r>
          </a:p>
          <a:p>
            <a:pPr lvl="1"/>
            <a:r>
              <a:rPr lang="el-GR" altLang="el-GR" sz="1800" dirty="0"/>
              <a:t>Συγκεκριμένοι αριθμοί (αριθμοί και τα μεγέθη)</a:t>
            </a:r>
          </a:p>
          <a:p>
            <a:pPr lvl="1"/>
            <a:r>
              <a:rPr lang="el-GR" altLang="el-GR" sz="1800" dirty="0"/>
              <a:t>Αριθμός ως πληθάριθμος συνόλου</a:t>
            </a:r>
          </a:p>
          <a:p>
            <a:pPr lvl="1"/>
            <a:r>
              <a:rPr lang="el-GR" altLang="el-GR" sz="1800" dirty="0"/>
              <a:t>Μέτρα ως εκφράσεις μεγέθους </a:t>
            </a:r>
          </a:p>
          <a:p>
            <a:pPr lvl="1"/>
            <a:r>
              <a:rPr lang="el-GR" altLang="el-GR" sz="1800" dirty="0"/>
              <a:t>Μετρήσιμες ποσότητες (μονόμετρα – διανυσματικά μεγέθη, προσθετικές ποσότητες)</a:t>
            </a:r>
          </a:p>
          <a:p>
            <a:pPr lvl="1"/>
            <a:r>
              <a:rPr lang="el-GR" altLang="el-GR" sz="1800" dirty="0"/>
              <a:t>Μεγέθη χωρίς αναφορά σε μη μαθηματικές ποσότητες (</a:t>
            </a:r>
            <a:r>
              <a:rPr lang="el-GR" altLang="el-GR" sz="1800" dirty="0" err="1"/>
              <a:t>π.χ</a:t>
            </a:r>
            <a:r>
              <a:rPr lang="el-GR" altLang="el-GR" sz="1800" dirty="0"/>
              <a:t> ευθύγραμμα τμήματα, κλειστές περιοχές στο επίπεδο ή στο χώρο)</a:t>
            </a:r>
          </a:p>
        </p:txBody>
      </p:sp>
    </p:spTree>
    <p:extLst>
      <p:ext uri="{BB962C8B-B14F-4D97-AF65-F5344CB8AC3E}">
        <p14:creationId xmlns:p14="http://schemas.microsoft.com/office/powerpoint/2010/main" val="49995502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sz="3200" dirty="0"/>
              <a:t>Η αριθμητική και ο ποσοτικός συλλογισμός ως αρχή στην πρώιμη άλγεβρα </a:t>
            </a:r>
            <a:r>
              <a:rPr lang="el-GR" altLang="el-GR" sz="3200" dirty="0" smtClean="0"/>
              <a:t>(2/2</a:t>
            </a:r>
            <a:r>
              <a:rPr lang="el-GR" altLang="el-GR" sz="3200" dirty="0"/>
              <a:t>)</a:t>
            </a:r>
            <a:endParaRPr lang="el-GR" sz="3200" dirty="0"/>
          </a:p>
        </p:txBody>
      </p:sp>
      <p:sp>
        <p:nvSpPr>
          <p:cNvPr id="3" name="Θέση περιεχομένου 2"/>
          <p:cNvSpPr>
            <a:spLocks noGrp="1"/>
          </p:cNvSpPr>
          <p:nvPr>
            <p:ph idx="1"/>
          </p:nvPr>
        </p:nvSpPr>
        <p:spPr/>
        <p:txBody>
          <a:bodyPr>
            <a:normAutofit/>
          </a:bodyPr>
          <a:lstStyle/>
          <a:p>
            <a:r>
              <a:rPr lang="el-GR" altLang="el-GR" sz="2400" dirty="0"/>
              <a:t>Ποσοτικός συλλογισμός και </a:t>
            </a:r>
            <a:r>
              <a:rPr lang="el-GR" altLang="el-GR" sz="2400" dirty="0" err="1"/>
              <a:t>αριθμογραμμές</a:t>
            </a:r>
            <a:endParaRPr lang="el-GR" altLang="el-GR" sz="2400" dirty="0"/>
          </a:p>
          <a:p>
            <a:pPr lvl="1"/>
            <a:r>
              <a:rPr lang="el-GR" altLang="el-GR" sz="2400" dirty="0"/>
              <a:t>Η </a:t>
            </a:r>
            <a:r>
              <a:rPr lang="el-GR" altLang="el-GR" sz="2400" dirty="0" err="1"/>
              <a:t>αριθμογραμμή</a:t>
            </a:r>
            <a:r>
              <a:rPr lang="el-GR" altLang="el-GR" sz="2400" dirty="0"/>
              <a:t> είναι συμβατή με τους φυσικούς και ακεραίους αλλά δύσκολη να παρουσιάσει πράξεις των αριθμών</a:t>
            </a:r>
          </a:p>
          <a:p>
            <a:pPr lvl="1"/>
            <a:r>
              <a:rPr lang="el-GR" altLang="el-GR" sz="2400" dirty="0"/>
              <a:t>Χρήσιμο εργαλείο η κενή </a:t>
            </a:r>
            <a:r>
              <a:rPr lang="el-GR" altLang="el-GR" sz="2400" dirty="0" err="1"/>
              <a:t>αριθμογραμμή</a:t>
            </a:r>
            <a:endParaRPr lang="el-GR" altLang="el-GR" sz="2400" dirty="0"/>
          </a:p>
          <a:p>
            <a:r>
              <a:rPr lang="el-GR" altLang="el-GR" sz="2400" dirty="0"/>
              <a:t>Τι σημαίνουν οι πράξεις σε μεγέθη;</a:t>
            </a:r>
          </a:p>
          <a:p>
            <a:r>
              <a:rPr lang="el-GR" altLang="el-GR" sz="2400" dirty="0"/>
              <a:t>Η αναλογικότητα και η μεταφορά των μονάδων (</a:t>
            </a:r>
            <a:r>
              <a:rPr lang="el-GR" altLang="el-GR" sz="2400" dirty="0" err="1"/>
              <a:t>π.χ</a:t>
            </a:r>
            <a:r>
              <a:rPr lang="el-GR" altLang="el-GR" sz="2400" dirty="0"/>
              <a:t> στην </a:t>
            </a:r>
            <a:r>
              <a:rPr lang="en-US" altLang="el-GR" sz="2400" dirty="0"/>
              <a:t>y=</a:t>
            </a:r>
            <a:r>
              <a:rPr lang="en-US" altLang="el-GR" sz="2400" dirty="0" err="1"/>
              <a:t>ax+b</a:t>
            </a:r>
            <a:r>
              <a:rPr lang="el-GR" altLang="el-GR" sz="2400" dirty="0"/>
              <a:t> – κλίμακα στους άξονες, μονάδες)</a:t>
            </a:r>
          </a:p>
          <a:p>
            <a:r>
              <a:rPr lang="el-GR" altLang="el-GR" sz="2400" dirty="0"/>
              <a:t>Η χρήση των αγνώστων τιμών ως μεταβλητών</a:t>
            </a:r>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altLang="el-GR" dirty="0"/>
              <a:t>Αριθμητική και συναρτήσεις</a:t>
            </a:r>
            <a:endParaRPr lang="el-GR" dirty="0"/>
          </a:p>
        </p:txBody>
      </p:sp>
      <p:sp>
        <p:nvSpPr>
          <p:cNvPr id="5" name="Θέση περιεχομένου 4"/>
          <p:cNvSpPr>
            <a:spLocks noGrp="1"/>
          </p:cNvSpPr>
          <p:nvPr>
            <p:ph idx="1"/>
          </p:nvPr>
        </p:nvSpPr>
        <p:spPr/>
        <p:txBody>
          <a:bodyPr>
            <a:noAutofit/>
          </a:bodyPr>
          <a:lstStyle/>
          <a:p>
            <a:r>
              <a:rPr lang="el-GR" altLang="el-GR" sz="2400" dirty="0"/>
              <a:t>Γεωμετρικά μοτίβα</a:t>
            </a:r>
          </a:p>
          <a:p>
            <a:r>
              <a:rPr lang="el-GR" altLang="el-GR" sz="2400" dirty="0"/>
              <a:t>Ανοικτά προβλήματα : «Το πρόβλημα με τις καραμέλες. Ο εκπαιδευτικός κρατά από ένα κουτί σε κάθε χέρι. Λέει ότι στο αριστερό είναι του Γιάννη οι καραμέλες και όλες είναι στο κουτί. Στο δεξί κουτί είναι της Μαρίας αλλά η Μαρία έχει ακόμα 3. Κάθε κουτί έχει ακριβώς το ίδιο πλήθος από καραμέλες. Στα παιδιά ζητείται να γράψουν ή να σχεδιάσουν κάτι ώστε να συγκρίνουν την ποσότητα του Γιάννη με της Μαρίας</a:t>
            </a:r>
          </a:p>
          <a:p>
            <a:r>
              <a:rPr lang="el-GR" altLang="el-GR" sz="2400" dirty="0"/>
              <a:t>Διαφορετικές αναπαραστάσεις</a:t>
            </a:r>
          </a:p>
        </p:txBody>
      </p:sp>
    </p:spTree>
    <p:extLst>
      <p:ext uri="{BB962C8B-B14F-4D97-AF65-F5344CB8AC3E}">
        <p14:creationId xmlns:p14="http://schemas.microsoft.com/office/powerpoint/2010/main" val="4999550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ctrTitle"/>
          </p:nvPr>
        </p:nvSpPr>
        <p:spPr/>
        <p:txBody>
          <a:bodyPr/>
          <a:lstStyle/>
          <a:p>
            <a:r>
              <a:rPr lang="el-GR" dirty="0" smtClean="0">
                <a:solidFill>
                  <a:srgbClr val="5075BC"/>
                </a:solidFill>
              </a:rPr>
              <a:t>Πρακτική Άσκηση σε σχολεία της δευτεροβάθμιας εκπαίδευσης</a:t>
            </a:r>
            <a:endParaRPr lang="el-GR" dirty="0"/>
          </a:p>
        </p:txBody>
      </p:sp>
      <p:sp>
        <p:nvSpPr>
          <p:cNvPr id="5" name="Υπότιτλος 4"/>
          <p:cNvSpPr>
            <a:spLocks noGrp="1"/>
          </p:cNvSpPr>
          <p:nvPr>
            <p:ph type="subTitle" idx="1"/>
          </p:nvPr>
        </p:nvSpPr>
        <p:spPr/>
        <p:txBody>
          <a:bodyPr/>
          <a:lstStyle/>
          <a:p>
            <a:r>
              <a:rPr lang="el-GR" altLang="el-GR" dirty="0" smtClean="0"/>
              <a:t>Δέσποινα </a:t>
            </a:r>
            <a:r>
              <a:rPr lang="el-GR" altLang="el-GR" dirty="0" err="1" smtClean="0"/>
              <a:t>Πόταρη</a:t>
            </a:r>
            <a:endParaRPr lang="el-GR" altLang="el-GR" dirty="0" smtClean="0"/>
          </a:p>
        </p:txBody>
      </p:sp>
    </p:spTree>
    <p:extLst>
      <p:ext uri="{BB962C8B-B14F-4D97-AF65-F5344CB8AC3E}">
        <p14:creationId xmlns:p14="http://schemas.microsoft.com/office/powerpoint/2010/main" val="4466627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Τι απαντήσεις θα μπορούσαμε να δώσουμε στα τρία περιστατικά</a:t>
            </a:r>
            <a:endParaRPr lang="el-GR" dirty="0"/>
          </a:p>
        </p:txBody>
      </p:sp>
      <p:sp>
        <p:nvSpPr>
          <p:cNvPr id="3" name="Θέση περιεχομένου 2"/>
          <p:cNvSpPr>
            <a:spLocks noGrp="1"/>
          </p:cNvSpPr>
          <p:nvPr>
            <p:ph idx="1"/>
          </p:nvPr>
        </p:nvSpPr>
        <p:spPr/>
        <p:txBody>
          <a:bodyPr>
            <a:normAutofit/>
          </a:bodyPr>
          <a:lstStyle/>
          <a:p>
            <a:r>
              <a:rPr lang="el-GR" altLang="el-GR" sz="2800" dirty="0"/>
              <a:t>Η σχέση του συμβόλου (αριθμός, γράμμα, μεταβλητή) και της σημασίας του.</a:t>
            </a:r>
          </a:p>
          <a:p>
            <a:r>
              <a:rPr lang="el-GR" altLang="el-GR" sz="2800" dirty="0"/>
              <a:t>Το πέρασμα από την αριθμητική στην άλγεβρα δεν είναι αυτόματο και απαιτεί διαφορετικές προσεγγίσεις σ’ ένα προηγούμενο επίπεδο (έμφαση στην ποσότητα, στις ιδιότητες των αριθμών, στα μοτίβα, στη μοντελοποίηση προβλημάτων, στην άλγεβρα μέσα από τις συναρτήσεις)</a:t>
            </a:r>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altLang="el-GR" dirty="0"/>
              <a:t>Πιθανές διδακτικές προσεγγίσεις</a:t>
            </a:r>
            <a:r>
              <a:rPr lang="el-GR" altLang="el-GR" dirty="0" smtClean="0"/>
              <a:t>; (1/2)</a:t>
            </a:r>
            <a:endParaRPr lang="el-GR" dirty="0"/>
          </a:p>
        </p:txBody>
      </p:sp>
      <p:sp>
        <p:nvSpPr>
          <p:cNvPr id="5" name="Θέση περιεχομένου 4"/>
          <p:cNvSpPr>
            <a:spLocks noGrp="1"/>
          </p:cNvSpPr>
          <p:nvPr>
            <p:ph idx="1"/>
          </p:nvPr>
        </p:nvSpPr>
        <p:spPr/>
        <p:txBody>
          <a:bodyPr>
            <a:noAutofit/>
          </a:bodyPr>
          <a:lstStyle/>
          <a:p>
            <a:r>
              <a:rPr lang="el-GR" altLang="el-GR" sz="2400" dirty="0"/>
              <a:t>Στο περιστατικό 1 ίσως μια αντιμετώπιση θα ήταν να γενικεύσουν οι μαθητές σταδιακά από το γινόμενο των αριθμών στο γινόμενο των μεταβλητών – αντιμετωπίζοντας ίσως τα γράμματα ως μεταβλητές – χρησιμοποιώντας αναπαραστάσεις του γινομένου ½ . 1/3  </a:t>
            </a:r>
          </a:p>
        </p:txBody>
      </p:sp>
    </p:spTree>
    <p:extLst>
      <p:ext uri="{BB962C8B-B14F-4D97-AF65-F5344CB8AC3E}">
        <p14:creationId xmlns:p14="http://schemas.microsoft.com/office/powerpoint/2010/main" val="49995502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Πιθανές διδακτικές προσεγγίσεις; </a:t>
            </a:r>
            <a:r>
              <a:rPr lang="el-GR" altLang="el-GR" dirty="0" smtClean="0"/>
              <a:t>(2/2</a:t>
            </a:r>
            <a:r>
              <a:rPr lang="el-GR" altLang="el-GR" dirty="0"/>
              <a:t>)</a:t>
            </a:r>
            <a:endParaRPr lang="el-GR" dirty="0"/>
          </a:p>
        </p:txBody>
      </p:sp>
      <p:sp>
        <p:nvSpPr>
          <p:cNvPr id="3" name="Θέση περιεχομένου 2"/>
          <p:cNvSpPr>
            <a:spLocks noGrp="1"/>
          </p:cNvSpPr>
          <p:nvPr>
            <p:ph idx="1"/>
          </p:nvPr>
        </p:nvSpPr>
        <p:spPr/>
        <p:txBody>
          <a:bodyPr>
            <a:normAutofit/>
          </a:bodyPr>
          <a:lstStyle/>
          <a:p>
            <a:r>
              <a:rPr lang="el-GR" altLang="el-GR" sz="2800" dirty="0"/>
              <a:t>Στο περιστατικό 2 το πρόβλημα φαίνεται να υπάρχει στη σχέση διαδικασίας – αντικειμένου . Ο μαθητής χρειάζεται να κατανοήσει ότι το αποτέλεσμα ενός πολλαπλασιασμού δύο αριθμών είναι αριθμός. Ίσως χρειάζεται να δει διαφορετικές εκφράσεις ενός αριθμού μέσα από την εφαρμογή των πράξεων </a:t>
            </a:r>
            <a:endParaRPr lang="el-GR" altLang="el-GR" sz="2800" dirty="0" smtClean="0"/>
          </a:p>
          <a:p>
            <a:r>
              <a:rPr lang="el-GR" altLang="el-GR" sz="2800" dirty="0"/>
              <a:t>Το τρίτο περιστατικό θα μπορούσε ίσως να αντιμετωπιστεί μέσα από τη διαδικασία της γενίκευσης (μοτίβα) ή την αντιμετώπιση των γραμμάτων ως μεταβλητών.</a:t>
            </a:r>
          </a:p>
          <a:p>
            <a:endParaRPr lang="el-GR" altLang="el-GR" sz="2800" dirty="0"/>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ctrTitle"/>
          </p:nvPr>
        </p:nvSpPr>
        <p:spPr/>
        <p:txBody>
          <a:bodyPr/>
          <a:lstStyle/>
          <a:p>
            <a:r>
              <a:rPr lang="el-GR" dirty="0" smtClean="0"/>
              <a:t>Τέλος Ενότητας</a:t>
            </a:r>
            <a:endParaRPr lang="el-GR" dirty="0"/>
          </a:p>
        </p:txBody>
      </p:sp>
    </p:spTree>
    <p:extLst>
      <p:ext uri="{BB962C8B-B14F-4D97-AF65-F5344CB8AC3E}">
        <p14:creationId xmlns:p14="http://schemas.microsoft.com/office/powerpoint/2010/main" val="2128020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Χρηματοδότηση</a:t>
            </a:r>
            <a:endParaRPr lang="el-GR" dirty="0"/>
          </a:p>
        </p:txBody>
      </p:sp>
      <p:sp>
        <p:nvSpPr>
          <p:cNvPr id="3" name="Content Placeholder 2"/>
          <p:cNvSpPr>
            <a:spLocks noGrp="1"/>
          </p:cNvSpPr>
          <p:nvPr>
            <p:ph idx="1"/>
          </p:nvPr>
        </p:nvSpPr>
        <p:spPr>
          <a:xfrm>
            <a:off x="457200" y="1340768"/>
            <a:ext cx="8229600" cy="4525963"/>
          </a:xfrm>
        </p:spPr>
        <p:txBody>
          <a:bodyPr>
            <a:normAutofit/>
          </a:bodyPr>
          <a:lstStyle/>
          <a:p>
            <a:r>
              <a:rPr lang="el-GR" sz="2000" dirty="0" smtClean="0"/>
              <a:t>Το παρόν εκπαιδευτικό υλικό έχει αναπτυχθεί </a:t>
            </a:r>
            <a:r>
              <a:rPr lang="el-GR" sz="2000" dirty="0" err="1" smtClean="0"/>
              <a:t>στ</a:t>
            </a:r>
            <a:r>
              <a:rPr lang="en-US" sz="2000" dirty="0" smtClean="0"/>
              <a:t>o</a:t>
            </a:r>
            <a:r>
              <a:rPr lang="el-GR" sz="2000" dirty="0" smtClean="0"/>
              <a:t> </a:t>
            </a:r>
            <a:r>
              <a:rPr lang="el-GR" sz="2000" dirty="0" err="1" smtClean="0"/>
              <a:t>πλαίσι</a:t>
            </a:r>
            <a:r>
              <a:rPr lang="en-US" sz="2000" dirty="0" smtClean="0"/>
              <a:t>o</a:t>
            </a:r>
            <a:r>
              <a:rPr lang="el-GR" sz="2000" dirty="0" smtClean="0"/>
              <a:t> του εκπαιδευτικού έργου του διδάσκοντα.</a:t>
            </a:r>
            <a:endParaRPr lang="en-US" sz="2000" dirty="0" smtClean="0"/>
          </a:p>
          <a:p>
            <a:r>
              <a:rPr lang="el-GR" sz="2000" dirty="0" smtClean="0"/>
              <a:t>Το έργο «</a:t>
            </a:r>
            <a:r>
              <a:rPr lang="el-GR" sz="2000" b="1" dirty="0" smtClean="0"/>
              <a:t>Ανοικτά Ακαδημαϊκά Μαθήματα στο Πανεπιστήμιο Αθηνών</a:t>
            </a:r>
            <a:r>
              <a:rPr lang="el-GR" sz="2000" dirty="0" smtClean="0"/>
              <a:t>» έχει χρηματοδοτήσει μόνο την αναδιαμόρφωση του εκπαιδευτικού υλικού. </a:t>
            </a:r>
            <a:endParaRPr lang="en-US" sz="2000" dirty="0" smtClean="0"/>
          </a:p>
          <a:p>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Picture 6" descr="Λογότυπο Επιχειρησιακού Προγράμματος Εκπαίδευση και Δια βίου Μάθηση"/>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19672" y="4653136"/>
            <a:ext cx="5501640" cy="1386840"/>
          </a:xfrm>
          <a:prstGeom prst="rect">
            <a:avLst/>
          </a:prstGeom>
        </p:spPr>
      </p:pic>
    </p:spTree>
    <p:extLst>
      <p:ext uri="{BB962C8B-B14F-4D97-AF65-F5344CB8AC3E}">
        <p14:creationId xmlns:p14="http://schemas.microsoft.com/office/powerpoint/2010/main" val="380645845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l-GR" sz="4400" dirty="0" smtClean="0"/>
              <a:t>Σημειώματα</a:t>
            </a:r>
            <a:endParaRPr lang="el-GR" sz="4400" dirty="0"/>
          </a:p>
        </p:txBody>
      </p:sp>
    </p:spTree>
    <p:extLst>
      <p:ext uri="{BB962C8B-B14F-4D97-AF65-F5344CB8AC3E}">
        <p14:creationId xmlns:p14="http://schemas.microsoft.com/office/powerpoint/2010/main" val="224857479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Σημείωμα </a:t>
            </a:r>
            <a:r>
              <a:rPr lang="el-GR" dirty="0" smtClean="0"/>
              <a:t>Αναφοράς</a:t>
            </a:r>
            <a:endParaRPr lang="el-GR" dirty="0"/>
          </a:p>
        </p:txBody>
      </p:sp>
      <p:sp>
        <p:nvSpPr>
          <p:cNvPr id="3" name="Content Placeholder 2"/>
          <p:cNvSpPr>
            <a:spLocks noGrp="1"/>
          </p:cNvSpPr>
          <p:nvPr>
            <p:ph idx="1"/>
          </p:nvPr>
        </p:nvSpPr>
        <p:spPr/>
        <p:txBody>
          <a:bodyPr>
            <a:normAutofit/>
          </a:bodyPr>
          <a:lstStyle/>
          <a:p>
            <a:pPr marL="0" indent="0">
              <a:buNone/>
            </a:pPr>
            <a:r>
              <a:rPr lang="el-GR" sz="2000" dirty="0" smtClean="0"/>
              <a:t>Copyright </a:t>
            </a:r>
            <a:r>
              <a:rPr lang="el-GR" sz="2000" dirty="0" err="1" smtClean="0"/>
              <a:t>Εθνικόν</a:t>
            </a:r>
            <a:r>
              <a:rPr lang="el-GR" sz="2000" dirty="0" smtClean="0"/>
              <a:t> και </a:t>
            </a:r>
            <a:r>
              <a:rPr lang="el-GR" sz="2000" dirty="0" err="1" smtClean="0"/>
              <a:t>Καποδιστριακόν</a:t>
            </a:r>
            <a:r>
              <a:rPr lang="el-GR" sz="2000" dirty="0" smtClean="0"/>
              <a:t> </a:t>
            </a:r>
            <a:r>
              <a:rPr lang="el-GR" sz="2000" dirty="0" err="1" smtClean="0"/>
              <a:t>Πανεπιστήμιον</a:t>
            </a:r>
            <a:r>
              <a:rPr lang="el-GR" sz="2000" dirty="0" smtClean="0"/>
              <a:t> Αθηνών</a:t>
            </a:r>
            <a:r>
              <a:rPr lang="en-US" sz="2000" dirty="0" smtClean="0"/>
              <a:t>, </a:t>
            </a:r>
            <a:r>
              <a:rPr lang="el-GR" altLang="el-GR" sz="2000" dirty="0" smtClean="0"/>
              <a:t>Δέσποινα </a:t>
            </a:r>
            <a:r>
              <a:rPr lang="el-GR" altLang="el-GR" sz="2000" dirty="0" smtClean="0"/>
              <a:t>Πόταρη</a:t>
            </a:r>
            <a:r>
              <a:rPr lang="el-GR" altLang="el-GR" sz="2000" dirty="0" smtClean="0"/>
              <a:t>, Γιώργος Ψυχάρης </a:t>
            </a:r>
            <a:r>
              <a:rPr lang="el-GR" sz="2000" dirty="0" smtClean="0"/>
              <a:t>2014</a:t>
            </a:r>
            <a:r>
              <a:rPr lang="el-GR" sz="2000" dirty="0" smtClean="0"/>
              <a:t>. </a:t>
            </a:r>
            <a:r>
              <a:rPr lang="el-GR" altLang="el-GR" sz="2000" dirty="0" smtClean="0"/>
              <a:t>Δέσποινα </a:t>
            </a:r>
            <a:r>
              <a:rPr lang="el-GR" altLang="el-GR" sz="2000" dirty="0" smtClean="0"/>
              <a:t>Πόταρη, Γιώργος Ψυχάρης</a:t>
            </a:r>
            <a:r>
              <a:rPr lang="el-GR" sz="2000" dirty="0" smtClean="0"/>
              <a:t>. </a:t>
            </a:r>
            <a:r>
              <a:rPr lang="el-GR" sz="2000" dirty="0" smtClean="0"/>
              <a:t>«Πρακτική Άσκηση σε σχολεία της δευτεροβάθμιας εκπαίδευσης</a:t>
            </a:r>
            <a:r>
              <a:rPr lang="el-GR" sz="2000" dirty="0" smtClean="0"/>
              <a:t>.</a:t>
            </a:r>
            <a:r>
              <a:rPr lang="el-GR" sz="2000" dirty="0" smtClean="0"/>
              <a:t> </a:t>
            </a:r>
            <a:r>
              <a:rPr lang="el-GR" sz="2000" dirty="0"/>
              <a:t>Άλγεβρα». </a:t>
            </a:r>
            <a:r>
              <a:rPr lang="el-GR" sz="2000" dirty="0"/>
              <a:t>Έκδοση: </a:t>
            </a:r>
            <a:r>
              <a:rPr lang="el-GR" sz="2000" dirty="0" smtClean="0"/>
              <a:t>1.0</a:t>
            </a:r>
            <a:r>
              <a:rPr lang="el-GR" sz="2000" dirty="0"/>
              <a:t>. Αθήνα </a:t>
            </a:r>
            <a:r>
              <a:rPr lang="el-GR" sz="2000" dirty="0" smtClean="0"/>
              <a:t>2014. </a:t>
            </a:r>
            <a:r>
              <a:rPr lang="el-GR" sz="2000" dirty="0"/>
              <a:t>Διαθέσιμο από τη δικτυακή </a:t>
            </a:r>
            <a:r>
              <a:rPr lang="el-GR" sz="2000" dirty="0" smtClean="0"/>
              <a:t>διεύθυνση: http://opencourses.uoa.gr</a:t>
            </a:r>
            <a:r>
              <a:rPr lang="en-US" sz="2000" dirty="0" smtClean="0"/>
              <a:t>/courses/MATH239/</a:t>
            </a:r>
            <a:r>
              <a:rPr lang="el-GR" sz="2000" dirty="0" smtClean="0"/>
              <a:t>.</a:t>
            </a:r>
            <a:endParaRPr lang="el-GR" sz="2000" dirty="0"/>
          </a:p>
          <a:p>
            <a:endParaRPr lang="el-GR" sz="2000" dirty="0"/>
          </a:p>
        </p:txBody>
      </p:sp>
    </p:spTree>
    <p:extLst>
      <p:ext uri="{BB962C8B-B14F-4D97-AF65-F5344CB8AC3E}">
        <p14:creationId xmlns:p14="http://schemas.microsoft.com/office/powerpoint/2010/main" val="120825301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2272"/>
            <a:ext cx="8229600" cy="1143000"/>
          </a:xfrm>
        </p:spPr>
        <p:txBody>
          <a:bodyPr>
            <a:normAutofit/>
          </a:bodyPr>
          <a:lstStyle/>
          <a:p>
            <a:r>
              <a:rPr lang="el-GR" dirty="0"/>
              <a:t>Σημείωμα </a:t>
            </a:r>
            <a:r>
              <a:rPr lang="el-GR" dirty="0" smtClean="0"/>
              <a:t>Αδειοδότησης</a:t>
            </a:r>
            <a:endParaRPr lang="el-GR" dirty="0"/>
          </a:p>
        </p:txBody>
      </p:sp>
      <p:sp>
        <p:nvSpPr>
          <p:cNvPr id="3" name="Content Placeholder 2"/>
          <p:cNvSpPr>
            <a:spLocks noGrp="1"/>
          </p:cNvSpPr>
          <p:nvPr>
            <p:ph idx="1"/>
          </p:nvPr>
        </p:nvSpPr>
        <p:spPr>
          <a:xfrm>
            <a:off x="107504" y="764704"/>
            <a:ext cx="8928992" cy="1440159"/>
          </a:xfrm>
        </p:spPr>
        <p:txBody>
          <a:bodyPr>
            <a:noAutofit/>
          </a:bodyPr>
          <a:lstStyle/>
          <a:p>
            <a:pPr marL="0" indent="0">
              <a:buNone/>
            </a:pPr>
            <a:r>
              <a:rPr lang="el-GR" sz="2000" dirty="0" smtClean="0"/>
              <a:t>Το </a:t>
            </a:r>
            <a:r>
              <a:rPr lang="el-GR" sz="2000" dirty="0"/>
              <a:t>παρόν υλικό διατίθεται με τους όρους της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a:t>
            </a:r>
            <a:r>
              <a:rPr lang="el-GR" sz="2000" dirty="0" err="1"/>
              <a:t>κ.λ.π</a:t>
            </a:r>
            <a:r>
              <a:rPr lang="el-GR" sz="2000" dirty="0"/>
              <a:t>.,  τα οποία εμπεριέχονται σε αυτό και τα οποία αναφέρονται μαζί με τους όρους χρήσης τους στο «Σημείωμα Χρήσης Έργων Τρίτων</a:t>
            </a:r>
            <a:r>
              <a:rPr lang="el-GR" sz="2000" dirty="0" smtClean="0"/>
              <a:t>».                     </a:t>
            </a:r>
          </a:p>
          <a:p>
            <a:pPr marL="0" indent="0">
              <a:buNone/>
            </a:pPr>
            <a:endParaRPr lang="el-GR" sz="2000" dirty="0"/>
          </a:p>
        </p:txBody>
      </p:sp>
      <p:pic>
        <p:nvPicPr>
          <p:cNvPr id="2056" name="Picture 22" descr="Λογότυπο για Άδειες χρήσης Creative Commons BY-NC-ND">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47670" y="2420888"/>
            <a:ext cx="1648660" cy="57606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107504" y="2924944"/>
            <a:ext cx="9036496" cy="3456384"/>
          </a:xfrm>
          <a:prstGeom prst="rect">
            <a:avLst/>
          </a:prstGeom>
        </p:spPr>
        <p:txBody>
          <a:bodyPr vert="horz" wrap="square" lIns="91440" tIns="45720" rIns="91440" bIns="45720" rtlCol="0" anchor="ctr">
            <a:normAutofit/>
          </a:bodyPr>
          <a:lstStyle/>
          <a:p>
            <a:r>
              <a:rPr lang="el-GR" dirty="0"/>
              <a:t>[1] http://creativecommons.org/licenses/by-nc-sa/4.0/ </a:t>
            </a:r>
            <a:endParaRPr lang="en-US" smtClean="0"/>
          </a:p>
          <a:p>
            <a:endParaRPr lang="el-GR" dirty="0"/>
          </a:p>
          <a:p>
            <a:r>
              <a:rPr lang="el-GR" dirty="0"/>
              <a:t>Ως </a:t>
            </a:r>
            <a:r>
              <a:rPr lang="el-GR" b="1" dirty="0"/>
              <a:t>Μη Εμπορική</a:t>
            </a:r>
            <a:r>
              <a:rPr lang="el-GR" dirty="0"/>
              <a:t> ορίζεται η χρήση:</a:t>
            </a:r>
          </a:p>
          <a:p>
            <a:pPr marL="342900" lvl="0" indent="-342900">
              <a:buFont typeface="Arial" panose="020B0604020202020204" pitchFamily="34" charset="0"/>
              <a:buChar char="•"/>
            </a:pPr>
            <a:r>
              <a:rPr lang="el-GR" dirty="0"/>
              <a:t>που δεν περιλαμβάνει άμεσο ή έμμεσο οικονομικό όφελος από την χρήση του έργου, για το διανομέα του έργου και </a:t>
            </a:r>
            <a:r>
              <a:rPr lang="el-GR" dirty="0" err="1"/>
              <a:t>αδειοδόχο</a:t>
            </a:r>
            <a:endParaRPr lang="el-GR" dirty="0"/>
          </a:p>
          <a:p>
            <a:pPr marL="342900" lvl="0" indent="-342900">
              <a:buFont typeface="Arial" panose="020B0604020202020204" pitchFamily="34" charset="0"/>
              <a:buChar char="•"/>
            </a:pPr>
            <a:r>
              <a:rPr lang="el-GR" dirty="0"/>
              <a:t>που</a:t>
            </a:r>
            <a:r>
              <a:rPr lang="en-GB" dirty="0"/>
              <a:t> </a:t>
            </a:r>
            <a:r>
              <a:rPr lang="el-GR" dirty="0"/>
              <a:t>δεν περιλαμβάνει οικονομική συναλλαγή ως προϋπόθεση για τη χρήση ή πρόσβαση στο έργο</a:t>
            </a:r>
          </a:p>
          <a:p>
            <a:pPr marL="342900" lvl="0" indent="-342900">
              <a:buFont typeface="Arial" panose="020B0604020202020204" pitchFamily="34" charset="0"/>
              <a:buChar char="•"/>
            </a:pPr>
            <a:r>
              <a:rPr lang="el-GR" dirty="0"/>
              <a:t>που</a:t>
            </a:r>
            <a:r>
              <a:rPr lang="en-GB" dirty="0"/>
              <a:t> </a:t>
            </a:r>
            <a:r>
              <a:rPr lang="el-GR" dirty="0"/>
              <a:t>δεν προσπορίζει στο διανομέα του έργου και</a:t>
            </a:r>
            <a:r>
              <a:rPr lang="en-GB" dirty="0"/>
              <a:t> </a:t>
            </a:r>
            <a:r>
              <a:rPr lang="el-GR" dirty="0" err="1"/>
              <a:t>αδειοδόχο</a:t>
            </a:r>
            <a:r>
              <a:rPr lang="en-GB" dirty="0"/>
              <a:t> </a:t>
            </a:r>
            <a:r>
              <a:rPr lang="el-GR" dirty="0"/>
              <a:t>έμμεσο οικονομικό όφελος (π.χ. διαφημίσεις) από την προβολή του έργου σε διαδικτυακό </a:t>
            </a:r>
            <a:r>
              <a:rPr lang="el-GR" dirty="0" smtClean="0"/>
              <a:t>τόπο</a:t>
            </a:r>
            <a:endParaRPr lang="en-US" dirty="0" smtClean="0"/>
          </a:p>
          <a:p>
            <a:pPr marL="342900" lvl="0" indent="-342900">
              <a:buFont typeface="Arial" panose="020B0604020202020204" pitchFamily="34" charset="0"/>
              <a:buChar char="•"/>
            </a:pPr>
            <a:endParaRPr lang="el-GR" dirty="0"/>
          </a:p>
          <a:p>
            <a:r>
              <a:rPr lang="el-GR" dirty="0" smtClean="0"/>
              <a:t>Ο </a:t>
            </a:r>
            <a:r>
              <a:rPr lang="el-GR" dirty="0"/>
              <a:t>δικαιούχος μπορεί να παρέχει στον </a:t>
            </a:r>
            <a:r>
              <a:rPr lang="el-GR" dirty="0" err="1"/>
              <a:t>αδειοδόχο</a:t>
            </a:r>
            <a:r>
              <a:rPr lang="el-GR" dirty="0"/>
              <a:t> ξεχωριστή άδεια να χρησιμοποιεί το έργο για εμπορική χρήση, εφόσον αυτό του ζητηθεί</a:t>
            </a:r>
            <a:r>
              <a:rPr lang="el-GR" dirty="0" smtClean="0"/>
              <a:t>.</a:t>
            </a:r>
            <a:endParaRPr lang="el-GR" dirty="0"/>
          </a:p>
        </p:txBody>
      </p:sp>
    </p:spTree>
    <p:extLst>
      <p:ext uri="{BB962C8B-B14F-4D97-AF65-F5344CB8AC3E}">
        <p14:creationId xmlns:p14="http://schemas.microsoft.com/office/powerpoint/2010/main" val="262364833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Διατήρηση </a:t>
            </a:r>
            <a:r>
              <a:rPr lang="el-GR" dirty="0" smtClean="0"/>
              <a:t>Σημειωμάτων</a:t>
            </a:r>
            <a:endParaRPr lang="el-GR" dirty="0"/>
          </a:p>
        </p:txBody>
      </p:sp>
      <p:sp>
        <p:nvSpPr>
          <p:cNvPr id="3" name="Content Placeholder 2"/>
          <p:cNvSpPr>
            <a:spLocks noGrp="1"/>
          </p:cNvSpPr>
          <p:nvPr>
            <p:ph idx="1"/>
          </p:nvPr>
        </p:nvSpPr>
        <p:spPr/>
        <p:txBody>
          <a:bodyPr>
            <a:normAutofit/>
          </a:bodyPr>
          <a:lstStyle/>
          <a:p>
            <a:pPr marL="0" indent="0">
              <a:buNone/>
            </a:pPr>
            <a:r>
              <a:rPr lang="el-GR" sz="2400" dirty="0" smtClean="0"/>
              <a:t>Οποιαδήποτε </a:t>
            </a:r>
            <a:r>
              <a:rPr lang="el-GR" sz="2400" dirty="0"/>
              <a:t>αναπαραγωγή ή διασκευή του υλικού θα πρέπει να συμπεριλαμβάνει:</a:t>
            </a:r>
          </a:p>
          <a:p>
            <a:pPr lvl="1">
              <a:buFont typeface="Wingdings" panose="05000000000000000000" pitchFamily="2" charset="2"/>
              <a:buChar char="§"/>
            </a:pPr>
            <a:r>
              <a:rPr lang="el-GR" sz="2000" dirty="0" err="1"/>
              <a:t>τ</a:t>
            </a:r>
            <a:r>
              <a:rPr lang="en-US" sz="2000" dirty="0" smtClean="0"/>
              <a:t>ο </a:t>
            </a:r>
            <a:r>
              <a:rPr lang="en-US" sz="2000" dirty="0" err="1"/>
              <a:t>Σημείωμ</a:t>
            </a:r>
            <a:r>
              <a:rPr lang="en-US" sz="2000" dirty="0"/>
              <a:t>α Αναφοράς</a:t>
            </a:r>
            <a:endParaRPr lang="el-GR" sz="2000" dirty="0"/>
          </a:p>
          <a:p>
            <a:pPr lvl="1">
              <a:buFont typeface="Wingdings" panose="05000000000000000000" pitchFamily="2" charset="2"/>
              <a:buChar char="§"/>
            </a:pPr>
            <a:r>
              <a:rPr lang="el-GR" sz="2000" dirty="0" err="1"/>
              <a:t>τ</a:t>
            </a:r>
            <a:r>
              <a:rPr lang="en-US" sz="2000" dirty="0" smtClean="0"/>
              <a:t>ο </a:t>
            </a:r>
            <a:r>
              <a:rPr lang="en-US" sz="2000" dirty="0" err="1"/>
              <a:t>Σημείωμ</a:t>
            </a:r>
            <a:r>
              <a:rPr lang="en-US" sz="2000" dirty="0"/>
              <a:t>α Αδειοδότησης</a:t>
            </a:r>
            <a:endParaRPr lang="el-GR" sz="2000" dirty="0"/>
          </a:p>
          <a:p>
            <a:pPr lvl="1">
              <a:buFont typeface="Wingdings" panose="05000000000000000000" pitchFamily="2" charset="2"/>
              <a:buChar char="§"/>
            </a:pPr>
            <a:r>
              <a:rPr lang="el-GR" sz="2000" dirty="0" err="1"/>
              <a:t>τ</a:t>
            </a:r>
            <a:r>
              <a:rPr lang="en-US" sz="2000" dirty="0" smtClean="0"/>
              <a:t>η </a:t>
            </a:r>
            <a:r>
              <a:rPr lang="en-US" sz="2000" dirty="0" err="1"/>
              <a:t>δήλωση</a:t>
            </a:r>
            <a:r>
              <a:rPr lang="en-US" sz="2000" dirty="0"/>
              <a:t> </a:t>
            </a:r>
            <a:r>
              <a:rPr lang="el-GR" sz="2000" dirty="0" err="1"/>
              <a:t>Δ</a:t>
            </a:r>
            <a:r>
              <a:rPr lang="en-US" sz="2000" dirty="0" smtClean="0"/>
              <a:t>ια</a:t>
            </a:r>
            <a:r>
              <a:rPr lang="en-US" sz="2000" dirty="0" err="1" smtClean="0"/>
              <a:t>τήρησης</a:t>
            </a:r>
            <a:r>
              <a:rPr lang="en-US" sz="2000" dirty="0" smtClean="0"/>
              <a:t> </a:t>
            </a:r>
            <a:r>
              <a:rPr lang="en-US" sz="2000" dirty="0"/>
              <a:t>Σημειωμάτων</a:t>
            </a:r>
            <a:endParaRPr lang="el-GR" sz="2000" dirty="0"/>
          </a:p>
          <a:p>
            <a:pPr lvl="1">
              <a:buFont typeface="Wingdings" panose="05000000000000000000" pitchFamily="2" charset="2"/>
              <a:buChar char="§"/>
            </a:pPr>
            <a:r>
              <a:rPr lang="el-GR" sz="2000" dirty="0"/>
              <a:t>τ</a:t>
            </a:r>
            <a:r>
              <a:rPr lang="el-GR" sz="2000" dirty="0" smtClean="0"/>
              <a:t>ο Σημείωμα Χρήσης Έργων Τρίτων </a:t>
            </a:r>
            <a:r>
              <a:rPr lang="el-GR" sz="2000" dirty="0"/>
              <a:t>(εφόσον υπάρχει)</a:t>
            </a:r>
          </a:p>
          <a:p>
            <a:pPr marL="0" indent="0">
              <a:buNone/>
            </a:pPr>
            <a:r>
              <a:rPr lang="el-GR" sz="2400" dirty="0"/>
              <a:t>μαζί με τους συνοδευόμενους </a:t>
            </a:r>
            <a:r>
              <a:rPr lang="el-GR" sz="2400" dirty="0" err="1"/>
              <a:t>υπερσυνδέσμους</a:t>
            </a:r>
            <a:r>
              <a:rPr lang="el-GR" sz="2400" dirty="0"/>
              <a:t>.</a:t>
            </a:r>
          </a:p>
          <a:p>
            <a:endParaRPr lang="el-GR" sz="2000" dirty="0"/>
          </a:p>
        </p:txBody>
      </p:sp>
    </p:spTree>
    <p:extLst>
      <p:ext uri="{BB962C8B-B14F-4D97-AF65-F5344CB8AC3E}">
        <p14:creationId xmlns:p14="http://schemas.microsoft.com/office/powerpoint/2010/main" val="42475196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altLang="el-GR" dirty="0"/>
              <a:t>Περιστατικό 1</a:t>
            </a:r>
            <a:endParaRPr lang="el-GR" dirty="0"/>
          </a:p>
        </p:txBody>
      </p:sp>
      <p:sp>
        <p:nvSpPr>
          <p:cNvPr id="5" name="Θέση περιεχομένου 4"/>
          <p:cNvSpPr>
            <a:spLocks noGrp="1"/>
          </p:cNvSpPr>
          <p:nvPr>
            <p:ph idx="1"/>
          </p:nvPr>
        </p:nvSpPr>
        <p:spPr/>
        <p:txBody>
          <a:bodyPr>
            <a:noAutofit/>
          </a:bodyPr>
          <a:lstStyle/>
          <a:p>
            <a:r>
              <a:rPr lang="el-GR" altLang="el-GR" sz="2400" dirty="0"/>
              <a:t>Από μια τάξη </a:t>
            </a:r>
            <a:r>
              <a:rPr lang="el-GR" altLang="el-GR" sz="2400" dirty="0" err="1"/>
              <a:t>Β΄Γυμνασίου</a:t>
            </a:r>
            <a:r>
              <a:rPr lang="el-GR" altLang="el-GR" sz="2400" dirty="0"/>
              <a:t> η μαθήτρια δυσκολεύεται να δει στην επίλυση εξισώσεων ότι</a:t>
            </a:r>
            <a:r>
              <a:rPr lang="en-US" altLang="el-GR" sz="2400" dirty="0"/>
              <a:t> </a:t>
            </a:r>
            <a:r>
              <a:rPr lang="el-GR" altLang="el-GR" sz="2400" dirty="0"/>
              <a:t>όταν πολλαπλασιάζει αριθμό επί κλάσμα (σε αλγεβρική έκφραση) τότε πολλαπλασιάζει τον αριθμό με τον αριθμητή του κλάσματος.</a:t>
            </a:r>
            <a:endParaRPr lang="en-US" altLang="el-GR" sz="2400" dirty="0"/>
          </a:p>
        </p:txBody>
      </p:sp>
    </p:spTree>
    <p:extLst>
      <p:ext uri="{BB962C8B-B14F-4D97-AF65-F5344CB8AC3E}">
        <p14:creationId xmlns:p14="http://schemas.microsoft.com/office/powerpoint/2010/main" val="49995502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ltLang="el-GR" dirty="0"/>
              <a:t>Περιστατικό </a:t>
            </a:r>
            <a:r>
              <a:rPr lang="el-GR" altLang="el-GR" dirty="0" smtClean="0"/>
              <a:t>2 (1/2)</a:t>
            </a:r>
            <a:endParaRPr lang="el-GR" dirty="0"/>
          </a:p>
        </p:txBody>
      </p:sp>
      <p:sp>
        <p:nvSpPr>
          <p:cNvPr id="3" name="Θέση περιεχομένου 2"/>
          <p:cNvSpPr>
            <a:spLocks noGrp="1"/>
          </p:cNvSpPr>
          <p:nvPr>
            <p:ph idx="1"/>
          </p:nvPr>
        </p:nvSpPr>
        <p:spPr/>
        <p:txBody>
          <a:bodyPr>
            <a:normAutofit fontScale="70000" lnSpcReduction="20000"/>
          </a:bodyPr>
          <a:lstStyle/>
          <a:p>
            <a:pPr>
              <a:defRPr/>
            </a:pPr>
            <a:r>
              <a:rPr lang="el-GR" sz="2800" dirty="0"/>
              <a:t>Σε μια τάξη </a:t>
            </a:r>
            <a:r>
              <a:rPr lang="el-GR" sz="2800" dirty="0" err="1"/>
              <a:t>Α΄Γυμνασίου</a:t>
            </a:r>
            <a:r>
              <a:rPr lang="el-GR" sz="2800" dirty="0"/>
              <a:t> οι μαθητές δυσκολεύονται να αναγνωρίσουν ως αριθμό ως γινόμενο αριθμών</a:t>
            </a:r>
          </a:p>
          <a:p>
            <a:pPr>
              <a:defRPr/>
            </a:pPr>
            <a:r>
              <a:rPr lang="el-GR" sz="2800" dirty="0"/>
              <a:t>90 = 2.3</a:t>
            </a:r>
            <a:r>
              <a:rPr lang="el-GR" sz="2800" baseline="30000" dirty="0"/>
              <a:t>2</a:t>
            </a:r>
            <a:r>
              <a:rPr lang="el-GR" sz="2800" dirty="0"/>
              <a:t>.5 (το έχουν αναλύσει)</a:t>
            </a:r>
          </a:p>
          <a:p>
            <a:pPr>
              <a:defRPr/>
            </a:pPr>
            <a:r>
              <a:rPr lang="el-GR" sz="2800" dirty="0"/>
              <a:t>Ερώτηση: Εξετάστε αν ο αριθμός 2</a:t>
            </a:r>
            <a:r>
              <a:rPr lang="el-GR" sz="2800" baseline="30000" dirty="0"/>
              <a:t>2</a:t>
            </a:r>
            <a:r>
              <a:rPr lang="el-GR" sz="2800" dirty="0"/>
              <a:t> .3</a:t>
            </a:r>
            <a:r>
              <a:rPr lang="el-GR" sz="2800" baseline="30000" dirty="0"/>
              <a:t>2</a:t>
            </a:r>
            <a:r>
              <a:rPr lang="el-GR" sz="2800" dirty="0"/>
              <a:t> .5.7</a:t>
            </a:r>
            <a:r>
              <a:rPr lang="el-GR" sz="2800" baseline="30000" dirty="0"/>
              <a:t>2</a:t>
            </a:r>
            <a:r>
              <a:rPr lang="el-GR" sz="2800" dirty="0"/>
              <a:t> είναι πολλαπλάσιο του 2.3</a:t>
            </a:r>
            <a:r>
              <a:rPr lang="el-GR" sz="2800" baseline="30000" dirty="0"/>
              <a:t>2</a:t>
            </a:r>
            <a:r>
              <a:rPr lang="el-GR" sz="2800" dirty="0"/>
              <a:t>.5.</a:t>
            </a:r>
          </a:p>
          <a:p>
            <a:pPr>
              <a:defRPr/>
            </a:pPr>
            <a:r>
              <a:rPr lang="el-GR" sz="2800" dirty="0"/>
              <a:t>Η Μαίρη λέει ότι το βρήκε</a:t>
            </a:r>
          </a:p>
          <a:p>
            <a:pPr>
              <a:defRPr/>
            </a:pPr>
            <a:r>
              <a:rPr lang="el-GR" sz="2800" dirty="0"/>
              <a:t>Κ: Έκανες τις πράξεις Μαίρη; Επίτηδες έχω βάλει αυτό για να μην κάνετε πράξεις</a:t>
            </a:r>
          </a:p>
          <a:p>
            <a:pPr>
              <a:defRPr/>
            </a:pPr>
            <a:r>
              <a:rPr lang="el-GR" sz="2800" dirty="0"/>
              <a:t>(οι μαθητές/</a:t>
            </a:r>
            <a:r>
              <a:rPr lang="el-GR" sz="2800" dirty="0" err="1"/>
              <a:t>τριες</a:t>
            </a:r>
            <a:r>
              <a:rPr lang="el-GR" sz="2800" dirty="0"/>
              <a:t> συνεχίζουν να κάνουν πράξεις)</a:t>
            </a:r>
          </a:p>
          <a:p>
            <a:pPr>
              <a:defRPr/>
            </a:pPr>
            <a:r>
              <a:rPr lang="el-GR" sz="2800" dirty="0"/>
              <a:t>Κ: Δηλαδή αν σας ρωτήσω αν το 47.90 είναι πολλαπλάσιο του 90 θα κάνετε πράξεις;</a:t>
            </a:r>
          </a:p>
          <a:p>
            <a:pPr>
              <a:defRPr/>
            </a:pPr>
            <a:r>
              <a:rPr lang="el-GR" sz="2800" dirty="0"/>
              <a:t>(οι μαθητές εξακολουθούν να σκέφτονται στην αρχική προσέγγιση)</a:t>
            </a:r>
          </a:p>
          <a:p>
            <a:pPr>
              <a:defRPr/>
            </a:pPr>
            <a:r>
              <a:rPr lang="el-GR" sz="2800" dirty="0"/>
              <a:t>Κ: Είναι πολλαπλάσιο του 90;</a:t>
            </a:r>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altLang="el-GR" dirty="0"/>
              <a:t>Περιστατικό </a:t>
            </a:r>
            <a:r>
              <a:rPr lang="el-GR" altLang="el-GR" dirty="0" smtClean="0"/>
              <a:t>2 (2/2)</a:t>
            </a:r>
            <a:endParaRPr lang="el-GR" dirty="0"/>
          </a:p>
        </p:txBody>
      </p:sp>
      <p:sp>
        <p:nvSpPr>
          <p:cNvPr id="7" name="2 - Θέση περιεχομένου"/>
          <p:cNvSpPr>
            <a:spLocks noGrp="1"/>
          </p:cNvSpPr>
          <p:nvPr>
            <p:ph idx="1"/>
          </p:nvPr>
        </p:nvSpPr>
        <p:spPr>
          <a:xfrm>
            <a:off x="457200" y="1600200"/>
            <a:ext cx="8229600" cy="4525963"/>
          </a:xfrm>
        </p:spPr>
        <p:txBody>
          <a:bodyPr rtlCol="0">
            <a:normAutofit fontScale="55000" lnSpcReduction="20000"/>
          </a:bodyPr>
          <a:lstStyle/>
          <a:p>
            <a:pPr eaLnBrk="1" fontAlgn="auto" hangingPunct="1">
              <a:spcAft>
                <a:spcPts val="0"/>
              </a:spcAft>
              <a:defRPr/>
            </a:pPr>
            <a:r>
              <a:rPr lang="el-GR" dirty="0" smtClean="0"/>
              <a:t>Μ: Θα βρούμε το ΕΚΠ</a:t>
            </a:r>
          </a:p>
          <a:p>
            <a:pPr eaLnBrk="1" fontAlgn="auto" hangingPunct="1">
              <a:spcAft>
                <a:spcPts val="0"/>
              </a:spcAft>
              <a:defRPr/>
            </a:pPr>
            <a:r>
              <a:rPr lang="el-GR" dirty="0" smtClean="0"/>
              <a:t>Κ: Το 13.90 είναι πολλαπλάσιο του 90;</a:t>
            </a:r>
          </a:p>
          <a:p>
            <a:pPr eaLnBrk="1" fontAlgn="auto" hangingPunct="1">
              <a:spcAft>
                <a:spcPts val="0"/>
              </a:spcAft>
              <a:defRPr/>
            </a:pPr>
            <a:r>
              <a:rPr lang="el-GR" dirty="0" smtClean="0"/>
              <a:t>Παντελής: Θα πολλαπλασιάσω και μετά θα διαιρέσω με το 90</a:t>
            </a:r>
          </a:p>
          <a:p>
            <a:pPr eaLnBrk="1" fontAlgn="auto" hangingPunct="1">
              <a:spcAft>
                <a:spcPts val="0"/>
              </a:spcAft>
              <a:defRPr/>
            </a:pPr>
            <a:r>
              <a:rPr lang="el-GR" dirty="0" smtClean="0"/>
              <a:t>Ειρήνη: Όποιον αριθμό πάρουμε από ένα πολλαπλασιασμό με το 90 θα είναι πολλαπλάσιο του 90.</a:t>
            </a:r>
          </a:p>
          <a:p>
            <a:pPr eaLnBrk="1" fontAlgn="auto" hangingPunct="1">
              <a:spcAft>
                <a:spcPts val="0"/>
              </a:spcAft>
              <a:defRPr/>
            </a:pPr>
            <a:r>
              <a:rPr lang="el-GR" dirty="0" smtClean="0"/>
              <a:t>Κ: Μπορείτε να μου πείτε όλα τα πολλαπλάσια του 32</a:t>
            </a:r>
          </a:p>
          <a:p>
            <a:pPr eaLnBrk="1" fontAlgn="auto" hangingPunct="1">
              <a:spcAft>
                <a:spcPts val="0"/>
              </a:spcAft>
              <a:defRPr/>
            </a:pPr>
            <a:r>
              <a:rPr lang="el-GR" dirty="0" smtClean="0"/>
              <a:t>Οι μαθητές κάνουν νοερά πράξεις και δίνουν κάποια πολλαπλάσια</a:t>
            </a:r>
          </a:p>
          <a:p>
            <a:pPr eaLnBrk="1" fontAlgn="auto" hangingPunct="1">
              <a:spcAft>
                <a:spcPts val="0"/>
              </a:spcAft>
              <a:defRPr/>
            </a:pPr>
            <a:r>
              <a:rPr lang="el-GR" dirty="0" smtClean="0"/>
              <a:t>Κ: Πιο γρήγορα</a:t>
            </a:r>
          </a:p>
          <a:p>
            <a:pPr eaLnBrk="1" fontAlgn="auto" hangingPunct="1">
              <a:spcAft>
                <a:spcPts val="0"/>
              </a:spcAft>
              <a:defRPr/>
            </a:pPr>
            <a:r>
              <a:rPr lang="el-GR" dirty="0" smtClean="0"/>
              <a:t>Κ: Εγώ θα έλεγα 1.32, 2.32, 3.32….</a:t>
            </a:r>
          </a:p>
          <a:p>
            <a:pPr eaLnBrk="1" fontAlgn="auto" hangingPunct="1">
              <a:spcAft>
                <a:spcPts val="0"/>
              </a:spcAft>
              <a:defRPr/>
            </a:pPr>
            <a:r>
              <a:rPr lang="el-GR" dirty="0" smtClean="0"/>
              <a:t>(λένε ότι το ήξεραν αυτό)</a:t>
            </a:r>
          </a:p>
          <a:p>
            <a:pPr eaLnBrk="1" fontAlgn="auto" hangingPunct="1">
              <a:spcAft>
                <a:spcPts val="0"/>
              </a:spcAft>
              <a:defRPr/>
            </a:pPr>
            <a:r>
              <a:rPr lang="el-GR" dirty="0" smtClean="0"/>
              <a:t>Επανέρχονται στο αρχικό πρόβλημα. Υπάρχει ακόμα δυσκολία</a:t>
            </a:r>
          </a:p>
          <a:p>
            <a:pPr eaLnBrk="1" fontAlgn="auto" hangingPunct="1">
              <a:spcAft>
                <a:spcPts val="0"/>
              </a:spcAft>
              <a:defRPr/>
            </a:pPr>
            <a:r>
              <a:rPr lang="el-GR" dirty="0" smtClean="0"/>
              <a:t>Κάποιος μαθητής αναγνωρίζει το 90 στο γινόμενο ο καθηγητής το χρησιμοποιεί για να το εξηγήσει στην τάξη.</a:t>
            </a:r>
          </a:p>
          <a:p>
            <a:pPr eaLnBrk="1" fontAlgn="auto" hangingPunct="1">
              <a:spcAft>
                <a:spcPts val="0"/>
              </a:spcAft>
              <a:defRPr/>
            </a:pPr>
            <a:endParaRPr lang="el-GR" dirty="0"/>
          </a:p>
        </p:txBody>
      </p:sp>
    </p:spTree>
    <p:extLst>
      <p:ext uri="{BB962C8B-B14F-4D97-AF65-F5344CB8AC3E}">
        <p14:creationId xmlns:p14="http://schemas.microsoft.com/office/powerpoint/2010/main" val="4999550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ltLang="el-GR" dirty="0"/>
              <a:t>Περιστατικό </a:t>
            </a:r>
            <a:r>
              <a:rPr lang="el-GR" altLang="el-GR" dirty="0" smtClean="0"/>
              <a:t>3 (1/2)</a:t>
            </a:r>
            <a:endParaRPr lang="el-GR" dirty="0"/>
          </a:p>
        </p:txBody>
      </p:sp>
      <p:sp>
        <p:nvSpPr>
          <p:cNvPr id="3" name="Θέση περιεχομένου 2"/>
          <p:cNvSpPr>
            <a:spLocks noGrp="1"/>
          </p:cNvSpPr>
          <p:nvPr>
            <p:ph idx="1"/>
          </p:nvPr>
        </p:nvSpPr>
        <p:spPr/>
        <p:txBody>
          <a:bodyPr>
            <a:normAutofit fontScale="92500" lnSpcReduction="20000"/>
          </a:bodyPr>
          <a:lstStyle/>
          <a:p>
            <a:pPr>
              <a:defRPr/>
            </a:pPr>
            <a:r>
              <a:rPr lang="el-GR" sz="2800" dirty="0" err="1"/>
              <a:t>Β΄Γυμνασίου</a:t>
            </a:r>
            <a:endParaRPr lang="el-GR" sz="2800" dirty="0"/>
          </a:p>
          <a:p>
            <a:pPr>
              <a:defRPr/>
            </a:pPr>
            <a:r>
              <a:rPr lang="el-GR" sz="2800" dirty="0"/>
              <a:t>Οι μαθητές κάνουν αλγεβρικές πράξεις χρησιμοποιώντας την επιμεριστική </a:t>
            </a:r>
            <a:r>
              <a:rPr lang="el-GR" sz="2800" dirty="0" err="1"/>
              <a:t>ιδότητα</a:t>
            </a:r>
            <a:r>
              <a:rPr lang="el-GR" sz="2800" dirty="0"/>
              <a:t>. Καταλήγουν στο αποτέλεσμα α</a:t>
            </a:r>
            <a:r>
              <a:rPr lang="el-GR" sz="2800" baseline="30000" dirty="0"/>
              <a:t>2</a:t>
            </a:r>
            <a:r>
              <a:rPr lang="el-GR" sz="2800" dirty="0"/>
              <a:t>-49</a:t>
            </a:r>
          </a:p>
          <a:p>
            <a:pPr>
              <a:defRPr/>
            </a:pPr>
            <a:r>
              <a:rPr lang="el-GR" sz="2800" dirty="0"/>
              <a:t>Μ1: Η άσκηση δεν θέλει αποτέλεσμα</a:t>
            </a:r>
          </a:p>
          <a:p>
            <a:pPr>
              <a:defRPr/>
            </a:pPr>
            <a:r>
              <a:rPr lang="el-GR" sz="2800" dirty="0"/>
              <a:t>Μ2 Είναι η τελευταία πράξη πριν το αποτέλεσμα</a:t>
            </a:r>
          </a:p>
          <a:p>
            <a:pPr>
              <a:defRPr/>
            </a:pPr>
            <a:r>
              <a:rPr lang="el-GR" sz="2800" dirty="0"/>
              <a:t>Κ: Αυτό είναι αποτέλεσμα</a:t>
            </a:r>
          </a:p>
          <a:p>
            <a:pPr>
              <a:defRPr/>
            </a:pPr>
            <a:r>
              <a:rPr lang="el-GR" sz="2800" dirty="0"/>
              <a:t>Μ2: Θα ήθελε κάτι ακόμα</a:t>
            </a:r>
          </a:p>
          <a:p>
            <a:pPr>
              <a:defRPr/>
            </a:pPr>
            <a:r>
              <a:rPr lang="el-GR" sz="2800" dirty="0"/>
              <a:t>Κ: Αυτό είναι ψυχολογικό το πρόβλημα. Δεν μας αρέσει αρχικά το αποτέλεσμα</a:t>
            </a:r>
            <a:endParaRPr lang="el-GR" sz="2800" dirty="0"/>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ltLang="el-GR" dirty="0"/>
              <a:t>Περιστατικό </a:t>
            </a:r>
            <a:r>
              <a:rPr lang="el-GR" altLang="el-GR" dirty="0" smtClean="0"/>
              <a:t>3 (2/2)</a:t>
            </a:r>
            <a:endParaRPr lang="el-GR" dirty="0"/>
          </a:p>
        </p:txBody>
      </p:sp>
      <p:sp>
        <p:nvSpPr>
          <p:cNvPr id="3" name="Θέση περιεχομένου 2"/>
          <p:cNvSpPr>
            <a:spLocks noGrp="1"/>
          </p:cNvSpPr>
          <p:nvPr>
            <p:ph idx="1"/>
          </p:nvPr>
        </p:nvSpPr>
        <p:spPr/>
        <p:txBody>
          <a:bodyPr>
            <a:normAutofit/>
          </a:bodyPr>
          <a:lstStyle/>
          <a:p>
            <a:r>
              <a:rPr lang="el-GR" altLang="el-GR" sz="2800" dirty="0"/>
              <a:t>Τι κοινό διακρίνετε στα τρία περιστατικά;</a:t>
            </a:r>
          </a:p>
          <a:p>
            <a:r>
              <a:rPr lang="el-GR" altLang="el-GR" sz="2800" dirty="0"/>
              <a:t>Βρείτε ένα σχετικό ερευνητικό άρθρο, μια πρακτική ιδέα που θα σας ερμήνευε ή θα σας βοηθούσε να αντιμετωπίσετε το συμβάν.</a:t>
            </a:r>
          </a:p>
        </p:txBody>
      </p:sp>
    </p:spTree>
    <p:extLst>
      <p:ext uri="{BB962C8B-B14F-4D97-AF65-F5344CB8AC3E}">
        <p14:creationId xmlns:p14="http://schemas.microsoft.com/office/powerpoint/2010/main" val="7561085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US" altLang="el-GR" dirty="0"/>
              <a:t>H </a:t>
            </a:r>
            <a:r>
              <a:rPr lang="el-GR" altLang="el-GR" dirty="0"/>
              <a:t>μετάβαση από την αριθμητική στην άλγεβρα</a:t>
            </a:r>
            <a:endParaRPr lang="el-GR" dirty="0"/>
          </a:p>
        </p:txBody>
      </p:sp>
      <p:sp>
        <p:nvSpPr>
          <p:cNvPr id="3" name="Θέση περιεχομένου 2"/>
          <p:cNvSpPr>
            <a:spLocks noGrp="1"/>
          </p:cNvSpPr>
          <p:nvPr>
            <p:ph idx="1"/>
          </p:nvPr>
        </p:nvSpPr>
        <p:spPr/>
        <p:txBody>
          <a:bodyPr>
            <a:normAutofit/>
          </a:bodyPr>
          <a:lstStyle/>
          <a:p>
            <a:r>
              <a:rPr lang="en-US" altLang="el-GR" sz="2800" dirty="0" err="1"/>
              <a:t>Carraher</a:t>
            </a:r>
            <a:r>
              <a:rPr lang="en-US" altLang="el-GR" sz="2800" dirty="0"/>
              <a:t>, D. W. &amp; Schliemann, A. D. (2007). Early Algebra and Algebraic Reasoning. In F. K. Lester (ed.)Second Handbook of Research on Mathematics Teaching and Learning (pp. 669-706), NCTM</a:t>
            </a:r>
          </a:p>
          <a:p>
            <a:pPr>
              <a:buNone/>
            </a:pPr>
            <a:r>
              <a:rPr lang="el-GR" altLang="el-GR" sz="2800" dirty="0"/>
              <a:t>Εισαγωγή του αλγεβρικού συλλογισμού από τις μικρές ηλικίες (προτάσεις από το Ν</a:t>
            </a:r>
            <a:r>
              <a:rPr lang="en-US" altLang="el-GR" sz="2800" dirty="0"/>
              <a:t>CTM)</a:t>
            </a:r>
            <a:endParaRPr lang="el-GR" altLang="el-GR" sz="2800" dirty="0"/>
          </a:p>
        </p:txBody>
      </p:sp>
    </p:spTree>
    <p:extLst>
      <p:ext uri="{BB962C8B-B14F-4D97-AF65-F5344CB8AC3E}">
        <p14:creationId xmlns:p14="http://schemas.microsoft.com/office/powerpoint/2010/main" val="260313264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Θέματα που αφορούν στην εισαγωγή της  </a:t>
            </a:r>
            <a:r>
              <a:rPr lang="el-GR" altLang="el-GR" dirty="0" smtClean="0"/>
              <a:t>Άλγεβρας (1/2)</a:t>
            </a:r>
            <a:endParaRPr lang="el-GR" dirty="0"/>
          </a:p>
        </p:txBody>
      </p:sp>
      <p:sp>
        <p:nvSpPr>
          <p:cNvPr id="3" name="Θέση περιεχομένου 2"/>
          <p:cNvSpPr>
            <a:spLocks noGrp="1"/>
          </p:cNvSpPr>
          <p:nvPr>
            <p:ph idx="1"/>
          </p:nvPr>
        </p:nvSpPr>
        <p:spPr/>
        <p:txBody>
          <a:bodyPr>
            <a:normAutofit fontScale="92500" lnSpcReduction="10000"/>
          </a:bodyPr>
          <a:lstStyle/>
          <a:p>
            <a:r>
              <a:rPr lang="el-GR" altLang="el-GR" dirty="0"/>
              <a:t>Η σχέση ανάμεσα στην Αριθμητική και στην Άλγεβρα</a:t>
            </a:r>
          </a:p>
          <a:p>
            <a:pPr lvl="1"/>
            <a:r>
              <a:rPr lang="el-GR" altLang="el-GR" dirty="0"/>
              <a:t>Διαφορετικές θέσεις σχετικά με την ασυνέχεια Αριθμητικής – Άλγεβρας ανάμεσα στους μαθηματικούς ερευνητές, ερευνητές της Διδακτικής των Μαθηματικών, ιστορικούς</a:t>
            </a:r>
          </a:p>
          <a:p>
            <a:r>
              <a:rPr lang="el-GR" altLang="el-GR" dirty="0"/>
              <a:t>Η σχέση διαδικασίας και αντικειμένου</a:t>
            </a:r>
          </a:p>
          <a:p>
            <a:pPr lvl="1"/>
            <a:r>
              <a:rPr lang="el-GR" altLang="el-GR" dirty="0"/>
              <a:t>Η διδασκαλία της άλγεβρας προτείνεται να αρχίσει από το λειτουργικό της επίπεδο και αργότερα από το δομικό της</a:t>
            </a:r>
          </a:p>
        </p:txBody>
      </p:sp>
    </p:spTree>
    <p:extLst>
      <p:ext uri="{BB962C8B-B14F-4D97-AF65-F5344CB8AC3E}">
        <p14:creationId xmlns:p14="http://schemas.microsoft.com/office/powerpoint/2010/main" val="1058308845"/>
      </p:ext>
    </p:extLst>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1571</TotalTime>
  <Words>1677</Words>
  <Application>Microsoft Office PowerPoint</Application>
  <PresentationFormat>Προβολή στην οθόνη (4:3)</PresentationFormat>
  <Paragraphs>222</Paragraphs>
  <Slides>28</Slides>
  <Notes>28</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28</vt:i4>
      </vt:variant>
    </vt:vector>
  </HeadingPairs>
  <TitlesOfParts>
    <vt:vector size="34" baseType="lpstr">
      <vt:lpstr>ＭＳ Ｐゴシック</vt:lpstr>
      <vt:lpstr>Arial</vt:lpstr>
      <vt:lpstr>Calibri</vt:lpstr>
      <vt:lpstr>Times New Roman</vt:lpstr>
      <vt:lpstr>Wingdings</vt:lpstr>
      <vt:lpstr>Θέμα του Office</vt:lpstr>
      <vt:lpstr>Πρακτική Άσκηση σε σχολεία της δευτεροβάθμιας εκπαίδευσης</vt:lpstr>
      <vt:lpstr>Πρακτική Άσκηση σε σχολεία της δευτεροβάθμιας εκπαίδευσης</vt:lpstr>
      <vt:lpstr>Περιστατικό 1</vt:lpstr>
      <vt:lpstr>Περιστατικό 2 (1/2)</vt:lpstr>
      <vt:lpstr>Περιστατικό 2 (2/2)</vt:lpstr>
      <vt:lpstr>Περιστατικό 3 (1/2)</vt:lpstr>
      <vt:lpstr>Περιστατικό 3 (2/2)</vt:lpstr>
      <vt:lpstr>H μετάβαση από την αριθμητική στην άλγεβρα</vt:lpstr>
      <vt:lpstr>Θέματα που αφορούν στην εισαγωγή της  Άλγεβρας (1/2)</vt:lpstr>
      <vt:lpstr>Θέματα που αφορούν στην εισαγωγή της  Άλγεβρας (2/2)</vt:lpstr>
      <vt:lpstr>Παρεμβατικές προσεγγίσεις στην «Προ- άλγεβρα» (1/2)</vt:lpstr>
      <vt:lpstr>Παρεμβατικές προσεγγίσεις στην «Προ- άλγεβρα» (2/2)</vt:lpstr>
      <vt:lpstr>Προσεγγίσεις της «Πρώιμης Άλγεβρας»</vt:lpstr>
      <vt:lpstr>Απόψεις για την Άλγεβρα</vt:lpstr>
      <vt:lpstr>Η αριθμητική και ο αριθμητικός συλλογισμός ως  αρχή στην πρώιμη άλγεβρα (1/2)</vt:lpstr>
      <vt:lpstr>Η αριθμητική και ο αριθμητικός συλλογισμός ως  αρχή στην πρώιμη άλγεβρα (2/2)</vt:lpstr>
      <vt:lpstr>Η αριθμητική και ο ποσοτικός συλλογισμός ως αρχή στην πρώιμη άλγεβρα (1/2)</vt:lpstr>
      <vt:lpstr>Η αριθμητική και ο ποσοτικός συλλογισμός ως αρχή στην πρώιμη άλγεβρα (2/2)</vt:lpstr>
      <vt:lpstr>Αριθμητική και συναρτήσεις</vt:lpstr>
      <vt:lpstr>Τι απαντήσεις θα μπορούσαμε να δώσουμε στα τρία περιστατικά</vt:lpstr>
      <vt:lpstr>Πιθανές διδακτικές προσεγγίσεις; (1/2)</vt:lpstr>
      <vt:lpstr>Πιθανές διδακτικές προσεγγίσεις; (2/2)</vt:lpstr>
      <vt:lpstr>Τέλος Ενότητας</vt:lpstr>
      <vt:lpstr>Χρηματοδότηση</vt:lpstr>
      <vt:lpstr>Σημειώματα</vt:lpstr>
      <vt:lpstr>Σημείωμα Αναφοράς</vt:lpstr>
      <vt:lpstr>Σημείωμα Αδειοδότησης</vt:lpstr>
      <vt:lpstr>Διατήρηση Σημειωμάτων</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Stevy</dc:creator>
  <cp:lastModifiedBy>Aggeliki Zoupa</cp:lastModifiedBy>
  <cp:revision>184</cp:revision>
  <dcterms:created xsi:type="dcterms:W3CDTF">2012-09-06T09:03:05Z</dcterms:created>
  <dcterms:modified xsi:type="dcterms:W3CDTF">2015-07-16T08:43:28Z</dcterms:modified>
</cp:coreProperties>
</file>