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8"/>
  </p:notesMasterIdLst>
  <p:sldIdLst>
    <p:sldId id="256" r:id="rId3"/>
    <p:sldId id="261" r:id="rId4"/>
    <p:sldId id="262" r:id="rId5"/>
    <p:sldId id="264" r:id="rId6"/>
    <p:sldId id="301" r:id="rId7"/>
    <p:sldId id="266" r:id="rId8"/>
    <p:sldId id="265" r:id="rId9"/>
    <p:sldId id="274" r:id="rId10"/>
    <p:sldId id="288" r:id="rId11"/>
    <p:sldId id="277" r:id="rId12"/>
    <p:sldId id="269" r:id="rId13"/>
    <p:sldId id="278" r:id="rId14"/>
    <p:sldId id="270" r:id="rId15"/>
    <p:sldId id="272" r:id="rId16"/>
    <p:sldId id="303" r:id="rId17"/>
    <p:sldId id="279" r:id="rId18"/>
    <p:sldId id="273" r:id="rId19"/>
    <p:sldId id="281" r:id="rId20"/>
    <p:sldId id="284" r:id="rId21"/>
    <p:sldId id="282" r:id="rId22"/>
    <p:sldId id="283" r:id="rId23"/>
    <p:sldId id="285" r:id="rId24"/>
    <p:sldId id="286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280" r:id="rId39"/>
    <p:sldId id="290" r:id="rId40"/>
    <p:sldId id="295" r:id="rId41"/>
    <p:sldId id="299" r:id="rId42"/>
    <p:sldId id="292" r:id="rId43"/>
    <p:sldId id="291" r:id="rId44"/>
    <p:sldId id="294" r:id="rId45"/>
    <p:sldId id="293" r:id="rId46"/>
    <p:sldId id="302" r:id="rId47"/>
  </p:sldIdLst>
  <p:sldSz cx="9144000" cy="6858000" type="screen4x3"/>
  <p:notesSz cx="6858000" cy="9144000"/>
  <p:custDataLst>
    <p:tags r:id="rId4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301"/>
            <p14:sldId id="266"/>
            <p14:sldId id="265"/>
            <p14:sldId id="274"/>
            <p14:sldId id="288"/>
            <p14:sldId id="277"/>
            <p14:sldId id="269"/>
            <p14:sldId id="278"/>
            <p14:sldId id="270"/>
            <p14:sldId id="272"/>
            <p14:sldId id="303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799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669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99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64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669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029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στερεών δειγμάτων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στερεών δειγμάτων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στερεών δειγμάτων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στερεών δειγμάτων</a:t>
            </a:r>
          </a:p>
        </p:txBody>
      </p:sp>
      <p:pic>
        <p:nvPicPr>
          <p:cNvPr id="9" name="Picture 8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στερεών δειγμάτων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στερεών δειγμάτων- XRF &amp; NAA</a:t>
            </a:r>
          </a:p>
        </p:txBody>
      </p:sp>
      <p:pic>
        <p:nvPicPr>
          <p:cNvPr id="8" name="Picture 7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στερεών δειγμάτων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Υδρογεωχημεία</a:t>
            </a:r>
            <a:r>
              <a:rPr lang="el-GR" dirty="0" smtClean="0">
                <a:solidFill>
                  <a:srgbClr val="5075BC"/>
                </a:solidFill>
              </a:rPr>
              <a:t> – 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5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altLang="el-GR" sz="2800" dirty="0" smtClean="0"/>
              <a:t>Τεχνικές ανάλυσης στερεών δειγμάτων</a:t>
            </a:r>
            <a:endParaRPr lang="el-GR" altLang="el-GR" sz="2800" dirty="0"/>
          </a:p>
          <a:p>
            <a:endParaRPr lang="en-US" sz="2800" dirty="0" smtClean="0"/>
          </a:p>
          <a:p>
            <a:r>
              <a:rPr lang="el-GR" sz="2800" dirty="0" smtClean="0"/>
              <a:t>Αριάδνη Αργυράκη</a:t>
            </a:r>
            <a:endParaRPr lang="el-GR" sz="2800" dirty="0"/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ΑΡΧΗ ΛΕΙΤΟΥΡΓΙΑΣ</a:t>
            </a:r>
          </a:p>
        </p:txBody>
      </p:sp>
      <p:grpSp>
        <p:nvGrpSpPr>
          <p:cNvPr id="46" name="Ομάδα 45" descr="ΑΡΧΗ ΛΕΙΤΟΥΡΓΙΑΣ" title="Αναπαράσταση διέγερσης ατόμου"/>
          <p:cNvGrpSpPr/>
          <p:nvPr/>
        </p:nvGrpSpPr>
        <p:grpSpPr>
          <a:xfrm>
            <a:off x="548482" y="1665288"/>
            <a:ext cx="8036718" cy="4365625"/>
            <a:chOff x="250825" y="1665288"/>
            <a:chExt cx="8334375" cy="4365625"/>
          </a:xfrm>
        </p:grpSpPr>
        <p:sp>
          <p:nvSpPr>
            <p:cNvPr id="47" name="Line 6" descr="ΑΡΧΗ ΛΕΙΤΟΥΡΓΙΑΣ"/>
            <p:cNvSpPr>
              <a:spLocks noChangeShapeType="1"/>
            </p:cNvSpPr>
            <p:nvPr/>
          </p:nvSpPr>
          <p:spPr bwMode="auto">
            <a:xfrm>
              <a:off x="2036763" y="2062163"/>
              <a:ext cx="5953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Text Box 7" descr="[DECORATIVE]"/>
            <p:cNvSpPr txBox="1">
              <a:spLocks noChangeArrowheads="1"/>
            </p:cNvSpPr>
            <p:nvPr/>
          </p:nvSpPr>
          <p:spPr bwMode="auto">
            <a:xfrm>
              <a:off x="1449388" y="1928813"/>
              <a:ext cx="595312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r>
                <a:rPr lang="el-GR" altLang="el-GR" sz="1600"/>
                <a:t>V</a:t>
              </a:r>
            </a:p>
            <a:p>
              <a:pPr algn="r"/>
              <a:r>
                <a:rPr lang="el-GR" altLang="el-GR" sz="1600"/>
                <a:t> IV</a:t>
              </a:r>
            </a:p>
            <a:p>
              <a:pPr algn="r"/>
              <a:r>
                <a:rPr lang="el-GR" altLang="el-GR" sz="1600"/>
                <a:t>III</a:t>
              </a:r>
            </a:p>
            <a:p>
              <a:pPr algn="r"/>
              <a:r>
                <a:rPr lang="el-GR" altLang="el-GR" sz="1600"/>
                <a:t>II</a:t>
              </a:r>
            </a:p>
            <a:p>
              <a:pPr algn="r"/>
              <a:r>
                <a:rPr lang="el-GR" altLang="el-GR" sz="1600"/>
                <a:t>I</a:t>
              </a:r>
            </a:p>
          </p:txBody>
        </p:sp>
        <p:sp>
          <p:nvSpPr>
            <p:cNvPr id="49" name="Line 8" descr="[DECORATIVE]"/>
            <p:cNvSpPr>
              <a:spLocks noChangeShapeType="1"/>
            </p:cNvSpPr>
            <p:nvPr/>
          </p:nvSpPr>
          <p:spPr bwMode="auto">
            <a:xfrm>
              <a:off x="2036763" y="2290763"/>
              <a:ext cx="5953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Line 9" descr="[DECORATIVE]"/>
            <p:cNvSpPr>
              <a:spLocks noChangeShapeType="1"/>
            </p:cNvSpPr>
            <p:nvPr/>
          </p:nvSpPr>
          <p:spPr bwMode="auto">
            <a:xfrm>
              <a:off x="2036763" y="2520950"/>
              <a:ext cx="59531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Line 10" descr="[DECORATIVE]"/>
            <p:cNvSpPr>
              <a:spLocks noChangeShapeType="1"/>
            </p:cNvSpPr>
            <p:nvPr/>
          </p:nvSpPr>
          <p:spPr bwMode="auto">
            <a:xfrm>
              <a:off x="2036763" y="2749550"/>
              <a:ext cx="59531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Line 11" descr="[DECORATIVE]"/>
            <p:cNvSpPr>
              <a:spLocks noChangeShapeType="1"/>
            </p:cNvSpPr>
            <p:nvPr/>
          </p:nvSpPr>
          <p:spPr bwMode="auto">
            <a:xfrm>
              <a:off x="2036763" y="2979738"/>
              <a:ext cx="5953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Text Box 12" descr="[DECORATIVE]"/>
            <p:cNvSpPr txBox="1">
              <a:spLocks noChangeArrowheads="1"/>
            </p:cNvSpPr>
            <p:nvPr/>
          </p:nvSpPr>
          <p:spPr bwMode="auto">
            <a:xfrm>
              <a:off x="1441450" y="3848100"/>
              <a:ext cx="595313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r>
                <a:rPr lang="el-GR" altLang="el-GR"/>
                <a:t>III</a:t>
              </a:r>
            </a:p>
            <a:p>
              <a:pPr algn="r"/>
              <a:r>
                <a:rPr lang="el-GR" altLang="el-GR"/>
                <a:t>II</a:t>
              </a:r>
            </a:p>
            <a:p>
              <a:pPr algn="r"/>
              <a:r>
                <a:rPr lang="el-GR" altLang="el-GR"/>
                <a:t>I</a:t>
              </a:r>
            </a:p>
          </p:txBody>
        </p:sp>
        <p:sp>
          <p:nvSpPr>
            <p:cNvPr id="54" name="Line 13" descr="[DECORATIVE]"/>
            <p:cNvSpPr>
              <a:spLocks noChangeShapeType="1"/>
            </p:cNvSpPr>
            <p:nvPr/>
          </p:nvSpPr>
          <p:spPr bwMode="auto">
            <a:xfrm>
              <a:off x="2036763" y="4046538"/>
              <a:ext cx="5953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Line 14" descr="[DECORATIVE]"/>
            <p:cNvSpPr>
              <a:spLocks noChangeShapeType="1"/>
            </p:cNvSpPr>
            <p:nvPr/>
          </p:nvSpPr>
          <p:spPr bwMode="auto">
            <a:xfrm>
              <a:off x="2036763" y="4244975"/>
              <a:ext cx="59531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Line 15" descr="[DECORATIVE]"/>
            <p:cNvSpPr>
              <a:spLocks noChangeShapeType="1"/>
            </p:cNvSpPr>
            <p:nvPr/>
          </p:nvSpPr>
          <p:spPr bwMode="auto">
            <a:xfrm>
              <a:off x="2036763" y="4443413"/>
              <a:ext cx="5953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Line 16" descr="[DECORATIVE]"/>
            <p:cNvSpPr>
              <a:spLocks noChangeShapeType="1"/>
            </p:cNvSpPr>
            <p:nvPr/>
          </p:nvSpPr>
          <p:spPr bwMode="auto">
            <a:xfrm>
              <a:off x="2036763" y="5634038"/>
              <a:ext cx="5953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17" descr="[DECORATIVE]"/>
            <p:cNvSpPr>
              <a:spLocks/>
            </p:cNvSpPr>
            <p:nvPr/>
          </p:nvSpPr>
          <p:spPr bwMode="auto">
            <a:xfrm>
              <a:off x="846138" y="1665288"/>
              <a:ext cx="744537" cy="777875"/>
            </a:xfrm>
            <a:custGeom>
              <a:avLst/>
              <a:gdLst>
                <a:gd name="T0" fmla="*/ 0 w 676"/>
                <a:gd name="T1" fmla="*/ 180 h 705"/>
                <a:gd name="T2" fmla="*/ 180 w 676"/>
                <a:gd name="T3" fmla="*/ 0 h 705"/>
                <a:gd name="T4" fmla="*/ 180 w 676"/>
                <a:gd name="T5" fmla="*/ 180 h 705"/>
                <a:gd name="T6" fmla="*/ 180 w 676"/>
                <a:gd name="T7" fmla="*/ 360 h 705"/>
                <a:gd name="T8" fmla="*/ 360 w 676"/>
                <a:gd name="T9" fmla="*/ 180 h 705"/>
                <a:gd name="T10" fmla="*/ 360 w 676"/>
                <a:gd name="T11" fmla="*/ 540 h 705"/>
                <a:gd name="T12" fmla="*/ 540 w 676"/>
                <a:gd name="T13" fmla="*/ 360 h 705"/>
                <a:gd name="T14" fmla="*/ 540 w 676"/>
                <a:gd name="T15" fmla="*/ 540 h 705"/>
                <a:gd name="T16" fmla="*/ 676 w 676"/>
                <a:gd name="T1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6" h="705">
                  <a:moveTo>
                    <a:pt x="0" y="180"/>
                  </a:moveTo>
                  <a:cubicBezTo>
                    <a:pt x="75" y="90"/>
                    <a:pt x="150" y="0"/>
                    <a:pt x="180" y="0"/>
                  </a:cubicBezTo>
                  <a:cubicBezTo>
                    <a:pt x="210" y="0"/>
                    <a:pt x="180" y="120"/>
                    <a:pt x="180" y="180"/>
                  </a:cubicBezTo>
                  <a:cubicBezTo>
                    <a:pt x="180" y="240"/>
                    <a:pt x="150" y="360"/>
                    <a:pt x="180" y="360"/>
                  </a:cubicBezTo>
                  <a:cubicBezTo>
                    <a:pt x="210" y="360"/>
                    <a:pt x="330" y="150"/>
                    <a:pt x="360" y="180"/>
                  </a:cubicBezTo>
                  <a:cubicBezTo>
                    <a:pt x="390" y="210"/>
                    <a:pt x="330" y="510"/>
                    <a:pt x="360" y="540"/>
                  </a:cubicBezTo>
                  <a:cubicBezTo>
                    <a:pt x="390" y="570"/>
                    <a:pt x="510" y="360"/>
                    <a:pt x="540" y="360"/>
                  </a:cubicBezTo>
                  <a:cubicBezTo>
                    <a:pt x="570" y="360"/>
                    <a:pt x="517" y="483"/>
                    <a:pt x="540" y="540"/>
                  </a:cubicBezTo>
                  <a:cubicBezTo>
                    <a:pt x="563" y="597"/>
                    <a:pt x="648" y="671"/>
                    <a:pt x="676" y="70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Freeform 18" descr="[DECORATIVE]"/>
            <p:cNvSpPr>
              <a:spLocks/>
            </p:cNvSpPr>
            <p:nvPr/>
          </p:nvSpPr>
          <p:spPr bwMode="auto">
            <a:xfrm>
              <a:off x="846138" y="3252788"/>
              <a:ext cx="744537" cy="777875"/>
            </a:xfrm>
            <a:custGeom>
              <a:avLst/>
              <a:gdLst>
                <a:gd name="T0" fmla="*/ 0 w 676"/>
                <a:gd name="T1" fmla="*/ 180 h 705"/>
                <a:gd name="T2" fmla="*/ 180 w 676"/>
                <a:gd name="T3" fmla="*/ 0 h 705"/>
                <a:gd name="T4" fmla="*/ 180 w 676"/>
                <a:gd name="T5" fmla="*/ 180 h 705"/>
                <a:gd name="T6" fmla="*/ 180 w 676"/>
                <a:gd name="T7" fmla="*/ 360 h 705"/>
                <a:gd name="T8" fmla="*/ 360 w 676"/>
                <a:gd name="T9" fmla="*/ 180 h 705"/>
                <a:gd name="T10" fmla="*/ 360 w 676"/>
                <a:gd name="T11" fmla="*/ 540 h 705"/>
                <a:gd name="T12" fmla="*/ 540 w 676"/>
                <a:gd name="T13" fmla="*/ 360 h 705"/>
                <a:gd name="T14" fmla="*/ 540 w 676"/>
                <a:gd name="T15" fmla="*/ 540 h 705"/>
                <a:gd name="T16" fmla="*/ 676 w 676"/>
                <a:gd name="T1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6" h="705">
                  <a:moveTo>
                    <a:pt x="0" y="180"/>
                  </a:moveTo>
                  <a:cubicBezTo>
                    <a:pt x="75" y="90"/>
                    <a:pt x="150" y="0"/>
                    <a:pt x="180" y="0"/>
                  </a:cubicBezTo>
                  <a:cubicBezTo>
                    <a:pt x="210" y="0"/>
                    <a:pt x="180" y="120"/>
                    <a:pt x="180" y="180"/>
                  </a:cubicBezTo>
                  <a:cubicBezTo>
                    <a:pt x="180" y="240"/>
                    <a:pt x="150" y="360"/>
                    <a:pt x="180" y="360"/>
                  </a:cubicBezTo>
                  <a:cubicBezTo>
                    <a:pt x="210" y="360"/>
                    <a:pt x="330" y="150"/>
                    <a:pt x="360" y="180"/>
                  </a:cubicBezTo>
                  <a:cubicBezTo>
                    <a:pt x="390" y="210"/>
                    <a:pt x="330" y="510"/>
                    <a:pt x="360" y="540"/>
                  </a:cubicBezTo>
                  <a:cubicBezTo>
                    <a:pt x="390" y="570"/>
                    <a:pt x="510" y="360"/>
                    <a:pt x="540" y="360"/>
                  </a:cubicBezTo>
                  <a:cubicBezTo>
                    <a:pt x="570" y="360"/>
                    <a:pt x="517" y="483"/>
                    <a:pt x="540" y="540"/>
                  </a:cubicBezTo>
                  <a:cubicBezTo>
                    <a:pt x="563" y="597"/>
                    <a:pt x="648" y="671"/>
                    <a:pt x="676" y="70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" name="Freeform 19" descr="[DECORATIVE]"/>
            <p:cNvSpPr>
              <a:spLocks/>
            </p:cNvSpPr>
            <p:nvPr/>
          </p:nvSpPr>
          <p:spPr bwMode="auto">
            <a:xfrm>
              <a:off x="1252538" y="4797425"/>
              <a:ext cx="744537" cy="777875"/>
            </a:xfrm>
            <a:custGeom>
              <a:avLst/>
              <a:gdLst>
                <a:gd name="T0" fmla="*/ 0 w 676"/>
                <a:gd name="T1" fmla="*/ 180 h 705"/>
                <a:gd name="T2" fmla="*/ 180 w 676"/>
                <a:gd name="T3" fmla="*/ 0 h 705"/>
                <a:gd name="T4" fmla="*/ 180 w 676"/>
                <a:gd name="T5" fmla="*/ 180 h 705"/>
                <a:gd name="T6" fmla="*/ 180 w 676"/>
                <a:gd name="T7" fmla="*/ 360 h 705"/>
                <a:gd name="T8" fmla="*/ 360 w 676"/>
                <a:gd name="T9" fmla="*/ 180 h 705"/>
                <a:gd name="T10" fmla="*/ 360 w 676"/>
                <a:gd name="T11" fmla="*/ 540 h 705"/>
                <a:gd name="T12" fmla="*/ 540 w 676"/>
                <a:gd name="T13" fmla="*/ 360 h 705"/>
                <a:gd name="T14" fmla="*/ 540 w 676"/>
                <a:gd name="T15" fmla="*/ 540 h 705"/>
                <a:gd name="T16" fmla="*/ 676 w 676"/>
                <a:gd name="T1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6" h="705">
                  <a:moveTo>
                    <a:pt x="0" y="180"/>
                  </a:moveTo>
                  <a:cubicBezTo>
                    <a:pt x="75" y="90"/>
                    <a:pt x="150" y="0"/>
                    <a:pt x="180" y="0"/>
                  </a:cubicBezTo>
                  <a:cubicBezTo>
                    <a:pt x="210" y="0"/>
                    <a:pt x="180" y="120"/>
                    <a:pt x="180" y="180"/>
                  </a:cubicBezTo>
                  <a:cubicBezTo>
                    <a:pt x="180" y="240"/>
                    <a:pt x="150" y="360"/>
                    <a:pt x="180" y="360"/>
                  </a:cubicBezTo>
                  <a:cubicBezTo>
                    <a:pt x="210" y="360"/>
                    <a:pt x="330" y="150"/>
                    <a:pt x="360" y="180"/>
                  </a:cubicBezTo>
                  <a:cubicBezTo>
                    <a:pt x="390" y="210"/>
                    <a:pt x="330" y="510"/>
                    <a:pt x="360" y="540"/>
                  </a:cubicBezTo>
                  <a:cubicBezTo>
                    <a:pt x="390" y="570"/>
                    <a:pt x="510" y="360"/>
                    <a:pt x="540" y="360"/>
                  </a:cubicBezTo>
                  <a:cubicBezTo>
                    <a:pt x="570" y="360"/>
                    <a:pt x="517" y="483"/>
                    <a:pt x="540" y="540"/>
                  </a:cubicBezTo>
                  <a:cubicBezTo>
                    <a:pt x="563" y="597"/>
                    <a:pt x="648" y="671"/>
                    <a:pt x="676" y="70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Freeform 20" descr="[DECORATIVE]"/>
            <p:cNvSpPr>
              <a:spLocks/>
            </p:cNvSpPr>
            <p:nvPr/>
          </p:nvSpPr>
          <p:spPr bwMode="auto">
            <a:xfrm>
              <a:off x="5419725" y="5297488"/>
              <a:ext cx="2247900" cy="214312"/>
            </a:xfrm>
            <a:custGeom>
              <a:avLst/>
              <a:gdLst>
                <a:gd name="T0" fmla="*/ 0 w 2038"/>
                <a:gd name="T1" fmla="*/ 188 h 194"/>
                <a:gd name="T2" fmla="*/ 157 w 2038"/>
                <a:gd name="T3" fmla="*/ 1 h 194"/>
                <a:gd name="T4" fmla="*/ 323 w 2038"/>
                <a:gd name="T5" fmla="*/ 182 h 194"/>
                <a:gd name="T6" fmla="*/ 503 w 2038"/>
                <a:gd name="T7" fmla="*/ 2 h 194"/>
                <a:gd name="T8" fmla="*/ 683 w 2038"/>
                <a:gd name="T9" fmla="*/ 182 h 194"/>
                <a:gd name="T10" fmla="*/ 863 w 2038"/>
                <a:gd name="T11" fmla="*/ 2 h 194"/>
                <a:gd name="T12" fmla="*/ 1043 w 2038"/>
                <a:gd name="T13" fmla="*/ 182 h 194"/>
                <a:gd name="T14" fmla="*/ 1223 w 2038"/>
                <a:gd name="T15" fmla="*/ 2 h 194"/>
                <a:gd name="T16" fmla="*/ 1403 w 2038"/>
                <a:gd name="T17" fmla="*/ 182 h 194"/>
                <a:gd name="T18" fmla="*/ 1583 w 2038"/>
                <a:gd name="T19" fmla="*/ 2 h 194"/>
                <a:gd name="T20" fmla="*/ 1763 w 2038"/>
                <a:gd name="T21" fmla="*/ 182 h 194"/>
                <a:gd name="T22" fmla="*/ 1865 w 2038"/>
                <a:gd name="T23" fmla="*/ 73 h 194"/>
                <a:gd name="T24" fmla="*/ 2038 w 2038"/>
                <a:gd name="T25" fmla="*/ 5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8" h="194">
                  <a:moveTo>
                    <a:pt x="0" y="188"/>
                  </a:moveTo>
                  <a:cubicBezTo>
                    <a:pt x="25" y="157"/>
                    <a:pt x="103" y="2"/>
                    <a:pt x="157" y="1"/>
                  </a:cubicBezTo>
                  <a:cubicBezTo>
                    <a:pt x="211" y="0"/>
                    <a:pt x="265" y="182"/>
                    <a:pt x="323" y="182"/>
                  </a:cubicBezTo>
                  <a:cubicBezTo>
                    <a:pt x="381" y="182"/>
                    <a:pt x="443" y="2"/>
                    <a:pt x="503" y="2"/>
                  </a:cubicBezTo>
                  <a:cubicBezTo>
                    <a:pt x="563" y="2"/>
                    <a:pt x="623" y="182"/>
                    <a:pt x="683" y="182"/>
                  </a:cubicBezTo>
                  <a:cubicBezTo>
                    <a:pt x="743" y="182"/>
                    <a:pt x="803" y="2"/>
                    <a:pt x="863" y="2"/>
                  </a:cubicBezTo>
                  <a:cubicBezTo>
                    <a:pt x="923" y="2"/>
                    <a:pt x="983" y="182"/>
                    <a:pt x="1043" y="182"/>
                  </a:cubicBezTo>
                  <a:cubicBezTo>
                    <a:pt x="1103" y="182"/>
                    <a:pt x="1163" y="2"/>
                    <a:pt x="1223" y="2"/>
                  </a:cubicBezTo>
                  <a:cubicBezTo>
                    <a:pt x="1283" y="2"/>
                    <a:pt x="1343" y="182"/>
                    <a:pt x="1403" y="182"/>
                  </a:cubicBezTo>
                  <a:cubicBezTo>
                    <a:pt x="1463" y="182"/>
                    <a:pt x="1523" y="2"/>
                    <a:pt x="1583" y="2"/>
                  </a:cubicBezTo>
                  <a:cubicBezTo>
                    <a:pt x="1643" y="2"/>
                    <a:pt x="1716" y="170"/>
                    <a:pt x="1763" y="182"/>
                  </a:cubicBezTo>
                  <a:cubicBezTo>
                    <a:pt x="1810" y="194"/>
                    <a:pt x="1819" y="94"/>
                    <a:pt x="1865" y="73"/>
                  </a:cubicBezTo>
                  <a:cubicBezTo>
                    <a:pt x="1911" y="52"/>
                    <a:pt x="1974" y="55"/>
                    <a:pt x="2038" y="5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" name="Freeform 21" descr="[DECORATIVE]"/>
            <p:cNvSpPr>
              <a:spLocks/>
            </p:cNvSpPr>
            <p:nvPr/>
          </p:nvSpPr>
          <p:spPr bwMode="auto">
            <a:xfrm>
              <a:off x="6338888" y="3451225"/>
              <a:ext cx="2246312" cy="214313"/>
            </a:xfrm>
            <a:custGeom>
              <a:avLst/>
              <a:gdLst>
                <a:gd name="T0" fmla="*/ 0 w 2038"/>
                <a:gd name="T1" fmla="*/ 188 h 194"/>
                <a:gd name="T2" fmla="*/ 157 w 2038"/>
                <a:gd name="T3" fmla="*/ 1 h 194"/>
                <a:gd name="T4" fmla="*/ 323 w 2038"/>
                <a:gd name="T5" fmla="*/ 182 h 194"/>
                <a:gd name="T6" fmla="*/ 503 w 2038"/>
                <a:gd name="T7" fmla="*/ 2 h 194"/>
                <a:gd name="T8" fmla="*/ 683 w 2038"/>
                <a:gd name="T9" fmla="*/ 182 h 194"/>
                <a:gd name="T10" fmla="*/ 863 w 2038"/>
                <a:gd name="T11" fmla="*/ 2 h 194"/>
                <a:gd name="T12" fmla="*/ 1043 w 2038"/>
                <a:gd name="T13" fmla="*/ 182 h 194"/>
                <a:gd name="T14" fmla="*/ 1223 w 2038"/>
                <a:gd name="T15" fmla="*/ 2 h 194"/>
                <a:gd name="T16" fmla="*/ 1403 w 2038"/>
                <a:gd name="T17" fmla="*/ 182 h 194"/>
                <a:gd name="T18" fmla="*/ 1583 w 2038"/>
                <a:gd name="T19" fmla="*/ 2 h 194"/>
                <a:gd name="T20" fmla="*/ 1763 w 2038"/>
                <a:gd name="T21" fmla="*/ 182 h 194"/>
                <a:gd name="T22" fmla="*/ 1865 w 2038"/>
                <a:gd name="T23" fmla="*/ 73 h 194"/>
                <a:gd name="T24" fmla="*/ 2038 w 2038"/>
                <a:gd name="T25" fmla="*/ 5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8" h="194">
                  <a:moveTo>
                    <a:pt x="0" y="188"/>
                  </a:moveTo>
                  <a:cubicBezTo>
                    <a:pt x="25" y="157"/>
                    <a:pt x="103" y="2"/>
                    <a:pt x="157" y="1"/>
                  </a:cubicBezTo>
                  <a:cubicBezTo>
                    <a:pt x="211" y="0"/>
                    <a:pt x="265" y="182"/>
                    <a:pt x="323" y="182"/>
                  </a:cubicBezTo>
                  <a:cubicBezTo>
                    <a:pt x="381" y="182"/>
                    <a:pt x="443" y="2"/>
                    <a:pt x="503" y="2"/>
                  </a:cubicBezTo>
                  <a:cubicBezTo>
                    <a:pt x="563" y="2"/>
                    <a:pt x="623" y="182"/>
                    <a:pt x="683" y="182"/>
                  </a:cubicBezTo>
                  <a:cubicBezTo>
                    <a:pt x="743" y="182"/>
                    <a:pt x="803" y="2"/>
                    <a:pt x="863" y="2"/>
                  </a:cubicBezTo>
                  <a:cubicBezTo>
                    <a:pt x="923" y="2"/>
                    <a:pt x="983" y="182"/>
                    <a:pt x="1043" y="182"/>
                  </a:cubicBezTo>
                  <a:cubicBezTo>
                    <a:pt x="1103" y="182"/>
                    <a:pt x="1163" y="2"/>
                    <a:pt x="1223" y="2"/>
                  </a:cubicBezTo>
                  <a:cubicBezTo>
                    <a:pt x="1283" y="2"/>
                    <a:pt x="1343" y="182"/>
                    <a:pt x="1403" y="182"/>
                  </a:cubicBezTo>
                  <a:cubicBezTo>
                    <a:pt x="1463" y="182"/>
                    <a:pt x="1523" y="2"/>
                    <a:pt x="1583" y="2"/>
                  </a:cubicBezTo>
                  <a:cubicBezTo>
                    <a:pt x="1643" y="2"/>
                    <a:pt x="1716" y="170"/>
                    <a:pt x="1763" y="182"/>
                  </a:cubicBezTo>
                  <a:cubicBezTo>
                    <a:pt x="1810" y="194"/>
                    <a:pt x="1819" y="94"/>
                    <a:pt x="1865" y="73"/>
                  </a:cubicBezTo>
                  <a:cubicBezTo>
                    <a:pt x="1911" y="52"/>
                    <a:pt x="1974" y="55"/>
                    <a:pt x="2038" y="5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Text Box 22" descr="[DECORATIVE]"/>
            <p:cNvSpPr txBox="1">
              <a:spLocks noChangeArrowheads="1"/>
            </p:cNvSpPr>
            <p:nvPr/>
          </p:nvSpPr>
          <p:spPr bwMode="auto">
            <a:xfrm>
              <a:off x="6438900" y="3132138"/>
              <a:ext cx="17859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r>
                <a:rPr lang="el-GR" altLang="el-GR" sz="1600"/>
                <a:t>ΑΚΤΙΝΟΒΟΛΙΑ Χ</a:t>
              </a:r>
            </a:p>
          </p:txBody>
        </p:sp>
        <p:sp>
          <p:nvSpPr>
            <p:cNvPr id="64" name="Text Box 24" descr="[DECORATIVE]"/>
            <p:cNvSpPr txBox="1">
              <a:spLocks noChangeArrowheads="1"/>
            </p:cNvSpPr>
            <p:nvPr/>
          </p:nvSpPr>
          <p:spPr bwMode="auto">
            <a:xfrm>
              <a:off x="7839075" y="2325688"/>
              <a:ext cx="5953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r>
                <a:rPr lang="el-GR" altLang="el-GR"/>
                <a:t>M</a:t>
              </a:r>
            </a:p>
          </p:txBody>
        </p:sp>
        <p:sp>
          <p:nvSpPr>
            <p:cNvPr id="65" name="Text Box 25" descr="[DECORATIVE]"/>
            <p:cNvSpPr txBox="1">
              <a:spLocks noChangeArrowheads="1"/>
            </p:cNvSpPr>
            <p:nvPr/>
          </p:nvSpPr>
          <p:spPr bwMode="auto">
            <a:xfrm>
              <a:off x="7802563" y="4049713"/>
              <a:ext cx="5953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r>
                <a:rPr lang="el-GR" altLang="el-GR"/>
                <a:t>L</a:t>
              </a:r>
            </a:p>
          </p:txBody>
        </p:sp>
        <p:sp>
          <p:nvSpPr>
            <p:cNvPr id="66" name="Text Box 26" descr="[DECORATIVE]"/>
            <p:cNvSpPr txBox="1">
              <a:spLocks noChangeArrowheads="1"/>
            </p:cNvSpPr>
            <p:nvPr/>
          </p:nvSpPr>
          <p:spPr bwMode="auto">
            <a:xfrm>
              <a:off x="7786688" y="5399088"/>
              <a:ext cx="5953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r>
                <a:rPr lang="el-GR" altLang="el-GR" sz="2000"/>
                <a:t>K</a:t>
              </a:r>
            </a:p>
          </p:txBody>
        </p:sp>
        <p:sp>
          <p:nvSpPr>
            <p:cNvPr id="67" name="Rectangle 27" descr="[DECORATIVE]"/>
            <p:cNvSpPr>
              <a:spLocks noChangeArrowheads="1"/>
            </p:cNvSpPr>
            <p:nvPr/>
          </p:nvSpPr>
          <p:spPr bwMode="auto">
            <a:xfrm rot="16200000">
              <a:off x="-344487" y="3252787"/>
              <a:ext cx="1785938" cy="595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/>
                <a:t>ΑΚΤΙΝΟΒΟΛΙΑ ΔΙΕΓΕΡΣΗΣ</a:t>
              </a:r>
            </a:p>
          </p:txBody>
        </p:sp>
        <p:sp>
          <p:nvSpPr>
            <p:cNvPr id="68" name="Line 28" descr="[DECORATIVE]"/>
            <p:cNvSpPr>
              <a:spLocks noChangeShapeType="1"/>
            </p:cNvSpPr>
            <p:nvPr/>
          </p:nvSpPr>
          <p:spPr bwMode="auto">
            <a:xfrm>
              <a:off x="2433638" y="4046538"/>
              <a:ext cx="0" cy="158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Line 29" descr="[DECORATIVE]"/>
            <p:cNvSpPr>
              <a:spLocks noChangeShapeType="1"/>
            </p:cNvSpPr>
            <p:nvPr/>
          </p:nvSpPr>
          <p:spPr bwMode="auto">
            <a:xfrm>
              <a:off x="2830513" y="4244975"/>
              <a:ext cx="0" cy="1389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Line 30" descr="[DECORATIVE]"/>
            <p:cNvSpPr>
              <a:spLocks noChangeShapeType="1"/>
            </p:cNvSpPr>
            <p:nvPr/>
          </p:nvSpPr>
          <p:spPr bwMode="auto">
            <a:xfrm>
              <a:off x="3227388" y="2525713"/>
              <a:ext cx="1587" cy="3108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Line 31" descr="[DECORATIVE]"/>
            <p:cNvSpPr>
              <a:spLocks noChangeShapeType="1"/>
            </p:cNvSpPr>
            <p:nvPr/>
          </p:nvSpPr>
          <p:spPr bwMode="auto">
            <a:xfrm>
              <a:off x="3624263" y="2757488"/>
              <a:ext cx="1587" cy="2876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2" name="Line 32" descr="[DECORATIVE]"/>
            <p:cNvSpPr>
              <a:spLocks noChangeShapeType="1"/>
            </p:cNvSpPr>
            <p:nvPr/>
          </p:nvSpPr>
          <p:spPr bwMode="auto">
            <a:xfrm>
              <a:off x="4418013" y="2062163"/>
              <a:ext cx="1587" cy="1984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3" name="Line 33" descr="[DECORATIVE]"/>
            <p:cNvSpPr>
              <a:spLocks noChangeShapeType="1"/>
            </p:cNvSpPr>
            <p:nvPr/>
          </p:nvSpPr>
          <p:spPr bwMode="auto">
            <a:xfrm>
              <a:off x="4616450" y="2286000"/>
              <a:ext cx="1588" cy="1760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4" name="Line 34" descr="[DECORATIVE]"/>
            <p:cNvSpPr>
              <a:spLocks noChangeShapeType="1"/>
            </p:cNvSpPr>
            <p:nvPr/>
          </p:nvSpPr>
          <p:spPr bwMode="auto">
            <a:xfrm>
              <a:off x="4814888" y="2517775"/>
              <a:ext cx="1587" cy="172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5" name="Line 35" descr="[DECORATIVE]"/>
            <p:cNvSpPr>
              <a:spLocks noChangeShapeType="1"/>
            </p:cNvSpPr>
            <p:nvPr/>
          </p:nvSpPr>
          <p:spPr bwMode="auto">
            <a:xfrm>
              <a:off x="5013325" y="2517775"/>
              <a:ext cx="1588" cy="1925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6" name="Line 36" descr="[DECORATIVE]"/>
            <p:cNvSpPr>
              <a:spLocks noChangeShapeType="1"/>
            </p:cNvSpPr>
            <p:nvPr/>
          </p:nvSpPr>
          <p:spPr bwMode="auto">
            <a:xfrm>
              <a:off x="5211763" y="2740025"/>
              <a:ext cx="1587" cy="1703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7" name="Line 37" descr="[DECORATIVE]"/>
            <p:cNvSpPr>
              <a:spLocks noChangeShapeType="1"/>
            </p:cNvSpPr>
            <p:nvPr/>
          </p:nvSpPr>
          <p:spPr bwMode="auto">
            <a:xfrm>
              <a:off x="5402263" y="2979738"/>
              <a:ext cx="9525" cy="1265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8" name="Line 38" descr="[DECORATIVE]"/>
            <p:cNvSpPr>
              <a:spLocks noChangeShapeType="1"/>
            </p:cNvSpPr>
            <p:nvPr/>
          </p:nvSpPr>
          <p:spPr bwMode="auto">
            <a:xfrm>
              <a:off x="5608638" y="2971800"/>
              <a:ext cx="1587" cy="1074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9" name="Text Box 39" descr="[DECORATIVE]"/>
            <p:cNvSpPr txBox="1">
              <a:spLocks noChangeArrowheads="1"/>
            </p:cNvSpPr>
            <p:nvPr/>
          </p:nvSpPr>
          <p:spPr bwMode="auto">
            <a:xfrm>
              <a:off x="2433638" y="5634038"/>
              <a:ext cx="1190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r>
                <a:rPr lang="el-GR" altLang="el-GR" b="1"/>
                <a:t>K- lines</a:t>
              </a:r>
              <a:endParaRPr lang="el-GR" altLang="el-GR"/>
            </a:p>
          </p:txBody>
        </p:sp>
        <p:sp>
          <p:nvSpPr>
            <p:cNvPr id="80" name="Text Box 40" descr="[DECORATIVE]"/>
            <p:cNvSpPr txBox="1">
              <a:spLocks noChangeArrowheads="1"/>
            </p:cNvSpPr>
            <p:nvPr/>
          </p:nvSpPr>
          <p:spPr bwMode="auto">
            <a:xfrm>
              <a:off x="4418013" y="4443413"/>
              <a:ext cx="1190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r>
                <a:rPr lang="el-GR" altLang="el-GR" b="1"/>
                <a:t>L- lines</a:t>
              </a:r>
              <a:endParaRPr lang="el-GR" altLang="el-GR"/>
            </a:p>
          </p:txBody>
        </p:sp>
        <p:sp>
          <p:nvSpPr>
            <p:cNvPr id="81" name="Text Box 41" descr="[DECORATIVE]"/>
            <p:cNvSpPr txBox="1">
              <a:spLocks noChangeArrowheads="1"/>
            </p:cNvSpPr>
            <p:nvPr/>
          </p:nvSpPr>
          <p:spPr bwMode="auto">
            <a:xfrm>
              <a:off x="5724525" y="4797425"/>
              <a:ext cx="17859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r>
                <a:rPr lang="el-GR" altLang="el-GR" sz="1600"/>
                <a:t>ΑΚΤΙΝΟΒΟΛΙΑ Χ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133336" y="583152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10</a:t>
            </a:r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ΑΠΟΔΟΣΗ ΦΘΟΡΙΣΜΟΥ (ω)</a:t>
            </a:r>
          </a:p>
        </p:txBody>
      </p:sp>
      <p:grpSp>
        <p:nvGrpSpPr>
          <p:cNvPr id="39" name="Group 109" descr="ΑΠΟΔΟΣΗ ΦΘΟΡΙΣΜΟΥ (ω)" title="ΑΠΟΔΟΣΗ ΦΘΟΡΙΣΜΟΥ "/>
          <p:cNvGrpSpPr>
            <a:grpSpLocks noChangeAspect="1"/>
          </p:cNvGrpSpPr>
          <p:nvPr/>
        </p:nvGrpSpPr>
        <p:grpSpPr bwMode="auto">
          <a:xfrm>
            <a:off x="749082" y="1755775"/>
            <a:ext cx="7198563" cy="4506381"/>
            <a:chOff x="2938" y="-4"/>
            <a:chExt cx="5467" cy="3645"/>
          </a:xfrm>
        </p:grpSpPr>
        <p:sp>
          <p:nvSpPr>
            <p:cNvPr id="40" name="AutoShape 110" descr="ΑΠΟΔΟΣΗ ΦΘΟΡΙΣΜΟΥ (ω)"/>
            <p:cNvSpPr>
              <a:spLocks noChangeAspect="1" noChangeArrowheads="1"/>
            </p:cNvSpPr>
            <p:nvPr/>
          </p:nvSpPr>
          <p:spPr bwMode="auto">
            <a:xfrm>
              <a:off x="2938" y="-4"/>
              <a:ext cx="5467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b="1" dirty="0"/>
                <a:t>ω</a:t>
              </a:r>
            </a:p>
          </p:txBody>
        </p:sp>
        <p:sp>
          <p:nvSpPr>
            <p:cNvPr id="41" name="Freeform 111" descr="[DECORATIVE]"/>
            <p:cNvSpPr>
              <a:spLocks/>
            </p:cNvSpPr>
            <p:nvPr/>
          </p:nvSpPr>
          <p:spPr bwMode="auto">
            <a:xfrm>
              <a:off x="3872" y="131"/>
              <a:ext cx="4133" cy="2835"/>
            </a:xfrm>
            <a:custGeom>
              <a:avLst/>
              <a:gdLst>
                <a:gd name="T0" fmla="*/ 0 w 5580"/>
                <a:gd name="T1" fmla="*/ 0 h 3780"/>
                <a:gd name="T2" fmla="*/ 0 w 5580"/>
                <a:gd name="T3" fmla="*/ 3780 h 3780"/>
                <a:gd name="T4" fmla="*/ 5580 w 5580"/>
                <a:gd name="T5" fmla="*/ 3780 h 3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80" h="3780">
                  <a:moveTo>
                    <a:pt x="0" y="0"/>
                  </a:moveTo>
                  <a:lnTo>
                    <a:pt x="0" y="3780"/>
                  </a:lnTo>
                  <a:lnTo>
                    <a:pt x="5580" y="37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Rectangle 112" descr="[DECORATIVE]"/>
            <p:cNvSpPr>
              <a:spLocks noChangeArrowheads="1"/>
            </p:cNvSpPr>
            <p:nvPr/>
          </p:nvSpPr>
          <p:spPr bwMode="auto">
            <a:xfrm rot="10800000">
              <a:off x="3072" y="536"/>
              <a:ext cx="400" cy="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l-GR" altLang="el-GR"/>
            </a:p>
          </p:txBody>
        </p:sp>
        <p:sp>
          <p:nvSpPr>
            <p:cNvPr id="43" name="Text Box 113" descr="[DECORATIVE]"/>
            <p:cNvSpPr txBox="1">
              <a:spLocks noChangeArrowheads="1"/>
            </p:cNvSpPr>
            <p:nvPr/>
          </p:nvSpPr>
          <p:spPr bwMode="auto">
            <a:xfrm>
              <a:off x="3551" y="2791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0</a:t>
              </a:r>
            </a:p>
          </p:txBody>
        </p:sp>
        <p:sp>
          <p:nvSpPr>
            <p:cNvPr id="44" name="Text Box 114" descr="[DECORATIVE]"/>
            <p:cNvSpPr txBox="1">
              <a:spLocks noChangeArrowheads="1"/>
            </p:cNvSpPr>
            <p:nvPr/>
          </p:nvSpPr>
          <p:spPr bwMode="auto">
            <a:xfrm>
              <a:off x="3472" y="2291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0.2</a:t>
              </a:r>
            </a:p>
          </p:txBody>
        </p:sp>
        <p:sp>
          <p:nvSpPr>
            <p:cNvPr id="45" name="Text Box 115" descr="[DECORATIVE]"/>
            <p:cNvSpPr txBox="1">
              <a:spLocks noChangeArrowheads="1"/>
            </p:cNvSpPr>
            <p:nvPr/>
          </p:nvSpPr>
          <p:spPr bwMode="auto">
            <a:xfrm>
              <a:off x="3472" y="1818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0.4</a:t>
              </a:r>
            </a:p>
          </p:txBody>
        </p:sp>
        <p:sp>
          <p:nvSpPr>
            <p:cNvPr id="46" name="Text Box 116" descr="[DECORATIVE]"/>
            <p:cNvSpPr txBox="1">
              <a:spLocks noChangeArrowheads="1"/>
            </p:cNvSpPr>
            <p:nvPr/>
          </p:nvSpPr>
          <p:spPr bwMode="auto">
            <a:xfrm>
              <a:off x="3472" y="1346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0.6</a:t>
              </a:r>
            </a:p>
          </p:txBody>
        </p:sp>
        <p:sp>
          <p:nvSpPr>
            <p:cNvPr id="47" name="Text Box 117" descr="[DECORATIVE]"/>
            <p:cNvSpPr txBox="1">
              <a:spLocks noChangeArrowheads="1"/>
            </p:cNvSpPr>
            <p:nvPr/>
          </p:nvSpPr>
          <p:spPr bwMode="auto">
            <a:xfrm>
              <a:off x="3472" y="873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0.8</a:t>
              </a:r>
            </a:p>
          </p:txBody>
        </p:sp>
        <p:sp>
          <p:nvSpPr>
            <p:cNvPr id="48" name="Text Box 118" descr="[DECORATIVE]"/>
            <p:cNvSpPr txBox="1">
              <a:spLocks noChangeArrowheads="1"/>
            </p:cNvSpPr>
            <p:nvPr/>
          </p:nvSpPr>
          <p:spPr bwMode="auto">
            <a:xfrm>
              <a:off x="3472" y="401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1.0</a:t>
              </a:r>
            </a:p>
          </p:txBody>
        </p:sp>
        <p:sp>
          <p:nvSpPr>
            <p:cNvPr id="49" name="Text Box 119" descr="[DECORATIVE]"/>
            <p:cNvSpPr txBox="1">
              <a:spLocks noChangeArrowheads="1"/>
            </p:cNvSpPr>
            <p:nvPr/>
          </p:nvSpPr>
          <p:spPr bwMode="auto">
            <a:xfrm>
              <a:off x="3703" y="2995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0</a:t>
              </a:r>
            </a:p>
          </p:txBody>
        </p:sp>
        <p:sp>
          <p:nvSpPr>
            <p:cNvPr id="50" name="Text Box 120" descr="[DECORATIVE]"/>
            <p:cNvSpPr txBox="1">
              <a:spLocks noChangeArrowheads="1"/>
            </p:cNvSpPr>
            <p:nvPr/>
          </p:nvSpPr>
          <p:spPr bwMode="auto">
            <a:xfrm>
              <a:off x="4284" y="3022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20</a:t>
              </a:r>
            </a:p>
          </p:txBody>
        </p:sp>
        <p:sp>
          <p:nvSpPr>
            <p:cNvPr id="51" name="Text Box 121" descr="[DECORATIVE]"/>
            <p:cNvSpPr txBox="1">
              <a:spLocks noChangeArrowheads="1"/>
            </p:cNvSpPr>
            <p:nvPr/>
          </p:nvSpPr>
          <p:spPr bwMode="auto">
            <a:xfrm>
              <a:off x="5016" y="3022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40</a:t>
              </a:r>
            </a:p>
          </p:txBody>
        </p:sp>
        <p:sp>
          <p:nvSpPr>
            <p:cNvPr id="52" name="Text Box 122" descr="[DECORATIVE]"/>
            <p:cNvSpPr txBox="1">
              <a:spLocks noChangeArrowheads="1"/>
            </p:cNvSpPr>
            <p:nvPr/>
          </p:nvSpPr>
          <p:spPr bwMode="auto">
            <a:xfrm>
              <a:off x="5751" y="3022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60</a:t>
              </a:r>
            </a:p>
          </p:txBody>
        </p:sp>
        <p:sp>
          <p:nvSpPr>
            <p:cNvPr id="53" name="Text Box 123" descr="[DECORATIVE]"/>
            <p:cNvSpPr txBox="1">
              <a:spLocks noChangeArrowheads="1"/>
            </p:cNvSpPr>
            <p:nvPr/>
          </p:nvSpPr>
          <p:spPr bwMode="auto">
            <a:xfrm>
              <a:off x="6484" y="3022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80</a:t>
              </a:r>
            </a:p>
          </p:txBody>
        </p:sp>
        <p:sp>
          <p:nvSpPr>
            <p:cNvPr id="54" name="Text Box 124" descr="[DECORATIVE]"/>
            <p:cNvSpPr txBox="1">
              <a:spLocks noChangeArrowheads="1"/>
            </p:cNvSpPr>
            <p:nvPr/>
          </p:nvSpPr>
          <p:spPr bwMode="auto">
            <a:xfrm>
              <a:off x="7217" y="3022"/>
              <a:ext cx="4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100</a:t>
              </a:r>
            </a:p>
          </p:txBody>
        </p:sp>
        <p:sp>
          <p:nvSpPr>
            <p:cNvPr id="55" name="Freeform 125" descr="[DECORATIVE]"/>
            <p:cNvSpPr>
              <a:spLocks/>
            </p:cNvSpPr>
            <p:nvPr/>
          </p:nvSpPr>
          <p:spPr bwMode="auto">
            <a:xfrm>
              <a:off x="6272" y="2389"/>
              <a:ext cx="769" cy="308"/>
            </a:xfrm>
            <a:custGeom>
              <a:avLst/>
              <a:gdLst>
                <a:gd name="T0" fmla="*/ 0 w 1038"/>
                <a:gd name="T1" fmla="*/ 410 h 410"/>
                <a:gd name="T2" fmla="*/ 383 w 1038"/>
                <a:gd name="T3" fmla="*/ 333 h 410"/>
                <a:gd name="T4" fmla="*/ 781 w 1038"/>
                <a:gd name="T5" fmla="*/ 180 h 410"/>
                <a:gd name="T6" fmla="*/ 1038 w 1038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8" h="410">
                  <a:moveTo>
                    <a:pt x="0" y="410"/>
                  </a:moveTo>
                  <a:cubicBezTo>
                    <a:pt x="64" y="397"/>
                    <a:pt x="253" y="371"/>
                    <a:pt x="383" y="333"/>
                  </a:cubicBezTo>
                  <a:cubicBezTo>
                    <a:pt x="513" y="295"/>
                    <a:pt x="672" y="235"/>
                    <a:pt x="781" y="180"/>
                  </a:cubicBezTo>
                  <a:cubicBezTo>
                    <a:pt x="890" y="125"/>
                    <a:pt x="985" y="37"/>
                    <a:pt x="103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Freeform 126" descr="[DECORATIVE]"/>
            <p:cNvSpPr>
              <a:spLocks/>
            </p:cNvSpPr>
            <p:nvPr/>
          </p:nvSpPr>
          <p:spPr bwMode="auto">
            <a:xfrm>
              <a:off x="4676" y="1533"/>
              <a:ext cx="2483" cy="1374"/>
            </a:xfrm>
            <a:custGeom>
              <a:avLst/>
              <a:gdLst>
                <a:gd name="T0" fmla="*/ 0 w 3353"/>
                <a:gd name="T1" fmla="*/ 1830 h 1832"/>
                <a:gd name="T2" fmla="*/ 695 w 3353"/>
                <a:gd name="T3" fmla="*/ 1752 h 1832"/>
                <a:gd name="T4" fmla="*/ 1582 w 3353"/>
                <a:gd name="T5" fmla="*/ 1353 h 1832"/>
                <a:gd name="T6" fmla="*/ 2054 w 3353"/>
                <a:gd name="T7" fmla="*/ 874 h 1832"/>
                <a:gd name="T8" fmla="*/ 2414 w 3353"/>
                <a:gd name="T9" fmla="*/ 437 h 1832"/>
                <a:gd name="T10" fmla="*/ 2748 w 3353"/>
                <a:gd name="T11" fmla="*/ 154 h 1832"/>
                <a:gd name="T12" fmla="*/ 3353 w 3353"/>
                <a:gd name="T13" fmla="*/ 0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3" h="1832">
                  <a:moveTo>
                    <a:pt x="0" y="1830"/>
                  </a:moveTo>
                  <a:cubicBezTo>
                    <a:pt x="116" y="1817"/>
                    <a:pt x="431" y="1832"/>
                    <a:pt x="695" y="1752"/>
                  </a:cubicBezTo>
                  <a:cubicBezTo>
                    <a:pt x="959" y="1672"/>
                    <a:pt x="1356" y="1499"/>
                    <a:pt x="1582" y="1353"/>
                  </a:cubicBezTo>
                  <a:cubicBezTo>
                    <a:pt x="1808" y="1207"/>
                    <a:pt x="1915" y="1027"/>
                    <a:pt x="2054" y="874"/>
                  </a:cubicBezTo>
                  <a:cubicBezTo>
                    <a:pt x="2193" y="721"/>
                    <a:pt x="2298" y="557"/>
                    <a:pt x="2414" y="437"/>
                  </a:cubicBezTo>
                  <a:cubicBezTo>
                    <a:pt x="2530" y="317"/>
                    <a:pt x="2592" y="227"/>
                    <a:pt x="2748" y="154"/>
                  </a:cubicBezTo>
                  <a:cubicBezTo>
                    <a:pt x="2904" y="81"/>
                    <a:pt x="3227" y="32"/>
                    <a:pt x="3353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127" descr="[DECORATIVE]"/>
            <p:cNvSpPr>
              <a:spLocks/>
            </p:cNvSpPr>
            <p:nvPr/>
          </p:nvSpPr>
          <p:spPr bwMode="auto">
            <a:xfrm>
              <a:off x="4150" y="646"/>
              <a:ext cx="3181" cy="2265"/>
            </a:xfrm>
            <a:custGeom>
              <a:avLst/>
              <a:gdLst>
                <a:gd name="T0" fmla="*/ 0 w 4295"/>
                <a:gd name="T1" fmla="*/ 3020 h 3020"/>
                <a:gd name="T2" fmla="*/ 373 w 4295"/>
                <a:gd name="T3" fmla="*/ 2814 h 3020"/>
                <a:gd name="T4" fmla="*/ 630 w 4295"/>
                <a:gd name="T5" fmla="*/ 2429 h 3020"/>
                <a:gd name="T6" fmla="*/ 1003 w 4295"/>
                <a:gd name="T7" fmla="*/ 1273 h 3020"/>
                <a:gd name="T8" fmla="*/ 1324 w 4295"/>
                <a:gd name="T9" fmla="*/ 810 h 3020"/>
                <a:gd name="T10" fmla="*/ 1748 w 4295"/>
                <a:gd name="T11" fmla="*/ 474 h 3020"/>
                <a:gd name="T12" fmla="*/ 2392 w 4295"/>
                <a:gd name="T13" fmla="*/ 205 h 3020"/>
                <a:gd name="T14" fmla="*/ 3228 w 4295"/>
                <a:gd name="T15" fmla="*/ 64 h 3020"/>
                <a:gd name="T16" fmla="*/ 4295 w 4295"/>
                <a:gd name="T17" fmla="*/ 0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5" h="3020">
                  <a:moveTo>
                    <a:pt x="0" y="3020"/>
                  </a:moveTo>
                  <a:cubicBezTo>
                    <a:pt x="62" y="2986"/>
                    <a:pt x="268" y="2912"/>
                    <a:pt x="373" y="2814"/>
                  </a:cubicBezTo>
                  <a:cubicBezTo>
                    <a:pt x="478" y="2716"/>
                    <a:pt x="525" y="2686"/>
                    <a:pt x="630" y="2429"/>
                  </a:cubicBezTo>
                  <a:cubicBezTo>
                    <a:pt x="735" y="2172"/>
                    <a:pt x="887" y="1542"/>
                    <a:pt x="1003" y="1273"/>
                  </a:cubicBezTo>
                  <a:cubicBezTo>
                    <a:pt x="1119" y="1003"/>
                    <a:pt x="1200" y="943"/>
                    <a:pt x="1324" y="810"/>
                  </a:cubicBezTo>
                  <a:cubicBezTo>
                    <a:pt x="1448" y="677"/>
                    <a:pt x="1570" y="575"/>
                    <a:pt x="1748" y="474"/>
                  </a:cubicBezTo>
                  <a:cubicBezTo>
                    <a:pt x="1926" y="373"/>
                    <a:pt x="2145" y="273"/>
                    <a:pt x="2392" y="205"/>
                  </a:cubicBezTo>
                  <a:cubicBezTo>
                    <a:pt x="2639" y="137"/>
                    <a:pt x="2911" y="98"/>
                    <a:pt x="3228" y="64"/>
                  </a:cubicBezTo>
                  <a:cubicBezTo>
                    <a:pt x="3545" y="30"/>
                    <a:pt x="4073" y="13"/>
                    <a:pt x="4295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Text Box 128" descr="[DECORATIVE]"/>
            <p:cNvSpPr txBox="1">
              <a:spLocks noChangeArrowheads="1"/>
            </p:cNvSpPr>
            <p:nvPr/>
          </p:nvSpPr>
          <p:spPr bwMode="auto">
            <a:xfrm>
              <a:off x="4939" y="671"/>
              <a:ext cx="53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 b="1"/>
                <a:t>ω </a:t>
              </a:r>
              <a:r>
                <a:rPr lang="el-GR" altLang="el-GR" sz="1600" baseline="-25000"/>
                <a:t>Κ</a:t>
              </a:r>
              <a:endParaRPr lang="el-GR" altLang="el-GR" sz="1600"/>
            </a:p>
          </p:txBody>
        </p:sp>
        <p:sp>
          <p:nvSpPr>
            <p:cNvPr id="59" name="Text Box 129" descr="[DECORATIVE]"/>
            <p:cNvSpPr txBox="1">
              <a:spLocks noChangeArrowheads="1"/>
            </p:cNvSpPr>
            <p:nvPr/>
          </p:nvSpPr>
          <p:spPr bwMode="auto">
            <a:xfrm>
              <a:off x="5872" y="1616"/>
              <a:ext cx="53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 b="1"/>
                <a:t>ω </a:t>
              </a:r>
              <a:r>
                <a:rPr lang="el-GR" altLang="el-GR" sz="1600" baseline="-25000"/>
                <a:t>L</a:t>
              </a:r>
              <a:endParaRPr lang="el-GR" altLang="el-GR" sz="1600"/>
            </a:p>
          </p:txBody>
        </p:sp>
        <p:sp>
          <p:nvSpPr>
            <p:cNvPr id="60" name="Text Box 130" descr="[DECORATIVE]"/>
            <p:cNvSpPr txBox="1">
              <a:spLocks noChangeArrowheads="1"/>
            </p:cNvSpPr>
            <p:nvPr/>
          </p:nvSpPr>
          <p:spPr bwMode="auto">
            <a:xfrm>
              <a:off x="6539" y="2156"/>
              <a:ext cx="533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 b="1"/>
                <a:t>ω </a:t>
              </a:r>
              <a:r>
                <a:rPr lang="el-GR" altLang="el-GR" sz="1600" baseline="-25000"/>
                <a:t>M</a:t>
              </a:r>
              <a:endParaRPr lang="el-GR" altLang="el-GR" sz="1600"/>
            </a:p>
          </p:txBody>
        </p:sp>
        <p:sp>
          <p:nvSpPr>
            <p:cNvPr id="61" name="Text Box 131" descr="[DECORATIVE]"/>
            <p:cNvSpPr txBox="1">
              <a:spLocks noChangeArrowheads="1"/>
            </p:cNvSpPr>
            <p:nvPr/>
          </p:nvSpPr>
          <p:spPr bwMode="auto">
            <a:xfrm>
              <a:off x="5054" y="3268"/>
              <a:ext cx="160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/>
                <a:t>Ατομικός Αριθμός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7133336" y="583152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11</a:t>
            </a:r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ΔΙΑΤΑΞΗ </a:t>
            </a:r>
            <a:r>
              <a:rPr lang="en-US" dirty="0"/>
              <a:t>EDXRF - WDXRF</a:t>
            </a:r>
            <a:endParaRPr lang="el-GR" dirty="0"/>
          </a:p>
        </p:txBody>
      </p:sp>
      <p:grpSp>
        <p:nvGrpSpPr>
          <p:cNvPr id="15" name="Group 6" descr="ΔΙΑΤΑΞΗ EDXRF - WDXRF" title="ΔΙΑΤΑΞΗ EDXRF - WDXRF"/>
          <p:cNvGrpSpPr>
            <a:grpSpLocks noChangeAspect="1"/>
          </p:cNvGrpSpPr>
          <p:nvPr/>
        </p:nvGrpSpPr>
        <p:grpSpPr bwMode="auto">
          <a:xfrm>
            <a:off x="971550" y="1530351"/>
            <a:ext cx="7190999" cy="4704718"/>
            <a:chOff x="1173" y="1602"/>
            <a:chExt cx="8460" cy="5580"/>
          </a:xfrm>
        </p:grpSpPr>
        <p:sp>
          <p:nvSpPr>
            <p:cNvPr id="16" name="AutoShape 7" descr="ΔΙΑΤΑΞΗ EDXRF - WDXRF"/>
            <p:cNvSpPr>
              <a:spLocks noChangeAspect="1" noChangeArrowheads="1"/>
            </p:cNvSpPr>
            <p:nvPr/>
          </p:nvSpPr>
          <p:spPr bwMode="auto">
            <a:xfrm>
              <a:off x="1173" y="1602"/>
              <a:ext cx="8460" cy="5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7" name="Picture 8" descr="[DECORATIVE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5922"/>
              <a:ext cx="1620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9" descr="[DECORATIVE]"/>
            <p:cNvSpPr>
              <a:spLocks noChangeArrowheads="1"/>
            </p:cNvSpPr>
            <p:nvPr/>
          </p:nvSpPr>
          <p:spPr bwMode="auto">
            <a:xfrm>
              <a:off x="3692" y="2682"/>
              <a:ext cx="1261" cy="36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400">
                  <a:solidFill>
                    <a:schemeClr val="bg1"/>
                  </a:solidFill>
                </a:rPr>
                <a:t>ΔΕΙΓΜΑ</a:t>
              </a:r>
            </a:p>
          </p:txBody>
        </p:sp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4053" y="3762"/>
              <a:ext cx="540" cy="1379"/>
              <a:chOff x="4462" y="2122"/>
              <a:chExt cx="400" cy="1034"/>
            </a:xfrm>
          </p:grpSpPr>
          <p:sp>
            <p:nvSpPr>
              <p:cNvPr id="38" name="Rectangle 11" descr="[DECORATIVE]"/>
              <p:cNvSpPr>
                <a:spLocks noChangeArrowheads="1"/>
              </p:cNvSpPr>
              <p:nvPr/>
            </p:nvSpPr>
            <p:spPr bwMode="auto">
              <a:xfrm>
                <a:off x="4526" y="2291"/>
                <a:ext cx="267" cy="81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AutoShape 12" descr="[DECORATIVE]"/>
              <p:cNvSpPr>
                <a:spLocks noChangeArrowheads="1"/>
              </p:cNvSpPr>
              <p:nvPr/>
            </p:nvSpPr>
            <p:spPr bwMode="auto">
              <a:xfrm rot="16200000">
                <a:off x="4584" y="2000"/>
                <a:ext cx="156" cy="400"/>
              </a:xfrm>
              <a:prstGeom prst="flowChartDelay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Rectangle 13" descr="[DECORATIVE]"/>
              <p:cNvSpPr>
                <a:spLocks noChangeArrowheads="1"/>
              </p:cNvSpPr>
              <p:nvPr/>
            </p:nvSpPr>
            <p:spPr bwMode="auto">
              <a:xfrm>
                <a:off x="4472" y="3022"/>
                <a:ext cx="368" cy="134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" name="Oval 14" descr="[DECORATIVE]"/>
            <p:cNvSpPr>
              <a:spLocks noChangeArrowheads="1"/>
            </p:cNvSpPr>
            <p:nvPr/>
          </p:nvSpPr>
          <p:spPr bwMode="auto">
            <a:xfrm>
              <a:off x="1353" y="3942"/>
              <a:ext cx="1620" cy="90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shade val="46275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400">
                  <a:solidFill>
                    <a:srgbClr val="FFFFFF"/>
                  </a:solidFill>
                  <a:latin typeface="Arial" pitchFamily="34" charset="0"/>
                </a:rPr>
                <a:t>Si (Li)</a:t>
              </a:r>
            </a:p>
            <a:p>
              <a:pPr algn="ctr"/>
              <a:r>
                <a:rPr lang="el-GR" altLang="el-GR" sz="1400">
                  <a:solidFill>
                    <a:srgbClr val="FFFFFF"/>
                  </a:solidFill>
                  <a:latin typeface="Arial" pitchFamily="34" charset="0"/>
                </a:rPr>
                <a:t>ανιχνευτής</a:t>
              </a:r>
              <a:endParaRPr lang="el-GR" altLang="el-GR" sz="1400">
                <a:latin typeface="Arial" pitchFamily="34" charset="0"/>
              </a:endParaRPr>
            </a:p>
          </p:txBody>
        </p:sp>
        <p:sp>
          <p:nvSpPr>
            <p:cNvPr id="21" name="Rectangle 15" descr="[DECORATIVE]"/>
            <p:cNvSpPr>
              <a:spLocks noChangeArrowheads="1"/>
            </p:cNvSpPr>
            <p:nvPr/>
          </p:nvSpPr>
          <p:spPr bwMode="auto">
            <a:xfrm>
              <a:off x="1532" y="5562"/>
              <a:ext cx="1261" cy="36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algn="ctr"/>
              <a:r>
                <a:rPr lang="el-GR" altLang="el-GR">
                  <a:solidFill>
                    <a:srgbClr val="000000"/>
                  </a:solidFill>
                </a:rPr>
                <a:t>MCA</a:t>
              </a:r>
            </a:p>
          </p:txBody>
        </p:sp>
        <p:sp>
          <p:nvSpPr>
            <p:cNvPr id="22" name="Rectangle 16" descr="[DECORATIVE]"/>
            <p:cNvSpPr>
              <a:spLocks noChangeArrowheads="1"/>
            </p:cNvSpPr>
            <p:nvPr/>
          </p:nvSpPr>
          <p:spPr bwMode="auto">
            <a:xfrm>
              <a:off x="8013" y="4842"/>
              <a:ext cx="1261" cy="36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algn="ctr"/>
              <a:r>
                <a:rPr lang="el-GR" altLang="el-GR" sz="1600">
                  <a:solidFill>
                    <a:srgbClr val="000000"/>
                  </a:solidFill>
                </a:rPr>
                <a:t>Μετρητής</a:t>
              </a:r>
            </a:p>
          </p:txBody>
        </p:sp>
        <p:sp>
          <p:nvSpPr>
            <p:cNvPr id="23" name="Oval 17" descr="[DECORATIVE]"/>
            <p:cNvSpPr>
              <a:spLocks noChangeArrowheads="1"/>
            </p:cNvSpPr>
            <p:nvPr/>
          </p:nvSpPr>
          <p:spPr bwMode="auto">
            <a:xfrm>
              <a:off x="7833" y="2682"/>
              <a:ext cx="1620" cy="900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shade val="46275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400">
                  <a:solidFill>
                    <a:srgbClr val="FFFFFF"/>
                  </a:solidFill>
                </a:rPr>
                <a:t>ανιχνευτής</a:t>
              </a:r>
              <a:endParaRPr lang="el-GR" altLang="el-GR" sz="1400"/>
            </a:p>
          </p:txBody>
        </p:sp>
        <p:sp>
          <p:nvSpPr>
            <p:cNvPr id="24" name="Rectangle 18" descr="[DECORATIVE]"/>
            <p:cNvSpPr>
              <a:spLocks noChangeArrowheads="1"/>
            </p:cNvSpPr>
            <p:nvPr/>
          </p:nvSpPr>
          <p:spPr bwMode="auto">
            <a:xfrm>
              <a:off x="5673" y="4122"/>
              <a:ext cx="1441" cy="433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189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r>
                <a:rPr lang="el-GR" altLang="el-GR" sz="1400">
                  <a:solidFill>
                    <a:srgbClr val="000000"/>
                  </a:solidFill>
                </a:rPr>
                <a:t>Bragg crystal</a:t>
              </a:r>
            </a:p>
          </p:txBody>
        </p:sp>
        <p:cxnSp>
          <p:nvCxnSpPr>
            <p:cNvPr id="25" name="AutoShape 19" descr="[DECORATIVE]"/>
            <p:cNvCxnSpPr>
              <a:cxnSpLocks noChangeShapeType="1"/>
              <a:stCxn id="18" idx="2"/>
              <a:endCxn id="24" idx="0"/>
            </p:cNvCxnSpPr>
            <p:nvPr/>
          </p:nvCxnSpPr>
          <p:spPr bwMode="auto">
            <a:xfrm>
              <a:off x="4323" y="3042"/>
              <a:ext cx="2071" cy="10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0" descr="[DECORATIVE]"/>
            <p:cNvCxnSpPr>
              <a:cxnSpLocks noChangeShapeType="1"/>
              <a:stCxn id="24" idx="0"/>
              <a:endCxn id="23" idx="2"/>
            </p:cNvCxnSpPr>
            <p:nvPr/>
          </p:nvCxnSpPr>
          <p:spPr bwMode="auto">
            <a:xfrm flipV="1">
              <a:off x="6394" y="3132"/>
              <a:ext cx="1439" cy="9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7" name="Freeform 21" descr="[DECORATIVE]"/>
            <p:cNvSpPr>
              <a:spLocks/>
            </p:cNvSpPr>
            <p:nvPr/>
          </p:nvSpPr>
          <p:spPr bwMode="auto">
            <a:xfrm>
              <a:off x="6150" y="4658"/>
              <a:ext cx="540" cy="180"/>
            </a:xfrm>
            <a:custGeom>
              <a:avLst/>
              <a:gdLst>
                <a:gd name="T0" fmla="*/ 0 w 540"/>
                <a:gd name="T1" fmla="*/ 0 h 420"/>
                <a:gd name="T2" fmla="*/ 180 w 540"/>
                <a:gd name="T3" fmla="*/ 360 h 420"/>
                <a:gd name="T4" fmla="*/ 360 w 540"/>
                <a:gd name="T5" fmla="*/ 360 h 420"/>
                <a:gd name="T6" fmla="*/ 540 w 540"/>
                <a:gd name="T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0" h="420">
                  <a:moveTo>
                    <a:pt x="0" y="0"/>
                  </a:moveTo>
                  <a:cubicBezTo>
                    <a:pt x="60" y="150"/>
                    <a:pt x="120" y="300"/>
                    <a:pt x="180" y="360"/>
                  </a:cubicBezTo>
                  <a:cubicBezTo>
                    <a:pt x="240" y="420"/>
                    <a:pt x="300" y="420"/>
                    <a:pt x="360" y="360"/>
                  </a:cubicBezTo>
                  <a:cubicBezTo>
                    <a:pt x="420" y="300"/>
                    <a:pt x="480" y="150"/>
                    <a:pt x="54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28" name="AutoShape 22" descr="[DECORATIVE]"/>
            <p:cNvCxnSpPr>
              <a:cxnSpLocks noChangeShapeType="1"/>
            </p:cNvCxnSpPr>
            <p:nvPr/>
          </p:nvCxnSpPr>
          <p:spPr bwMode="auto">
            <a:xfrm flipV="1">
              <a:off x="4300" y="3025"/>
              <a:ext cx="1" cy="7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3" descr="[DECORATIVE]"/>
            <p:cNvCxnSpPr>
              <a:cxnSpLocks noChangeShapeType="1"/>
              <a:stCxn id="18" idx="2"/>
              <a:endCxn id="20" idx="0"/>
            </p:cNvCxnSpPr>
            <p:nvPr/>
          </p:nvCxnSpPr>
          <p:spPr bwMode="auto">
            <a:xfrm flipH="1">
              <a:off x="2163" y="3042"/>
              <a:ext cx="2160" cy="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24" descr="[DECORATIVE]"/>
            <p:cNvCxnSpPr>
              <a:cxnSpLocks noChangeShapeType="1"/>
              <a:stCxn id="20" idx="4"/>
              <a:endCxn id="21" idx="0"/>
            </p:cNvCxnSpPr>
            <p:nvPr/>
          </p:nvCxnSpPr>
          <p:spPr bwMode="auto">
            <a:xfrm>
              <a:off x="2163" y="4842"/>
              <a:ext cx="1" cy="7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25" descr="[DECORATIVE]"/>
            <p:cNvCxnSpPr>
              <a:cxnSpLocks noChangeShapeType="1"/>
              <a:stCxn id="20" idx="4"/>
              <a:endCxn id="21" idx="0"/>
            </p:cNvCxnSpPr>
            <p:nvPr/>
          </p:nvCxnSpPr>
          <p:spPr bwMode="auto">
            <a:xfrm>
              <a:off x="2163" y="4842"/>
              <a:ext cx="1" cy="7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26" descr="[DECORATIVE]"/>
            <p:cNvCxnSpPr>
              <a:cxnSpLocks noChangeShapeType="1"/>
              <a:stCxn id="23" idx="4"/>
              <a:endCxn id="22" idx="0"/>
            </p:cNvCxnSpPr>
            <p:nvPr/>
          </p:nvCxnSpPr>
          <p:spPr bwMode="auto">
            <a:xfrm>
              <a:off x="8643" y="3582"/>
              <a:ext cx="1" cy="12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27" descr="[DECORATIVE]"/>
            <p:cNvCxnSpPr>
              <a:cxnSpLocks noChangeShapeType="1"/>
              <a:stCxn id="21" idx="3"/>
              <a:endCxn id="17" idx="0"/>
            </p:cNvCxnSpPr>
            <p:nvPr/>
          </p:nvCxnSpPr>
          <p:spPr bwMode="auto">
            <a:xfrm>
              <a:off x="2793" y="5742"/>
              <a:ext cx="3330" cy="18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28" descr="[DECORATIVE]"/>
            <p:cNvCxnSpPr>
              <a:cxnSpLocks noChangeShapeType="1"/>
              <a:stCxn id="22" idx="1"/>
              <a:endCxn id="17" idx="0"/>
            </p:cNvCxnSpPr>
            <p:nvPr/>
          </p:nvCxnSpPr>
          <p:spPr bwMode="auto">
            <a:xfrm rot="10800000" flipV="1">
              <a:off x="6123" y="5022"/>
              <a:ext cx="1890" cy="9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5" name="Text Box 29" descr="[DECORATIVE]"/>
            <p:cNvSpPr txBox="1">
              <a:spLocks noChangeArrowheads="1"/>
            </p:cNvSpPr>
            <p:nvPr/>
          </p:nvSpPr>
          <p:spPr bwMode="auto">
            <a:xfrm>
              <a:off x="3684" y="5082"/>
              <a:ext cx="1261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/>
                <a:t>Λυχνία ακτίνων Χ</a:t>
              </a:r>
            </a:p>
          </p:txBody>
        </p:sp>
        <p:sp>
          <p:nvSpPr>
            <p:cNvPr id="36" name="Text Box 30" descr="[DECORATIVE]"/>
            <p:cNvSpPr txBox="1">
              <a:spLocks noChangeArrowheads="1"/>
            </p:cNvSpPr>
            <p:nvPr/>
          </p:nvSpPr>
          <p:spPr bwMode="auto">
            <a:xfrm>
              <a:off x="1533" y="1962"/>
              <a:ext cx="126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b="1"/>
                <a:t>ED XRF</a:t>
              </a:r>
              <a:endParaRPr lang="el-GR" altLang="el-GR"/>
            </a:p>
          </p:txBody>
        </p:sp>
        <p:sp>
          <p:nvSpPr>
            <p:cNvPr id="37" name="Text Box 31" descr="[DECORATIVE]"/>
            <p:cNvSpPr txBox="1">
              <a:spLocks noChangeArrowheads="1"/>
            </p:cNvSpPr>
            <p:nvPr/>
          </p:nvSpPr>
          <p:spPr bwMode="auto">
            <a:xfrm>
              <a:off x="7833" y="1962"/>
              <a:ext cx="1261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b="1"/>
                <a:t>WD XRF</a:t>
              </a:r>
              <a:endParaRPr lang="el-GR" altLang="el-GR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133336" y="583152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12</a:t>
            </a:r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ΠΡΟΕΤΟΙΜΑΣΙΑ ΑΝΑΛΥΤΙΚΩΝ ΠΑΡΑΣΚΕΥΑΣΜΑΤΩΝ</a:t>
            </a:r>
          </a:p>
        </p:txBody>
      </p:sp>
      <p:graphicFrame>
        <p:nvGraphicFramePr>
          <p:cNvPr id="4" name="Group 106" title="ΠΡΟΕΤΟΙΜΑΣΙΑ ΑΝΑΛΥΤΙΚΩΝ ΠΑΡΑΣΚΕΥΑΣΜΑΤΩΝ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5435085"/>
              </p:ext>
            </p:extLst>
          </p:nvPr>
        </p:nvGraphicFramePr>
        <p:xfrm>
          <a:off x="463550" y="1557339"/>
          <a:ext cx="7481697" cy="4296409"/>
        </p:xfrm>
        <a:graphic>
          <a:graphicData uri="http://schemas.openxmlformats.org/drawingml/2006/table">
            <a:tbl>
              <a:tblPr firstRow="1"/>
              <a:tblGrid>
                <a:gridCol w="2003235"/>
                <a:gridCol w="5478462"/>
              </a:tblGrid>
              <a:tr h="4921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Είδος δείγματος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Προετοιμασία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23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Κονιάματα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γεωλογικών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Υλικών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222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Εισαγωγή σε δοχείο, συμπίεση σε δισκίο πίεσης, σύντηξη με μίγμα βορικών αλάτων σε δισκίο τήξεως.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93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Κονιάματα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βιολογικών 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υλικών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222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Εισαγωγή ως χαλαρό υλικό σε δοχείο, συμπίεση σε δισκίο πίεσης, ξηρή αποτέφρωση και κατόπιν συμπίεση σε δισκίο πίεσης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Μέταλλα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Στιλπνές τομές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Υγρά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Εισαγωγή σε δοχείο,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προσυγκέντρωση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διήθηση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23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Αιωρούμενα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σωματίδια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Συλλογή σε κατάλληλα φίλτρα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60232" y="5805264"/>
            <a:ext cx="151216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1</a:t>
            </a:r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ΜΕΘΟΔΟΛΟΓΙΑ ΑΝΑΛΥΣΗΣ </a:t>
            </a:r>
            <a:r>
              <a:rPr lang="en-US" altLang="el-GR" sz="4000" dirty="0" smtClean="0"/>
              <a:t>XRF</a:t>
            </a:r>
            <a:r>
              <a:rPr lang="el-GR" altLang="el-GR" sz="4000" dirty="0" smtClean="0"/>
              <a:t> (1/2)</a:t>
            </a:r>
            <a:endParaRPr lang="el-GR" alt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Font typeface="+mj-lt"/>
              <a:buAutoNum type="arabicPeriod"/>
            </a:pPr>
            <a:r>
              <a:rPr lang="el-GR" sz="2400" b="1" dirty="0" smtClean="0"/>
              <a:t>Προετοιμασία:</a:t>
            </a:r>
            <a:endParaRPr lang="el-GR" sz="2400" b="1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el-GR" sz="2400" dirty="0" smtClean="0"/>
              <a:t>Ποιοτική </a:t>
            </a:r>
            <a:r>
              <a:rPr lang="el-GR" sz="2400" dirty="0"/>
              <a:t>ανάλυση άγνωστων </a:t>
            </a:r>
            <a:r>
              <a:rPr lang="el-GR" sz="2400" dirty="0" smtClean="0"/>
              <a:t>δειγμάτων.</a:t>
            </a:r>
            <a:endParaRPr lang="el-GR" sz="2400" dirty="0"/>
          </a:p>
          <a:p>
            <a:pPr eaLnBrk="0" fontAlgn="base" hangingPunct="0">
              <a:buFont typeface="Wingdings" panose="05000000000000000000" pitchFamily="2" charset="2"/>
              <a:buChar char="ü"/>
            </a:pPr>
            <a:r>
              <a:rPr lang="el-GR" sz="2400" dirty="0"/>
              <a:t>Επιλογή κατάλληλων </a:t>
            </a:r>
            <a:r>
              <a:rPr lang="en-US" sz="2400" dirty="0"/>
              <a:t>standard</a:t>
            </a:r>
            <a:r>
              <a:rPr lang="el-GR" sz="2400" dirty="0"/>
              <a:t> βαθμονόμησης, παρόμοιας σύστασης με τα υπό ανάλυση </a:t>
            </a:r>
            <a:r>
              <a:rPr lang="el-GR" sz="2400" dirty="0" smtClean="0"/>
              <a:t>δείγματα.</a:t>
            </a:r>
            <a:endParaRPr lang="el-GR" sz="2400" dirty="0"/>
          </a:p>
          <a:p>
            <a:pPr eaLnBrk="0" fontAlgn="base" hangingPunct="0">
              <a:buFont typeface="Wingdings" panose="05000000000000000000" pitchFamily="2" charset="2"/>
              <a:buChar char="ü"/>
            </a:pPr>
            <a:r>
              <a:rPr lang="el-GR" sz="2400" dirty="0"/>
              <a:t>Προετοιμασία παρασκευασμάτων δειγμάτων και </a:t>
            </a:r>
            <a:r>
              <a:rPr lang="en-US" sz="2400" dirty="0"/>
              <a:t>standard</a:t>
            </a:r>
            <a:r>
              <a:rPr lang="el-GR" sz="2400" dirty="0"/>
              <a:t> με ανάλογο </a:t>
            </a:r>
            <a:r>
              <a:rPr lang="el-GR" sz="2400" dirty="0" smtClean="0"/>
              <a:t>τρόπο.</a:t>
            </a:r>
          </a:p>
          <a:p>
            <a:pPr marL="0" indent="0" eaLnBrk="0" fontAlgn="base" hangingPunct="0">
              <a:buNone/>
            </a:pPr>
            <a:endParaRPr lang="el-GR" sz="2400" dirty="0"/>
          </a:p>
          <a:p>
            <a:pPr fontAlgn="base">
              <a:buFont typeface="+mj-lt"/>
              <a:buAutoNum type="arabicPeriod" startAt="2"/>
            </a:pPr>
            <a:r>
              <a:rPr lang="el-GR" sz="2400" b="1" dirty="0" smtClean="0"/>
              <a:t> Μέτρηση:</a:t>
            </a:r>
            <a:endParaRPr lang="el-GR" sz="2400" b="1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el-GR" sz="2400" dirty="0"/>
              <a:t>Προσδιορισμός συγκεντρώσεων στα δείγματα και </a:t>
            </a:r>
            <a:r>
              <a:rPr lang="en-US" sz="2400" dirty="0"/>
              <a:t>standards</a:t>
            </a:r>
            <a:r>
              <a:rPr lang="el-GR" sz="2400" dirty="0"/>
              <a:t> υπό τις ίδιες </a:t>
            </a:r>
            <a:r>
              <a:rPr lang="el-GR" sz="2400" dirty="0" smtClean="0"/>
              <a:t>συνθήκες.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ΜΕΘΟΔΟΛΟΓΙΑ ΑΝΑΛΥΣΗΣ </a:t>
            </a:r>
            <a:r>
              <a:rPr lang="en-US" altLang="el-GR" sz="4000" dirty="0" smtClean="0"/>
              <a:t>XRF</a:t>
            </a:r>
            <a:r>
              <a:rPr lang="el-GR" altLang="el-GR" sz="4000" dirty="0" smtClean="0"/>
              <a:t> (2/2)</a:t>
            </a:r>
            <a:endParaRPr lang="el-GR" alt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 fontAlgn="base">
                  <a:buFont typeface="+mj-lt"/>
                  <a:buAutoNum type="arabicPeriod" startAt="3"/>
                </a:pPr>
                <a:r>
                  <a:rPr lang="el-GR" sz="2400" b="1" dirty="0" smtClean="0"/>
                  <a:t>Επεξεργασία αποτελεσμάτων :</a:t>
                </a:r>
                <a:endParaRPr lang="el-GR" sz="2400" b="1" dirty="0"/>
              </a:p>
              <a:p>
                <a:pPr fontAlgn="base">
                  <a:buFont typeface="Wingdings" panose="05000000000000000000" pitchFamily="2" charset="2"/>
                  <a:buChar char="ü"/>
                </a:pPr>
                <a:r>
                  <a:rPr lang="el-GR" sz="2400" dirty="0"/>
                  <a:t>Ανάλυση του φάσματος και προσδιορισμός της έντασης της ακτινοβολίας κάθε </a:t>
                </a:r>
                <a:r>
                  <a:rPr lang="el-GR" sz="2400" dirty="0" smtClean="0"/>
                  <a:t>στοιχείου.</a:t>
                </a:r>
                <a:endParaRPr lang="el-GR" sz="2400" dirty="0"/>
              </a:p>
              <a:p>
                <a:pPr eaLnBrk="0" fontAlgn="base" hangingPunct="0">
                  <a:buFont typeface="Wingdings" panose="05000000000000000000" pitchFamily="2" charset="2"/>
                  <a:buChar char="ü"/>
                </a:pPr>
                <a:r>
                  <a:rPr lang="el-GR" sz="2400" dirty="0" smtClean="0"/>
                  <a:t>Βαθμονόμηση.</a:t>
                </a:r>
                <a:endParaRPr lang="el-GR" sz="2400" dirty="0"/>
              </a:p>
              <a:p>
                <a:pPr eaLnBrk="0" fontAlgn="base" hangingPunct="0">
                  <a:buFont typeface="Wingdings" panose="05000000000000000000" pitchFamily="2" charset="2"/>
                  <a:buChar char="ü"/>
                </a:pPr>
                <a:r>
                  <a:rPr lang="el-GR" sz="2400" dirty="0"/>
                  <a:t>Υπολογισμός συγκεντρώσεων στα άγνωστα δείγματα</a:t>
                </a:r>
                <a:r>
                  <a:rPr lang="en-US" sz="2400" dirty="0"/>
                  <a:t>: </a:t>
                </a:r>
                <a:endParaRPr lang="el-GR" sz="2400" dirty="0" smtClean="0"/>
              </a:p>
              <a:p>
                <a:pPr marL="0" indent="0" eaLnBrk="0" fontAlgn="base" hangingPunc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 smtClean="0"/>
              </a:p>
              <a:p>
                <a:pPr eaLnBrk="0" fontAlgn="base" hangingPunct="0">
                  <a:buFont typeface="Wingdings" panose="05000000000000000000" pitchFamily="2" charset="2"/>
                  <a:buChar char="ü"/>
                </a:pPr>
                <a:r>
                  <a:rPr lang="el-GR" sz="2400" dirty="0" smtClean="0"/>
                  <a:t>Έλεγχος </a:t>
                </a:r>
                <a:r>
                  <a:rPr lang="el-GR" sz="2400" dirty="0"/>
                  <a:t>αξιοπιστίας των </a:t>
                </a:r>
                <a:r>
                  <a:rPr lang="el-GR" sz="2400" dirty="0" smtClean="0"/>
                  <a:t>αποτελεσμάτων.</a:t>
                </a:r>
                <a:endParaRPr lang="el-GR" sz="2400" dirty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6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ΦΟΡΗΤΟ ΟΡΓΑΝΟ </a:t>
            </a:r>
            <a:r>
              <a:rPr lang="en-US" dirty="0"/>
              <a:t>XRF</a:t>
            </a:r>
          </a:p>
        </p:txBody>
      </p:sp>
      <p:pic>
        <p:nvPicPr>
          <p:cNvPr id="9" name="Picture 138" descr="pxrf" title="ΦΟΡΗΤΟ ΟΡΓΑΝΟ XR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2066131"/>
            <a:ext cx="2743200" cy="3594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40" descr="pxrfsnow" title="ΦΟΡΗΤΟ ΟΡΓΑΝΟ XR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450" y="2847181"/>
            <a:ext cx="3594100" cy="203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33336" y="5013176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  <a:r>
              <a:rPr lang="en-US" dirty="0" smtClean="0"/>
              <a:t>4</a:t>
            </a:r>
            <a:endParaRPr lang="el-G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5767896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  <a:r>
              <a:rPr lang="en-US" dirty="0" smtClean="0"/>
              <a:t>3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ΑΝΑΛΥΣΗ ΝΕΤΡΟΝΙΚΗΣ ΕΝΕΡΓΟΠΟΙΗΣΗΣ (</a:t>
            </a:r>
            <a:r>
              <a:rPr lang="en-US" sz="3600" dirty="0"/>
              <a:t>NAA)</a:t>
            </a:r>
            <a:endParaRPr lang="el-GR" sz="36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dirty="0" smtClean="0"/>
              <a:t>NAA</a:t>
            </a:r>
            <a:r>
              <a:rPr lang="en-US" altLang="el-GR" dirty="0"/>
              <a:t>:</a:t>
            </a:r>
            <a:r>
              <a:rPr lang="el-GR" altLang="el-GR" dirty="0"/>
              <a:t> Πυρηνική, </a:t>
            </a:r>
            <a:r>
              <a:rPr lang="el-GR" altLang="el-GR" dirty="0" err="1"/>
              <a:t>πολυστοιχειακή</a:t>
            </a:r>
            <a:r>
              <a:rPr lang="el-GR" altLang="el-GR" dirty="0"/>
              <a:t> τεχνική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Μετακινήσεις σωματιδίων του ατομικού πυρήνα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Ανάλυση στερεών, υγρών, αερίων δειγμάτων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Ανακάλυψη το 1936 </a:t>
            </a:r>
            <a:r>
              <a:rPr lang="en-US" altLang="el-GR" dirty="0"/>
              <a:t>(</a:t>
            </a:r>
            <a:r>
              <a:rPr lang="en-US" altLang="el-GR" dirty="0" err="1"/>
              <a:t>Havesy</a:t>
            </a:r>
            <a:r>
              <a:rPr lang="en-US" altLang="el-GR" dirty="0"/>
              <a:t> &amp; Levi) </a:t>
            </a:r>
            <a:r>
              <a:rPr lang="en-US" altLang="el-GR" dirty="0">
                <a:sym typeface="Wingdings" pitchFamily="2" charset="2"/>
              </a:rPr>
              <a:t> </a:t>
            </a:r>
            <a:r>
              <a:rPr lang="el-GR" altLang="el-GR" dirty="0">
                <a:sym typeface="Wingdings" pitchFamily="2" charset="2"/>
              </a:rPr>
              <a:t>ραδιενεργές ιδιότητες σπανίων γαιών μετά από βομβαρδισμό με νετρόνια</a:t>
            </a:r>
            <a:r>
              <a:rPr lang="el-GR" altLang="el-GR" dirty="0" smtClean="0">
                <a:sym typeface="Wingdings" pitchFamily="2" charset="2"/>
              </a:rPr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ΚΑΜΠΥΛΗ ΡΑΔΙΕΝΕΡΓΟΥΣ ΔΙΕΓΕΡΣΗΣ/ ΑΠΟΔΙΕΓΕΡΣΗΣ ΔΕΙΓΜΑΤΟΣ</a:t>
            </a:r>
          </a:p>
        </p:txBody>
      </p:sp>
      <p:grpSp>
        <p:nvGrpSpPr>
          <p:cNvPr id="7" name="Group 6" descr="ΚΑΜΠΥΛΗ ΡΑΔΙΕΝΕΡΓΟΥΣ ΔΙΕΓΕΡΣΗΣ/ ΑΠΟΔΙΕΓΕΡΣΗΣ ΔΕΙΓΜΑΤΟΣ" title="ΚΑΜΠΥΛΗ ΡΑΔΙΕΝΕΡΓΟΥΣ ΔΙΕΓΕΡΣΗΣ"/>
          <p:cNvGrpSpPr>
            <a:grpSpLocks/>
          </p:cNvGrpSpPr>
          <p:nvPr/>
        </p:nvGrpSpPr>
        <p:grpSpPr bwMode="auto">
          <a:xfrm>
            <a:off x="1208717" y="2277718"/>
            <a:ext cx="6577665" cy="3673476"/>
            <a:chOff x="2736" y="1152"/>
            <a:chExt cx="5183" cy="1871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881" y="1152"/>
              <a:ext cx="3258" cy="1643"/>
              <a:chOff x="1584" y="12240"/>
              <a:chExt cx="5513" cy="3168"/>
            </a:xfrm>
          </p:grpSpPr>
          <p:sp>
            <p:nvSpPr>
              <p:cNvPr id="11" name="Freeform 8" descr="ΚΑΜΠΥΛΗ ΡΑΔΙΕΝΕΡΓΟΥΣ ΔΙΕΓΕΡΣΗΣ/ ΑΠΟΔΙΕΓΕΡΣΗΣ ΔΕΙΓΜΑΤΟΣ"/>
              <p:cNvSpPr>
                <a:spLocks/>
              </p:cNvSpPr>
              <p:nvPr/>
            </p:nvSpPr>
            <p:spPr bwMode="auto">
              <a:xfrm>
                <a:off x="1584" y="12240"/>
                <a:ext cx="5513" cy="3168"/>
              </a:xfrm>
              <a:custGeom>
                <a:avLst/>
                <a:gdLst>
                  <a:gd name="T0" fmla="*/ 0 w 5513"/>
                  <a:gd name="T1" fmla="*/ 0 h 3168"/>
                  <a:gd name="T2" fmla="*/ 0 w 5513"/>
                  <a:gd name="T3" fmla="*/ 3168 h 3168"/>
                  <a:gd name="T4" fmla="*/ 5513 w 5513"/>
                  <a:gd name="T5" fmla="*/ 3163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13" h="3168">
                    <a:moveTo>
                      <a:pt x="0" y="0"/>
                    </a:moveTo>
                    <a:lnTo>
                      <a:pt x="0" y="3168"/>
                    </a:lnTo>
                    <a:lnTo>
                      <a:pt x="5513" y="3163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" name="Freeform 9" descr="[DECORATIVE]"/>
              <p:cNvSpPr>
                <a:spLocks/>
              </p:cNvSpPr>
              <p:nvPr/>
            </p:nvSpPr>
            <p:spPr bwMode="auto">
              <a:xfrm>
                <a:off x="1584" y="13104"/>
                <a:ext cx="1872" cy="2304"/>
              </a:xfrm>
              <a:custGeom>
                <a:avLst/>
                <a:gdLst>
                  <a:gd name="T0" fmla="*/ 0 w 1872"/>
                  <a:gd name="T1" fmla="*/ 2304 h 2304"/>
                  <a:gd name="T2" fmla="*/ 576 w 1872"/>
                  <a:gd name="T3" fmla="*/ 1152 h 2304"/>
                  <a:gd name="T4" fmla="*/ 1296 w 1872"/>
                  <a:gd name="T5" fmla="*/ 288 h 2304"/>
                  <a:gd name="T6" fmla="*/ 1872 w 1872"/>
                  <a:gd name="T7" fmla="*/ 0 h 2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2" h="2304">
                    <a:moveTo>
                      <a:pt x="0" y="2304"/>
                    </a:moveTo>
                    <a:cubicBezTo>
                      <a:pt x="180" y="1896"/>
                      <a:pt x="360" y="1488"/>
                      <a:pt x="576" y="1152"/>
                    </a:cubicBezTo>
                    <a:cubicBezTo>
                      <a:pt x="792" y="816"/>
                      <a:pt x="1080" y="480"/>
                      <a:pt x="1296" y="288"/>
                    </a:cubicBezTo>
                    <a:cubicBezTo>
                      <a:pt x="1512" y="96"/>
                      <a:pt x="1692" y="48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" name="Freeform 10" descr="[DECORATIVE]"/>
              <p:cNvSpPr>
                <a:spLocks/>
              </p:cNvSpPr>
              <p:nvPr/>
            </p:nvSpPr>
            <p:spPr bwMode="auto">
              <a:xfrm>
                <a:off x="3456" y="13104"/>
                <a:ext cx="3140" cy="2247"/>
              </a:xfrm>
              <a:custGeom>
                <a:avLst/>
                <a:gdLst>
                  <a:gd name="T0" fmla="*/ 0 w 4176"/>
                  <a:gd name="T1" fmla="*/ 0 h 2304"/>
                  <a:gd name="T2" fmla="*/ 432 w 4176"/>
                  <a:gd name="T3" fmla="*/ 864 h 2304"/>
                  <a:gd name="T4" fmla="*/ 1440 w 4176"/>
                  <a:gd name="T5" fmla="*/ 1584 h 2304"/>
                  <a:gd name="T6" fmla="*/ 3168 w 4176"/>
                  <a:gd name="T7" fmla="*/ 2160 h 2304"/>
                  <a:gd name="T8" fmla="*/ 4176 w 4176"/>
                  <a:gd name="T9" fmla="*/ 2304 h 2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6" h="2304">
                    <a:moveTo>
                      <a:pt x="0" y="0"/>
                    </a:moveTo>
                    <a:cubicBezTo>
                      <a:pt x="96" y="300"/>
                      <a:pt x="192" y="600"/>
                      <a:pt x="432" y="864"/>
                    </a:cubicBezTo>
                    <a:cubicBezTo>
                      <a:pt x="672" y="1128"/>
                      <a:pt x="984" y="1368"/>
                      <a:pt x="1440" y="1584"/>
                    </a:cubicBezTo>
                    <a:cubicBezTo>
                      <a:pt x="1896" y="1800"/>
                      <a:pt x="2712" y="2040"/>
                      <a:pt x="3168" y="2160"/>
                    </a:cubicBezTo>
                    <a:cubicBezTo>
                      <a:pt x="3624" y="2280"/>
                      <a:pt x="4008" y="2280"/>
                      <a:pt x="4176" y="2304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" name="Line 11" descr="[DECORATIVE]"/>
              <p:cNvSpPr>
                <a:spLocks noChangeShapeType="1"/>
              </p:cNvSpPr>
              <p:nvPr/>
            </p:nvSpPr>
            <p:spPr bwMode="auto">
              <a:xfrm>
                <a:off x="3456" y="13104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" name="Rectangle 12" descr="[DECORATIVE]"/>
            <p:cNvSpPr>
              <a:spLocks noChangeArrowheads="1"/>
            </p:cNvSpPr>
            <p:nvPr/>
          </p:nvSpPr>
          <p:spPr bwMode="auto">
            <a:xfrm rot="-10798033">
              <a:off x="2736" y="1296"/>
              <a:ext cx="1152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Aft>
                  <a:spcPts val="600"/>
                </a:spcAft>
              </a:pPr>
              <a:endParaRPr lang="el-GR" altLang="el-GR" sz="1600"/>
            </a:p>
          </p:txBody>
        </p:sp>
        <p:sp>
          <p:nvSpPr>
            <p:cNvPr id="10" name="Rectangle 13" descr="[DECORATIVE]"/>
            <p:cNvSpPr>
              <a:spLocks noChangeArrowheads="1"/>
            </p:cNvSpPr>
            <p:nvPr/>
          </p:nvSpPr>
          <p:spPr bwMode="auto">
            <a:xfrm rot="-5398033">
              <a:off x="7270" y="2375"/>
              <a:ext cx="577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altLang="el-GR"/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 rot="16200000">
            <a:off x="1160007" y="3503415"/>
            <a:ext cx="13817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 err="1"/>
              <a:t>Ενεργότητα</a:t>
            </a:r>
            <a:endParaRPr lang="el-GR" altLang="el-GR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868145" y="5949951"/>
            <a:ext cx="12920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Χρόνος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2538" y="5662083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  <a:r>
              <a:rPr lang="en-US" dirty="0"/>
              <a:t>5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ΑΡΧΗ ΛΕΙΤΟΥΡΓΙΑΣ ΝΑΑ</a:t>
            </a:r>
          </a:p>
        </p:txBody>
      </p:sp>
      <p:pic>
        <p:nvPicPr>
          <p:cNvPr id="8" name="Picture 59" descr="NAA1" title="ΑΡΧΗ ΛΕΙΤΟΥΡΓΙΑΣ ΝΑΑ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590" y="1844824"/>
            <a:ext cx="6996793" cy="38971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42538" y="5662083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  <a:r>
              <a:rPr lang="en-US" dirty="0" smtClean="0"/>
              <a:t>6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ΠΕΡΙΕΧΟΜΕΝΑ</a:t>
            </a:r>
            <a:endParaRPr lang="el-GR" sz="4000" dirty="0"/>
          </a:p>
        </p:txBody>
      </p:sp>
      <p:sp>
        <p:nvSpPr>
          <p:cNvPr id="4" name="Θέση κει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endParaRPr lang="el-GR" altLang="el-GR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 smtClean="0"/>
              <a:t>Ιστορικά </a:t>
            </a:r>
            <a:r>
              <a:rPr lang="el-GR" altLang="el-GR" dirty="0"/>
              <a:t>στοιχεία </a:t>
            </a:r>
            <a:r>
              <a:rPr lang="en-US" altLang="el-GR" dirty="0"/>
              <a:t>XRF</a:t>
            </a:r>
            <a:r>
              <a:rPr lang="el-GR" altLang="el-GR" dirty="0"/>
              <a:t> / ΝΑΑ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Αρχή λειτουργίας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Οργανολογία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 smtClean="0"/>
              <a:t>Αναλυτικές δυνατότητες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Τεχνικές μικροανάλυσης με ηλεκτρονικό μικροσκόπιο</a:t>
            </a:r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28608"/>
            <a:ext cx="8229600" cy="1143000"/>
          </a:xfrm>
        </p:spPr>
        <p:txBody>
          <a:bodyPr/>
          <a:lstStyle/>
          <a:p>
            <a:r>
              <a:rPr lang="el-GR" dirty="0"/>
              <a:t>ΔΙΑΚΡΙΣΗ ΤΕΧΝΙΚΩΝ ΝΑΑ</a:t>
            </a:r>
          </a:p>
        </p:txBody>
      </p:sp>
      <p:grpSp>
        <p:nvGrpSpPr>
          <p:cNvPr id="31" name="Group 6" descr="ΔΙΑΚΡΙΣΗ ΤΕΧΝΙΚΩΝ ΝΑΑ" title="ΔΙΑΚΡΙΣΗ ΤΕΧΝΙΚΩΝ ΝΑΑ"/>
          <p:cNvGrpSpPr>
            <a:grpSpLocks noChangeAspect="1"/>
          </p:cNvGrpSpPr>
          <p:nvPr/>
        </p:nvGrpSpPr>
        <p:grpSpPr bwMode="auto">
          <a:xfrm>
            <a:off x="179512" y="1773238"/>
            <a:ext cx="8784976" cy="4435475"/>
            <a:chOff x="2805" y="2599"/>
            <a:chExt cx="6667" cy="2970"/>
          </a:xfrm>
        </p:grpSpPr>
        <p:sp>
          <p:nvSpPr>
            <p:cNvPr id="32" name="AutoShape 7" descr="ΔΙΑΚΡΙΣΗ ΤΕΧΝΙΚΩΝ ΝΑΑ"/>
            <p:cNvSpPr>
              <a:spLocks noChangeAspect="1" noChangeArrowheads="1"/>
            </p:cNvSpPr>
            <p:nvPr/>
          </p:nvSpPr>
          <p:spPr bwMode="auto">
            <a:xfrm>
              <a:off x="2805" y="2599"/>
              <a:ext cx="6667" cy="29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AutoShape 8" descr="[DECORATIVE]"/>
            <p:cNvSpPr>
              <a:spLocks noChangeArrowheads="1"/>
            </p:cNvSpPr>
            <p:nvPr/>
          </p:nvSpPr>
          <p:spPr bwMode="auto">
            <a:xfrm>
              <a:off x="5451" y="2599"/>
              <a:ext cx="1384" cy="467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 b="1" dirty="0">
                  <a:solidFill>
                    <a:srgbClr val="000000"/>
                  </a:solidFill>
                  <a:latin typeface="Arial" pitchFamily="34" charset="0"/>
                </a:rPr>
                <a:t>ΠΕΙΡΑΜΑΤΙΚΗ ΠΑΡΑΜΕΤΡΟΣ</a:t>
              </a:r>
              <a:endParaRPr lang="el-GR" altLang="el-GR" sz="1600" dirty="0">
                <a:solidFill>
                  <a:srgbClr val="000000"/>
                </a:solidFill>
              </a:endParaRPr>
            </a:p>
          </p:txBody>
        </p:sp>
        <p:sp>
          <p:nvSpPr>
            <p:cNvPr id="34" name="AutoShape 9" descr="[DECORATIVE]"/>
            <p:cNvSpPr>
              <a:spLocks noChangeArrowheads="1"/>
            </p:cNvSpPr>
            <p:nvPr/>
          </p:nvSpPr>
          <p:spPr bwMode="auto">
            <a:xfrm>
              <a:off x="4138" y="4473"/>
              <a:ext cx="1804" cy="405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 dirty="0">
                  <a:solidFill>
                    <a:srgbClr val="000000"/>
                  </a:solidFill>
                  <a:latin typeface="Arial" pitchFamily="34" charset="0"/>
                </a:rPr>
                <a:t>ΚΙΝΗΤΙΚΗ ΕΝΕΡΓΕΙΑ ΝΕΤΡΟΝΙΩΝ</a:t>
              </a:r>
              <a:endParaRPr lang="el-GR" altLang="el-GR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AutoShape 10" descr="[DECORATIVE]"/>
            <p:cNvSpPr>
              <a:spLocks noChangeArrowheads="1"/>
            </p:cNvSpPr>
            <p:nvPr/>
          </p:nvSpPr>
          <p:spPr bwMode="auto">
            <a:xfrm>
              <a:off x="3625" y="3277"/>
              <a:ext cx="1909" cy="540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 dirty="0">
                  <a:solidFill>
                    <a:srgbClr val="000000"/>
                  </a:solidFill>
                  <a:latin typeface="Arial" pitchFamily="34" charset="0"/>
                </a:rPr>
                <a:t>ΠΥΡΗΝΙΚΕΣ ΑΝΤΙΔΡΑΣΕΙΣ/ ΧΡΟΝΟΣ ΜΕΤΡΗΣΗΣ</a:t>
              </a:r>
              <a:endParaRPr lang="el-GR" altLang="el-GR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AutoShape 11" descr="[DECORATIVE]"/>
            <p:cNvSpPr>
              <a:spLocks noChangeArrowheads="1"/>
            </p:cNvSpPr>
            <p:nvPr/>
          </p:nvSpPr>
          <p:spPr bwMode="auto">
            <a:xfrm>
              <a:off x="7339" y="3409"/>
              <a:ext cx="1199" cy="405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 dirty="0">
                  <a:solidFill>
                    <a:srgbClr val="000000"/>
                  </a:solidFill>
                  <a:latin typeface="Arial" pitchFamily="34" charset="0"/>
                </a:rPr>
                <a:t>ΧΗΜΙΚΟΣ ΔΙΑΧΩΡΙΣΜΟΣ</a:t>
              </a:r>
              <a:endParaRPr lang="el-GR" altLang="el-GR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AutoShape 12" descr="[DECORATIVE]"/>
            <p:cNvSpPr>
              <a:spLocks noChangeArrowheads="1"/>
            </p:cNvSpPr>
            <p:nvPr/>
          </p:nvSpPr>
          <p:spPr bwMode="auto">
            <a:xfrm>
              <a:off x="4138" y="5164"/>
              <a:ext cx="668" cy="270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>
                  <a:solidFill>
                    <a:srgbClr val="000000"/>
                  </a:solidFill>
                  <a:latin typeface="Arial" pitchFamily="34" charset="0"/>
                </a:rPr>
                <a:t>ENAA</a:t>
              </a:r>
              <a:endParaRPr lang="el-GR" altLang="el-GR" sz="1600">
                <a:solidFill>
                  <a:srgbClr val="000000"/>
                </a:solidFill>
              </a:endParaRPr>
            </a:p>
          </p:txBody>
        </p:sp>
        <p:sp>
          <p:nvSpPr>
            <p:cNvPr id="38" name="AutoShape 13" descr="[DECORATIVE]"/>
            <p:cNvSpPr>
              <a:spLocks noChangeArrowheads="1"/>
            </p:cNvSpPr>
            <p:nvPr/>
          </p:nvSpPr>
          <p:spPr bwMode="auto">
            <a:xfrm>
              <a:off x="5072" y="5164"/>
              <a:ext cx="667" cy="270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 dirty="0">
                  <a:solidFill>
                    <a:srgbClr val="000000"/>
                  </a:solidFill>
                  <a:latin typeface="Arial" pitchFamily="34" charset="0"/>
                </a:rPr>
                <a:t>FNAA</a:t>
              </a:r>
              <a:endParaRPr lang="el-GR" altLang="el-GR" sz="1600" dirty="0">
                <a:solidFill>
                  <a:srgbClr val="000000"/>
                </a:solidFill>
              </a:endParaRPr>
            </a:p>
          </p:txBody>
        </p:sp>
        <p:sp>
          <p:nvSpPr>
            <p:cNvPr id="39" name="AutoShape 14" descr="[DECORATIVE]"/>
            <p:cNvSpPr>
              <a:spLocks noChangeArrowheads="1"/>
            </p:cNvSpPr>
            <p:nvPr/>
          </p:nvSpPr>
          <p:spPr bwMode="auto">
            <a:xfrm>
              <a:off x="3625" y="4087"/>
              <a:ext cx="840" cy="270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 dirty="0">
                  <a:solidFill>
                    <a:srgbClr val="000000"/>
                  </a:solidFill>
                  <a:latin typeface="Arial" pitchFamily="34" charset="0"/>
                </a:rPr>
                <a:t>PGNAA</a:t>
              </a:r>
              <a:endParaRPr lang="el-GR" altLang="el-GR" sz="1600" dirty="0">
                <a:solidFill>
                  <a:srgbClr val="000000"/>
                </a:solidFill>
              </a:endParaRPr>
            </a:p>
          </p:txBody>
        </p:sp>
        <p:sp>
          <p:nvSpPr>
            <p:cNvPr id="40" name="AutoShape 15" descr="[DECORATIVE]"/>
            <p:cNvSpPr>
              <a:spLocks noChangeArrowheads="1"/>
            </p:cNvSpPr>
            <p:nvPr/>
          </p:nvSpPr>
          <p:spPr bwMode="auto">
            <a:xfrm>
              <a:off x="4672" y="4084"/>
              <a:ext cx="779" cy="270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 dirty="0">
                  <a:solidFill>
                    <a:srgbClr val="000000"/>
                  </a:solidFill>
                  <a:latin typeface="Arial" pitchFamily="34" charset="0"/>
                </a:rPr>
                <a:t>DGNAA</a:t>
              </a:r>
              <a:endParaRPr lang="el-GR" altLang="el-GR" sz="1600" dirty="0">
                <a:solidFill>
                  <a:srgbClr val="000000"/>
                </a:solidFill>
              </a:endParaRPr>
            </a:p>
          </p:txBody>
        </p:sp>
        <p:sp>
          <p:nvSpPr>
            <p:cNvPr id="41" name="AutoShape 16" descr="[DECORATIVE]"/>
            <p:cNvSpPr>
              <a:spLocks noChangeArrowheads="1"/>
            </p:cNvSpPr>
            <p:nvPr/>
          </p:nvSpPr>
          <p:spPr bwMode="auto">
            <a:xfrm>
              <a:off x="6939" y="4624"/>
              <a:ext cx="666" cy="270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 dirty="0">
                  <a:solidFill>
                    <a:srgbClr val="000000"/>
                  </a:solidFill>
                  <a:latin typeface="Arial" pitchFamily="34" charset="0"/>
                </a:rPr>
                <a:t>INAA</a:t>
              </a:r>
              <a:endParaRPr lang="el-GR" altLang="el-GR" sz="1600" dirty="0">
                <a:solidFill>
                  <a:srgbClr val="000000"/>
                </a:solidFill>
              </a:endParaRPr>
            </a:p>
          </p:txBody>
        </p:sp>
        <p:sp>
          <p:nvSpPr>
            <p:cNvPr id="42" name="AutoShape 17" descr="[DECORATIVE]"/>
            <p:cNvSpPr>
              <a:spLocks noChangeArrowheads="1"/>
            </p:cNvSpPr>
            <p:nvPr/>
          </p:nvSpPr>
          <p:spPr bwMode="auto">
            <a:xfrm>
              <a:off x="8272" y="4624"/>
              <a:ext cx="666" cy="270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 dirty="0">
                  <a:solidFill>
                    <a:srgbClr val="000000"/>
                  </a:solidFill>
                  <a:latin typeface="Arial" pitchFamily="34" charset="0"/>
                </a:rPr>
                <a:t>RNAA</a:t>
              </a:r>
              <a:endParaRPr lang="el-GR" altLang="el-GR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43" name="AutoShape 18" descr="[DECORATIVE]"/>
            <p:cNvCxnSpPr>
              <a:cxnSpLocks noChangeShapeType="1"/>
              <a:stCxn id="33" idx="2"/>
              <a:endCxn id="36" idx="0"/>
            </p:cNvCxnSpPr>
            <p:nvPr/>
          </p:nvCxnSpPr>
          <p:spPr bwMode="auto">
            <a:xfrm rot="16200000" flipH="1">
              <a:off x="6870" y="2340"/>
              <a:ext cx="343" cy="179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19" descr="[DECORATIVE]"/>
            <p:cNvCxnSpPr>
              <a:cxnSpLocks noChangeShapeType="1"/>
              <a:stCxn id="34" idx="2"/>
              <a:endCxn id="37" idx="0"/>
            </p:cNvCxnSpPr>
            <p:nvPr/>
          </p:nvCxnSpPr>
          <p:spPr bwMode="auto">
            <a:xfrm rot="5400000">
              <a:off x="4613" y="4737"/>
              <a:ext cx="286" cy="56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20" descr="[DECORATIVE]"/>
            <p:cNvCxnSpPr>
              <a:cxnSpLocks noChangeShapeType="1"/>
              <a:stCxn id="34" idx="2"/>
              <a:endCxn id="38" idx="0"/>
            </p:cNvCxnSpPr>
            <p:nvPr/>
          </p:nvCxnSpPr>
          <p:spPr bwMode="auto">
            <a:xfrm rot="16200000" flipH="1">
              <a:off x="5080" y="4838"/>
              <a:ext cx="286" cy="3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21" descr="[DECORATIVE]"/>
            <p:cNvCxnSpPr>
              <a:cxnSpLocks noChangeShapeType="1"/>
              <a:stCxn id="35" idx="2"/>
              <a:endCxn id="39" idx="0"/>
            </p:cNvCxnSpPr>
            <p:nvPr/>
          </p:nvCxnSpPr>
          <p:spPr bwMode="auto">
            <a:xfrm rot="5400000">
              <a:off x="4177" y="3685"/>
              <a:ext cx="270" cy="53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22" descr="[DECORATIVE]"/>
            <p:cNvCxnSpPr>
              <a:cxnSpLocks noChangeShapeType="1"/>
              <a:stCxn id="35" idx="2"/>
              <a:endCxn id="40" idx="0"/>
            </p:cNvCxnSpPr>
            <p:nvPr/>
          </p:nvCxnSpPr>
          <p:spPr bwMode="auto">
            <a:xfrm rot="16200000" flipH="1">
              <a:off x="4687" y="3709"/>
              <a:ext cx="267" cy="48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23" descr="[DECORATIVE]"/>
            <p:cNvCxnSpPr>
              <a:cxnSpLocks noChangeShapeType="1"/>
              <a:stCxn id="36" idx="2"/>
              <a:endCxn id="41" idx="0"/>
            </p:cNvCxnSpPr>
            <p:nvPr/>
          </p:nvCxnSpPr>
          <p:spPr bwMode="auto">
            <a:xfrm rot="5400000">
              <a:off x="7201" y="3886"/>
              <a:ext cx="810" cy="6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24" descr="[DECORATIVE]"/>
            <p:cNvCxnSpPr>
              <a:cxnSpLocks noChangeShapeType="1"/>
              <a:stCxn id="36" idx="2"/>
              <a:endCxn id="42" idx="0"/>
            </p:cNvCxnSpPr>
            <p:nvPr/>
          </p:nvCxnSpPr>
          <p:spPr bwMode="auto">
            <a:xfrm rot="16200000" flipH="1">
              <a:off x="7867" y="3886"/>
              <a:ext cx="810" cy="6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25" descr="[DECORATIVE]"/>
            <p:cNvCxnSpPr>
              <a:cxnSpLocks noChangeShapeType="1"/>
              <a:stCxn id="33" idx="2"/>
              <a:endCxn id="35" idx="0"/>
            </p:cNvCxnSpPr>
            <p:nvPr/>
          </p:nvCxnSpPr>
          <p:spPr bwMode="auto">
            <a:xfrm rot="5400000">
              <a:off x="5256" y="2390"/>
              <a:ext cx="211" cy="156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" name="AutoShape 26" descr="[DECORATIVE]"/>
            <p:cNvSpPr>
              <a:spLocks noChangeArrowheads="1"/>
            </p:cNvSpPr>
            <p:nvPr/>
          </p:nvSpPr>
          <p:spPr bwMode="auto">
            <a:xfrm>
              <a:off x="5605" y="4084"/>
              <a:ext cx="673" cy="270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>
                  <a:solidFill>
                    <a:srgbClr val="000000"/>
                  </a:solidFill>
                  <a:latin typeface="Arial" pitchFamily="34" charset="0"/>
                </a:rPr>
                <a:t>DNC</a:t>
              </a:r>
              <a:endParaRPr lang="el-GR" altLang="el-GR" sz="1600">
                <a:solidFill>
                  <a:srgbClr val="000000"/>
                </a:solidFill>
              </a:endParaRPr>
            </a:p>
          </p:txBody>
        </p:sp>
        <p:cxnSp>
          <p:nvCxnSpPr>
            <p:cNvPr id="52" name="AutoShape 27" descr="[DECORATIVE]"/>
            <p:cNvCxnSpPr>
              <a:cxnSpLocks noChangeShapeType="1"/>
              <a:stCxn id="35" idx="2"/>
              <a:endCxn id="51" idx="0"/>
            </p:cNvCxnSpPr>
            <p:nvPr/>
          </p:nvCxnSpPr>
          <p:spPr bwMode="auto">
            <a:xfrm rot="16200000" flipH="1">
              <a:off x="5127" y="3269"/>
              <a:ext cx="267" cy="136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28" descr="[DECORATIVE]"/>
            <p:cNvCxnSpPr>
              <a:cxnSpLocks noChangeShapeType="1"/>
              <a:stCxn id="40" idx="2"/>
              <a:endCxn id="34" idx="0"/>
            </p:cNvCxnSpPr>
            <p:nvPr/>
          </p:nvCxnSpPr>
          <p:spPr bwMode="auto">
            <a:xfrm flipH="1">
              <a:off x="5040" y="4354"/>
              <a:ext cx="22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4" name="TextBox 53"/>
          <p:cNvSpPr txBox="1"/>
          <p:nvPr/>
        </p:nvSpPr>
        <p:spPr>
          <a:xfrm>
            <a:off x="7242538" y="5662083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  <a:r>
              <a:rPr lang="en-US" dirty="0"/>
              <a:t>7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/>
              <a:t>ΜΕΡΗ ΟΡΓΑΝΟΥ ΜΕΤΡΗΣΗΣ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800" dirty="0"/>
              <a:t>Πηγή νετρονίων </a:t>
            </a:r>
            <a:r>
              <a:rPr lang="en-US" altLang="el-GR" sz="2800" dirty="0"/>
              <a:t>–</a:t>
            </a:r>
            <a:r>
              <a:rPr lang="el-GR" altLang="el-GR" sz="2800" dirty="0"/>
              <a:t> πυρηνικός αντιδραστήρας εντός δεξαμενής νερού.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800" dirty="0"/>
              <a:t>Σχάση πυρήνων 235</a:t>
            </a:r>
            <a:r>
              <a:rPr lang="en-US" altLang="el-GR" sz="2800" dirty="0"/>
              <a:t>U </a:t>
            </a:r>
            <a:r>
              <a:rPr lang="en-US" altLang="el-GR" sz="2800" dirty="0">
                <a:sym typeface="Wingdings" pitchFamily="2" charset="2"/>
              </a:rPr>
              <a:t></a:t>
            </a:r>
            <a:r>
              <a:rPr lang="el-GR" altLang="el-GR" sz="2800" dirty="0">
                <a:sym typeface="Wingdings" pitchFamily="2" charset="2"/>
              </a:rPr>
              <a:t>ακτινοβολία </a:t>
            </a:r>
            <a:r>
              <a:rPr lang="el-GR" altLang="el-GR" sz="2800" dirty="0" smtClean="0">
                <a:sym typeface="Wingdings" pitchFamily="2" charset="2"/>
              </a:rPr>
              <a:t>δειγμάτων</a:t>
            </a:r>
            <a:r>
              <a:rPr lang="en-US" altLang="el-GR" sz="2800" dirty="0" smtClean="0">
                <a:sym typeface="Wingdings" pitchFamily="2" charset="2"/>
              </a:rPr>
              <a:t>.</a:t>
            </a:r>
            <a:endParaRPr lang="el-GR" altLang="el-GR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800" dirty="0"/>
              <a:t>Κατάλληλος ανιχνευτής ακτινοβολίας </a:t>
            </a:r>
            <a:r>
              <a:rPr lang="el-GR" altLang="el-GR" sz="2800" i="1" dirty="0"/>
              <a:t>γ</a:t>
            </a:r>
            <a:r>
              <a:rPr lang="en-US" altLang="el-GR" sz="2800" dirty="0"/>
              <a:t> </a:t>
            </a:r>
            <a:r>
              <a:rPr lang="el-GR" altLang="el-GR" sz="2800" dirty="0"/>
              <a:t>ή μέτρησης πυρηνικών </a:t>
            </a:r>
            <a:r>
              <a:rPr lang="el-GR" altLang="el-GR" sz="2800" dirty="0" smtClean="0"/>
              <a:t>σωματιδίων</a:t>
            </a:r>
            <a:r>
              <a:rPr lang="en-US" altLang="el-GR" sz="2800" dirty="0" smtClean="0"/>
              <a:t>.</a:t>
            </a:r>
            <a:r>
              <a:rPr lang="el-GR" altLang="el-GR" sz="2800" dirty="0" smtClean="0"/>
              <a:t> </a:t>
            </a:r>
            <a:endParaRPr lang="el-GR" altLang="el-GR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800" dirty="0"/>
              <a:t>Ηλεκτρονικό σύστημα ενίσχυσης, μετατροπής και ανάλυσης φασματικού </a:t>
            </a:r>
            <a:r>
              <a:rPr lang="el-GR" altLang="el-GR" sz="2800" dirty="0" smtClean="0"/>
              <a:t>σήματος</a:t>
            </a:r>
            <a:r>
              <a:rPr lang="en-US" altLang="el-GR" sz="2800" dirty="0" smtClean="0"/>
              <a:t>.</a:t>
            </a:r>
            <a:endParaRPr lang="el-GR" altLang="el-GR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800" dirty="0"/>
              <a:t>Η/Υ με κατάλληλο λογισμικό επεξεργασίας </a:t>
            </a:r>
            <a:r>
              <a:rPr lang="el-GR" altLang="el-GR" sz="2800" dirty="0" smtClean="0"/>
              <a:t>φάσματος</a:t>
            </a:r>
            <a:r>
              <a:rPr lang="en-US" altLang="el-GR" sz="2400" dirty="0"/>
              <a:t>.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/>
              <a:t>ΑΝΑΛΥΤΙΚΗ ΜΕΘΟΔΟΛΟΓΙΑ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Τοποθέτηση δείγματος στον πυρηνικό αντιδραστήρα εντός ειδικών υποδοχέων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Ενεργοποίηση δείγματος για χρόνο εξαρτώμενο από τον χρόνο ημίσειας ζωής και την αναμενόμενη συγκέντρωση </a:t>
            </a:r>
            <a:r>
              <a:rPr lang="el-GR" sz="2800" dirty="0" smtClean="0"/>
              <a:t>(δευτερόλεπτα </a:t>
            </a:r>
            <a:r>
              <a:rPr lang="el-GR" sz="2800" dirty="0" err="1" smtClean="0"/>
              <a:t>εως</a:t>
            </a:r>
            <a:r>
              <a:rPr lang="el-GR" sz="2800" dirty="0" smtClean="0"/>
              <a:t> </a:t>
            </a:r>
            <a:r>
              <a:rPr lang="el-GR" sz="2800" dirty="0"/>
              <a:t>εβδομάδες)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Απόσυρση δείγματος από τον αντιδραστήρα και “ψύξη” για κατάλληλο χρονικό διάστημα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Ανίχνευση ακτινοβολίας και επεξεργασία φάσματος</a:t>
            </a:r>
          </a:p>
        </p:txBody>
      </p:sp>
    </p:spTree>
    <p:extLst>
      <p:ext uri="{BB962C8B-B14F-4D97-AF65-F5344CB8AC3E}">
        <p14:creationId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dirty="0"/>
              <a:t>ΑΝΑΛΥΤΙΚΕΣ ΔΥΝΑΤΟΤΗΤΕΣ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sz="3600" dirty="0"/>
              <a:t>Προσδιορισμός 74 στοιχείων με όρια ανίχνευσης 0.1</a:t>
            </a:r>
            <a:r>
              <a:rPr lang="en-US" altLang="el-GR" sz="3600" dirty="0"/>
              <a:t>- </a:t>
            </a:r>
            <a:r>
              <a:rPr lang="el-GR" altLang="el-GR" sz="3600" dirty="0"/>
              <a:t>10</a:t>
            </a:r>
            <a:r>
              <a:rPr lang="en-US" altLang="el-GR" sz="3600" baseline="30000" dirty="0"/>
              <a:t>6</a:t>
            </a:r>
            <a:r>
              <a:rPr lang="en-US" altLang="el-GR" sz="3600" dirty="0"/>
              <a:t> ng </a:t>
            </a:r>
            <a:r>
              <a:rPr lang="el-GR" altLang="el-GR" sz="3600" dirty="0"/>
              <a:t>/</a:t>
            </a:r>
            <a:r>
              <a:rPr lang="en-US" altLang="el-GR" sz="3600" dirty="0"/>
              <a:t>g </a:t>
            </a:r>
            <a:endParaRPr lang="el-GR" altLang="el-GR" sz="3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l-GR" sz="3600" dirty="0" smtClean="0"/>
              <a:t>(! </a:t>
            </a:r>
            <a:r>
              <a:rPr lang="el-GR" altLang="el-GR" sz="3600" dirty="0"/>
              <a:t>Αδυναμία προσδιορισμού των στοιχείων </a:t>
            </a:r>
            <a:r>
              <a:rPr lang="en-US" altLang="el-GR" sz="3600" dirty="0" err="1"/>
              <a:t>Pb</a:t>
            </a:r>
            <a:r>
              <a:rPr lang="en-US" altLang="el-GR" sz="3600" dirty="0"/>
              <a:t>, S, Si, Sn)</a:t>
            </a:r>
          </a:p>
          <a:p>
            <a:pPr>
              <a:lnSpc>
                <a:spcPct val="90000"/>
              </a:lnSpc>
            </a:pPr>
            <a:endParaRPr lang="en-US" altLang="el-GR" sz="3600" dirty="0"/>
          </a:p>
          <a:p>
            <a:pPr>
              <a:lnSpc>
                <a:spcPct val="90000"/>
              </a:lnSpc>
            </a:pPr>
            <a:r>
              <a:rPr lang="el-GR" altLang="el-GR" sz="3600" dirty="0"/>
              <a:t>Ακρίβεια </a:t>
            </a:r>
            <a:r>
              <a:rPr lang="en-US" altLang="el-GR" sz="3600" dirty="0">
                <a:sym typeface="Wingdings" pitchFamily="2" charset="2"/>
              </a:rPr>
              <a:t></a:t>
            </a:r>
            <a:r>
              <a:rPr lang="el-GR" altLang="el-GR" sz="3600" dirty="0">
                <a:sym typeface="Wingdings" pitchFamily="2" charset="2"/>
              </a:rPr>
              <a:t> </a:t>
            </a:r>
            <a:r>
              <a:rPr lang="en-US" altLang="el-GR" sz="3600" dirty="0">
                <a:sym typeface="Wingdings" pitchFamily="2" charset="2"/>
              </a:rPr>
              <a:t>~ 5%</a:t>
            </a:r>
          </a:p>
          <a:p>
            <a:pPr>
              <a:lnSpc>
                <a:spcPct val="90000"/>
              </a:lnSpc>
            </a:pPr>
            <a:endParaRPr lang="en-US" altLang="el-GR" sz="36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l-GR" altLang="el-GR" sz="3600" dirty="0" err="1">
                <a:sym typeface="Wingdings" pitchFamily="2" charset="2"/>
              </a:rPr>
              <a:t>Επαναληψιμότητα</a:t>
            </a:r>
            <a:r>
              <a:rPr lang="el-GR" altLang="el-GR" sz="3600" dirty="0">
                <a:sym typeface="Wingdings" pitchFamily="2" charset="2"/>
              </a:rPr>
              <a:t> </a:t>
            </a:r>
            <a:r>
              <a:rPr lang="en-US" altLang="el-GR" sz="3600" dirty="0">
                <a:sym typeface="Wingdings" pitchFamily="2" charset="2"/>
              </a:rPr>
              <a:t> ~ 0.1</a:t>
            </a:r>
            <a:r>
              <a:rPr lang="en-US" altLang="el-GR" sz="3600" dirty="0" smtClean="0">
                <a:sym typeface="Wingdings" pitchFamily="2" charset="2"/>
              </a:rPr>
              <a:t>%</a:t>
            </a:r>
            <a:endParaRPr lang="en-US" altLang="el-GR" sz="3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0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Φάσματα </a:t>
            </a:r>
            <a:r>
              <a:rPr lang="el-GR" dirty="0" err="1" smtClean="0"/>
              <a:t>ακτίνων</a:t>
            </a:r>
            <a:r>
              <a:rPr lang="el-GR" dirty="0" smtClean="0"/>
              <a:t> γ</a:t>
            </a:r>
            <a:endParaRPr lang="el-GR" dirty="0"/>
          </a:p>
        </p:txBody>
      </p:sp>
      <p:pic>
        <p:nvPicPr>
          <p:cNvPr id="6" name="Picture 43" descr="NAA5" title="Φάσματα ακτίνων 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3618"/>
            <a:ext cx="4038600" cy="25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4" descr="NAA6" title="Φάσματα ακτίνων γ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7561"/>
            <a:ext cx="4038600" cy="25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42538" y="5230035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5230035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18</a:t>
            </a:r>
          </a:p>
        </p:txBody>
      </p:sp>
    </p:spTree>
    <p:extLst>
      <p:ext uri="{BB962C8B-B14F-4D97-AF65-F5344CB8AC3E}">
        <p14:creationId xmlns:p14="http://schemas.microsoft.com/office/powerpoint/2010/main" val="1240841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ΠΛΕΟΝΕΚΤΗΜΑΤΑ- ΜΕΙΟΝΕΚΤΗΜΑΤΑ </a:t>
            </a:r>
            <a:r>
              <a:rPr lang="el-GR" dirty="0" smtClean="0"/>
              <a:t>ΝΑΑ</a:t>
            </a:r>
            <a:endParaRPr lang="el-GR" dirty="0"/>
          </a:p>
        </p:txBody>
      </p:sp>
      <p:graphicFrame>
        <p:nvGraphicFramePr>
          <p:cNvPr id="7" name="Group 134" title="ΠΛΕΟΝΕΚΤΗΜΑΤΑ- ΜΕΙΟΝΕΚΤΗΜΑΤΑ ΝΑΑ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4417242"/>
              </p:ext>
            </p:extLst>
          </p:nvPr>
        </p:nvGraphicFramePr>
        <p:xfrm>
          <a:off x="251520" y="1557339"/>
          <a:ext cx="8640960" cy="4117239"/>
        </p:xfrm>
        <a:graphic>
          <a:graphicData uri="http://schemas.openxmlformats.org/drawingml/2006/table">
            <a:tbl>
              <a:tblPr firstRow="1"/>
              <a:tblGrid>
                <a:gridCol w="4464496"/>
                <a:gridCol w="4176464"/>
              </a:tblGrid>
              <a:tr h="353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Πλεονεκτήματα</a:t>
                      </a:r>
                      <a:endParaRPr kumimoji="0" lang="el-GR" alt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Μειονεκτήματα</a:t>
                      </a:r>
                      <a:endParaRPr kumimoji="0" lang="el-GR" alt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Symbol" pitchFamily="18" charset="2"/>
                        <a:buNone/>
                        <a:tabLst>
                          <a:tab pos="2286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Πολυστοιχεική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ανάλυση &gt;50 στοιχείων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Symbol" pitchFamily="18" charset="2"/>
                        <a:buNone/>
                        <a:tabLst>
                          <a:tab pos="2286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Μεγάλος χρόνος ανάλυσης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Symbol" pitchFamily="18" charset="2"/>
                        <a:buNone/>
                        <a:tabLst>
                          <a:tab pos="2286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Μη καταστρεπτική τεχνική, δεν απαιτείται προετοιμασία του δείγματος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Symbol" pitchFamily="18" charset="2"/>
                        <a:buNone/>
                        <a:tabLst>
                          <a:tab pos="2286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Αδυναμία ανίχνευσης (</a:t>
                      </a:r>
                      <a:r>
                        <a:rPr kumimoji="0" lang="en-US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Pb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– υψηλά όρια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ανιχνευσιμότητας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ορισμένων στοιχείων 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Symbol" pitchFamily="18" charset="2"/>
                        <a:buNone/>
                        <a:tabLst>
                          <a:tab pos="2286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Δυνατότητα ανάλυσης στερεών, υγρών, αερίων δειγμάτων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Symbol" pitchFamily="18" charset="2"/>
                        <a:buNone/>
                        <a:tabLst>
                          <a:tab pos="2286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Παραγωγή ραδιενεργών αποβλήτων μετά το πέρας της ανάλυσης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Symbol" pitchFamily="18" charset="2"/>
                        <a:buNone/>
                        <a:tabLst>
                          <a:tab pos="2286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Χαμηλά όρια ανίχνευσης για τα περισσότερα στοιχεία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Symbol" pitchFamily="18" charset="2"/>
                        <a:buNone/>
                        <a:tabLst>
                          <a:tab pos="2286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Απαιτείται η λειτουργία πυρηνικού αντιδραστήρα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2286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Symbol" pitchFamily="18" charset="2"/>
                        <a:buNone/>
                        <a:tabLst>
                          <a:tab pos="2286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Δυνατότητα προσδιορισμού μεγάλου εύρους συγκεντρώσεων (μ</a:t>
                      </a: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kg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100%)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60232" y="5805264"/>
            <a:ext cx="151216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2</a:t>
            </a:r>
          </a:p>
        </p:txBody>
      </p:sp>
    </p:spTree>
    <p:extLst>
      <p:ext uri="{BB962C8B-B14F-4D97-AF65-F5344CB8AC3E}">
        <p14:creationId xmlns:p14="http://schemas.microsoft.com/office/powerpoint/2010/main" val="2691709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Τεχνικές μικροανάλυσης με ηλεκτρονικό μικροσκόπιο</a:t>
            </a:r>
          </a:p>
        </p:txBody>
      </p:sp>
    </p:spTree>
    <p:extLst>
      <p:ext uri="{BB962C8B-B14F-4D97-AF65-F5344CB8AC3E}">
        <p14:creationId xmlns:p14="http://schemas.microsoft.com/office/powerpoint/2010/main" val="1980864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Αλληλεπίδραση δείγματος </a:t>
            </a:r>
            <a:r>
              <a:rPr lang="el-GR" dirty="0" smtClean="0"/>
              <a:t>και</a:t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/>
              <a:t>δέσμης e-</a:t>
            </a:r>
          </a:p>
        </p:txBody>
      </p:sp>
      <p:pic>
        <p:nvPicPr>
          <p:cNvPr id="4" name="Picture 7" descr="electron interactions" title="Αλληλεπίδραση δείγματος και δέσμης ηλεκτρονίω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774400"/>
            <a:ext cx="6768752" cy="43620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20272" y="5517232"/>
            <a:ext cx="13681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</a:p>
        </p:txBody>
      </p:sp>
    </p:spTree>
    <p:extLst>
      <p:ext uri="{BB962C8B-B14F-4D97-AF65-F5344CB8AC3E}">
        <p14:creationId xmlns:p14="http://schemas.microsoft.com/office/powerpoint/2010/main" val="1654529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nteraction volu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19" y="1772816"/>
            <a:ext cx="5093542" cy="3816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Θέση περιεχο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400" dirty="0"/>
              <a:t>Ανάλογος της ταχύτητας- ενέργειας των </a:t>
            </a:r>
            <a:r>
              <a:rPr lang="en-US" altLang="el-GR" sz="2400" dirty="0"/>
              <a:t>e-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400" dirty="0"/>
              <a:t>Αντιστρόφως ανάλογος του ατομικού βάρους των στοιχείων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400" dirty="0"/>
              <a:t>Ανάλογος του βαθμού </a:t>
            </a:r>
            <a:r>
              <a:rPr lang="el-GR" altLang="el-GR" sz="2400" dirty="0" smtClean="0"/>
              <a:t>λείανσης</a:t>
            </a:r>
            <a:endParaRPr lang="el-GR" alt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Ενεργός όγκος αλληλεπίδρασης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5733256"/>
            <a:ext cx="13681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2</a:t>
            </a:r>
          </a:p>
        </p:txBody>
      </p:sp>
    </p:spTree>
    <p:extLst>
      <p:ext uri="{BB962C8B-B14F-4D97-AF65-F5344CB8AC3E}">
        <p14:creationId xmlns:p14="http://schemas.microsoft.com/office/powerpoint/2010/main" val="1486861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Ακτινοβολία e- </a:t>
            </a:r>
            <a:r>
              <a:rPr lang="el-GR" sz="3600" dirty="0" err="1"/>
              <a:t>οπισθοσκεδάσεως</a:t>
            </a:r>
            <a:r>
              <a:rPr lang="el-GR" sz="3600" dirty="0"/>
              <a:t> (BSE) </a:t>
            </a:r>
            <a:r>
              <a:rPr lang="el-GR" sz="3600" dirty="0" smtClean="0"/>
              <a:t>(1/2)</a:t>
            </a:r>
            <a:endParaRPr lang="el-GR" sz="36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Αποτέλεσμα της ελαστικής κρούσης </a:t>
            </a:r>
            <a:r>
              <a:rPr lang="en-US" altLang="el-GR" dirty="0"/>
              <a:t>e-</a:t>
            </a:r>
            <a:r>
              <a:rPr lang="el-GR" altLang="el-GR" dirty="0"/>
              <a:t> με τα άτομα στοιχείων του </a:t>
            </a:r>
            <a:r>
              <a:rPr lang="el-GR" altLang="el-GR" dirty="0" smtClean="0"/>
              <a:t>δείγματος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 Αλλαγή πορείας των </a:t>
            </a:r>
            <a:r>
              <a:rPr lang="en-US" altLang="el-GR" dirty="0"/>
              <a:t>e-</a:t>
            </a:r>
            <a:r>
              <a:rPr lang="el-GR" altLang="el-GR" dirty="0"/>
              <a:t> χωρίς μεταβολή της κινητικής τους </a:t>
            </a:r>
            <a:r>
              <a:rPr lang="el-GR" altLang="el-GR" dirty="0" smtClean="0"/>
              <a:t>ενέργειας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 Μεγαλύτερα άτομα (υψηλό Ζ)</a:t>
            </a:r>
            <a:r>
              <a:rPr lang="en-US" altLang="el-GR" dirty="0">
                <a:sym typeface="Wingdings" pitchFamily="2" charset="2"/>
              </a:rPr>
              <a:t></a:t>
            </a:r>
            <a:r>
              <a:rPr lang="el-GR" altLang="el-GR" dirty="0">
                <a:sym typeface="Wingdings" pitchFamily="2" charset="2"/>
              </a:rPr>
              <a:t> μεγαλύτερη πιθανότητα </a:t>
            </a:r>
            <a:r>
              <a:rPr lang="el-GR" altLang="el-GR" dirty="0" smtClean="0">
                <a:sym typeface="Wingdings" pitchFamily="2" charset="2"/>
              </a:rPr>
              <a:t>σύγκρουσης</a:t>
            </a:r>
            <a:endParaRPr lang="el-GR" altLang="el-GR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l-GR" altLang="el-GR" dirty="0">
                <a:sym typeface="Wingdings" pitchFamily="2" charset="2"/>
              </a:rPr>
              <a:t>Ο αριθμός </a:t>
            </a:r>
            <a:r>
              <a:rPr lang="en-US" altLang="el-GR" dirty="0">
                <a:sym typeface="Wingdings" pitchFamily="2" charset="2"/>
              </a:rPr>
              <a:t>e-</a:t>
            </a:r>
            <a:r>
              <a:rPr lang="el-GR" altLang="el-GR" dirty="0">
                <a:sym typeface="Wingdings" pitchFamily="2" charset="2"/>
              </a:rPr>
              <a:t> </a:t>
            </a:r>
            <a:r>
              <a:rPr lang="el-GR" altLang="el-GR" dirty="0" err="1">
                <a:sym typeface="Wingdings" pitchFamily="2" charset="2"/>
              </a:rPr>
              <a:t>οπισθοσκεδάσεως</a:t>
            </a:r>
            <a:r>
              <a:rPr lang="el-GR" altLang="el-GR" dirty="0">
                <a:sym typeface="Wingdings" pitchFamily="2" charset="2"/>
              </a:rPr>
              <a:t> (φωτεινότητα εικόνας) είναι ανάλογος του </a:t>
            </a:r>
            <a:r>
              <a:rPr lang="en-US" altLang="el-GR" dirty="0">
                <a:sym typeface="Wingdings" pitchFamily="2" charset="2"/>
              </a:rPr>
              <a:t>Z </a:t>
            </a:r>
            <a:r>
              <a:rPr lang="el-GR" altLang="el-GR" dirty="0">
                <a:sym typeface="Wingdings" pitchFamily="2" charset="2"/>
              </a:rPr>
              <a:t>των στοιχείων του δείγματος 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54968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ΕΙΣΑΓΩΓΗ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Ανάλυση στερεών </a:t>
            </a:r>
            <a:r>
              <a:rPr lang="en-US" altLang="el-GR" dirty="0">
                <a:sym typeface="Wingdings" pitchFamily="2" charset="2"/>
              </a:rPr>
              <a:t></a:t>
            </a:r>
            <a:r>
              <a:rPr lang="el-GR" altLang="el-GR" dirty="0">
                <a:sym typeface="Wingdings" pitchFamily="2" charset="2"/>
              </a:rPr>
              <a:t> Μη καταστρεπτικές τεχνικές (</a:t>
            </a:r>
            <a:r>
              <a:rPr lang="en-US" altLang="el-GR" dirty="0">
                <a:sym typeface="Wingdings" pitchFamily="2" charset="2"/>
              </a:rPr>
              <a:t>XRF, INAA)</a:t>
            </a:r>
            <a:endParaRPr lang="en-US" altLang="el-GR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dirty="0"/>
              <a:t>XRF:</a:t>
            </a:r>
            <a:r>
              <a:rPr lang="el-GR" altLang="el-GR" dirty="0"/>
              <a:t> Φασματοσκοπική, </a:t>
            </a:r>
            <a:r>
              <a:rPr lang="el-GR" altLang="el-GR" dirty="0" err="1"/>
              <a:t>πολυστοιχειακή</a:t>
            </a:r>
            <a:r>
              <a:rPr lang="el-GR" altLang="el-GR" dirty="0"/>
              <a:t> τεχνική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 err="1"/>
              <a:t>Φασματομετρία</a:t>
            </a:r>
            <a:r>
              <a:rPr lang="el-GR" altLang="el-GR" dirty="0"/>
              <a:t> Φθορισμού </a:t>
            </a:r>
            <a:r>
              <a:rPr lang="el-GR" altLang="el-GR" dirty="0" err="1"/>
              <a:t>Ακτίνων</a:t>
            </a:r>
            <a:r>
              <a:rPr lang="el-GR" altLang="el-GR" dirty="0"/>
              <a:t> Χ </a:t>
            </a:r>
            <a:r>
              <a:rPr lang="en-US" altLang="el-GR" dirty="0" smtClean="0"/>
              <a:t>(</a:t>
            </a:r>
            <a:r>
              <a:rPr lang="en-US" altLang="el-GR" dirty="0"/>
              <a:t>X Ray Fluorescence)</a:t>
            </a:r>
            <a:endParaRPr lang="el-GR" altLang="el-GR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Ανάλυση κονιαμάτων</a:t>
            </a:r>
            <a:r>
              <a:rPr lang="en-US" altLang="el-GR" dirty="0"/>
              <a:t> &amp;</a:t>
            </a:r>
            <a:r>
              <a:rPr lang="el-GR" altLang="el-GR" dirty="0"/>
              <a:t> υγρών δειγμάτων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Προσδιορισμός κυρίων στοιχείων</a:t>
            </a:r>
            <a:r>
              <a:rPr lang="en-US" altLang="el-GR" dirty="0"/>
              <a:t> -</a:t>
            </a:r>
            <a:r>
              <a:rPr lang="el-GR" altLang="el-GR" dirty="0"/>
              <a:t> </a:t>
            </a:r>
            <a:r>
              <a:rPr lang="el-GR" altLang="el-GR" dirty="0" smtClean="0"/>
              <a:t>ιχνοστοιχείων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Ακτινοβολία </a:t>
            </a:r>
            <a:r>
              <a:rPr lang="en-US" altLang="el-GR" sz="3600" dirty="0"/>
              <a:t>e-</a:t>
            </a:r>
            <a:r>
              <a:rPr lang="el-GR" altLang="el-GR" sz="3600" dirty="0"/>
              <a:t> </a:t>
            </a:r>
            <a:r>
              <a:rPr lang="el-GR" altLang="el-GR" sz="3600" dirty="0" err="1"/>
              <a:t>οπισθοσκεδάσεως</a:t>
            </a:r>
            <a:r>
              <a:rPr lang="el-GR" altLang="el-GR" sz="3600" dirty="0"/>
              <a:t> (</a:t>
            </a:r>
            <a:r>
              <a:rPr lang="en-US" altLang="el-GR" sz="3600" dirty="0"/>
              <a:t>BSE</a:t>
            </a:r>
            <a:r>
              <a:rPr lang="el-GR" altLang="el-GR" sz="3600" dirty="0"/>
              <a:t>) </a:t>
            </a:r>
            <a:r>
              <a:rPr lang="el-GR" altLang="el-GR" sz="3600" dirty="0" smtClean="0"/>
              <a:t>(2/2)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Δυνατότητα στοιχειακής χαρτογράφησης της επιφάνειας του δείγματος σε υψηλή ανάλυση 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Ταχύς διαχωρισμός φάσεων και προσδιορισμός μορφολογίας επιφάνειας </a:t>
            </a:r>
            <a:r>
              <a:rPr lang="el-GR" altLang="el-GR" dirty="0" smtClean="0"/>
              <a:t>σύνδεσης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Δυνατότητα αποτύπωσης σε ψηφιακή εικόνα ή </a:t>
            </a:r>
            <a:r>
              <a:rPr lang="el-GR" altLang="el-GR" dirty="0" smtClean="0"/>
              <a:t>εκτύπωση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Εικόνα μόνο σε </a:t>
            </a:r>
            <a:r>
              <a:rPr lang="en-US" altLang="el-GR" dirty="0"/>
              <a:t>greyscale</a:t>
            </a:r>
            <a:r>
              <a:rPr lang="el-GR" alt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540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err="1"/>
              <a:t>mineral</a:t>
            </a:r>
            <a:r>
              <a:rPr lang="el-GR" altLang="el-GR" dirty="0"/>
              <a:t> </a:t>
            </a:r>
            <a:r>
              <a:rPr lang="el-GR" altLang="el-GR" dirty="0" err="1"/>
              <a:t>phases</a:t>
            </a:r>
            <a:r>
              <a:rPr lang="el-GR" altLang="el-GR" dirty="0"/>
              <a:t>: </a:t>
            </a:r>
            <a:r>
              <a:rPr lang="el-GR" altLang="el-GR" dirty="0" err="1"/>
              <a:t>quartz</a:t>
            </a:r>
            <a:r>
              <a:rPr lang="el-GR" altLang="el-GR" dirty="0"/>
              <a:t> (</a:t>
            </a:r>
            <a:r>
              <a:rPr lang="el-GR" altLang="el-GR" dirty="0" err="1"/>
              <a:t>black</a:t>
            </a:r>
            <a:r>
              <a:rPr lang="el-GR" altLang="el-GR" dirty="0"/>
              <a:t>), </a:t>
            </a:r>
            <a:r>
              <a:rPr lang="el-GR" altLang="el-GR" dirty="0" err="1"/>
              <a:t>plagioclase</a:t>
            </a:r>
            <a:r>
              <a:rPr lang="el-GR" altLang="el-GR" dirty="0"/>
              <a:t>, </a:t>
            </a:r>
            <a:r>
              <a:rPr lang="el-GR" altLang="el-GR" dirty="0" err="1"/>
              <a:t>hornblende</a:t>
            </a:r>
            <a:r>
              <a:rPr lang="el-GR" altLang="el-GR" dirty="0"/>
              <a:t>, </a:t>
            </a:r>
          </a:p>
          <a:p>
            <a:r>
              <a:rPr lang="el-GR" altLang="el-GR" dirty="0" err="1"/>
              <a:t>pyroxene</a:t>
            </a:r>
            <a:r>
              <a:rPr lang="el-GR" altLang="el-GR" dirty="0"/>
              <a:t>, </a:t>
            </a:r>
            <a:r>
              <a:rPr lang="el-GR" altLang="el-GR" dirty="0" err="1"/>
              <a:t>garnet</a:t>
            </a:r>
            <a:r>
              <a:rPr lang="el-GR" altLang="el-GR" dirty="0"/>
              <a:t> </a:t>
            </a:r>
            <a:r>
              <a:rPr lang="el-GR" altLang="el-GR" dirty="0" err="1"/>
              <a:t>and</a:t>
            </a:r>
            <a:r>
              <a:rPr lang="el-GR" altLang="el-GR" dirty="0"/>
              <a:t> </a:t>
            </a:r>
            <a:r>
              <a:rPr lang="el-GR" altLang="el-GR" dirty="0" err="1"/>
              <a:t>ilmenite</a:t>
            </a:r>
            <a:r>
              <a:rPr lang="el-GR" altLang="el-GR" dirty="0"/>
              <a:t> (</a:t>
            </a:r>
            <a:r>
              <a:rPr lang="el-GR" altLang="el-GR" dirty="0" err="1"/>
              <a:t>white</a:t>
            </a:r>
            <a:r>
              <a:rPr lang="el-GR" altLang="el-GR" dirty="0"/>
              <a:t>).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BSE </a:t>
            </a:r>
            <a:r>
              <a:rPr lang="el-GR" dirty="0"/>
              <a:t>εικόνα δείγματος </a:t>
            </a:r>
            <a:r>
              <a:rPr lang="el-GR" dirty="0" err="1"/>
              <a:t>αμφιβολίτη</a:t>
            </a:r>
            <a:endParaRPr lang="el-GR" dirty="0"/>
          </a:p>
        </p:txBody>
      </p:sp>
      <p:pic>
        <p:nvPicPr>
          <p:cNvPr id="9" name="Picture 6" descr="bse_gra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4" b="18504"/>
          <a:stretch>
            <a:fillRect/>
          </a:stretch>
        </p:blipFill>
        <p:spPr>
          <a:xfrm>
            <a:off x="1792288" y="1556792"/>
            <a:ext cx="4651920" cy="34563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16216" y="4581128"/>
            <a:ext cx="13681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3</a:t>
            </a:r>
          </a:p>
        </p:txBody>
      </p:sp>
    </p:spTree>
    <p:extLst>
      <p:ext uri="{BB962C8B-B14F-4D97-AF65-F5344CB8AC3E}">
        <p14:creationId xmlns:p14="http://schemas.microsoft.com/office/powerpoint/2010/main" val="3823063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Ανιχνευτές διασποράς ενέργειας </a:t>
            </a:r>
            <a:r>
              <a:rPr lang="el-GR" altLang="el-GR" sz="3600" dirty="0" err="1"/>
              <a:t>ακτίνων</a:t>
            </a:r>
            <a:r>
              <a:rPr lang="el-GR" altLang="el-GR" sz="3600" dirty="0"/>
              <a:t> Χ </a:t>
            </a:r>
            <a:r>
              <a:rPr lang="en-US" altLang="el-GR" sz="3600" dirty="0"/>
              <a:t>(EDS)</a:t>
            </a:r>
            <a:endParaRPr lang="el-GR" sz="36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sz="2200" dirty="0"/>
              <a:t>Παραγωγή φάσματος </a:t>
            </a:r>
            <a:r>
              <a:rPr lang="el-GR" altLang="el-GR" sz="2200" dirty="0" err="1"/>
              <a:t>ακτίνων</a:t>
            </a:r>
            <a:r>
              <a:rPr lang="el-GR" altLang="el-GR" sz="2200" dirty="0"/>
              <a:t> Χ </a:t>
            </a:r>
            <a:r>
              <a:rPr lang="en-US" altLang="el-GR" sz="2200" dirty="0" smtClean="0">
                <a:sym typeface="Wingdings" pitchFamily="2" charset="2"/>
              </a:rPr>
              <a:t></a:t>
            </a:r>
            <a:r>
              <a:rPr lang="el-GR" altLang="el-GR" sz="2200" dirty="0">
                <a:sym typeface="Wingdings" pitchFamily="2" charset="2"/>
              </a:rPr>
              <a:t> </a:t>
            </a:r>
            <a:r>
              <a:rPr lang="el-GR" altLang="el-GR" sz="2200" dirty="0" smtClean="0">
                <a:sym typeface="Wingdings" pitchFamily="2" charset="2"/>
              </a:rPr>
              <a:t>διαχωρισμός </a:t>
            </a:r>
            <a:r>
              <a:rPr lang="el-GR" altLang="el-GR" sz="2200" dirty="0">
                <a:sym typeface="Wingdings" pitchFamily="2" charset="2"/>
              </a:rPr>
              <a:t>γραμμών </a:t>
            </a:r>
            <a:r>
              <a:rPr lang="el-GR" altLang="el-GR" sz="2200" dirty="0" smtClean="0">
                <a:sym typeface="Wingdings" pitchFamily="2" charset="2"/>
              </a:rPr>
              <a:t>φάσματος που </a:t>
            </a:r>
            <a:r>
              <a:rPr lang="el-GR" altLang="el-GR" sz="2200" dirty="0">
                <a:sym typeface="Wingdings" pitchFamily="2" charset="2"/>
              </a:rPr>
              <a:t>χαρακτηρίζουν κάθε </a:t>
            </a:r>
            <a:r>
              <a:rPr lang="el-GR" altLang="el-GR" sz="2200" dirty="0" smtClean="0">
                <a:sym typeface="Wingdings" pitchFamily="2" charset="2"/>
              </a:rPr>
              <a:t>στοιχείο</a:t>
            </a:r>
            <a:endParaRPr lang="en-US" altLang="el-GR" sz="2200" dirty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2200" dirty="0"/>
              <a:t>Κρύσταλλος </a:t>
            </a:r>
            <a:r>
              <a:rPr lang="en-US" altLang="el-GR" sz="2200" dirty="0"/>
              <a:t>Si</a:t>
            </a:r>
            <a:r>
              <a:rPr lang="el-GR" altLang="el-GR" sz="2200" dirty="0"/>
              <a:t>(</a:t>
            </a:r>
            <a:r>
              <a:rPr lang="en-US" altLang="el-GR" sz="2200" dirty="0"/>
              <a:t>Li</a:t>
            </a:r>
            <a:r>
              <a:rPr lang="el-GR" altLang="el-GR" sz="2200" dirty="0"/>
              <a:t>)</a:t>
            </a:r>
            <a:r>
              <a:rPr lang="en-US" altLang="el-GR" sz="2200" dirty="0"/>
              <a:t> </a:t>
            </a:r>
            <a:r>
              <a:rPr lang="el-GR" altLang="el-GR" sz="2200" dirty="0"/>
              <a:t>απορροφά </a:t>
            </a:r>
            <a:r>
              <a:rPr lang="el-GR" altLang="el-GR" sz="2200" dirty="0" smtClean="0"/>
              <a:t>ακτίνες Χ </a:t>
            </a:r>
            <a:r>
              <a:rPr lang="el-GR" altLang="el-GR" sz="2200" dirty="0"/>
              <a:t>και παράγει ηλεκτρική </a:t>
            </a:r>
            <a:r>
              <a:rPr lang="el-GR" altLang="el-GR" sz="2200" dirty="0" smtClean="0"/>
              <a:t>τάση ανάλογα </a:t>
            </a:r>
            <a:r>
              <a:rPr lang="el-GR" altLang="el-GR" sz="2200" dirty="0"/>
              <a:t>με την ενέργεια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2200" dirty="0" smtClean="0"/>
              <a:t>Προσδιορισμός </a:t>
            </a:r>
            <a:r>
              <a:rPr lang="el-GR" altLang="el-GR" sz="2200" dirty="0"/>
              <a:t>χημικής </a:t>
            </a:r>
            <a:r>
              <a:rPr lang="el-GR" altLang="el-GR" sz="2200" dirty="0" smtClean="0"/>
              <a:t>σύστασης δείγματος </a:t>
            </a:r>
            <a:r>
              <a:rPr lang="el-GR" altLang="el-GR" sz="2200" dirty="0"/>
              <a:t>σε κλίμακα μ</a:t>
            </a:r>
            <a:r>
              <a:rPr lang="en-US" altLang="el-GR" sz="2200" dirty="0"/>
              <a:t>m </a:t>
            </a:r>
            <a:r>
              <a:rPr lang="el-GR" altLang="el-GR" sz="2200" dirty="0" smtClean="0"/>
              <a:t>και δυνατότητα χαρτογράφησης μεταβολών </a:t>
            </a:r>
            <a:r>
              <a:rPr lang="el-GR" altLang="el-GR" sz="2200" dirty="0"/>
              <a:t>χημικής σύστασης </a:t>
            </a:r>
            <a:r>
              <a:rPr lang="el-GR" altLang="el-GR" sz="2200" dirty="0" smtClean="0"/>
              <a:t>στην επιφάνεια </a:t>
            </a:r>
            <a:r>
              <a:rPr lang="el-GR" altLang="el-GR" sz="2200" dirty="0"/>
              <a:t>του δείγματος</a:t>
            </a:r>
          </a:p>
          <a:p>
            <a:pPr marL="0" indent="0">
              <a:buNone/>
            </a:pPr>
            <a:endParaRPr lang="el-GR" sz="2200" dirty="0"/>
          </a:p>
        </p:txBody>
      </p:sp>
      <p:pic>
        <p:nvPicPr>
          <p:cNvPr id="8" name="Picture 5" descr="eds_detector" title="Ανιχνευτές διασποράς ενέργειας ακτίνων Χ (EDS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658040"/>
            <a:ext cx="2664295" cy="40590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16216" y="5661248"/>
            <a:ext cx="13681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4</a:t>
            </a:r>
          </a:p>
        </p:txBody>
      </p:sp>
    </p:spTree>
    <p:extLst>
      <p:ext uri="{BB962C8B-B14F-4D97-AF65-F5344CB8AC3E}">
        <p14:creationId xmlns:p14="http://schemas.microsoft.com/office/powerpoint/2010/main" val="3129415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EDS </a:t>
            </a:r>
            <a:r>
              <a:rPr lang="el-GR" dirty="0"/>
              <a:t>φάσμα δείγματος </a:t>
            </a:r>
            <a:r>
              <a:rPr lang="el-GR" dirty="0" err="1"/>
              <a:t>βιοτίτη</a:t>
            </a:r>
            <a:endParaRPr lang="el-GR" dirty="0"/>
          </a:p>
        </p:txBody>
      </p:sp>
      <p:pic>
        <p:nvPicPr>
          <p:cNvPr id="7" name="Picture 6" descr="eds_spectrum_biotite" title="EDS φάσμα δείγματος βιοτίτη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826" y="2309208"/>
            <a:ext cx="7619048" cy="30222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16216" y="5661248"/>
            <a:ext cx="13681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5</a:t>
            </a:r>
          </a:p>
        </p:txBody>
      </p:sp>
    </p:spTree>
    <p:extLst>
      <p:ext uri="{BB962C8B-B14F-4D97-AF65-F5344CB8AC3E}">
        <p14:creationId xmlns:p14="http://schemas.microsoft.com/office/powerpoint/2010/main" val="318509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</a:t>
            </a:r>
            <a:r>
              <a:rPr lang="en-US" dirty="0"/>
              <a:t>EDS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7136942"/>
              </p:ext>
            </p:extLst>
          </p:nvPr>
        </p:nvGraphicFramePr>
        <p:xfrm>
          <a:off x="463550" y="1811338"/>
          <a:ext cx="7800086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4869"/>
                <a:gridCol w="3895217"/>
              </a:tblGrid>
              <a:tr h="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Πλεονεκτήματα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Μειονεκτήματα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Ταχεία αναγνώριση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περιεχομένων φάσεων</a:t>
                      </a:r>
                      <a:endParaRPr kumimoji="0" lang="en-US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Περιπτώσεις </a:t>
                      </a:r>
                      <a:r>
                        <a:rPr kumimoji="0" lang="el-GR" alt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αλληλεπικαλύψεων</a:t>
                      </a: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φασματικών γραμμών διαφορετικών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στοιχείων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Δυνατότητα </a:t>
                      </a:r>
                      <a:r>
                        <a:rPr kumimoji="0" lang="el-GR" alt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ημιποσοτικής</a:t>
                      </a: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ανάλυσης με σύγκριση με </a:t>
                      </a:r>
                      <a:r>
                        <a:rPr kumimoji="0" lang="en-US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standards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Χαμηλή ευαισθησία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Συχνά αδυναμία προσδιορισμού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ελαφρών στοιχείων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48264" y="5445224"/>
            <a:ext cx="1368152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Πίνακας 1</a:t>
            </a:r>
          </a:p>
        </p:txBody>
      </p:sp>
    </p:spTree>
    <p:extLst>
      <p:ext uri="{BB962C8B-B14F-4D97-AF65-F5344CB8AC3E}">
        <p14:creationId xmlns:p14="http://schemas.microsoft.com/office/powerpoint/2010/main" val="548322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Ανιχνευτές διασποράς μήκους κύματος ακτίνων Χ (WDS)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Ανιχνευτές διασποράς μήκους κύματος </a:t>
            </a:r>
            <a:r>
              <a:rPr lang="el-GR" sz="3600" dirty="0" err="1"/>
              <a:t>ακτίνων</a:t>
            </a:r>
            <a:r>
              <a:rPr lang="el-GR" sz="3600" dirty="0"/>
              <a:t> Χ (WDS)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04048" y="1844824"/>
            <a:ext cx="3682752" cy="4281339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Η απόσταση μεταξύ πηγής </a:t>
            </a:r>
            <a:r>
              <a:rPr lang="el-GR" altLang="el-GR" sz="2400" dirty="0" err="1"/>
              <a:t>ακτίνων</a:t>
            </a:r>
            <a:r>
              <a:rPr lang="el-GR" altLang="el-GR" sz="2400" dirty="0"/>
              <a:t> Χ και του κρυστάλλου είναι γραμμική συνάρτηση του </a:t>
            </a:r>
            <a:r>
              <a:rPr lang="el-GR" altLang="el-GR" sz="2400" dirty="0" smtClean="0"/>
              <a:t>λ.</a:t>
            </a:r>
            <a:endParaRPr lang="en-US" altLang="el-GR" sz="2400" dirty="0">
              <a:sym typeface="Wingdings" pitchFamily="2" charset="2"/>
            </a:endParaRPr>
          </a:p>
          <a:p>
            <a:r>
              <a:rPr lang="el-GR" altLang="el-GR" sz="2400" dirty="0">
                <a:sym typeface="Wingdings" pitchFamily="2" charset="2"/>
              </a:rPr>
              <a:t>Ο κρύσταλλος πρέπει να μετακινείται ώστε να ρυθμίζεται το λ της ακτινοβολίας κάθε στοιχείου που </a:t>
            </a:r>
            <a:r>
              <a:rPr lang="el-GR" altLang="el-GR" sz="2400" dirty="0" smtClean="0">
                <a:sym typeface="Wingdings" pitchFamily="2" charset="2"/>
              </a:rPr>
              <a:t>αναλύεται</a:t>
            </a:r>
            <a:endParaRPr lang="el-GR" altLang="el-GR" sz="2400" dirty="0"/>
          </a:p>
        </p:txBody>
      </p:sp>
      <p:pic>
        <p:nvPicPr>
          <p:cNvPr id="5" name="Picture 6" descr="WDS-RowlandCirc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28513"/>
            <a:ext cx="4402832" cy="3346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5445224"/>
            <a:ext cx="13681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6</a:t>
            </a:r>
          </a:p>
        </p:txBody>
      </p:sp>
    </p:spTree>
    <p:extLst>
      <p:ext uri="{BB962C8B-B14F-4D97-AF65-F5344CB8AC3E}">
        <p14:creationId xmlns:p14="http://schemas.microsoft.com/office/powerpoint/2010/main" val="182153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Σύγκριση φάσματος </a:t>
            </a:r>
            <a:r>
              <a:rPr lang="en-US" dirty="0"/>
              <a:t>EDS-WDS</a:t>
            </a:r>
            <a:endParaRPr lang="el-GR" dirty="0"/>
          </a:p>
        </p:txBody>
      </p:sp>
      <p:pic>
        <p:nvPicPr>
          <p:cNvPr id="4" name="Picture 38" descr="Comparison of WDS and E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557008"/>
            <a:ext cx="6843840" cy="45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04348" y="5911472"/>
            <a:ext cx="1368152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7</a:t>
            </a:r>
          </a:p>
        </p:txBody>
      </p:sp>
    </p:spTree>
    <p:extLst>
      <p:ext uri="{BB962C8B-B14F-4D97-AF65-F5344CB8AC3E}">
        <p14:creationId xmlns:p14="http://schemas.microsoft.com/office/powerpoint/2010/main" val="3517473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dirty="0"/>
              <a:t>Τεχνικές ανάλυσης στερεών </a:t>
            </a:r>
            <a:r>
              <a:rPr lang="el-GR" altLang="el-GR" dirty="0" smtClean="0"/>
              <a:t>δειγμάτων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ΗΛΕΚΤΡΟΜΑΓΝΗΤΙΚΟ ΦΑΣΜΑ </a:t>
            </a:r>
            <a:r>
              <a:rPr lang="en-US" altLang="el-GR" sz="3600" dirty="0"/>
              <a:t>&amp;</a:t>
            </a:r>
            <a:r>
              <a:rPr lang="el-GR" altLang="el-GR" sz="3600" dirty="0"/>
              <a:t> ΑΝΑΛΥΤΙΚΕΣ ΤΕΧΝΙΚΕΣ</a:t>
            </a:r>
            <a:endParaRPr lang="el-GR" sz="3600" dirty="0"/>
          </a:p>
        </p:txBody>
      </p:sp>
      <p:pic>
        <p:nvPicPr>
          <p:cNvPr id="1026" name="Picture 2" descr="ΗΛΕΚΤΡΟΜΑΓΝΗΤΙΚΟ ΦΑΣΜΑ &amp; ΑΝΑΛΥΤΙΚΕΣ ΤΕΧΝΙΚΕΣ" title="ΗΛΕΚΤΡΟΜΑΓΝΗΤΙΚΟ ΦΑΣΜΑ &amp; ΑΝΑΛΥΤΙΚΕΣ ΤΕΧΝΙΚΕ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667787"/>
            <a:ext cx="8229600" cy="43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6296" y="5949280"/>
            <a:ext cx="129614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Αριάδνη Αργυράκη, Αναπληρώτρια 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</a:t>
            </a:r>
            <a:r>
              <a:rPr lang="el-GR" sz="2000" dirty="0" smtClean="0"/>
              <a:t>Τεχνικές ανάλυσης στερεών δειγμάτων».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1: Αλληλεπίδραση δείγματος </a:t>
            </a:r>
            <a:r>
              <a:rPr lang="el-GR" sz="2000" dirty="0" smtClean="0"/>
              <a:t>και δέσμης ηλεκτρονίων. </a:t>
            </a:r>
            <a:r>
              <a:rPr lang="en-US" sz="2000" dirty="0" smtClean="0"/>
              <a:t>Copyright Science Education Resource Center, Carleton College. </a:t>
            </a:r>
            <a:r>
              <a:rPr lang="el-GR" sz="2000" dirty="0" smtClean="0"/>
              <a:t>Σύνδεσμος: </a:t>
            </a:r>
            <a:r>
              <a:rPr lang="en-US" sz="2000" dirty="0"/>
              <a:t>http://</a:t>
            </a:r>
            <a:r>
              <a:rPr lang="en-US" sz="2000" dirty="0" smtClean="0"/>
              <a:t>serc.carleton.edu/index.html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2: Σχήμα ενεργού όγκου αλληλεπίδρασης. </a:t>
            </a:r>
            <a:r>
              <a:rPr lang="en-US" sz="2000" dirty="0"/>
              <a:t>Copyright Science Education Resource Center, Carleton College. </a:t>
            </a:r>
            <a:r>
              <a:rPr lang="el-GR" sz="2000" dirty="0"/>
              <a:t>Σύνδεσμος: </a:t>
            </a:r>
            <a:r>
              <a:rPr lang="en-US" sz="2000" dirty="0"/>
              <a:t>http://</a:t>
            </a:r>
            <a:r>
              <a:rPr lang="en-US" sz="2000" dirty="0" smtClean="0"/>
              <a:t>serc.carleton.edu/index.html</a:t>
            </a:r>
            <a:endParaRPr lang="el-GR" sz="2000" dirty="0" smtClean="0"/>
          </a:p>
          <a:p>
            <a:pPr marL="0" indent="0">
              <a:buNone/>
            </a:pPr>
            <a:r>
              <a:rPr lang="el-GR" altLang="el-GR" sz="2000" dirty="0" smtClean="0"/>
              <a:t>Εικόνα 3: Ανιχνευτές </a:t>
            </a:r>
            <a:r>
              <a:rPr lang="el-GR" altLang="el-GR" sz="2000" dirty="0"/>
              <a:t>διασποράς ενέργειας </a:t>
            </a:r>
            <a:r>
              <a:rPr lang="el-GR" altLang="el-GR" sz="2000" dirty="0" err="1"/>
              <a:t>ακτίνων</a:t>
            </a:r>
            <a:r>
              <a:rPr lang="el-GR" altLang="el-GR" sz="2000" dirty="0"/>
              <a:t> Χ </a:t>
            </a:r>
            <a:r>
              <a:rPr lang="en-US" altLang="el-GR" sz="2000" dirty="0"/>
              <a:t>(EDS</a:t>
            </a:r>
            <a:r>
              <a:rPr lang="en-US" altLang="el-GR" sz="2000" dirty="0" smtClean="0"/>
              <a:t>)</a:t>
            </a:r>
            <a:r>
              <a:rPr lang="el-GR" altLang="el-GR" sz="2000" dirty="0" smtClean="0"/>
              <a:t>. </a:t>
            </a:r>
            <a:r>
              <a:rPr lang="en-US" altLang="el-GR" sz="2000" dirty="0" smtClean="0"/>
              <a:t>Copyright Hitachi High Technologies America Inc. </a:t>
            </a:r>
            <a:r>
              <a:rPr lang="el-GR" altLang="el-GR" sz="2000" dirty="0" smtClean="0"/>
              <a:t>Σύνδεσμος: </a:t>
            </a:r>
            <a:r>
              <a:rPr lang="en-US" altLang="el-GR" sz="2000" dirty="0"/>
              <a:t>http://</a:t>
            </a:r>
            <a:r>
              <a:rPr lang="en-US" altLang="el-GR" sz="2000" dirty="0" smtClean="0"/>
              <a:t>www.usif.arizona.edu/equipment/s4800.html</a:t>
            </a:r>
            <a:endParaRPr lang="el-GR" alt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4: </a:t>
            </a:r>
            <a:r>
              <a:rPr lang="en-US" sz="2000" dirty="0" smtClean="0"/>
              <a:t>EDS </a:t>
            </a:r>
            <a:r>
              <a:rPr lang="el-GR" sz="2000" dirty="0"/>
              <a:t>φάσμα δείγματος </a:t>
            </a:r>
            <a:r>
              <a:rPr lang="el-GR" sz="2000" dirty="0" err="1" smtClean="0"/>
              <a:t>βιοτίτη</a:t>
            </a:r>
            <a:r>
              <a:rPr lang="el-GR" sz="2000" dirty="0" smtClean="0"/>
              <a:t>. </a:t>
            </a:r>
            <a:r>
              <a:rPr lang="en-US" sz="2000" dirty="0"/>
              <a:t>Copyright Science Education Resource Center, Carleton College. </a:t>
            </a:r>
            <a:r>
              <a:rPr lang="el-GR" sz="2000" dirty="0"/>
              <a:t>Σύνδεσμος: </a:t>
            </a:r>
            <a:r>
              <a:rPr lang="en-US" sz="2000" dirty="0"/>
              <a:t>http://serc.carleton.edu/index.html</a:t>
            </a:r>
            <a:endParaRPr lang="el-GR" sz="2000" dirty="0"/>
          </a:p>
          <a:p>
            <a:pPr marL="0" indent="0">
              <a:buNone/>
            </a:pPr>
            <a:endParaRPr lang="el-GR" alt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/>
              <a:t>2</a:t>
            </a:r>
            <a:r>
              <a:rPr lang="en-US" dirty="0" smtClean="0"/>
              <a:t>/</a:t>
            </a:r>
            <a:r>
              <a:rPr lang="el-GR" dirty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5: Ανιχνευτές διασποράς μήκους κύματος </a:t>
            </a:r>
            <a:r>
              <a:rPr lang="el-GR" sz="2000" dirty="0" err="1"/>
              <a:t>ακτίνων</a:t>
            </a:r>
            <a:r>
              <a:rPr lang="el-GR" sz="2000" dirty="0"/>
              <a:t> Χ (WDS</a:t>
            </a:r>
            <a:r>
              <a:rPr lang="el-GR" sz="2000" dirty="0" smtClean="0"/>
              <a:t>). </a:t>
            </a:r>
            <a:r>
              <a:rPr lang="en-US" sz="2000" dirty="0"/>
              <a:t>Copyright Science Education Resource Center, Carleton College. </a:t>
            </a:r>
            <a:r>
              <a:rPr lang="el-GR" sz="2000" dirty="0"/>
              <a:t>Σύνδεσμος: </a:t>
            </a:r>
            <a:r>
              <a:rPr lang="en-US" sz="2000" dirty="0"/>
              <a:t>http://</a:t>
            </a:r>
            <a:r>
              <a:rPr lang="en-US" sz="2000" dirty="0" smtClean="0"/>
              <a:t>serc.carleton.edu/index.html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6: Σύγκριση </a:t>
            </a:r>
            <a:r>
              <a:rPr lang="el-GR" sz="2000" dirty="0"/>
              <a:t>φάσματος </a:t>
            </a:r>
            <a:r>
              <a:rPr lang="en-US" sz="2000" dirty="0" smtClean="0"/>
              <a:t>EDS-WDS</a:t>
            </a:r>
            <a:r>
              <a:rPr lang="el-GR" sz="2000" dirty="0" smtClean="0"/>
              <a:t>. </a:t>
            </a:r>
            <a:r>
              <a:rPr lang="en-US" sz="2000" dirty="0"/>
              <a:t>Copyright Science Education Resource Center, Carleton College. </a:t>
            </a:r>
            <a:r>
              <a:rPr lang="el-GR" sz="2000" dirty="0"/>
              <a:t>Σύνδεσμος: </a:t>
            </a:r>
            <a:r>
              <a:rPr lang="en-US" sz="2000" dirty="0"/>
              <a:t>http://serc.carleton.edu/index.html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 </a:t>
            </a:r>
          </a:p>
          <a:p>
            <a:pPr marL="0" indent="0">
              <a:buNone/>
            </a:pPr>
            <a:endParaRPr lang="el-GR" altLang="el-GR" sz="2000" dirty="0" smtClean="0"/>
          </a:p>
          <a:p>
            <a:pPr marL="0" indent="0">
              <a:buNone/>
            </a:pPr>
            <a:endParaRPr lang="en-US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9324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moseley" title="Henry Mosel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56" y="2282031"/>
            <a:ext cx="2428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561756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2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εξέλιξη </a:t>
            </a:r>
            <a:r>
              <a:rPr lang="el-GR" dirty="0" err="1" smtClean="0"/>
              <a:t>Ακτίνων</a:t>
            </a:r>
            <a:r>
              <a:rPr lang="el-GR" dirty="0" smtClean="0"/>
              <a:t> Χ (1/2)</a:t>
            </a:r>
            <a:endParaRPr lang="el-GR" dirty="0"/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Henry Moseley </a:t>
            </a:r>
          </a:p>
          <a:p>
            <a:r>
              <a:rPr lang="en-US" dirty="0"/>
              <a:t>(1887-1915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4"/>
          </p:nvPr>
        </p:nvSpPr>
        <p:spPr>
          <a:xfrm>
            <a:off x="3995937" y="2214016"/>
            <a:ext cx="4690864" cy="3879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r>
              <a:rPr lang="el-GR" altLang="el-GR" dirty="0" smtClean="0">
                <a:latin typeface="Arial" pitchFamily="34" charset="0"/>
              </a:rPr>
              <a:t>Φάσμα </a:t>
            </a:r>
            <a:r>
              <a:rPr lang="el-GR" altLang="el-GR" dirty="0" err="1">
                <a:latin typeface="Arial" pitchFamily="34" charset="0"/>
              </a:rPr>
              <a:t>ακτίνων</a:t>
            </a:r>
            <a:r>
              <a:rPr lang="el-GR" altLang="el-GR" dirty="0">
                <a:latin typeface="Arial" pitchFamily="34" charset="0"/>
              </a:rPr>
              <a:t> Χ </a:t>
            </a:r>
            <a:r>
              <a:rPr lang="en-US" altLang="el-GR" dirty="0">
                <a:latin typeface="Arial" pitchFamily="34" charset="0"/>
                <a:sym typeface="Wingdings" pitchFamily="2" charset="2"/>
              </a:rPr>
              <a:t> </a:t>
            </a:r>
            <a:r>
              <a:rPr lang="el-GR" altLang="el-GR" dirty="0">
                <a:latin typeface="Arial" pitchFamily="34" charset="0"/>
              </a:rPr>
              <a:t>Σχέση μεταξύ Ζ και λ γραμμών εκπομπής χημικών στοιχείων </a:t>
            </a:r>
            <a:r>
              <a:rPr lang="en-US" altLang="el-GR" dirty="0">
                <a:latin typeface="Arial" pitchFamily="34" charset="0"/>
              </a:rPr>
              <a:t>(1913)</a:t>
            </a:r>
            <a:endParaRPr lang="el-GR" altLang="el-GR" dirty="0">
              <a:latin typeface="Arial" pitchFamily="34" charset="0"/>
            </a:endParaRPr>
          </a:p>
          <a:p>
            <a:endParaRPr lang="el-GR" dirty="0"/>
          </a:p>
        </p:txBody>
      </p:sp>
      <p:pic>
        <p:nvPicPr>
          <p:cNvPr id="16" name="Picture 11" descr="Moseley'sLaw(Cullity)" title="Διάγραμμα σχέσης Ζ και 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77" y="1340768"/>
            <a:ext cx="4098124" cy="38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35872" y="414908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3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622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Ιστορική εξέλιξη </a:t>
            </a:r>
            <a:r>
              <a:rPr lang="el-GR" dirty="0" err="1"/>
              <a:t>Ακτίνων</a:t>
            </a:r>
            <a:r>
              <a:rPr lang="el-GR" dirty="0"/>
              <a:t> Χ </a:t>
            </a:r>
            <a:r>
              <a:rPr lang="el-GR" dirty="0" smtClean="0"/>
              <a:t>(2/2</a:t>
            </a:r>
            <a:r>
              <a:rPr lang="el-GR" dirty="0"/>
              <a:t>)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W.L. Bragg </a:t>
            </a:r>
          </a:p>
          <a:p>
            <a:r>
              <a:rPr lang="en-US" dirty="0"/>
              <a:t>(1890-1971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4"/>
          </p:nvPr>
        </p:nvSpPr>
        <p:spPr>
          <a:xfrm>
            <a:off x="3707905" y="1412776"/>
            <a:ext cx="4978896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r>
              <a:rPr lang="el-GR" altLang="el-GR" dirty="0" smtClean="0">
                <a:latin typeface="Arial" pitchFamily="34" charset="0"/>
              </a:rPr>
              <a:t>Κατασκευή </a:t>
            </a:r>
            <a:r>
              <a:rPr lang="el-GR" altLang="el-GR" dirty="0">
                <a:latin typeface="Arial" pitchFamily="34" charset="0"/>
              </a:rPr>
              <a:t>πρώτης αναλυτικής συσκευής </a:t>
            </a:r>
            <a:r>
              <a:rPr lang="el-GR" altLang="el-GR" dirty="0" err="1">
                <a:latin typeface="Arial" pitchFamily="34" charset="0"/>
              </a:rPr>
              <a:t>ακτίνων</a:t>
            </a:r>
            <a:r>
              <a:rPr lang="el-GR" altLang="el-GR" dirty="0">
                <a:latin typeface="Arial" pitchFamily="34" charset="0"/>
              </a:rPr>
              <a:t> Χ </a:t>
            </a:r>
            <a:r>
              <a:rPr lang="en-US" altLang="el-GR" dirty="0">
                <a:latin typeface="Arial" pitchFamily="34" charset="0"/>
              </a:rPr>
              <a:t>(Nobel </a:t>
            </a:r>
            <a:r>
              <a:rPr lang="el-GR" altLang="el-GR" dirty="0">
                <a:latin typeface="Arial" pitchFamily="34" charset="0"/>
              </a:rPr>
              <a:t>Φυσικής </a:t>
            </a:r>
            <a:r>
              <a:rPr lang="en-US" altLang="el-GR" dirty="0">
                <a:latin typeface="Arial" pitchFamily="34" charset="0"/>
              </a:rPr>
              <a:t>191</a:t>
            </a:r>
            <a:r>
              <a:rPr lang="el-GR" altLang="el-GR" dirty="0">
                <a:latin typeface="Arial" pitchFamily="34" charset="0"/>
              </a:rPr>
              <a:t>5</a:t>
            </a:r>
            <a:r>
              <a:rPr lang="en-US" altLang="el-GR" dirty="0" smtClean="0">
                <a:latin typeface="Arial" pitchFamily="34" charset="0"/>
              </a:rPr>
              <a:t>)</a:t>
            </a:r>
            <a:endParaRPr lang="el-GR" altLang="el-GR" dirty="0">
              <a:latin typeface="Arial" pitchFamily="34" charset="0"/>
            </a:endParaRPr>
          </a:p>
        </p:txBody>
      </p:sp>
      <p:pic>
        <p:nvPicPr>
          <p:cNvPr id="9" name="Picture 5" descr="xray_6_bragg" title="W.L. Brag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0"/>
          <a:stretch/>
        </p:blipFill>
        <p:spPr bwMode="auto">
          <a:xfrm>
            <a:off x="971600" y="2392086"/>
            <a:ext cx="2448272" cy="3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5780088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4</a:t>
            </a:r>
          </a:p>
        </p:txBody>
      </p:sp>
      <p:pic>
        <p:nvPicPr>
          <p:cNvPr id="11" name="Picture 8" descr="IM" title="Συσκευή ανάλυσης ακτίνων 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50" y="1419495"/>
            <a:ext cx="3375630" cy="35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92280" y="4581277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5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ΕΞΕΛΗΞΗ </a:t>
            </a:r>
            <a:r>
              <a:rPr lang="en-US" altLang="el-GR" dirty="0"/>
              <a:t>XRF</a:t>
            </a:r>
            <a:endParaRPr lang="el-GR" alt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1950</a:t>
            </a:r>
            <a:r>
              <a:rPr lang="en-US" altLang="el-GR" dirty="0"/>
              <a:t>: </a:t>
            </a:r>
            <a:r>
              <a:rPr lang="el-GR" altLang="el-GR" dirty="0"/>
              <a:t>Πρώτο σύγχρονο φασματόμετρο </a:t>
            </a:r>
            <a:r>
              <a:rPr lang="el-GR" altLang="el-GR" dirty="0" err="1"/>
              <a:t>ακτίνων</a:t>
            </a:r>
            <a:r>
              <a:rPr lang="el-GR" altLang="el-GR" dirty="0"/>
              <a:t> Χ </a:t>
            </a:r>
            <a:r>
              <a:rPr lang="en-US" altLang="el-GR" dirty="0"/>
              <a:t>(WDXRF) </a:t>
            </a:r>
            <a:r>
              <a:rPr lang="el-GR" altLang="el-GR" dirty="0"/>
              <a:t>από </a:t>
            </a:r>
            <a:r>
              <a:rPr lang="en-US" altLang="el-GR" dirty="0"/>
              <a:t> Friedman &amp; </a:t>
            </a:r>
            <a:r>
              <a:rPr lang="en-US" altLang="el-GR" dirty="0" err="1"/>
              <a:t>Briks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1970: </a:t>
            </a:r>
            <a:r>
              <a:rPr lang="el-GR" altLang="el-GR" dirty="0"/>
              <a:t>Ανιχνευτές στερεάς φάσης </a:t>
            </a:r>
            <a:r>
              <a:rPr lang="en-US" altLang="el-GR" dirty="0">
                <a:sym typeface="Wingdings" pitchFamily="2" charset="2"/>
              </a:rPr>
              <a:t></a:t>
            </a:r>
            <a:r>
              <a:rPr lang="el-GR" altLang="el-GR" dirty="0">
                <a:sym typeface="Wingdings" pitchFamily="2" charset="2"/>
              </a:rPr>
              <a:t> </a:t>
            </a:r>
            <a:r>
              <a:rPr lang="en-US" altLang="el-GR" dirty="0">
                <a:sym typeface="Wingdings" pitchFamily="2" charset="2"/>
              </a:rPr>
              <a:t>EDXRF</a:t>
            </a:r>
          </a:p>
          <a:p>
            <a:pPr>
              <a:lnSpc>
                <a:spcPct val="90000"/>
              </a:lnSpc>
            </a:pPr>
            <a:r>
              <a:rPr lang="en-US" altLang="el-GR" dirty="0">
                <a:sym typeface="Wingdings" pitchFamily="2" charset="2"/>
              </a:rPr>
              <a:t>1980: Total Reflection XRF (TXRF)  </a:t>
            </a:r>
            <a:r>
              <a:rPr lang="el-GR" altLang="el-GR" dirty="0">
                <a:sym typeface="Wingdings" pitchFamily="2" charset="2"/>
              </a:rPr>
              <a:t>προσδιορισμός ιχνοστοιχείων</a:t>
            </a:r>
          </a:p>
          <a:p>
            <a:pPr>
              <a:lnSpc>
                <a:spcPct val="90000"/>
              </a:lnSpc>
            </a:pPr>
            <a:r>
              <a:rPr lang="el-GR" altLang="el-GR" dirty="0">
                <a:sym typeface="Wingdings" pitchFamily="2" charset="2"/>
              </a:rPr>
              <a:t>Σήμερα</a:t>
            </a:r>
            <a:r>
              <a:rPr lang="en-US" altLang="el-GR" dirty="0">
                <a:sym typeface="Wingdings" pitchFamily="2" charset="2"/>
              </a:rPr>
              <a:t>: </a:t>
            </a:r>
            <a:r>
              <a:rPr lang="el-GR" altLang="el-GR" dirty="0">
                <a:sym typeface="Wingdings" pitchFamily="2" charset="2"/>
              </a:rPr>
              <a:t>Προσδιορισμός στοιχείων με Ζ </a:t>
            </a:r>
            <a:r>
              <a:rPr lang="en-US" altLang="el-GR" dirty="0">
                <a:sym typeface="Wingdings" pitchFamily="2" charset="2"/>
              </a:rPr>
              <a:t>=</a:t>
            </a:r>
            <a:r>
              <a:rPr lang="el-GR" altLang="el-GR" dirty="0">
                <a:sym typeface="Wingdings" pitchFamily="2" charset="2"/>
              </a:rPr>
              <a:t> 4</a:t>
            </a:r>
            <a:r>
              <a:rPr lang="en-US" altLang="el-GR" dirty="0">
                <a:sym typeface="Wingdings" pitchFamily="2" charset="2"/>
              </a:rPr>
              <a:t>- </a:t>
            </a:r>
            <a:r>
              <a:rPr lang="el-GR" altLang="el-GR" dirty="0">
                <a:sym typeface="Wingdings" pitchFamily="2" charset="2"/>
              </a:rPr>
              <a:t>92</a:t>
            </a:r>
            <a:endParaRPr lang="en-US" altLang="el-GR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l-GR" altLang="el-GR" dirty="0">
                <a:sym typeface="Wingdings" pitchFamily="2" charset="2"/>
              </a:rPr>
              <a:t>Φορητές συσκευές </a:t>
            </a:r>
            <a:r>
              <a:rPr lang="en-US" altLang="el-GR" dirty="0">
                <a:sym typeface="Wingdings" pitchFamily="2" charset="2"/>
              </a:rPr>
              <a:t>XRF</a:t>
            </a:r>
            <a:r>
              <a:rPr lang="el-GR" altLang="el-GR" dirty="0">
                <a:sym typeface="Wingdings" pitchFamily="2" charset="2"/>
              </a:rPr>
              <a:t> για </a:t>
            </a:r>
            <a:r>
              <a:rPr lang="en-US" altLang="el-GR" dirty="0">
                <a:sym typeface="Wingdings" pitchFamily="2" charset="2"/>
              </a:rPr>
              <a:t>in</a:t>
            </a:r>
            <a:r>
              <a:rPr lang="el-GR" altLang="el-GR" dirty="0">
                <a:sym typeface="Wingdings" pitchFamily="2" charset="2"/>
              </a:rPr>
              <a:t> </a:t>
            </a:r>
            <a:r>
              <a:rPr lang="en-US" altLang="el-GR" dirty="0">
                <a:sym typeface="Wingdings" pitchFamily="2" charset="2"/>
              </a:rPr>
              <a:t>situ</a:t>
            </a:r>
            <a:r>
              <a:rPr lang="el-GR" altLang="el-GR" dirty="0">
                <a:sym typeface="Wingdings" pitchFamily="2" charset="2"/>
              </a:rPr>
              <a:t> ανάλυση σε ρυπασμένες περιοχές</a:t>
            </a:r>
            <a:r>
              <a:rPr lang="en-US" altLang="el-GR" dirty="0">
                <a:sym typeface="Wingdings" pitchFamily="2" charset="2"/>
              </a:rPr>
              <a:t> (</a:t>
            </a:r>
            <a:r>
              <a:rPr lang="en-US" altLang="el-GR" dirty="0" err="1">
                <a:sym typeface="Wingdings" pitchFamily="2" charset="2"/>
              </a:rPr>
              <a:t>Argyraki</a:t>
            </a:r>
            <a:r>
              <a:rPr lang="en-US" altLang="el-GR" dirty="0">
                <a:sym typeface="Wingdings" pitchFamily="2" charset="2"/>
              </a:rPr>
              <a:t> et al., 1997</a:t>
            </a:r>
            <a:r>
              <a:rPr lang="en-US" altLang="el-GR" dirty="0" smtClean="0">
                <a:sym typeface="Wingdings" pitchFamily="2" charset="2"/>
              </a:rPr>
              <a:t>)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Χημική ανάλυση εδαφών του πλανήτη Άρη</a:t>
            </a:r>
            <a:endParaRPr lang="el-GR" sz="36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Αποστολή </a:t>
            </a:r>
            <a:r>
              <a:rPr lang="en-US" dirty="0"/>
              <a:t>Mars Pathfinder (1997):  APXS </a:t>
            </a:r>
            <a:r>
              <a:rPr lang="el-GR" dirty="0"/>
              <a:t>προσαρμοσμένο στο όχημα </a:t>
            </a:r>
            <a:r>
              <a:rPr lang="en-US" dirty="0" err="1"/>
              <a:t>Sojournel</a:t>
            </a:r>
            <a:r>
              <a:rPr lang="en-US" dirty="0"/>
              <a:t> </a:t>
            </a:r>
            <a:r>
              <a:rPr lang="en-US" dirty="0" smtClean="0"/>
              <a:t>Rover</a:t>
            </a:r>
            <a:endParaRPr lang="en-US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l-GR" sz="1600" dirty="0"/>
              <a:t>Χημική ανάλυση πετρωμάτων και εδάφους του </a:t>
            </a:r>
            <a:r>
              <a:rPr lang="el-GR" sz="1600" dirty="0" smtClean="0"/>
              <a:t>Άρη</a:t>
            </a:r>
            <a:endParaRPr lang="el-GR" sz="1600" dirty="0"/>
          </a:p>
        </p:txBody>
      </p:sp>
      <p:pic>
        <p:nvPicPr>
          <p:cNvPr id="10" name="Picture 4" descr="pixe6" title="Όχημα Sojourn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9" y="2715419"/>
            <a:ext cx="3143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marsedFS8" title="Χημική ανάλυση αριανού πετρώματο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30917"/>
            <a:ext cx="4041775" cy="284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12808" y="558924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3808" y="558924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6</a:t>
            </a:r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Αρχή λειτουργίας </a:t>
            </a:r>
            <a:r>
              <a:rPr lang="en-US" dirty="0" smtClean="0"/>
              <a:t>XRF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3826768" cy="113466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Εκτόπιση e- εσωτερικής στιβάδας με επίδραση εξωτερικής ακτινοβολίας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31431" cy="1224136"/>
          </a:xfrm>
        </p:spPr>
        <p:txBody>
          <a:bodyPr>
            <a:noAutofit/>
          </a:bodyPr>
          <a:lstStyle/>
          <a:p>
            <a:r>
              <a:rPr lang="el-GR" sz="2000" dirty="0"/>
              <a:t>Συμπλήρωση της κενής θέσης με μετακίνηση e- από εξωτερικές στοιβάδες και εκπομπή ακτινοβολίας </a:t>
            </a:r>
            <a:r>
              <a:rPr lang="el-GR" sz="2000" dirty="0" smtClean="0"/>
              <a:t>Χ</a:t>
            </a:r>
            <a:endParaRPr lang="el-GR" sz="2000" dirty="0"/>
          </a:p>
        </p:txBody>
      </p:sp>
      <p:pic>
        <p:nvPicPr>
          <p:cNvPr id="9" name="Picture 7" descr="xrf_1" title="Αναπαράσταση ατόμου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040188" cy="308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xrf_2" title="Αναπαράσταση ατόμου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041775" cy="319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33336" y="583152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/>
              <a:t>9</a:t>
            </a:r>
            <a:endParaRPr lang="el-G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583152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/>
              <a:t>8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5 3:56:23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95D81E25-EC90-43B5-84C1-F0BE1EF5DE44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1602</Words>
  <Application>Microsoft Office PowerPoint</Application>
  <PresentationFormat>Προβολή στην οθόνη (4:3)</PresentationFormat>
  <Paragraphs>345</Paragraphs>
  <Slides>45</Slides>
  <Notes>31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Θέμα του Office</vt:lpstr>
      <vt:lpstr>Υδρογεωχημεία –  Αναλυτική Γεωχημεία</vt:lpstr>
      <vt:lpstr>ΠΕΡΙΕΧΟΜΕΝΑ</vt:lpstr>
      <vt:lpstr>ΕΙΣΑΓΩΓΗ</vt:lpstr>
      <vt:lpstr>ΗΛΕΚΤΡΟΜΑΓΝΗΤΙΚΟ ΦΑΣΜΑ &amp; ΑΝΑΛΥΤΙΚΕΣ ΤΕΧΝΙΚΕΣ</vt:lpstr>
      <vt:lpstr>Ιστορική εξέλιξη Ακτίνων Χ (1/2)</vt:lpstr>
      <vt:lpstr>Ιστορική εξέλιξη Ακτίνων Χ (2/2)</vt:lpstr>
      <vt:lpstr>ΕΞΕΛΗΞΗ XRF</vt:lpstr>
      <vt:lpstr>Χημική ανάλυση εδαφών του πλανήτη Άρη</vt:lpstr>
      <vt:lpstr>Αρχή λειτουργίας XRF</vt:lpstr>
      <vt:lpstr>ΑΡΧΗ ΛΕΙΤΟΥΡΓΙΑΣ</vt:lpstr>
      <vt:lpstr>ΑΠΟΔΟΣΗ ΦΘΟΡΙΣΜΟΥ (ω)</vt:lpstr>
      <vt:lpstr>ΔΙΑΤΑΞΗ EDXRF - WDXRF</vt:lpstr>
      <vt:lpstr>ΠΡΟΕΤΟΙΜΑΣΙΑ ΑΝΑΛΥΤΙΚΩΝ ΠΑΡΑΣΚΕΥΑΣΜΑΤΩΝ</vt:lpstr>
      <vt:lpstr>ΜΕΘΟΔΟΛΟΓΙΑ ΑΝΑΛΥΣΗΣ XRF (1/2)</vt:lpstr>
      <vt:lpstr>ΜΕΘΟΔΟΛΟΓΙΑ ΑΝΑΛΥΣΗΣ XRF (2/2)</vt:lpstr>
      <vt:lpstr>ΦΟΡΗΤΟ ΟΡΓΑΝΟ XRF</vt:lpstr>
      <vt:lpstr>ΑΝΑΛΥΣΗ ΝΕΤΡΟΝΙΚΗΣ ΕΝΕΡΓΟΠΟΙΗΣΗΣ (NAA)</vt:lpstr>
      <vt:lpstr>ΚΑΜΠΥΛΗ ΡΑΔΙΕΝΕΡΓΟΥΣ ΔΙΕΓΕΡΣΗΣ/ ΑΠΟΔΙΕΓΕΡΣΗΣ ΔΕΙΓΜΑΤΟΣ</vt:lpstr>
      <vt:lpstr>ΑΡΧΗ ΛΕΙΤΟΥΡΓΙΑΣ ΝΑΑ</vt:lpstr>
      <vt:lpstr>ΔΙΑΚΡΙΣΗ ΤΕΧΝΙΚΩΝ ΝΑΑ</vt:lpstr>
      <vt:lpstr>ΜΕΡΗ ΟΡΓΑΝΟΥ ΜΕΤΡΗΣΗΣ</vt:lpstr>
      <vt:lpstr>ΑΝΑΛΥΤΙΚΗ ΜΕΘΟΔΟΛΟΓΙΑ</vt:lpstr>
      <vt:lpstr>ΑΝΑΛΥΤΙΚΕΣ ΔΥΝΑΤΟΤΗΤΕΣ</vt:lpstr>
      <vt:lpstr>Φάσματα ακτίνων γ</vt:lpstr>
      <vt:lpstr>ΠΛΕΟΝΕΚΤΗΜΑΤΑ- ΜΕΙΟΝΕΚΤΗΜΑΤΑ ΝΑΑ</vt:lpstr>
      <vt:lpstr>Τεχνικές μικροανάλυσης με ηλεκτρονικό μικροσκόπιο</vt:lpstr>
      <vt:lpstr>Αλληλεπίδραση δείγματος και  δέσμης e-</vt:lpstr>
      <vt:lpstr>Ενεργός όγκος αλληλεπίδρασης </vt:lpstr>
      <vt:lpstr>Ακτινοβολία e- οπισθοσκεδάσεως (BSE) (1/2)</vt:lpstr>
      <vt:lpstr>Ακτινοβολία e- οπισθοσκεδάσεως (BSE) (2/2)</vt:lpstr>
      <vt:lpstr>BSE εικόνα δείγματος αμφιβολίτη</vt:lpstr>
      <vt:lpstr>Ανιχνευτές διασποράς ενέργειας ακτίνων Χ (EDS)</vt:lpstr>
      <vt:lpstr>EDS φάσμα δείγματος βιοτίτη</vt:lpstr>
      <vt:lpstr>Χαρακτηριστικά EDS</vt:lpstr>
      <vt:lpstr>Ανιχνευτές διασποράς μήκους κύματος ακτίνων Χ (WDS)</vt:lpstr>
      <vt:lpstr>Σύγκριση φάσματος EDS-WDS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ανάλυσης στερεών δειγμάτων- XRF &amp; NAA</dc:title>
  <dc:creator>Hara</dc:creator>
  <cp:keywords>XRF, NAA, έδαφος</cp:keywords>
  <cp:lastModifiedBy>Hara</cp:lastModifiedBy>
  <cp:revision>197</cp:revision>
  <dcterms:created xsi:type="dcterms:W3CDTF">2012-09-06T09:03:05Z</dcterms:created>
  <dcterms:modified xsi:type="dcterms:W3CDTF">2015-07-23T12:56:44Z</dcterms:modified>
</cp:coreProperties>
</file>