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9"/>
  </p:notesMasterIdLst>
  <p:sldIdLst>
    <p:sldId id="256" r:id="rId2"/>
    <p:sldId id="266" r:id="rId3"/>
    <p:sldId id="265" r:id="rId4"/>
    <p:sldId id="274" r:id="rId5"/>
    <p:sldId id="296" r:id="rId6"/>
    <p:sldId id="297" r:id="rId7"/>
    <p:sldId id="339" r:id="rId8"/>
    <p:sldId id="298" r:id="rId9"/>
    <p:sldId id="299" r:id="rId10"/>
    <p:sldId id="300" r:id="rId11"/>
    <p:sldId id="301" r:id="rId12"/>
    <p:sldId id="340" r:id="rId13"/>
    <p:sldId id="302" r:id="rId14"/>
    <p:sldId id="303" r:id="rId15"/>
    <p:sldId id="304" r:id="rId16"/>
    <p:sldId id="305" r:id="rId17"/>
    <p:sldId id="306" r:id="rId18"/>
    <p:sldId id="307" r:id="rId19"/>
    <p:sldId id="347" r:id="rId20"/>
    <p:sldId id="308" r:id="rId21"/>
    <p:sldId id="309" r:id="rId22"/>
    <p:sldId id="310" r:id="rId23"/>
    <p:sldId id="311" r:id="rId24"/>
    <p:sldId id="312" r:id="rId25"/>
    <p:sldId id="341" r:id="rId26"/>
    <p:sldId id="313" r:id="rId27"/>
    <p:sldId id="314" r:id="rId28"/>
    <p:sldId id="315" r:id="rId29"/>
    <p:sldId id="316" r:id="rId30"/>
    <p:sldId id="342" r:id="rId31"/>
    <p:sldId id="317" r:id="rId32"/>
    <p:sldId id="318" r:id="rId33"/>
    <p:sldId id="319" r:id="rId34"/>
    <p:sldId id="320" r:id="rId35"/>
    <p:sldId id="343" r:id="rId36"/>
    <p:sldId id="321" r:id="rId37"/>
    <p:sldId id="322" r:id="rId38"/>
    <p:sldId id="344" r:id="rId39"/>
    <p:sldId id="323" r:id="rId40"/>
    <p:sldId id="324" r:id="rId41"/>
    <p:sldId id="325" r:id="rId42"/>
    <p:sldId id="326" r:id="rId43"/>
    <p:sldId id="327" r:id="rId44"/>
    <p:sldId id="328" r:id="rId45"/>
    <p:sldId id="329" r:id="rId46"/>
    <p:sldId id="330" r:id="rId47"/>
    <p:sldId id="345" r:id="rId48"/>
    <p:sldId id="331" r:id="rId49"/>
    <p:sldId id="332" r:id="rId50"/>
    <p:sldId id="346" r:id="rId51"/>
    <p:sldId id="333" r:id="rId52"/>
    <p:sldId id="334" r:id="rId53"/>
    <p:sldId id="335" r:id="rId54"/>
    <p:sldId id="336" r:id="rId55"/>
    <p:sldId id="337" r:id="rId56"/>
    <p:sldId id="338" r:id="rId57"/>
    <p:sldId id="351" r:id="rId58"/>
    <p:sldId id="350" r:id="rId59"/>
    <p:sldId id="349" r:id="rId60"/>
    <p:sldId id="348" r:id="rId61"/>
    <p:sldId id="352" r:id="rId62"/>
    <p:sldId id="353" r:id="rId63"/>
    <p:sldId id="354" r:id="rId64"/>
    <p:sldId id="355" r:id="rId65"/>
    <p:sldId id="356" r:id="rId66"/>
    <p:sldId id="357" r:id="rId67"/>
    <p:sldId id="358" r:id="rId68"/>
    <p:sldId id="360" r:id="rId69"/>
    <p:sldId id="359" r:id="rId70"/>
    <p:sldId id="361" r:id="rId71"/>
    <p:sldId id="362" r:id="rId72"/>
    <p:sldId id="280" r:id="rId73"/>
    <p:sldId id="290" r:id="rId74"/>
    <p:sldId id="295" r:id="rId75"/>
    <p:sldId id="292" r:id="rId76"/>
    <p:sldId id="291" r:id="rId77"/>
    <p:sldId id="294" r:id="rId7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339"/>
            <p14:sldId id="298"/>
            <p14:sldId id="299"/>
          </p14:sldIdLst>
        </p14:section>
        <p14:section name="Untitled Section" id="{0F1CB131-A6BD-43D0-B8D4-1F27CEF7A05E}">
          <p14:sldIdLst>
            <p14:sldId id="300"/>
            <p14:sldId id="301"/>
            <p14:sldId id="340"/>
            <p14:sldId id="302"/>
            <p14:sldId id="303"/>
            <p14:sldId id="304"/>
            <p14:sldId id="305"/>
            <p14:sldId id="306"/>
            <p14:sldId id="307"/>
            <p14:sldId id="347"/>
            <p14:sldId id="308"/>
            <p14:sldId id="309"/>
            <p14:sldId id="310"/>
            <p14:sldId id="311"/>
            <p14:sldId id="312"/>
            <p14:sldId id="341"/>
            <p14:sldId id="313"/>
            <p14:sldId id="314"/>
            <p14:sldId id="315"/>
            <p14:sldId id="316"/>
            <p14:sldId id="342"/>
            <p14:sldId id="317"/>
            <p14:sldId id="318"/>
            <p14:sldId id="319"/>
            <p14:sldId id="320"/>
            <p14:sldId id="343"/>
            <p14:sldId id="321"/>
            <p14:sldId id="322"/>
            <p14:sldId id="344"/>
            <p14:sldId id="323"/>
            <p14:sldId id="324"/>
            <p14:sldId id="325"/>
            <p14:sldId id="326"/>
            <p14:sldId id="327"/>
            <p14:sldId id="328"/>
            <p14:sldId id="329"/>
            <p14:sldId id="330"/>
            <p14:sldId id="345"/>
            <p14:sldId id="331"/>
            <p14:sldId id="332"/>
            <p14:sldId id="346"/>
            <p14:sldId id="333"/>
            <p14:sldId id="334"/>
            <p14:sldId id="335"/>
            <p14:sldId id="336"/>
            <p14:sldId id="337"/>
            <p14:sldId id="338"/>
            <p14:sldId id="351"/>
            <p14:sldId id="350"/>
            <p14:sldId id="349"/>
            <p14:sldId id="348"/>
            <p14:sldId id="352"/>
            <p14:sldId id="353"/>
            <p14:sldId id="354"/>
            <p14:sldId id="355"/>
            <p14:sldId id="356"/>
            <p14:sldId id="357"/>
            <p14:sldId id="358"/>
            <p14:sldId id="360"/>
            <p14:sldId id="359"/>
            <p14:sldId id="361"/>
            <p14:sldId id="362"/>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1269746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586555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4113390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1869431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4307286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0629755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8239472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11344260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30263523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28741128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11150202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8842186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13851244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3129419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10119081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2381811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26276653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9379291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908494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12086252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31919710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4295945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15180544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673395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37329383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42866337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15106368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317531781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40831795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25853657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290680542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39266653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29669465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49788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96435198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36611907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200825980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2687675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42010395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5320049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40047285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30739322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390326433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val="348963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60</a:t>
            </a:fld>
            <a:endParaRPr lang="el-GR"/>
          </a:p>
        </p:txBody>
      </p:sp>
    </p:spTree>
    <p:extLst>
      <p:ext uri="{BB962C8B-B14F-4D97-AF65-F5344CB8AC3E}">
        <p14:creationId xmlns:p14="http://schemas.microsoft.com/office/powerpoint/2010/main" val="126427148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val="180829998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62</a:t>
            </a:fld>
            <a:endParaRPr lang="el-GR"/>
          </a:p>
        </p:txBody>
      </p:sp>
    </p:spTree>
    <p:extLst>
      <p:ext uri="{BB962C8B-B14F-4D97-AF65-F5344CB8AC3E}">
        <p14:creationId xmlns:p14="http://schemas.microsoft.com/office/powerpoint/2010/main" val="27513143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63</a:t>
            </a:fld>
            <a:endParaRPr lang="el-GR"/>
          </a:p>
        </p:txBody>
      </p:sp>
    </p:spTree>
    <p:extLst>
      <p:ext uri="{BB962C8B-B14F-4D97-AF65-F5344CB8AC3E}">
        <p14:creationId xmlns:p14="http://schemas.microsoft.com/office/powerpoint/2010/main" val="207259104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64</a:t>
            </a:fld>
            <a:endParaRPr lang="el-GR"/>
          </a:p>
        </p:txBody>
      </p:sp>
    </p:spTree>
    <p:extLst>
      <p:ext uri="{BB962C8B-B14F-4D97-AF65-F5344CB8AC3E}">
        <p14:creationId xmlns:p14="http://schemas.microsoft.com/office/powerpoint/2010/main" val="394214178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65</a:t>
            </a:fld>
            <a:endParaRPr lang="el-GR"/>
          </a:p>
        </p:txBody>
      </p:sp>
    </p:spTree>
    <p:extLst>
      <p:ext uri="{BB962C8B-B14F-4D97-AF65-F5344CB8AC3E}">
        <p14:creationId xmlns:p14="http://schemas.microsoft.com/office/powerpoint/2010/main" val="292845352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66</a:t>
            </a:fld>
            <a:endParaRPr lang="el-GR"/>
          </a:p>
        </p:txBody>
      </p:sp>
    </p:spTree>
    <p:extLst>
      <p:ext uri="{BB962C8B-B14F-4D97-AF65-F5344CB8AC3E}">
        <p14:creationId xmlns:p14="http://schemas.microsoft.com/office/powerpoint/2010/main" val="251164277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67</a:t>
            </a:fld>
            <a:endParaRPr lang="el-GR"/>
          </a:p>
        </p:txBody>
      </p:sp>
    </p:spTree>
    <p:extLst>
      <p:ext uri="{BB962C8B-B14F-4D97-AF65-F5344CB8AC3E}">
        <p14:creationId xmlns:p14="http://schemas.microsoft.com/office/powerpoint/2010/main" val="27920768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68</a:t>
            </a:fld>
            <a:endParaRPr lang="el-GR"/>
          </a:p>
        </p:txBody>
      </p:sp>
    </p:spTree>
    <p:extLst>
      <p:ext uri="{BB962C8B-B14F-4D97-AF65-F5344CB8AC3E}">
        <p14:creationId xmlns:p14="http://schemas.microsoft.com/office/powerpoint/2010/main" val="423790755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69</a:t>
            </a:fld>
            <a:endParaRPr lang="el-GR"/>
          </a:p>
        </p:txBody>
      </p:sp>
    </p:spTree>
    <p:extLst>
      <p:ext uri="{BB962C8B-B14F-4D97-AF65-F5344CB8AC3E}">
        <p14:creationId xmlns:p14="http://schemas.microsoft.com/office/powerpoint/2010/main" val="292419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427494602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70</a:t>
            </a:fld>
            <a:endParaRPr lang="el-GR"/>
          </a:p>
        </p:txBody>
      </p:sp>
    </p:spTree>
    <p:extLst>
      <p:ext uri="{BB962C8B-B14F-4D97-AF65-F5344CB8AC3E}">
        <p14:creationId xmlns:p14="http://schemas.microsoft.com/office/powerpoint/2010/main" val="401413455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71</a:t>
            </a:fld>
            <a:endParaRPr lang="el-GR"/>
          </a:p>
        </p:txBody>
      </p:sp>
    </p:spTree>
    <p:extLst>
      <p:ext uri="{BB962C8B-B14F-4D97-AF65-F5344CB8AC3E}">
        <p14:creationId xmlns:p14="http://schemas.microsoft.com/office/powerpoint/2010/main" val="17210579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73</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74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75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76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77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H ανάπτυξη της Γεωμετρικής Σκέψης</a:t>
            </a:r>
            <a:endParaRPr lang="el-GR" sz="1000" dirty="0" smtClean="0">
              <a:solidFill>
                <a:srgbClr val="5075BC"/>
              </a:solidFill>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H ανάπτυξη της Γεωμετρικής Σκέψης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rmAutofit fontScale="90000"/>
          </a:bodyPr>
          <a:lstStyle/>
          <a:p>
            <a:r>
              <a:rPr lang="el-GR" dirty="0"/>
              <a:t>Έρευνα στη Διδακτική των Μαθηματικών και Διδακτική Πράξη</a:t>
            </a: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US" altLang="el-GR" sz="2800" dirty="0" smtClean="0"/>
              <a:t>H </a:t>
            </a:r>
            <a:r>
              <a:rPr lang="el-GR" altLang="el-GR" sz="2800" dirty="0" smtClean="0"/>
              <a:t>ανάπτυξη της Γεωμετρικής Σκέψης</a:t>
            </a:r>
            <a:endParaRPr lang="en-US" altLang="el-GR"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3600" dirty="0"/>
              <a:t>Δυσκολίες μαθητών με τα </a:t>
            </a:r>
            <a:r>
              <a:rPr lang="el-GR" altLang="el-GR" sz="3600" dirty="0" smtClean="0"/>
              <a:t>διαγράμματα</a:t>
            </a:r>
            <a:r>
              <a:rPr lang="en-US" altLang="el-GR" sz="3600" dirty="0" smtClean="0"/>
              <a:t> (2/2)</a:t>
            </a:r>
            <a:endParaRPr lang="el-GR" sz="3600" dirty="0"/>
          </a:p>
        </p:txBody>
      </p:sp>
      <p:sp>
        <p:nvSpPr>
          <p:cNvPr id="5" name="Θέση περιεχομένου 4"/>
          <p:cNvSpPr>
            <a:spLocks noGrp="1"/>
          </p:cNvSpPr>
          <p:nvPr>
            <p:ph idx="1"/>
          </p:nvPr>
        </p:nvSpPr>
        <p:spPr/>
        <p:txBody>
          <a:bodyPr>
            <a:noAutofit/>
          </a:bodyPr>
          <a:lstStyle/>
          <a:p>
            <a:r>
              <a:rPr lang="el-GR" altLang="el-GR" sz="2400" dirty="0"/>
              <a:t>Τα σχέδια δεν αποδίδουν γεωμετρικές σχέσεις (</a:t>
            </a:r>
            <a:r>
              <a:rPr lang="el-GR" altLang="el-GR" sz="2400" dirty="0" err="1"/>
              <a:t>π.χ</a:t>
            </a:r>
            <a:r>
              <a:rPr lang="el-GR" altLang="el-GR" sz="2400" dirty="0"/>
              <a:t> εφαπτομένη σε κύκλο που δεν φαίνεται κάθετη στην ακτίνα του κύκλου)</a:t>
            </a:r>
          </a:p>
          <a:p>
            <a:r>
              <a:rPr lang="el-GR" altLang="el-GR" sz="2400" dirty="0"/>
              <a:t>Σύγχυση διαγραμμάτων με εικόνες (</a:t>
            </a:r>
            <a:r>
              <a:rPr lang="el-GR" altLang="el-GR" sz="2400" dirty="0" err="1"/>
              <a:t>π.χ</a:t>
            </a:r>
            <a:r>
              <a:rPr lang="el-GR" altLang="el-GR" sz="2400" dirty="0"/>
              <a:t> ένα πλάγιο παραλληλόγραμμο είναι ίδιο με το ορθογώνιο αν τα δούμε με άλλη οπτική).</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Η ανάπτυξη της Γεωμετρικής Σκέψης</a:t>
            </a:r>
            <a:endParaRPr lang="el-GR" sz="3600" dirty="0"/>
          </a:p>
        </p:txBody>
      </p:sp>
      <p:sp>
        <p:nvSpPr>
          <p:cNvPr id="3" name="Θέση περιεχομένου 2"/>
          <p:cNvSpPr>
            <a:spLocks noGrp="1"/>
          </p:cNvSpPr>
          <p:nvPr>
            <p:ph idx="1"/>
          </p:nvPr>
        </p:nvSpPr>
        <p:spPr/>
        <p:txBody>
          <a:bodyPr>
            <a:normAutofit/>
          </a:bodyPr>
          <a:lstStyle/>
          <a:p>
            <a:pPr>
              <a:lnSpc>
                <a:spcPct val="80000"/>
              </a:lnSpc>
            </a:pPr>
            <a:r>
              <a:rPr lang="en-US" altLang="el-GR" sz="2800" dirty="0"/>
              <a:t>Piaget</a:t>
            </a:r>
            <a:r>
              <a:rPr lang="el-GR" altLang="el-GR" sz="2800" dirty="0"/>
              <a:t> :  Η αντίληψη του παιδιού για τον χώρο</a:t>
            </a:r>
          </a:p>
          <a:p>
            <a:pPr lvl="1">
              <a:lnSpc>
                <a:spcPct val="80000"/>
              </a:lnSpc>
            </a:pPr>
            <a:r>
              <a:rPr lang="el-GR" altLang="el-GR" sz="2400" dirty="0"/>
              <a:t>ενεργή δράση με το περιβάλλον</a:t>
            </a:r>
          </a:p>
          <a:p>
            <a:pPr lvl="1">
              <a:lnSpc>
                <a:spcPct val="80000"/>
              </a:lnSpc>
            </a:pPr>
            <a:r>
              <a:rPr lang="el-GR" altLang="el-GR" sz="2400" dirty="0"/>
              <a:t>προτεραιότητα της </a:t>
            </a:r>
            <a:r>
              <a:rPr lang="el-GR" altLang="el-GR" sz="2400" dirty="0" err="1"/>
              <a:t>τοπολογικής</a:t>
            </a:r>
            <a:r>
              <a:rPr lang="el-GR" altLang="el-GR" sz="2400" dirty="0"/>
              <a:t> αντίληψης του χώρου</a:t>
            </a:r>
            <a:endParaRPr lang="en-US" altLang="el-GR" sz="2400" dirty="0"/>
          </a:p>
          <a:p>
            <a:pPr lvl="1">
              <a:lnSpc>
                <a:spcPct val="80000"/>
              </a:lnSpc>
            </a:pPr>
            <a:r>
              <a:rPr lang="en-US" altLang="el-GR" sz="2400" dirty="0"/>
              <a:t>Haptic</a:t>
            </a:r>
            <a:r>
              <a:rPr lang="el-GR" altLang="el-GR" sz="2400" dirty="0"/>
              <a:t>, Σχεδιασμός</a:t>
            </a:r>
          </a:p>
          <a:p>
            <a:pPr>
              <a:lnSpc>
                <a:spcPct val="80000"/>
              </a:lnSpc>
            </a:pPr>
            <a:r>
              <a:rPr lang="el-GR" altLang="el-GR" sz="2800" dirty="0"/>
              <a:t>Προβολικός χώρος (όλα τα πιθανά οπτικά σημεία)</a:t>
            </a:r>
          </a:p>
          <a:p>
            <a:pPr>
              <a:lnSpc>
                <a:spcPct val="80000"/>
              </a:lnSpc>
            </a:pPr>
            <a:r>
              <a:rPr lang="el-GR" altLang="el-GR" sz="2800" dirty="0" err="1"/>
              <a:t>Ευκλείδιος</a:t>
            </a:r>
            <a:r>
              <a:rPr lang="el-GR" altLang="el-GR" sz="2800" dirty="0"/>
              <a:t> χώρος (2-διάστατο πλαίσιο αναφοράς)</a:t>
            </a:r>
          </a:p>
          <a:p>
            <a:pPr>
              <a:lnSpc>
                <a:spcPct val="80000"/>
              </a:lnSpc>
            </a:pPr>
            <a:r>
              <a:rPr lang="el-GR" altLang="el-GR" sz="2800" dirty="0"/>
              <a:t>Κριτική </a:t>
            </a:r>
          </a:p>
          <a:p>
            <a:pPr lvl="1">
              <a:lnSpc>
                <a:spcPct val="80000"/>
              </a:lnSpc>
            </a:pPr>
            <a:r>
              <a:rPr lang="el-GR" altLang="el-GR" sz="2400" dirty="0"/>
              <a:t>μαθηματικές διαφοροποιήσεις, περιορισμοί του σχεδιασμού, ιδέες αναπτύσσονται και γίνονται σύνθετες, γλώσσα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Τα επίπεδα </a:t>
            </a:r>
            <a:r>
              <a:rPr lang="en-US" altLang="el-GR" sz="3600" dirty="0"/>
              <a:t>Van </a:t>
            </a:r>
            <a:r>
              <a:rPr lang="en-US" altLang="el-GR" sz="3600" dirty="0" err="1"/>
              <a:t>Hieles</a:t>
            </a:r>
            <a:r>
              <a:rPr lang="el-GR" altLang="el-GR" sz="3600" dirty="0"/>
              <a:t> </a:t>
            </a:r>
            <a:endParaRPr lang="el-GR" sz="3600" dirty="0"/>
          </a:p>
        </p:txBody>
      </p:sp>
      <p:sp>
        <p:nvSpPr>
          <p:cNvPr id="3" name="Θέση περιεχομένου 2"/>
          <p:cNvSpPr>
            <a:spLocks noGrp="1"/>
          </p:cNvSpPr>
          <p:nvPr>
            <p:ph idx="1"/>
          </p:nvPr>
        </p:nvSpPr>
        <p:spPr/>
        <p:txBody>
          <a:bodyPr>
            <a:normAutofit/>
          </a:bodyPr>
          <a:lstStyle/>
          <a:p>
            <a:pPr>
              <a:lnSpc>
                <a:spcPct val="80000"/>
              </a:lnSpc>
            </a:pPr>
            <a:r>
              <a:rPr lang="el-GR" altLang="el-GR" sz="2800" dirty="0"/>
              <a:t>Η μάθηση είναι ασυνεχής διαδικασία που χαρακτηρίζεται από ποιοτικώς διαφορετικά επίπεδα σκέψης. </a:t>
            </a:r>
          </a:p>
          <a:p>
            <a:pPr>
              <a:lnSpc>
                <a:spcPct val="80000"/>
              </a:lnSpc>
            </a:pPr>
            <a:r>
              <a:rPr lang="el-GR" altLang="el-GR" sz="2800" dirty="0"/>
              <a:t>Τα επίπεδα είναι συνεχόμενα και ιεραρχημένα. Η πρόοδος εξαρτάται από την εξάσκηση και όχι την ηλικία.</a:t>
            </a:r>
          </a:p>
          <a:p>
            <a:pPr>
              <a:lnSpc>
                <a:spcPct val="80000"/>
              </a:lnSpc>
            </a:pPr>
            <a:r>
              <a:rPr lang="el-GR" altLang="el-GR" sz="2800" dirty="0"/>
              <a:t>Οι ιδέες που εισάγονται σε ένα επίπεδο κατανοούνται πλήρως στο επόμενο επίπεδο. </a:t>
            </a:r>
          </a:p>
          <a:p>
            <a:pPr>
              <a:lnSpc>
                <a:spcPct val="80000"/>
              </a:lnSpc>
            </a:pPr>
            <a:r>
              <a:rPr lang="el-GR" altLang="el-GR" sz="2800" dirty="0"/>
              <a:t>Κάθε επίπεδο έχει το δικό του τρόπο σκέψης (ιεραρχία) που πρέπει να λαμβάνεται υπόψη κατά τη διδασκαλία. </a:t>
            </a:r>
          </a:p>
        </p:txBody>
      </p:sp>
    </p:spTree>
    <p:extLst>
      <p:ext uri="{BB962C8B-B14F-4D97-AF65-F5344CB8AC3E}">
        <p14:creationId xmlns:p14="http://schemas.microsoft.com/office/powerpoint/2010/main" val="2406547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4000" dirty="0"/>
              <a:t>Επίπεδο 1: Οπτικό</a:t>
            </a:r>
            <a:endParaRPr lang="el-GR" sz="4000" dirty="0"/>
          </a:p>
        </p:txBody>
      </p:sp>
      <p:sp>
        <p:nvSpPr>
          <p:cNvPr id="5" name="Θέση περιεχομένου 4"/>
          <p:cNvSpPr>
            <a:spLocks noGrp="1"/>
          </p:cNvSpPr>
          <p:nvPr>
            <p:ph idx="1"/>
          </p:nvPr>
        </p:nvSpPr>
        <p:spPr/>
        <p:txBody>
          <a:bodyPr>
            <a:noAutofit/>
          </a:bodyPr>
          <a:lstStyle/>
          <a:p>
            <a:r>
              <a:rPr lang="el-GR" altLang="el-GR" sz="2400" dirty="0"/>
              <a:t>Αναγνώριση σχημάτων ως εικόνες</a:t>
            </a:r>
          </a:p>
          <a:p>
            <a:r>
              <a:rPr lang="el-GR" altLang="el-GR" sz="2400" dirty="0"/>
              <a:t>Αδυναμία νοητικής αναπαράστασης</a:t>
            </a:r>
          </a:p>
          <a:p>
            <a:r>
              <a:rPr lang="el-GR" altLang="el-GR" sz="2400" dirty="0"/>
              <a:t>Χωρίς έμφαση στις ιδιότητες και στα χαρακτηριστικά</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Επίπεδο 2: Περιγραφικό-Αναλυτικό</a:t>
            </a:r>
            <a:endParaRPr lang="el-GR" sz="4000" dirty="0"/>
          </a:p>
        </p:txBody>
      </p:sp>
      <p:sp>
        <p:nvSpPr>
          <p:cNvPr id="3" name="Θέση περιεχομένου 2"/>
          <p:cNvSpPr>
            <a:spLocks noGrp="1"/>
          </p:cNvSpPr>
          <p:nvPr>
            <p:ph idx="1"/>
          </p:nvPr>
        </p:nvSpPr>
        <p:spPr/>
        <p:txBody>
          <a:bodyPr>
            <a:normAutofit/>
          </a:bodyPr>
          <a:lstStyle/>
          <a:p>
            <a:r>
              <a:rPr lang="el-GR" altLang="el-GR" sz="2800" dirty="0"/>
              <a:t>Αναγνώριση και κατηγοριοποίηση σχημάτων κατά ιδιότητες </a:t>
            </a:r>
          </a:p>
          <a:p>
            <a:r>
              <a:rPr lang="el-GR" altLang="el-GR" sz="2800" dirty="0"/>
              <a:t>Βρίσκουν με πειραματικό τρόπο τις ιδιότητες (παρατήρηση, μέτρηση, σχεδιασμός, </a:t>
            </a:r>
            <a:r>
              <a:rPr lang="el-GR" altLang="el-GR" sz="2800" dirty="0" err="1"/>
              <a:t>μοντελοποίηση</a:t>
            </a:r>
            <a:r>
              <a:rPr lang="el-GR" altLang="el-GR" sz="2800" dirty="0"/>
              <a:t>) </a:t>
            </a:r>
          </a:p>
          <a:p>
            <a:r>
              <a:rPr lang="el-GR" altLang="el-GR" sz="2800" dirty="0"/>
              <a:t>Δεν αντιλαμβάνονται τις σχέσεις μεταξύ των κατηγοριών των σχημάτων (π.χ. τετράγωνα και ορθογώνια)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4000" dirty="0"/>
              <a:t>Επίπεδο 3: Συσχετιστικό</a:t>
            </a:r>
            <a:endParaRPr lang="el-GR" sz="4000" dirty="0"/>
          </a:p>
        </p:txBody>
      </p:sp>
      <p:sp>
        <p:nvSpPr>
          <p:cNvPr id="5" name="Θέση περιεχομένου 4"/>
          <p:cNvSpPr>
            <a:spLocks noGrp="1"/>
          </p:cNvSpPr>
          <p:nvPr>
            <p:ph idx="1"/>
          </p:nvPr>
        </p:nvSpPr>
        <p:spPr/>
        <p:txBody>
          <a:bodyPr>
            <a:noAutofit/>
          </a:bodyPr>
          <a:lstStyle/>
          <a:p>
            <a:r>
              <a:rPr lang="el-GR" altLang="el-GR" dirty="0"/>
              <a:t>Διατύπωση ορισμών</a:t>
            </a:r>
          </a:p>
          <a:p>
            <a:r>
              <a:rPr lang="el-GR" altLang="el-GR" dirty="0"/>
              <a:t>Λογικά επιχειρήματα</a:t>
            </a:r>
          </a:p>
          <a:p>
            <a:r>
              <a:rPr lang="el-GR" altLang="el-GR" dirty="0"/>
              <a:t>Ιεραρχικές ταξινομήσεις σχημάτων και στήριξή τους με επιχειρήματα</a:t>
            </a:r>
          </a:p>
          <a:p>
            <a:r>
              <a:rPr lang="el-GR" altLang="el-GR" dirty="0"/>
              <a:t>Ανακάλυψη ιδιοτήτων μέσα από απλές αποδείξεις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Επίπεδο 4: Παραγωγικό</a:t>
            </a:r>
            <a:endParaRPr lang="el-GR" sz="4000" dirty="0"/>
          </a:p>
        </p:txBody>
      </p:sp>
      <p:sp>
        <p:nvSpPr>
          <p:cNvPr id="3" name="Θέση περιεχομένου 2"/>
          <p:cNvSpPr>
            <a:spLocks noGrp="1"/>
          </p:cNvSpPr>
          <p:nvPr>
            <p:ph idx="1"/>
          </p:nvPr>
        </p:nvSpPr>
        <p:spPr/>
        <p:txBody>
          <a:bodyPr>
            <a:normAutofit/>
          </a:bodyPr>
          <a:lstStyle/>
          <a:p>
            <a:r>
              <a:rPr lang="el-GR" altLang="el-GR" dirty="0"/>
              <a:t>Διατύπωση θεωρημάτων  μέσω ενός συστήματος αξιωμάτων</a:t>
            </a:r>
          </a:p>
          <a:p>
            <a:r>
              <a:rPr lang="el-GR" altLang="el-GR" dirty="0"/>
              <a:t>Διαφορές μεταξύ ορισμών, αξιωμάτων και θεωρημάτων</a:t>
            </a:r>
          </a:p>
          <a:p>
            <a:r>
              <a:rPr lang="el-GR" altLang="el-GR" dirty="0"/>
              <a:t>Αποδείξεις θεωρημάτων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Επίπεδο 5: Αυστηρό</a:t>
            </a:r>
            <a:endParaRPr lang="el-GR" sz="4000" dirty="0"/>
          </a:p>
        </p:txBody>
      </p:sp>
      <p:sp>
        <p:nvSpPr>
          <p:cNvPr id="3" name="Θέση περιεχομένου 2"/>
          <p:cNvSpPr>
            <a:spLocks noGrp="1"/>
          </p:cNvSpPr>
          <p:nvPr>
            <p:ph idx="1"/>
          </p:nvPr>
        </p:nvSpPr>
        <p:spPr/>
        <p:txBody>
          <a:bodyPr>
            <a:normAutofit/>
          </a:bodyPr>
          <a:lstStyle/>
          <a:p>
            <a:r>
              <a:rPr lang="el-GR" altLang="el-GR" dirty="0"/>
              <a:t>Η κατανόηση ύπαρξης άλλων αξιωματικών συστημάτων (</a:t>
            </a:r>
            <a:r>
              <a:rPr lang="el-GR" altLang="el-GR" dirty="0" err="1"/>
              <a:t>π.χ</a:t>
            </a:r>
            <a:r>
              <a:rPr lang="el-GR" altLang="el-GR" dirty="0"/>
              <a:t> μη Ευκλείδειες Γεωμετρίες)</a:t>
            </a:r>
          </a:p>
        </p:txBody>
      </p:sp>
    </p:spTree>
    <p:extLst>
      <p:ext uri="{BB962C8B-B14F-4D97-AF65-F5344CB8AC3E}">
        <p14:creationId xmlns:p14="http://schemas.microsoft.com/office/powerpoint/2010/main" val="2814896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Κριτική για τα επίπεδα </a:t>
            </a:r>
            <a:r>
              <a:rPr lang="en-US" altLang="el-GR" sz="4000" dirty="0"/>
              <a:t>van </a:t>
            </a:r>
            <a:r>
              <a:rPr lang="en-US" altLang="el-GR" sz="4000" dirty="0" err="1" smtClean="0"/>
              <a:t>Hieles</a:t>
            </a:r>
            <a:r>
              <a:rPr lang="en-US" altLang="el-GR" sz="4000" dirty="0" smtClean="0"/>
              <a:t> (1/2)</a:t>
            </a:r>
            <a:endParaRPr lang="el-GR" sz="4000" dirty="0"/>
          </a:p>
        </p:txBody>
      </p:sp>
      <p:sp>
        <p:nvSpPr>
          <p:cNvPr id="3" name="Θέση περιεχομένου 2"/>
          <p:cNvSpPr>
            <a:spLocks noGrp="1"/>
          </p:cNvSpPr>
          <p:nvPr>
            <p:ph idx="1"/>
          </p:nvPr>
        </p:nvSpPr>
        <p:spPr/>
        <p:txBody>
          <a:bodyPr>
            <a:noAutofit/>
          </a:bodyPr>
          <a:lstStyle/>
          <a:p>
            <a:pPr lvl="1">
              <a:lnSpc>
                <a:spcPct val="90000"/>
              </a:lnSpc>
              <a:buNone/>
            </a:pPr>
            <a:r>
              <a:rPr lang="el-GR" altLang="el-GR" sz="3200" b="1" i="1" dirty="0"/>
              <a:t>Κατά</a:t>
            </a:r>
          </a:p>
          <a:p>
            <a:pPr lvl="1">
              <a:lnSpc>
                <a:spcPct val="90000"/>
              </a:lnSpc>
            </a:pPr>
            <a:r>
              <a:rPr lang="el-GR" altLang="el-GR" sz="3200" dirty="0"/>
              <a:t>Οι μαθητές παρουσιάζουν τρόπους σκέψης που εμπίπτουν σε περισσότερα από ένα επίπεδα</a:t>
            </a:r>
          </a:p>
          <a:p>
            <a:pPr lvl="1">
              <a:lnSpc>
                <a:spcPct val="90000"/>
              </a:lnSpc>
            </a:pPr>
            <a:r>
              <a:rPr lang="el-GR" altLang="el-GR" sz="3200" dirty="0"/>
              <a:t>Η γεωμετρική ανάπτυξη μπορεί να γίνει ταυτόχρονα σε πολλά επίπεδα (όχι αυστηρά οπτικό, περιγραφικό κοκ). Οι μαθητές μαθαίνουν και εφαρμόζουν διάφορες δεξιότητες από διάφορα.</a:t>
            </a:r>
            <a:endParaRPr lang="el-GR" altLang="el-GR" sz="3200" b="1" i="1" dirty="0"/>
          </a:p>
          <a:p>
            <a:pPr>
              <a:lnSpc>
                <a:spcPct val="90000"/>
              </a:lnSpc>
              <a:buNone/>
            </a:pPr>
            <a:r>
              <a:rPr lang="el-GR" altLang="el-GR" b="1" i="1" dirty="0"/>
              <a:t>	</a:t>
            </a:r>
            <a:endParaRPr lang="el-GR" altLang="el-GR" dirty="0"/>
          </a:p>
        </p:txBody>
      </p:sp>
    </p:spTree>
    <p:extLst>
      <p:ext uri="{BB962C8B-B14F-4D97-AF65-F5344CB8AC3E}">
        <p14:creationId xmlns:p14="http://schemas.microsoft.com/office/powerpoint/2010/main" val="3786758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4000" dirty="0"/>
              <a:t>Κριτική για τα επίπεδα </a:t>
            </a:r>
            <a:r>
              <a:rPr lang="en-US" altLang="el-GR" sz="4000" dirty="0"/>
              <a:t>van </a:t>
            </a:r>
            <a:r>
              <a:rPr lang="en-US" altLang="el-GR" sz="4000" dirty="0" err="1" smtClean="0"/>
              <a:t>Hieles</a:t>
            </a:r>
            <a:r>
              <a:rPr lang="en-US" altLang="el-GR" sz="4000" dirty="0" smtClean="0"/>
              <a:t> (2/2)</a:t>
            </a:r>
            <a:endParaRPr lang="el-GR" sz="4000" dirty="0"/>
          </a:p>
        </p:txBody>
      </p:sp>
      <p:sp>
        <p:nvSpPr>
          <p:cNvPr id="3" name="Θέση περιεχομένου 2"/>
          <p:cNvSpPr>
            <a:spLocks noGrp="1"/>
          </p:cNvSpPr>
          <p:nvPr>
            <p:ph idx="1"/>
          </p:nvPr>
        </p:nvSpPr>
        <p:spPr/>
        <p:txBody>
          <a:bodyPr>
            <a:normAutofit/>
          </a:bodyPr>
          <a:lstStyle/>
          <a:p>
            <a:pPr>
              <a:lnSpc>
                <a:spcPct val="90000"/>
              </a:lnSpc>
              <a:buNone/>
            </a:pPr>
            <a:r>
              <a:rPr lang="el-GR" altLang="el-GR" sz="2800" b="1" i="1" dirty="0"/>
              <a:t>Υπέρ</a:t>
            </a:r>
            <a:endParaRPr lang="el-GR" altLang="el-GR" sz="2800" dirty="0"/>
          </a:p>
          <a:p>
            <a:pPr lvl="1">
              <a:lnSpc>
                <a:spcPct val="90000"/>
              </a:lnSpc>
            </a:pPr>
            <a:r>
              <a:rPr lang="el-GR" altLang="el-GR" dirty="0"/>
              <a:t>Προσφέρει ένα γενικό πλαίσιο που μπορεί να εφαρμοστεί στο ΑΠ και στη διδασκαλία και να είναι έτσι πιο αποτελεσματικά.</a:t>
            </a:r>
          </a:p>
          <a:p>
            <a:pPr lvl="1">
              <a:lnSpc>
                <a:spcPct val="90000"/>
              </a:lnSpc>
            </a:pPr>
            <a:r>
              <a:rPr lang="el-GR" altLang="el-GR" dirty="0"/>
              <a:t>Μας υπενθυμίζει ότι οι μαθητές σκέφτονται με διαφορετικούς τρόπους και προσφέρει ένα πλαίσιο μέσα στο οποίο μπορούμε να τους κατανοήσουμε.</a:t>
            </a:r>
          </a:p>
          <a:p>
            <a:pPr lvl="1">
              <a:lnSpc>
                <a:spcPct val="90000"/>
              </a:lnSpc>
            </a:pPr>
            <a:r>
              <a:rPr lang="el-GR" altLang="el-GR" dirty="0"/>
              <a:t>Δείχνει μέχρι που μπορούν να φτάσουν οι μαθητές </a:t>
            </a:r>
            <a:endParaRPr lang="el-GR" altLang="el-GR" dirty="0"/>
          </a:p>
        </p:txBody>
      </p:sp>
    </p:spTree>
    <p:extLst>
      <p:ext uri="{BB962C8B-B14F-4D97-AF65-F5344CB8AC3E}">
        <p14:creationId xmlns:p14="http://schemas.microsoft.com/office/powerpoint/2010/main" val="278508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normAutofit fontScale="90000"/>
          </a:bodyPr>
          <a:lstStyle/>
          <a:p>
            <a:r>
              <a:rPr lang="el-GR" dirty="0"/>
              <a:t>Έρευνα στη Διδακτική των Μαθηματικών και Διδακτική Πράξη</a:t>
            </a:r>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Πρόσφατες εξελίξεις των επιπέδων </a:t>
            </a:r>
            <a:r>
              <a:rPr lang="en-US" altLang="el-GR" dirty="0"/>
              <a:t>van </a:t>
            </a:r>
            <a:r>
              <a:rPr lang="en-US" altLang="el-GR" dirty="0" err="1"/>
              <a:t>Hieles</a:t>
            </a:r>
            <a:endParaRPr lang="el-GR" dirty="0"/>
          </a:p>
        </p:txBody>
      </p:sp>
      <p:sp>
        <p:nvSpPr>
          <p:cNvPr id="3" name="Θέση περιεχομένου 2"/>
          <p:cNvSpPr>
            <a:spLocks noGrp="1"/>
          </p:cNvSpPr>
          <p:nvPr>
            <p:ph idx="1"/>
          </p:nvPr>
        </p:nvSpPr>
        <p:spPr/>
        <p:txBody>
          <a:bodyPr>
            <a:normAutofit fontScale="92500"/>
          </a:bodyPr>
          <a:lstStyle/>
          <a:p>
            <a:r>
              <a:rPr lang="el-GR" altLang="el-GR" sz="2800" dirty="0"/>
              <a:t>Εξέλιξη των σταδίων στον τρισδιάστατο χώρο – σύνδεση τους με την έννοια της </a:t>
            </a:r>
            <a:r>
              <a:rPr lang="el-GR" altLang="el-GR" sz="2800" dirty="0" err="1"/>
              <a:t>οπτικοποίησης</a:t>
            </a:r>
            <a:endParaRPr lang="el-GR" altLang="el-GR" sz="2800" dirty="0"/>
          </a:p>
          <a:p>
            <a:pPr lvl="1"/>
            <a:r>
              <a:rPr lang="el-GR" altLang="el-GR" dirty="0" err="1"/>
              <a:t>Οπτικοποίηση</a:t>
            </a:r>
            <a:r>
              <a:rPr lang="el-GR" altLang="el-GR" dirty="0"/>
              <a:t> και εννοιολογική κατανόηση αναπτύσσονται παράλληλα</a:t>
            </a:r>
          </a:p>
          <a:p>
            <a:r>
              <a:rPr lang="el-GR" altLang="el-GR" sz="2800" dirty="0"/>
              <a:t>Τα επίπεδα </a:t>
            </a:r>
            <a:r>
              <a:rPr lang="en-US" altLang="el-GR" sz="2800" dirty="0"/>
              <a:t>van </a:t>
            </a:r>
            <a:r>
              <a:rPr lang="en-US" altLang="el-GR" sz="2800" dirty="0" err="1"/>
              <a:t>Hieles</a:t>
            </a:r>
            <a:r>
              <a:rPr lang="en-US" altLang="el-GR" sz="2800" dirty="0"/>
              <a:t> </a:t>
            </a:r>
            <a:r>
              <a:rPr lang="el-GR" altLang="el-GR" sz="2800" dirty="0"/>
              <a:t>φαίνεται να διαφοροποιούνται για διαφορετικές έννοιες</a:t>
            </a:r>
          </a:p>
          <a:p>
            <a:r>
              <a:rPr lang="el-GR" altLang="el-GR" sz="2800" dirty="0"/>
              <a:t>Ένας μαθητής μπορεί να έχει διαφορετικούς βαθμούς «κατοχής» ενός επιπέδου (</a:t>
            </a:r>
            <a:r>
              <a:rPr lang="el-GR" altLang="el-GR" sz="2800" dirty="0" err="1"/>
              <a:t>π.χ</a:t>
            </a:r>
            <a:r>
              <a:rPr lang="el-GR" altLang="el-GR" sz="2800" dirty="0"/>
              <a:t> διαφορετικοί τύποι –πλήρη κατανόηση των επιπέδων 1, και 2, υψηλή κατανόηση του επιπέδου 3 και χαμηλή του 4)</a:t>
            </a:r>
          </a:p>
        </p:txBody>
      </p:sp>
    </p:spTree>
    <p:extLst>
      <p:ext uri="{BB962C8B-B14F-4D97-AF65-F5344CB8AC3E}">
        <p14:creationId xmlns:p14="http://schemas.microsoft.com/office/powerpoint/2010/main" val="2023386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ανάπτυξη του συλλογισμού στη Γεωμετρία (Β</a:t>
            </a:r>
            <a:r>
              <a:rPr lang="en-US" altLang="el-GR" dirty="0" err="1"/>
              <a:t>attista</a:t>
            </a:r>
            <a:r>
              <a:rPr lang="en-US" altLang="el-GR" dirty="0" smtClean="0"/>
              <a:t>) (1/2)</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Εικονικός – Ολιστικός συλλογισμός</a:t>
            </a:r>
          </a:p>
          <a:p>
            <a:pPr lvl="1"/>
            <a:r>
              <a:rPr lang="el-GR" altLang="el-GR" dirty="0"/>
              <a:t>Στάδιο μη αναγνώρισης κοινών σχημάτων</a:t>
            </a:r>
          </a:p>
          <a:p>
            <a:pPr lvl="1"/>
            <a:r>
              <a:rPr lang="el-GR" altLang="el-GR" dirty="0"/>
              <a:t>Στάδιο αναγνώρισης κοινών σχημάτων</a:t>
            </a:r>
          </a:p>
          <a:p>
            <a:r>
              <a:rPr lang="el-GR" altLang="el-GR" dirty="0"/>
              <a:t>Αναλυτικός –συστατικός συλλογισμός</a:t>
            </a:r>
          </a:p>
          <a:p>
            <a:pPr lvl="1"/>
            <a:r>
              <a:rPr lang="el-GR" altLang="el-GR" dirty="0"/>
              <a:t>Αναφέρονται στα συστατικά του σχήματος άτυπα και εικονικά</a:t>
            </a:r>
          </a:p>
          <a:p>
            <a:pPr lvl="1"/>
            <a:r>
              <a:rPr lang="el-GR" altLang="el-GR" dirty="0"/>
              <a:t>Τυπικές και άτυπες περιγραφές συστατικών των σχημάτων</a:t>
            </a:r>
          </a:p>
          <a:p>
            <a:pPr lvl="1"/>
            <a:r>
              <a:rPr lang="el-GR" altLang="el-GR" dirty="0"/>
              <a:t>Τυπικές περιγραφές συστατικών των σχημάτων</a:t>
            </a:r>
          </a:p>
        </p:txBody>
      </p:sp>
    </p:spTree>
    <p:extLst>
      <p:ext uri="{BB962C8B-B14F-4D97-AF65-F5344CB8AC3E}">
        <p14:creationId xmlns:p14="http://schemas.microsoft.com/office/powerpoint/2010/main" val="908560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ανάπτυξη του συλλογισμού στη Γεωμετρία (Β</a:t>
            </a:r>
            <a:r>
              <a:rPr lang="en-US" altLang="el-GR" dirty="0" err="1"/>
              <a:t>attista</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r>
              <a:rPr lang="el-GR" altLang="el-GR" dirty="0"/>
              <a:t>Σχεσιακός συλλογισμός που στηρίζεται στην ιδιότητες</a:t>
            </a:r>
          </a:p>
          <a:p>
            <a:pPr lvl="1"/>
            <a:r>
              <a:rPr lang="el-GR" altLang="el-GR" dirty="0"/>
              <a:t>Εμπειρικές σχέσεις (δίνει εμπειρική αιτιολόγηση)</a:t>
            </a:r>
          </a:p>
          <a:p>
            <a:pPr lvl="1"/>
            <a:r>
              <a:rPr lang="el-GR" altLang="el-GR" dirty="0"/>
              <a:t>Ανάλυση των επιμέρους ιδιοτήτων και των επιμέρους αλληλεπιδράσεων τους</a:t>
            </a:r>
          </a:p>
          <a:p>
            <a:pPr lvl="1"/>
            <a:r>
              <a:rPr lang="el-GR" altLang="el-GR" dirty="0"/>
              <a:t>Λογικές συνεπαγωγές</a:t>
            </a:r>
          </a:p>
          <a:p>
            <a:pPr lvl="1"/>
            <a:r>
              <a:rPr lang="el-GR" altLang="el-GR" dirty="0"/>
              <a:t>Ιεραρχικές ταξινομήσεις</a:t>
            </a:r>
          </a:p>
          <a:p>
            <a:r>
              <a:rPr lang="el-GR" altLang="el-GR" dirty="0"/>
              <a:t>Τυπική απόδειξη</a:t>
            </a:r>
          </a:p>
        </p:txBody>
      </p:sp>
    </p:spTree>
    <p:extLst>
      <p:ext uri="{BB962C8B-B14F-4D97-AF65-F5344CB8AC3E}">
        <p14:creationId xmlns:p14="http://schemas.microsoft.com/office/powerpoint/2010/main" val="25027511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Παρανοήσεις των μαθητών και ερμηνείες τους</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sz="2800" dirty="0"/>
              <a:t>«Μεγαλύτερη γωνία είναι αυτή που έχει μεγαλύτερες πλευρές»</a:t>
            </a:r>
          </a:p>
          <a:p>
            <a:pPr>
              <a:lnSpc>
                <a:spcPct val="90000"/>
              </a:lnSpc>
            </a:pPr>
            <a:r>
              <a:rPr lang="el-GR" altLang="el-GR" sz="2800" dirty="0"/>
              <a:t>«Το τετράγωνο δεν είναι ρόμβος»</a:t>
            </a:r>
          </a:p>
          <a:p>
            <a:pPr>
              <a:lnSpc>
                <a:spcPct val="90000"/>
              </a:lnSpc>
            </a:pPr>
            <a:r>
              <a:rPr lang="el-GR" altLang="el-GR" sz="2800" dirty="0"/>
              <a:t>«Το ύψος σε ένα τρίγωνο είναι η κατακόρυφος»</a:t>
            </a:r>
          </a:p>
          <a:p>
            <a:pPr>
              <a:lnSpc>
                <a:spcPct val="90000"/>
              </a:lnSpc>
            </a:pPr>
            <a:r>
              <a:rPr lang="el-GR" altLang="el-GR" sz="2800" dirty="0"/>
              <a:t>«Σχήματα με την ίδια περίμετρο έχουν και το ίδιο εμβαδόν»</a:t>
            </a:r>
          </a:p>
          <a:p>
            <a:pPr>
              <a:lnSpc>
                <a:spcPct val="90000"/>
              </a:lnSpc>
              <a:buNone/>
            </a:pPr>
            <a:r>
              <a:rPr lang="el-GR" altLang="el-GR" sz="2800" dirty="0"/>
              <a:t>Το φαινόμενο του προτύπου</a:t>
            </a:r>
          </a:p>
          <a:p>
            <a:pPr>
              <a:lnSpc>
                <a:spcPct val="90000"/>
              </a:lnSpc>
              <a:buNone/>
            </a:pPr>
            <a:r>
              <a:rPr lang="el-GR" altLang="el-GR" sz="2800" dirty="0"/>
              <a:t>Διαισθητικά μοντέλα (περισσότερο από Α – περισσότερο από Β)</a:t>
            </a:r>
          </a:p>
        </p:txBody>
      </p:sp>
    </p:spTree>
    <p:extLst>
      <p:ext uri="{BB962C8B-B14F-4D97-AF65-F5344CB8AC3E}">
        <p14:creationId xmlns:p14="http://schemas.microsoft.com/office/powerpoint/2010/main" val="33569363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Διδακτικές </a:t>
            </a:r>
            <a:r>
              <a:rPr lang="el-GR" altLang="el-GR" dirty="0" smtClean="0"/>
              <a:t>παρεμβάσεις</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sz="2800" dirty="0"/>
              <a:t>Χρήση διδακτικών μέσων</a:t>
            </a:r>
          </a:p>
          <a:p>
            <a:pPr lvl="1"/>
            <a:r>
              <a:rPr lang="el-GR" altLang="el-GR" sz="2400" dirty="0"/>
              <a:t>Διαγράμματα</a:t>
            </a:r>
          </a:p>
          <a:p>
            <a:pPr lvl="2"/>
            <a:r>
              <a:rPr lang="el-GR" altLang="el-GR" sz="2000" dirty="0"/>
              <a:t>Χρήση διαγράμματος για απόδειξη σε ένα πρόβλημα – οι μαθητές πρέπει να επικεντρωθούν στις χρήσιμες πληροφορίες και να αποκλείσουν τις υπόλοιπες</a:t>
            </a:r>
          </a:p>
          <a:p>
            <a:pPr lvl="2"/>
            <a:r>
              <a:rPr lang="el-GR" altLang="el-GR" sz="2000" dirty="0"/>
              <a:t>Οι μαθητές συχνά αποδίδουν τα χαρακτηριστικά ενός σχεδίου στο γεωμετρικό σχήμα που αντιπροσωπεύει – αποτυγχάνουν να κατανοήσουν ότι το διάγραμμα πιθανόν να μην περιλαμβάνει όλες τις πληροφορίες</a:t>
            </a:r>
          </a:p>
          <a:p>
            <a:pPr lvl="2"/>
            <a:r>
              <a:rPr lang="el-GR" altLang="el-GR" sz="2000" dirty="0"/>
              <a:t>Χρήση πολλαπλών σχεδίων για ένα πρόβλημα απόδειξης και διεξοδική συζήτηση διαγραμμάτων – βοηθητικό</a:t>
            </a:r>
          </a:p>
        </p:txBody>
      </p:sp>
    </p:spTree>
    <p:extLst>
      <p:ext uri="{BB962C8B-B14F-4D97-AF65-F5344CB8AC3E}">
        <p14:creationId xmlns:p14="http://schemas.microsoft.com/office/powerpoint/2010/main" val="24065495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Διδακτικές </a:t>
            </a:r>
            <a:r>
              <a:rPr lang="el-GR" altLang="el-GR" dirty="0" smtClean="0"/>
              <a:t>παρεμβάσεις</a:t>
            </a:r>
            <a:r>
              <a:rPr lang="en-US" altLang="el-GR" dirty="0" smtClean="0"/>
              <a:t> (2/2)</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err="1"/>
              <a:t>Χειραπτικά</a:t>
            </a:r>
            <a:r>
              <a:rPr lang="el-GR" altLang="el-GR" dirty="0"/>
              <a:t> υλικά</a:t>
            </a:r>
          </a:p>
          <a:p>
            <a:pPr lvl="1"/>
            <a:r>
              <a:rPr lang="el-GR" altLang="el-GR" dirty="0" err="1"/>
              <a:t>Γεωπίνακας</a:t>
            </a:r>
            <a:endParaRPr lang="el-GR" altLang="el-GR" dirty="0"/>
          </a:p>
          <a:p>
            <a:pPr lvl="1"/>
            <a:r>
              <a:rPr lang="el-GR" altLang="el-GR" dirty="0"/>
              <a:t>Ράβδοι</a:t>
            </a:r>
          </a:p>
          <a:p>
            <a:pPr lvl="1"/>
            <a:r>
              <a:rPr lang="el-GR" altLang="el-GR" dirty="0"/>
              <a:t>Αναπτύγματα</a:t>
            </a:r>
          </a:p>
          <a:p>
            <a:pPr lvl="1"/>
            <a:r>
              <a:rPr lang="el-GR" altLang="el-GR" dirty="0"/>
              <a:t>«Δυναμικά» μοντέλα</a:t>
            </a:r>
          </a:p>
          <a:p>
            <a:r>
              <a:rPr lang="el-GR" altLang="el-GR" dirty="0"/>
              <a:t>Περιβάλλοντα στον υπολογιστή</a:t>
            </a:r>
          </a:p>
          <a:p>
            <a:pPr lvl="1"/>
            <a:r>
              <a:rPr lang="en-US" altLang="el-GR" dirty="0"/>
              <a:t>Logo</a:t>
            </a:r>
          </a:p>
          <a:p>
            <a:pPr lvl="1"/>
            <a:r>
              <a:rPr lang="el-GR" altLang="el-GR" dirty="0"/>
              <a:t>Δυναμικά περιβάλλοντα</a:t>
            </a:r>
          </a:p>
        </p:txBody>
      </p:sp>
    </p:spTree>
    <p:extLst>
      <p:ext uri="{BB962C8B-B14F-4D97-AF65-F5344CB8AC3E}">
        <p14:creationId xmlns:p14="http://schemas.microsoft.com/office/powerpoint/2010/main" val="32878022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Οπτικοποίηση</a:t>
            </a:r>
            <a:r>
              <a:rPr lang="el-GR" altLang="el-GR" dirty="0"/>
              <a:t> στη </a:t>
            </a:r>
            <a:r>
              <a:rPr lang="el-GR" altLang="el-GR" dirty="0" smtClean="0"/>
              <a:t>Γεωμετρία</a:t>
            </a:r>
            <a:r>
              <a:rPr lang="en-US" altLang="el-GR" dirty="0" smtClean="0"/>
              <a:t> (1/2)</a:t>
            </a:r>
            <a:endParaRPr lang="el-GR" dirty="0"/>
          </a:p>
        </p:txBody>
      </p:sp>
      <p:sp>
        <p:nvSpPr>
          <p:cNvPr id="14" name="2 - Θέση περιεχομένου"/>
          <p:cNvSpPr>
            <a:spLocks noGrp="1"/>
          </p:cNvSpPr>
          <p:nvPr>
            <p:ph idx="1"/>
          </p:nvPr>
        </p:nvSpPr>
        <p:spPr>
          <a:xfrm>
            <a:off x="457200" y="1600200"/>
            <a:ext cx="8229600" cy="4525963"/>
          </a:xfrm>
        </p:spPr>
        <p:txBody>
          <a:bodyPr/>
          <a:lstStyle/>
          <a:p>
            <a:r>
              <a:rPr lang="el-GR" altLang="el-GR" sz="2400" u="sng" dirty="0"/>
              <a:t>Νοερή εικόνα</a:t>
            </a:r>
            <a:r>
              <a:rPr lang="el-GR" altLang="el-GR" sz="2400" dirty="0"/>
              <a:t> (</a:t>
            </a:r>
            <a:r>
              <a:rPr lang="en-US" altLang="el-GR" sz="2400" dirty="0"/>
              <a:t>Image</a:t>
            </a:r>
            <a:r>
              <a:rPr lang="el-GR" altLang="el-GR" sz="2400" dirty="0"/>
              <a:t>)  η νοητική κατασκευή ενός αντικειμένου στη σκέψη μέσα από τη χρήση των αισθήσεων όπου ο νους παίζει ένα ενεργό ρόλο σε αντίθεση με μια στατική εικόνα</a:t>
            </a:r>
          </a:p>
          <a:p>
            <a:r>
              <a:rPr lang="el-GR" altLang="el-GR" sz="2400" u="sng" dirty="0" err="1"/>
              <a:t>Οπτικοποίηση</a:t>
            </a:r>
            <a:endParaRPr lang="el-GR" altLang="el-GR" sz="2400" u="sng" dirty="0"/>
          </a:p>
          <a:p>
            <a:r>
              <a:rPr lang="el-GR" altLang="el-GR" sz="2400" dirty="0"/>
              <a:t>Η ικανότητα να περιστρέφουμε, χειριζόμαστε, μεταφέρουμε ένα αντικείμενο</a:t>
            </a:r>
          </a:p>
          <a:p>
            <a:r>
              <a:rPr lang="el-GR" altLang="el-GR" sz="2400" dirty="0"/>
              <a:t>Η σχέση ανάμεσα στις νοερές εικόνες (λογική σκέψη)</a:t>
            </a:r>
          </a:p>
        </p:txBody>
      </p:sp>
    </p:spTree>
    <p:extLst>
      <p:ext uri="{BB962C8B-B14F-4D97-AF65-F5344CB8AC3E}">
        <p14:creationId xmlns:p14="http://schemas.microsoft.com/office/powerpoint/2010/main" val="20182043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err="1"/>
              <a:t>Οπτικοποίηση</a:t>
            </a:r>
            <a:r>
              <a:rPr lang="el-GR" altLang="el-GR" dirty="0"/>
              <a:t> στη </a:t>
            </a:r>
            <a:r>
              <a:rPr lang="el-GR" altLang="el-GR" dirty="0" smtClean="0"/>
              <a:t>Γεωμετρία</a:t>
            </a:r>
            <a:r>
              <a:rPr lang="en-US" altLang="el-GR" dirty="0" smtClean="0"/>
              <a:t> (2/2)</a:t>
            </a: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90000"/>
              </a:lnSpc>
            </a:pPr>
            <a:r>
              <a:rPr lang="en-US" altLang="el-GR" u="sng" dirty="0"/>
              <a:t>Imagery</a:t>
            </a:r>
            <a:r>
              <a:rPr lang="el-GR" altLang="el-GR" dirty="0"/>
              <a:t>: η συλλογή μιας από πολλές νοερές εικόνες. Η δύναμη της ίσως οδηγήσει σε </a:t>
            </a:r>
            <a:r>
              <a:rPr lang="el-GR" altLang="el-GR" dirty="0" err="1"/>
              <a:t>οπτικοποίηση</a:t>
            </a:r>
            <a:r>
              <a:rPr lang="el-GR" altLang="el-GR" dirty="0"/>
              <a:t> που θα βοηθήσει τους μαθητές να κάνουν συνδέσεις</a:t>
            </a:r>
          </a:p>
          <a:p>
            <a:pPr>
              <a:lnSpc>
                <a:spcPct val="90000"/>
              </a:lnSpc>
            </a:pPr>
            <a:r>
              <a:rPr lang="el-GR" altLang="el-GR" dirty="0"/>
              <a:t>σημαντική στην επίλυση προβλημάτων</a:t>
            </a:r>
          </a:p>
          <a:p>
            <a:pPr>
              <a:lnSpc>
                <a:spcPct val="90000"/>
              </a:lnSpc>
            </a:pPr>
            <a:r>
              <a:rPr lang="el-GR" altLang="el-GR" dirty="0"/>
              <a:t>διαφορετικές απόψεις σχετικά με το αν οι μαθητές προτιμούν τέτοιες προσεγγίσεις</a:t>
            </a:r>
          </a:p>
          <a:p>
            <a:pPr>
              <a:lnSpc>
                <a:spcPct val="90000"/>
              </a:lnSpc>
            </a:pPr>
            <a:r>
              <a:rPr lang="el-GR" altLang="el-GR" dirty="0"/>
              <a:t>ενθαρρύνει την διαίσθηση</a:t>
            </a:r>
          </a:p>
          <a:p>
            <a:pPr>
              <a:lnSpc>
                <a:spcPct val="90000"/>
              </a:lnSpc>
            </a:pPr>
            <a:r>
              <a:rPr lang="el-GR" altLang="el-GR" dirty="0"/>
              <a:t>αρνητικές πεποιθήσεις δασκάλων σε σχέση με τα μαθηματικά και την </a:t>
            </a:r>
            <a:r>
              <a:rPr lang="el-GR" altLang="el-GR" dirty="0" err="1"/>
              <a:t>οπτικοποίηση</a:t>
            </a:r>
            <a:endParaRPr lang="el-GR" altLang="el-GR" dirty="0"/>
          </a:p>
        </p:txBody>
      </p:sp>
    </p:spTree>
    <p:extLst>
      <p:ext uri="{BB962C8B-B14F-4D97-AF65-F5344CB8AC3E}">
        <p14:creationId xmlns:p14="http://schemas.microsoft.com/office/powerpoint/2010/main" val="3369169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Παραδείγματα</a:t>
            </a:r>
            <a:endParaRPr lang="el-GR" dirty="0"/>
          </a:p>
        </p:txBody>
      </p:sp>
      <p:sp>
        <p:nvSpPr>
          <p:cNvPr id="3" name="Θέση περιεχομένου 2"/>
          <p:cNvSpPr>
            <a:spLocks noGrp="1"/>
          </p:cNvSpPr>
          <p:nvPr>
            <p:ph idx="1"/>
          </p:nvPr>
        </p:nvSpPr>
        <p:spPr/>
        <p:txBody>
          <a:bodyPr>
            <a:normAutofit/>
          </a:bodyPr>
          <a:lstStyle/>
          <a:p>
            <a:pPr>
              <a:lnSpc>
                <a:spcPct val="80000"/>
              </a:lnSpc>
            </a:pPr>
            <a:r>
              <a:rPr lang="el-GR" altLang="el-GR" sz="2400" dirty="0"/>
              <a:t>(το πρόβλημα με τις οδοντογλυφίδες)</a:t>
            </a:r>
          </a:p>
          <a:p>
            <a:pPr>
              <a:lnSpc>
                <a:spcPct val="80000"/>
              </a:lnSpc>
              <a:buNone/>
            </a:pPr>
            <a:r>
              <a:rPr lang="el-GR" altLang="el-GR" sz="2400" dirty="0"/>
              <a:t>    να προβλέψουν πόσα τετράγωνα θα υπάρχουν όταν έχουν 5</a:t>
            </a:r>
            <a:r>
              <a:rPr lang="en-US" altLang="el-GR" sz="2400" dirty="0"/>
              <a:t>x</a:t>
            </a:r>
            <a:r>
              <a:rPr lang="el-GR" altLang="el-GR" sz="2400" dirty="0"/>
              <a:t>5 μοτίβο (αφού έχουν δει τα προηγούμενα)</a:t>
            </a:r>
          </a:p>
          <a:p>
            <a:pPr>
              <a:lnSpc>
                <a:spcPct val="80000"/>
              </a:lnSpc>
            </a:pPr>
            <a:r>
              <a:rPr lang="el-GR" altLang="el-GR" sz="2400" dirty="0"/>
              <a:t>να φτιάξουν κουτιά από ένα φύλλο χαρτιού δεδομένου όγκου</a:t>
            </a:r>
          </a:p>
          <a:p>
            <a:pPr>
              <a:lnSpc>
                <a:spcPct val="80000"/>
              </a:lnSpc>
            </a:pPr>
            <a:r>
              <a:rPr lang="el-GR" altLang="el-GR" sz="2400" dirty="0"/>
              <a:t>-Υπάρχουν 216 μικροί κύβοι που τοποθετούνται σε 6</a:t>
            </a:r>
            <a:r>
              <a:rPr lang="en-US" altLang="el-GR" sz="2400" dirty="0"/>
              <a:t>x</a:t>
            </a:r>
            <a:r>
              <a:rPr lang="el-GR" altLang="el-GR" sz="2400" dirty="0"/>
              <a:t>6</a:t>
            </a:r>
            <a:r>
              <a:rPr lang="en-US" altLang="el-GR" sz="2400" dirty="0"/>
              <a:t>x</a:t>
            </a:r>
            <a:r>
              <a:rPr lang="el-GR" altLang="el-GR" sz="2400" dirty="0"/>
              <a:t>6 μεγάλο κύβο. Μια σειρά από μικρούς κύβους αφαιρείται από κάθε έδρα του μεγάλου κύβου. Πόσοι μικροί κύβοι απομένουν;</a:t>
            </a:r>
          </a:p>
        </p:txBody>
      </p:sp>
    </p:spTree>
    <p:extLst>
      <p:ext uri="{BB962C8B-B14F-4D97-AF65-F5344CB8AC3E}">
        <p14:creationId xmlns:p14="http://schemas.microsoft.com/office/powerpoint/2010/main" val="36317643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Μορφές </a:t>
            </a:r>
            <a:r>
              <a:rPr lang="en-US" altLang="el-GR" dirty="0"/>
              <a:t>Imagery</a:t>
            </a:r>
            <a:endParaRPr lang="el-GR" dirty="0"/>
          </a:p>
        </p:txBody>
      </p:sp>
      <p:sp>
        <p:nvSpPr>
          <p:cNvPr id="3" name="Θέση περιεχομένου 2"/>
          <p:cNvSpPr>
            <a:spLocks noGrp="1"/>
          </p:cNvSpPr>
          <p:nvPr>
            <p:ph idx="1"/>
          </p:nvPr>
        </p:nvSpPr>
        <p:spPr/>
        <p:txBody>
          <a:bodyPr>
            <a:normAutofit fontScale="92500" lnSpcReduction="20000"/>
          </a:bodyPr>
          <a:lstStyle/>
          <a:p>
            <a:r>
              <a:rPr lang="en-US" altLang="el-GR" u="sng" dirty="0"/>
              <a:t>Concrete Imagery</a:t>
            </a:r>
            <a:r>
              <a:rPr lang="el-GR" altLang="el-GR" dirty="0"/>
              <a:t> : «εικόνα στο μυαλό», στατική, πλούσια, λεπτομερής</a:t>
            </a:r>
          </a:p>
          <a:p>
            <a:r>
              <a:rPr lang="el-GR" altLang="el-GR" dirty="0"/>
              <a:t>όχι σχέση με κατανόηση – εμπόδιο</a:t>
            </a:r>
            <a:endParaRPr lang="en-US" altLang="el-GR" u="sng" dirty="0"/>
          </a:p>
          <a:p>
            <a:r>
              <a:rPr lang="en-US" altLang="el-GR" u="sng" dirty="0"/>
              <a:t>Memory Images</a:t>
            </a:r>
            <a:r>
              <a:rPr lang="el-GR" altLang="el-GR" dirty="0"/>
              <a:t>: ανάκληση ενός τύπου</a:t>
            </a:r>
            <a:endParaRPr lang="en-US" altLang="el-GR" u="sng" dirty="0"/>
          </a:p>
          <a:p>
            <a:r>
              <a:rPr lang="en-US" altLang="el-GR" u="sng" dirty="0" err="1"/>
              <a:t>Kinaesthetic</a:t>
            </a:r>
            <a:r>
              <a:rPr lang="en-US" altLang="el-GR" u="sng" dirty="0"/>
              <a:t> Imagery</a:t>
            </a:r>
            <a:r>
              <a:rPr lang="el-GR" altLang="el-GR" dirty="0"/>
              <a:t>: </a:t>
            </a:r>
            <a:r>
              <a:rPr lang="el-GR" altLang="el-GR" dirty="0" err="1"/>
              <a:t>μυική</a:t>
            </a:r>
            <a:r>
              <a:rPr lang="el-GR" altLang="el-GR" dirty="0"/>
              <a:t> δραστηριότητα</a:t>
            </a:r>
            <a:endParaRPr lang="en-US" altLang="el-GR" u="sng" dirty="0"/>
          </a:p>
          <a:p>
            <a:r>
              <a:rPr lang="en-US" altLang="el-GR" u="sng" dirty="0"/>
              <a:t>Dynamic imagery</a:t>
            </a:r>
            <a:r>
              <a:rPr lang="el-GR" altLang="el-GR" dirty="0"/>
              <a:t>: κίνηση ενός </a:t>
            </a:r>
            <a:r>
              <a:rPr lang="en-US" altLang="el-GR" dirty="0"/>
              <a:t>concrete image</a:t>
            </a:r>
            <a:endParaRPr lang="en-US" altLang="el-GR" u="sng" dirty="0"/>
          </a:p>
          <a:p>
            <a:r>
              <a:rPr lang="en-US" altLang="el-GR" u="sng" dirty="0"/>
              <a:t>Pattern Imagery</a:t>
            </a:r>
            <a:r>
              <a:rPr lang="el-GR" altLang="el-GR" dirty="0"/>
              <a:t>:καθαρές σχέσεις που εμφανίζονται από διαγράμματα  (πχ </a:t>
            </a:r>
            <a:r>
              <a:rPr lang="el-GR" altLang="el-GR" dirty="0" err="1"/>
              <a:t>πολλ</a:t>
            </a:r>
            <a:r>
              <a:rPr lang="el-GR" altLang="el-GR" dirty="0"/>
              <a:t>/</a:t>
            </a:r>
            <a:r>
              <a:rPr lang="el-GR" altLang="el-GR" dirty="0" err="1"/>
              <a:t>σμός</a:t>
            </a:r>
            <a:r>
              <a:rPr lang="el-GR" altLang="el-GR" dirty="0"/>
              <a:t> καρτεσιανού γινομένου)</a:t>
            </a:r>
          </a:p>
        </p:txBody>
      </p:sp>
    </p:spTree>
    <p:extLst>
      <p:ext uri="{BB962C8B-B14F-4D97-AF65-F5344CB8AC3E}">
        <p14:creationId xmlns:p14="http://schemas.microsoft.com/office/powerpoint/2010/main" val="3372738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a:t>Προσδιορίζοντας το </a:t>
            </a:r>
            <a:r>
              <a:rPr lang="el-GR" altLang="el-GR" sz="4000" dirty="0" smtClean="0"/>
              <a:t>αντικείμενο</a:t>
            </a:r>
            <a:r>
              <a:rPr lang="en-US" altLang="el-GR" sz="4000" dirty="0" smtClean="0"/>
              <a:t> (1/2)</a:t>
            </a:r>
            <a:endParaRPr lang="el-GR" sz="4000" dirty="0"/>
          </a:p>
        </p:txBody>
      </p:sp>
      <p:sp>
        <p:nvSpPr>
          <p:cNvPr id="5" name="Θέση περιεχομένου 4"/>
          <p:cNvSpPr>
            <a:spLocks noGrp="1"/>
          </p:cNvSpPr>
          <p:nvPr>
            <p:ph idx="1"/>
          </p:nvPr>
        </p:nvSpPr>
        <p:spPr/>
        <p:txBody>
          <a:bodyPr>
            <a:noAutofit/>
          </a:bodyPr>
          <a:lstStyle/>
          <a:p>
            <a:r>
              <a:rPr lang="el-GR" altLang="el-GR" sz="2400" dirty="0"/>
              <a:t>Η Γεωμετρία είναι ένα πολύπλοκο συνδεδεμένο δίκτυο εννοιών, συλλογισμών και </a:t>
            </a:r>
            <a:r>
              <a:rPr lang="el-GR" altLang="el-GR" sz="2400" dirty="0" err="1"/>
              <a:t>αναπαραστασιακών</a:t>
            </a:r>
            <a:r>
              <a:rPr lang="el-GR" altLang="el-GR" sz="2400" dirty="0"/>
              <a:t> συστημάτων που χρησιμοποιείται για να αναλύσει φυσικά και φανταστικά χωρικά περιβάλλοντα</a:t>
            </a:r>
          </a:p>
          <a:p>
            <a:r>
              <a:rPr lang="el-GR" altLang="el-GR" sz="2400" dirty="0"/>
              <a:t>Ο γεωμετρικός συλλογισμός περιλαμβάνει τη χρήση τυπικών εννοιολογικών συστημάτων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Μάθηση και διδασκαλία συγκεκριμένων γεωμετρικών </a:t>
            </a:r>
            <a:r>
              <a:rPr lang="el-GR" altLang="el-GR" sz="3600" dirty="0" smtClean="0"/>
              <a:t>θεμάτων</a:t>
            </a:r>
            <a:r>
              <a:rPr lang="en-US" altLang="el-GR" sz="3600" dirty="0" smtClean="0"/>
              <a:t> (1/2)</a:t>
            </a:r>
            <a:endParaRPr lang="el-GR" sz="3600" dirty="0"/>
          </a:p>
        </p:txBody>
      </p:sp>
      <p:sp>
        <p:nvSpPr>
          <p:cNvPr id="3" name="Θέση περιεχομένου 2"/>
          <p:cNvSpPr>
            <a:spLocks noGrp="1"/>
          </p:cNvSpPr>
          <p:nvPr>
            <p:ph idx="1"/>
          </p:nvPr>
        </p:nvSpPr>
        <p:spPr/>
        <p:txBody>
          <a:bodyPr>
            <a:normAutofit/>
          </a:bodyPr>
          <a:lstStyle/>
          <a:p>
            <a:r>
              <a:rPr lang="el-GR" altLang="el-GR" dirty="0"/>
              <a:t>Γεωμετρικά σχήματα</a:t>
            </a:r>
          </a:p>
          <a:p>
            <a:pPr lvl="1"/>
            <a:r>
              <a:rPr lang="el-GR" altLang="el-GR" dirty="0"/>
              <a:t>Ταξινόμηση σχημάτων (ιεραρχική – αποκλειστική ταξινόμηση)</a:t>
            </a:r>
          </a:p>
          <a:p>
            <a:pPr lvl="1"/>
            <a:r>
              <a:rPr lang="el-GR" altLang="el-GR" dirty="0"/>
              <a:t>Ορισμός σχημάτων (κρίσιμες ιδιότητες, ελάχιστες ιδιότητες)</a:t>
            </a:r>
          </a:p>
          <a:p>
            <a:pPr lvl="1"/>
            <a:r>
              <a:rPr lang="el-GR" altLang="el-GR" dirty="0" err="1"/>
              <a:t>Πρωτοτυπικές</a:t>
            </a:r>
            <a:r>
              <a:rPr lang="el-GR" altLang="el-GR" dirty="0"/>
              <a:t> μορφές</a:t>
            </a:r>
          </a:p>
        </p:txBody>
      </p:sp>
    </p:spTree>
    <p:extLst>
      <p:ext uri="{BB962C8B-B14F-4D97-AF65-F5344CB8AC3E}">
        <p14:creationId xmlns:p14="http://schemas.microsoft.com/office/powerpoint/2010/main" val="3304281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Μάθηση και διδασκαλία συγκεκριμένων γεωμετρικών θεμάτων</a:t>
            </a:r>
            <a:r>
              <a:rPr lang="en-US" altLang="el-GR" sz="3600" dirty="0"/>
              <a:t> </a:t>
            </a:r>
            <a:r>
              <a:rPr lang="en-US" altLang="el-GR" sz="3600" dirty="0" smtClean="0"/>
              <a:t>(2/2</a:t>
            </a:r>
            <a:r>
              <a:rPr lang="en-US" altLang="el-GR" sz="3600" dirty="0"/>
              <a:t>)</a:t>
            </a:r>
            <a:endParaRPr lang="el-GR" sz="3600" dirty="0"/>
          </a:p>
        </p:txBody>
      </p:sp>
      <p:sp>
        <p:nvSpPr>
          <p:cNvPr id="3" name="Θέση περιεχομένου 2"/>
          <p:cNvSpPr>
            <a:spLocks noGrp="1"/>
          </p:cNvSpPr>
          <p:nvPr>
            <p:ph idx="1"/>
          </p:nvPr>
        </p:nvSpPr>
        <p:spPr/>
        <p:txBody>
          <a:bodyPr>
            <a:normAutofit fontScale="85000" lnSpcReduction="20000"/>
          </a:bodyPr>
          <a:lstStyle/>
          <a:p>
            <a:pPr>
              <a:lnSpc>
                <a:spcPct val="80000"/>
              </a:lnSpc>
            </a:pPr>
            <a:r>
              <a:rPr lang="en-US" altLang="el-GR" dirty="0" err="1"/>
              <a:t>Bitrian</a:t>
            </a:r>
            <a:r>
              <a:rPr lang="el-GR" altLang="el-GR" dirty="0"/>
              <a:t> είναι ένα γεωμετρικό σχήμα που αποτελείται από δύο τρίγωνα που έχουν μια κοινή κορυφή</a:t>
            </a:r>
            <a:endParaRPr lang="en-US" altLang="el-GR" dirty="0"/>
          </a:p>
          <a:p>
            <a:pPr>
              <a:lnSpc>
                <a:spcPct val="80000"/>
              </a:lnSpc>
            </a:pPr>
            <a:r>
              <a:rPr lang="en-US" altLang="el-GR" dirty="0" err="1"/>
              <a:t>Biquad</a:t>
            </a:r>
            <a:r>
              <a:rPr lang="el-GR" altLang="el-GR" dirty="0"/>
              <a:t> είναι ένα γεωμετρικό σχήμα που αποτελείται από δύο τετράπλευρα που έχουν κοινή μια πλευρά</a:t>
            </a:r>
          </a:p>
          <a:p>
            <a:pPr>
              <a:lnSpc>
                <a:spcPct val="80000"/>
              </a:lnSpc>
            </a:pPr>
            <a:r>
              <a:rPr lang="el-GR" altLang="el-GR" dirty="0"/>
              <a:t>(δόθηκαν οι ορισμοί σε δασκάλους και μαθητές)</a:t>
            </a:r>
          </a:p>
          <a:p>
            <a:pPr>
              <a:lnSpc>
                <a:spcPct val="80000"/>
              </a:lnSpc>
            </a:pPr>
            <a:r>
              <a:rPr lang="el-GR" altLang="el-GR" dirty="0"/>
              <a:t>Δώστε παραδείγματα των παραπάνω εννοιών</a:t>
            </a:r>
          </a:p>
          <a:p>
            <a:pPr>
              <a:lnSpc>
                <a:spcPct val="80000"/>
              </a:lnSpc>
            </a:pPr>
            <a:endParaRPr lang="el-GR" altLang="el-GR" dirty="0"/>
          </a:p>
          <a:p>
            <a:pPr>
              <a:lnSpc>
                <a:spcPct val="80000"/>
              </a:lnSpc>
            </a:pPr>
            <a:r>
              <a:rPr lang="el-GR" altLang="el-GR" dirty="0"/>
              <a:t>το φαινόμενο του προτύπου</a:t>
            </a:r>
          </a:p>
          <a:p>
            <a:pPr>
              <a:lnSpc>
                <a:spcPct val="80000"/>
              </a:lnSpc>
            </a:pPr>
            <a:r>
              <a:rPr lang="el-GR" altLang="el-GR" dirty="0"/>
              <a:t>τα βασικά στοιχεία της έννοιας</a:t>
            </a:r>
          </a:p>
          <a:p>
            <a:pPr>
              <a:lnSpc>
                <a:spcPct val="80000"/>
              </a:lnSpc>
            </a:pPr>
            <a:r>
              <a:rPr lang="el-GR" altLang="el-GR" dirty="0"/>
              <a:t/>
            </a:r>
            <a:br>
              <a:rPr lang="el-GR" altLang="el-GR" dirty="0"/>
            </a:br>
            <a:r>
              <a:rPr lang="el-GR" altLang="el-GR" dirty="0"/>
              <a:t>Η ύπαρξη των ελαχίστων στοιχείων σε έναν ορισμό (</a:t>
            </a:r>
            <a:r>
              <a:rPr lang="en-US" altLang="el-GR" dirty="0" err="1"/>
              <a:t>Vinner</a:t>
            </a:r>
            <a:r>
              <a:rPr lang="el-GR" altLang="el-GR" dirty="0"/>
              <a:t>, 1993</a:t>
            </a:r>
            <a:r>
              <a:rPr lang="el-GR" altLang="el-GR" dirty="0" smtClean="0"/>
              <a:t>)</a:t>
            </a:r>
            <a:endParaRPr lang="el-GR" altLang="el-GR" dirty="0"/>
          </a:p>
        </p:txBody>
      </p:sp>
    </p:spTree>
    <p:extLst>
      <p:ext uri="{BB962C8B-B14F-4D97-AF65-F5344CB8AC3E}">
        <p14:creationId xmlns:p14="http://schemas.microsoft.com/office/powerpoint/2010/main" val="3373786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έννοια της </a:t>
            </a:r>
            <a:r>
              <a:rPr lang="el-GR" altLang="el-GR" dirty="0" smtClean="0"/>
              <a:t>γωνίας</a:t>
            </a:r>
            <a:r>
              <a:rPr lang="en-US" altLang="el-GR" dirty="0" smtClean="0"/>
              <a:t> (1/2)</a:t>
            </a:r>
            <a:endParaRPr lang="el-GR" dirty="0"/>
          </a:p>
        </p:txBody>
      </p:sp>
      <p:sp>
        <p:nvSpPr>
          <p:cNvPr id="3" name="Θέση περιεχομένου 2"/>
          <p:cNvSpPr>
            <a:spLocks noGrp="1"/>
          </p:cNvSpPr>
          <p:nvPr>
            <p:ph idx="1"/>
          </p:nvPr>
        </p:nvSpPr>
        <p:spPr/>
        <p:txBody>
          <a:bodyPr>
            <a:normAutofit lnSpcReduction="10000"/>
          </a:bodyPr>
          <a:lstStyle/>
          <a:p>
            <a:pPr>
              <a:lnSpc>
                <a:spcPct val="80000"/>
              </a:lnSpc>
            </a:pPr>
            <a:r>
              <a:rPr lang="el-GR" altLang="el-GR" sz="2800" dirty="0"/>
              <a:t>Επίπεδα αφαίρεσης</a:t>
            </a:r>
          </a:p>
          <a:p>
            <a:pPr lvl="1">
              <a:lnSpc>
                <a:spcPct val="80000"/>
              </a:lnSpc>
            </a:pPr>
            <a:r>
              <a:rPr lang="el-GR" altLang="el-GR" dirty="0"/>
              <a:t>Η έννοια της γωνίας σχετίζεται άμεσα με την κατάσταση (</a:t>
            </a:r>
            <a:r>
              <a:rPr lang="el-GR" altLang="el-GR" dirty="0" err="1"/>
              <a:t>π.χ</a:t>
            </a:r>
            <a:r>
              <a:rPr lang="el-GR" altLang="el-GR" dirty="0"/>
              <a:t> γωνίες σε λόφους - Ομοιότητες ανάμεσα σε καταστάσεις με γωνίες που μοιάζουν, απαιτούν παρόμοιες δράσεις)</a:t>
            </a:r>
          </a:p>
          <a:p>
            <a:pPr lvl="1">
              <a:lnSpc>
                <a:spcPct val="80000"/>
              </a:lnSpc>
            </a:pPr>
            <a:r>
              <a:rPr lang="el-GR" altLang="el-GR" dirty="0"/>
              <a:t>Η έννοια της γωνίας δημιουργείται μέσα από συνδέσεις διαφορετικών καταστάσεων (</a:t>
            </a:r>
            <a:r>
              <a:rPr lang="el-GR" altLang="el-GR" dirty="0" err="1"/>
              <a:t>π.χ</a:t>
            </a:r>
            <a:r>
              <a:rPr lang="el-GR" altLang="el-GR" dirty="0"/>
              <a:t> γωνία σε λόφους – σε σκεπές)</a:t>
            </a:r>
          </a:p>
          <a:p>
            <a:pPr lvl="1">
              <a:lnSpc>
                <a:spcPct val="80000"/>
              </a:lnSpc>
            </a:pPr>
            <a:r>
              <a:rPr lang="el-GR" altLang="el-GR" dirty="0"/>
              <a:t>Αφηρημένη έννοια (ομοιότητες ανάμεσα σε γωνίες που σχηματίζονται από τομές ευθειών, κλίσεις, μονοπάτια)</a:t>
            </a:r>
          </a:p>
          <a:p>
            <a:pPr lvl="1">
              <a:lnSpc>
                <a:spcPct val="80000"/>
              </a:lnSpc>
            </a:pPr>
            <a:r>
              <a:rPr lang="el-GR" altLang="el-GR" dirty="0"/>
              <a:t>Η κατασκευή της τυπικής μαθηματικής έννοιας</a:t>
            </a:r>
          </a:p>
        </p:txBody>
      </p:sp>
    </p:spTree>
    <p:extLst>
      <p:ext uri="{BB962C8B-B14F-4D97-AF65-F5344CB8AC3E}">
        <p14:creationId xmlns:p14="http://schemas.microsoft.com/office/powerpoint/2010/main" val="29842405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έννοια της γωνίας</a:t>
            </a:r>
            <a:r>
              <a:rPr lang="en-US" altLang="el-GR" dirty="0"/>
              <a:t> </a:t>
            </a:r>
            <a:r>
              <a:rPr lang="en-US" altLang="el-GR" dirty="0" smtClean="0"/>
              <a:t>(2/2</a:t>
            </a:r>
            <a:r>
              <a:rPr lang="en-US" altLang="el-GR" dirty="0"/>
              <a:t>)</a:t>
            </a:r>
            <a:endParaRPr lang="el-GR" dirty="0"/>
          </a:p>
        </p:txBody>
      </p:sp>
      <p:sp>
        <p:nvSpPr>
          <p:cNvPr id="3" name="Θέση περιεχομένου 2"/>
          <p:cNvSpPr>
            <a:spLocks noGrp="1"/>
          </p:cNvSpPr>
          <p:nvPr>
            <p:ph idx="1"/>
          </p:nvPr>
        </p:nvSpPr>
        <p:spPr/>
        <p:txBody>
          <a:bodyPr>
            <a:normAutofit fontScale="92500"/>
          </a:bodyPr>
          <a:lstStyle/>
          <a:p>
            <a:r>
              <a:rPr lang="el-GR" altLang="el-GR" dirty="0"/>
              <a:t>Οι μαθητές έχουν δυσκολίες να συνδέουν τον τυπικό ορισμό της γωνίας με αυτόν της κλίσης (άλγεβρα) και της στροφής (τριγωνομετρία)</a:t>
            </a:r>
          </a:p>
          <a:p>
            <a:r>
              <a:rPr lang="el-GR" altLang="el-GR" dirty="0"/>
              <a:t>Η δυσκολία με τη χρήση του μοιρογνωμονίου συνδέεται με το ότι δεν γίνονται αντιληπτά τα συστατικά της γωνίας (οι πλευρές και η κορυφή)</a:t>
            </a:r>
          </a:p>
          <a:p>
            <a:r>
              <a:rPr lang="el-GR" altLang="el-GR" dirty="0"/>
              <a:t>Υπάρχουν διάφορες απόψεις αν ο ορισμός της γωνίας ως στροφής χρειάζεται να προηγηθεί </a:t>
            </a:r>
          </a:p>
        </p:txBody>
      </p:sp>
    </p:spTree>
    <p:extLst>
      <p:ext uri="{BB962C8B-B14F-4D97-AF65-F5344CB8AC3E}">
        <p14:creationId xmlns:p14="http://schemas.microsoft.com/office/powerpoint/2010/main" val="3175065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000" dirty="0"/>
              <a:t>Δυσκολίες οικοδόμησης της έννοιας της γωνίας (</a:t>
            </a:r>
            <a:r>
              <a:rPr lang="en-US" sz="2000" dirty="0"/>
              <a:t>Keiser (2004). Struggles with Developing the Concept of Angle: Comparing sixth-grade students’ discourse to the History of the Angle Concept. Mathematical Thinking and Learning 6(3), 285-306</a:t>
            </a:r>
            <a:r>
              <a:rPr lang="en-US" sz="2000" dirty="0" smtClean="0"/>
              <a:t>. (1/2)</a:t>
            </a:r>
            <a:endParaRPr lang="el-GR" sz="2000"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Η γωνία έχει οριστεί με πολλούς διαφορετικούς τρόπους μέσα από την ιστορική της εξέλιξη</a:t>
            </a:r>
          </a:p>
          <a:p>
            <a:pPr>
              <a:defRPr/>
            </a:pPr>
            <a:r>
              <a:rPr lang="el-GR" sz="2800" dirty="0"/>
              <a:t>Οι Αρχαίοι Έλληνες ταξινομούν αντικείμενα σε σχέση με τρεις κατηγορίες – μία σχέση, μία ποιότητα η μια ποσότητα.</a:t>
            </a:r>
          </a:p>
          <a:p>
            <a:pPr>
              <a:defRPr/>
            </a:pPr>
            <a:r>
              <a:rPr lang="el-GR" sz="2800" dirty="0"/>
              <a:t>Ο </a:t>
            </a:r>
            <a:r>
              <a:rPr lang="el-GR" sz="2800" dirty="0" err="1"/>
              <a:t>Πρόκλος</a:t>
            </a:r>
            <a:r>
              <a:rPr lang="el-GR" sz="2800" dirty="0"/>
              <a:t> αποδίδει και τα τρία στοιχεία στην έννοια της γωνίας</a:t>
            </a:r>
          </a:p>
          <a:p>
            <a:pPr>
              <a:defRPr/>
            </a:pPr>
            <a:r>
              <a:rPr lang="el-GR" sz="2800" dirty="0"/>
              <a:t>«Η γωνία χρειάζεται την ποσότητα που αναφέρεται για το μέγεθος της, την ποιότητα με την οποία έχει ένα συγκεκριμένο σχήμα μια ύπαρξη και επιπλέον χρειάζεται τη σχέση των ευθειών που την ορίζουν καθώς και των επιπέδων που την περιέχουν. Η γωνία είναι κάτι που προκύπτει από όλα αυτά και όχι μόνο από ένα από αυτά»</a:t>
            </a:r>
          </a:p>
          <a:p>
            <a:pPr lvl="2">
              <a:lnSpc>
                <a:spcPct val="80000"/>
              </a:lnSpc>
            </a:pPr>
            <a:endParaRPr lang="en-US" altLang="el-GR" sz="2000" dirty="0"/>
          </a:p>
        </p:txBody>
      </p:sp>
    </p:spTree>
    <p:extLst>
      <p:ext uri="{BB962C8B-B14F-4D97-AF65-F5344CB8AC3E}">
        <p14:creationId xmlns:p14="http://schemas.microsoft.com/office/powerpoint/2010/main" val="3057225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000" dirty="0"/>
              <a:t>Δυσκολίες οικοδόμησης της έννοιας της γωνίας (</a:t>
            </a:r>
            <a:r>
              <a:rPr lang="en-US" sz="2000" dirty="0"/>
              <a:t>Keiser (2004). Struggles with Developing the Concept of Angle: Comparing sixth-grade students’ discourse to the History of the Angle Concept. Mathematical Thinking and Learning 6(3), 285-306</a:t>
            </a:r>
            <a:r>
              <a:rPr lang="en-US" sz="2000" dirty="0" smtClean="0"/>
              <a:t>. (2/2)</a:t>
            </a:r>
            <a:endParaRPr lang="el-GR" sz="2800" dirty="0"/>
          </a:p>
        </p:txBody>
      </p:sp>
      <p:sp>
        <p:nvSpPr>
          <p:cNvPr id="3" name="Θέση περιεχομένου 2"/>
          <p:cNvSpPr>
            <a:spLocks noGrp="1"/>
          </p:cNvSpPr>
          <p:nvPr>
            <p:ph idx="1"/>
          </p:nvPr>
        </p:nvSpPr>
        <p:spPr/>
        <p:txBody>
          <a:bodyPr>
            <a:normAutofit fontScale="92500" lnSpcReduction="20000"/>
          </a:bodyPr>
          <a:lstStyle/>
          <a:p>
            <a:pPr>
              <a:defRPr/>
            </a:pPr>
            <a:r>
              <a:rPr lang="el-GR" dirty="0"/>
              <a:t>Μέχρι το 1893 </a:t>
            </a:r>
            <a:r>
              <a:rPr lang="en-US" dirty="0" err="1"/>
              <a:t>Schotten</a:t>
            </a:r>
            <a:r>
              <a:rPr lang="en-US" dirty="0"/>
              <a:t> </a:t>
            </a:r>
            <a:r>
              <a:rPr lang="el-GR" dirty="0"/>
              <a:t>βλέπει τρεις αντιλήψεις που επικρατούν για τη γωνία ανάμεσα στους ανθρώπους</a:t>
            </a:r>
          </a:p>
          <a:p>
            <a:pPr lvl="1">
              <a:defRPr/>
            </a:pPr>
            <a:r>
              <a:rPr lang="el-GR" dirty="0"/>
              <a:t>Η γωνία είναι η διαφορά στην διεύθυνση ανάμεσα σε δύο ευθείες γραμμές.</a:t>
            </a:r>
          </a:p>
          <a:p>
            <a:pPr lvl="1">
              <a:defRPr/>
            </a:pPr>
            <a:r>
              <a:rPr lang="el-GR" dirty="0"/>
              <a:t>Η γωνία είναι το ποσό της περιστροφής που χρειάζεται ώστε να φέρει κανείς μια από τις πλευρές της από τη θέση της στην άλλη πλευρά χωρίς να την μετακινεί από το επίπεδο που περιέχει τις πλευρές.</a:t>
            </a:r>
          </a:p>
          <a:p>
            <a:pPr lvl="1">
              <a:defRPr/>
            </a:pPr>
            <a:r>
              <a:rPr lang="el-GR" dirty="0"/>
              <a:t>Η γωνία είναι το μέρος του επιπέδου που περιλαμβάνεται  ανάμεσα σε δύο ευθείες γραμμές του επιπέδου που τέμνονται σε ένα σημείο.</a:t>
            </a:r>
            <a:endParaRPr lang="el-GR" dirty="0"/>
          </a:p>
        </p:txBody>
      </p:sp>
    </p:spTree>
    <p:extLst>
      <p:ext uri="{BB962C8B-B14F-4D97-AF65-F5344CB8AC3E}">
        <p14:creationId xmlns:p14="http://schemas.microsoft.com/office/powerpoint/2010/main" val="32146743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dirty="0"/>
              <a:t>Τι μετράμε όταν αναφερόμαστε στη </a:t>
            </a:r>
            <a:r>
              <a:rPr lang="el-GR" sz="4000" dirty="0" smtClean="0"/>
              <a:t>γωνία</a:t>
            </a:r>
            <a:r>
              <a:rPr lang="en-US" sz="4000" dirty="0" smtClean="0"/>
              <a:t> (1/3)</a:t>
            </a:r>
            <a:endParaRPr lang="el-GR" sz="4000" dirty="0"/>
          </a:p>
        </p:txBody>
      </p:sp>
      <p:sp>
        <p:nvSpPr>
          <p:cNvPr id="3" name="Θέση περιεχομένου 2"/>
          <p:cNvSpPr>
            <a:spLocks noGrp="1"/>
          </p:cNvSpPr>
          <p:nvPr>
            <p:ph idx="1"/>
          </p:nvPr>
        </p:nvSpPr>
        <p:spPr/>
        <p:txBody>
          <a:bodyPr>
            <a:normAutofit fontScale="85000" lnSpcReduction="10000"/>
          </a:bodyPr>
          <a:lstStyle/>
          <a:p>
            <a:pPr>
              <a:defRPr/>
            </a:pPr>
            <a:r>
              <a:rPr lang="el-GR" dirty="0"/>
              <a:t>Ο </a:t>
            </a:r>
            <a:r>
              <a:rPr lang="el-GR" dirty="0" err="1"/>
              <a:t>Κάρπος</a:t>
            </a:r>
            <a:r>
              <a:rPr lang="el-GR" dirty="0"/>
              <a:t> ορίζει τη γωνία ως:</a:t>
            </a:r>
          </a:p>
          <a:p>
            <a:pPr>
              <a:defRPr/>
            </a:pPr>
            <a:r>
              <a:rPr lang="el-GR" dirty="0"/>
              <a:t>«μια ποσότητα που ονομάζεται η απόσταση ανάμεσα στις γραμμές ή στις επιφάνειες που την περιέχουν. Αυτό σημαίνει ότι θα ήταν απόσταση με μια οπτική αν και η γωνία δεν είναι ευθεία γραμμή. Δεν είναι ότι πράγμα επεκτείνεται γραμμή.»</a:t>
            </a:r>
          </a:p>
          <a:p>
            <a:pPr>
              <a:defRPr/>
            </a:pPr>
            <a:r>
              <a:rPr lang="el-GR" dirty="0"/>
              <a:t>Σίγουρα δεν εννοεί γραμμική απόσταση αλλά περισσότερο μια περιστρεφόμενη απόσταση αλλά οι υπάρχουσες αντιλήψεις για τα μεγέθη επέτρεπαν μέτρα σε μια  (μήκος), δύο (εμβαδόν), τρείς (όγκος) διαστάσεις.</a:t>
            </a:r>
            <a:endParaRPr lang="el-GR" dirty="0"/>
          </a:p>
        </p:txBody>
      </p:sp>
    </p:spTree>
    <p:extLst>
      <p:ext uri="{BB962C8B-B14F-4D97-AF65-F5344CB8AC3E}">
        <p14:creationId xmlns:p14="http://schemas.microsoft.com/office/powerpoint/2010/main" val="214615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μετράμε όταν αναφερόμαστε στη γωνία</a:t>
            </a:r>
            <a:r>
              <a:rPr lang="en-US" dirty="0"/>
              <a:t> </a:t>
            </a:r>
            <a:r>
              <a:rPr lang="en-US" dirty="0" smtClean="0"/>
              <a:t>(2/3</a:t>
            </a:r>
            <a:r>
              <a:rPr lang="en-US" dirty="0"/>
              <a:t>)</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απόσταση ή ο χώρος μεταξύ δύο </a:t>
            </a:r>
            <a:r>
              <a:rPr lang="el-GR" altLang="el-GR" sz="2400" dirty="0" err="1"/>
              <a:t>ημιευθειών</a:t>
            </a:r>
            <a:r>
              <a:rPr lang="el-GR" altLang="el-GR" sz="2400" dirty="0"/>
              <a:t> μπορεί να δημιουργήσει παρανοήσεις καθώς όταν απομακρύνομαι από την κορυφή και μετακινώ επίσης παράλληλα ένα ευθύγραμμο τμήμα που ενώνει τις δύο πλευρές, παρατηρώ ότι τα μήκη αυτά αυξάνονται, οι πλευρές αυξάνονται, η επιφάνεια αυξάνεται ενώ το μέτρο της γωνίας παραμένει σταθερό</a:t>
            </a:r>
          </a:p>
        </p:txBody>
      </p:sp>
    </p:spTree>
    <p:extLst>
      <p:ext uri="{BB962C8B-B14F-4D97-AF65-F5344CB8AC3E}">
        <p14:creationId xmlns:p14="http://schemas.microsoft.com/office/powerpoint/2010/main" val="29540281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μετράμε όταν αναφερόμαστε στη γωνία</a:t>
            </a:r>
            <a:r>
              <a:rPr lang="en-US" dirty="0"/>
              <a:t> </a:t>
            </a:r>
            <a:r>
              <a:rPr lang="en-US" dirty="0" smtClean="0"/>
              <a:t>(3/3</a:t>
            </a:r>
            <a:r>
              <a:rPr lang="en-US" dirty="0"/>
              <a:t>)</a:t>
            </a:r>
            <a:endParaRPr lang="el-GR" dirty="0"/>
          </a:p>
        </p:txBody>
      </p:sp>
      <p:sp>
        <p:nvSpPr>
          <p:cNvPr id="3" name="Θέση περιεχομένου 2"/>
          <p:cNvSpPr>
            <a:spLocks noGrp="1"/>
          </p:cNvSpPr>
          <p:nvPr>
            <p:ph idx="1"/>
          </p:nvPr>
        </p:nvSpPr>
        <p:spPr/>
        <p:txBody>
          <a:bodyPr>
            <a:normAutofit/>
          </a:bodyPr>
          <a:lstStyle/>
          <a:p>
            <a:pPr>
              <a:defRPr/>
            </a:pPr>
            <a:r>
              <a:rPr lang="el-GR" sz="2400" dirty="0"/>
              <a:t>Ο ορισμός του Ευκλείδη στα στοιχεία ορίζει τη γωνία ως</a:t>
            </a:r>
          </a:p>
          <a:p>
            <a:pPr>
              <a:defRPr/>
            </a:pPr>
            <a:r>
              <a:rPr lang="el-GR" sz="2400" dirty="0"/>
              <a:t>«η κλίση ανάμεσα σε δύο ευθείες στο επίπεδο που τέμνονται και δεν βρίσκονται στην ίδια ευθεία» – η γωνία αντιμετωπίζεται ως σχέση αλλά δεν διαφοροποιεί γωνίες όπως 90 μοίρες, 270, 630, -450….</a:t>
            </a:r>
          </a:p>
          <a:p>
            <a:pPr>
              <a:defRPr/>
            </a:pPr>
            <a:r>
              <a:rPr lang="el-GR" sz="2400" dirty="0"/>
              <a:t>Αντιμετωπίζοντας τη γωνία ως ποιότητα δεν έχει τις ιδιότητες της ισότητας ή της ανισότητα ή τη δυνατότητα να διαιρεθεί σε δύο μέρη</a:t>
            </a:r>
          </a:p>
        </p:txBody>
      </p:sp>
    </p:spTree>
    <p:extLst>
      <p:ext uri="{BB962C8B-B14F-4D97-AF65-F5344CB8AC3E}">
        <p14:creationId xmlns:p14="http://schemas.microsoft.com/office/powerpoint/2010/main" val="1777009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Δυσκολίες μαθητών με το μέγεθος των </a:t>
            </a:r>
            <a:r>
              <a:rPr lang="el-GR" sz="3600" dirty="0" smtClean="0"/>
              <a:t>γωνιών</a:t>
            </a:r>
            <a:r>
              <a:rPr lang="en-US" sz="3600" dirty="0" smtClean="0"/>
              <a:t> (1/3)</a:t>
            </a:r>
            <a:endParaRPr lang="el-GR" sz="3600" dirty="0"/>
          </a:p>
        </p:txBody>
      </p:sp>
      <p:sp>
        <p:nvSpPr>
          <p:cNvPr id="3" name="Θέση περιεχομένου 2"/>
          <p:cNvSpPr>
            <a:spLocks noGrp="1"/>
          </p:cNvSpPr>
          <p:nvPr>
            <p:ph idx="1"/>
          </p:nvPr>
        </p:nvSpPr>
        <p:spPr/>
        <p:txBody>
          <a:bodyPr>
            <a:normAutofit fontScale="77500" lnSpcReduction="20000"/>
          </a:bodyPr>
          <a:lstStyle/>
          <a:p>
            <a:pPr>
              <a:defRPr/>
            </a:pPr>
            <a:r>
              <a:rPr lang="el-GR" dirty="0"/>
              <a:t>( Οι μαθητές συγκρίνουν τις γωνίες ανάμεσα σε ένα κανονικό εξάγωνο και ένα κανονικό οκτάγωνο)</a:t>
            </a:r>
          </a:p>
          <a:p>
            <a:pPr>
              <a:defRPr/>
            </a:pPr>
            <a:r>
              <a:rPr lang="el-GR" dirty="0"/>
              <a:t>Μ1: Στο εξάγωνο, η πλευρά, η γωνία έρχεται σε ένα πιο μυτερό σημείο απ’ ότι στο οκτάγωνο</a:t>
            </a:r>
          </a:p>
          <a:p>
            <a:pPr>
              <a:defRPr/>
            </a:pPr>
            <a:r>
              <a:rPr lang="el-GR" dirty="0"/>
              <a:t>Τ: Τι μπορείς να πεις για τη γωνία; Τι εννοείς πιο μυτερή γωνία, τι εννοείς με αυτό;</a:t>
            </a:r>
          </a:p>
          <a:p>
            <a:pPr>
              <a:defRPr/>
            </a:pPr>
            <a:r>
              <a:rPr lang="el-GR" dirty="0"/>
              <a:t>Μ1 Προεξέχει</a:t>
            </a:r>
          </a:p>
          <a:p>
            <a:pPr>
              <a:defRPr/>
            </a:pPr>
            <a:r>
              <a:rPr lang="el-GR" dirty="0"/>
              <a:t>Τ: Είναι μικρότερη του </a:t>
            </a:r>
            <a:r>
              <a:rPr lang="el-GR" dirty="0" err="1"/>
              <a:t>εξαγώνου</a:t>
            </a:r>
            <a:r>
              <a:rPr lang="el-GR" dirty="0"/>
              <a:t> ή μεγαλύτερη;</a:t>
            </a:r>
          </a:p>
          <a:p>
            <a:pPr>
              <a:defRPr/>
            </a:pPr>
            <a:r>
              <a:rPr lang="el-GR" dirty="0"/>
              <a:t>Μ: Είναι μεγαλύτερη</a:t>
            </a:r>
          </a:p>
          <a:p>
            <a:pPr>
              <a:defRPr/>
            </a:pPr>
            <a:r>
              <a:rPr lang="el-GR" dirty="0"/>
              <a:t>(ο μαθητής κοιτάει στο εξωτερικό αντί στο εσωτερικό)</a:t>
            </a:r>
          </a:p>
          <a:p>
            <a:pPr>
              <a:buNone/>
              <a:defRPr/>
            </a:pPr>
            <a:r>
              <a:rPr lang="el-GR" dirty="0"/>
              <a:t>(ταξινόμηση γωνίας σε σχέση με την </a:t>
            </a:r>
            <a:r>
              <a:rPr lang="el-GR" b="1" dirty="0"/>
              <a:t>ποιότητα</a:t>
            </a:r>
            <a:r>
              <a:rPr lang="el-GR" dirty="0"/>
              <a:t> της)</a:t>
            </a:r>
            <a:endParaRPr lang="el-GR" dirty="0"/>
          </a:p>
        </p:txBody>
      </p:sp>
    </p:spTree>
    <p:extLst>
      <p:ext uri="{BB962C8B-B14F-4D97-AF65-F5344CB8AC3E}">
        <p14:creationId xmlns:p14="http://schemas.microsoft.com/office/powerpoint/2010/main" val="1912659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Προσδιορίζοντας το αντικείμενο</a:t>
            </a:r>
            <a:r>
              <a:rPr lang="en-US" altLang="el-GR" dirty="0"/>
              <a:t> </a:t>
            </a:r>
            <a:r>
              <a:rPr lang="en-US" altLang="el-GR" dirty="0" smtClean="0"/>
              <a:t>(2/2</a:t>
            </a:r>
            <a:r>
              <a:rPr lang="en-US" altLang="el-GR" dirty="0"/>
              <a:t>)</a:t>
            </a:r>
            <a:endParaRPr lang="el-GR" dirty="0"/>
          </a:p>
        </p:txBody>
      </p:sp>
      <p:sp>
        <p:nvSpPr>
          <p:cNvPr id="9"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12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ts val="12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ts val="12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12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altLang="el-GR" sz="2400" dirty="0"/>
              <a:t>Παράδειγμα η έννοια του σχήματος </a:t>
            </a:r>
          </a:p>
          <a:p>
            <a:r>
              <a:rPr lang="el-GR" altLang="el-GR" sz="2400" dirty="0"/>
              <a:t>Η γεωμετρική σκέψη συνδέεται με το χωρικό συλλογισμό που είναι η ικανότητα να «δεις», διερευνήσεις και σκεφτείς πάνω σε χωρικά αντικείμενα, νοερές εικόνες, σχέσεις και μετασχηματισμούς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000" dirty="0"/>
              <a:t>Δυσκολίες μαθητών με το μέγεθος των </a:t>
            </a:r>
            <a:r>
              <a:rPr lang="el-GR" sz="4000" dirty="0" smtClean="0"/>
              <a:t>γωνιών</a:t>
            </a:r>
            <a:r>
              <a:rPr lang="en-US" sz="4000" dirty="0" smtClean="0"/>
              <a:t> (2/3)</a:t>
            </a:r>
            <a:endParaRPr lang="el-GR" sz="4000" dirty="0"/>
          </a:p>
        </p:txBody>
      </p:sp>
      <p:sp>
        <p:nvSpPr>
          <p:cNvPr id="3" name="Θέση περιεχομένου 2"/>
          <p:cNvSpPr>
            <a:spLocks noGrp="1"/>
          </p:cNvSpPr>
          <p:nvPr>
            <p:ph idx="1"/>
          </p:nvPr>
        </p:nvSpPr>
        <p:spPr/>
        <p:txBody>
          <a:bodyPr>
            <a:normAutofit/>
          </a:bodyPr>
          <a:lstStyle/>
          <a:p>
            <a:r>
              <a:rPr lang="el-GR" altLang="el-GR" dirty="0"/>
              <a:t>(έμφαση στην ποσότητα)</a:t>
            </a:r>
          </a:p>
          <a:p>
            <a:r>
              <a:rPr lang="el-GR" altLang="el-GR" dirty="0"/>
              <a:t>Μέτρηση των πλευρών</a:t>
            </a:r>
          </a:p>
          <a:p>
            <a:r>
              <a:rPr lang="el-GR" altLang="el-GR" dirty="0"/>
              <a:t>Μεγαλύτερος ο χώρος ανάμεσα στις πλευρές, μεγαλύτερη η γωνία  (</a:t>
            </a:r>
            <a:r>
              <a:rPr lang="el-GR" altLang="el-GR" dirty="0" err="1"/>
              <a:t>π.χ</a:t>
            </a:r>
            <a:r>
              <a:rPr lang="el-GR" altLang="el-GR" dirty="0"/>
              <a:t> </a:t>
            </a:r>
            <a:r>
              <a:rPr lang="el-GR" altLang="el-GR" dirty="0" err="1"/>
              <a:t>μεγενθύνω</a:t>
            </a:r>
            <a:r>
              <a:rPr lang="el-GR" altLang="el-GR" dirty="0"/>
              <a:t> ένα μέρος ενός χάρτη, ένα ισόπλευρο τρίγωνο τι συμβαίνει με τις γωνίες;)</a:t>
            </a:r>
          </a:p>
        </p:txBody>
      </p:sp>
    </p:spTree>
    <p:extLst>
      <p:ext uri="{BB962C8B-B14F-4D97-AF65-F5344CB8AC3E}">
        <p14:creationId xmlns:p14="http://schemas.microsoft.com/office/powerpoint/2010/main" val="21142879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Δυσκολίες μαθητών με το μέγεθος των </a:t>
            </a:r>
            <a:r>
              <a:rPr lang="el-GR" sz="3600" dirty="0" smtClean="0"/>
              <a:t>γωνιών</a:t>
            </a:r>
            <a:r>
              <a:rPr lang="en-US" sz="3600" dirty="0" smtClean="0"/>
              <a:t> (3/3)</a:t>
            </a:r>
            <a:endParaRPr lang="el-GR" sz="3600" dirty="0"/>
          </a:p>
        </p:txBody>
      </p:sp>
      <p:sp>
        <p:nvSpPr>
          <p:cNvPr id="3" name="Θέση περιεχομένου 2"/>
          <p:cNvSpPr>
            <a:spLocks noGrp="1"/>
          </p:cNvSpPr>
          <p:nvPr>
            <p:ph idx="1"/>
          </p:nvPr>
        </p:nvSpPr>
        <p:spPr/>
        <p:txBody>
          <a:bodyPr>
            <a:normAutofit fontScale="85000" lnSpcReduction="20000"/>
          </a:bodyPr>
          <a:lstStyle/>
          <a:p>
            <a:pPr>
              <a:defRPr/>
            </a:pPr>
            <a:r>
              <a:rPr lang="el-GR" dirty="0"/>
              <a:t>Έμφαση στη σχέση</a:t>
            </a:r>
          </a:p>
          <a:p>
            <a:pPr>
              <a:defRPr/>
            </a:pPr>
            <a:r>
              <a:rPr lang="el-GR" dirty="0"/>
              <a:t>(μιλώντας για τη γωνία)</a:t>
            </a:r>
          </a:p>
          <a:p>
            <a:pPr>
              <a:defRPr/>
            </a:pPr>
            <a:r>
              <a:rPr lang="el-GR" dirty="0"/>
              <a:t>Μ1: Είναι το πλάτος ανάμεσα σε δύο γραμμές.</a:t>
            </a:r>
          </a:p>
          <a:p>
            <a:pPr>
              <a:defRPr/>
            </a:pPr>
            <a:r>
              <a:rPr lang="el-GR" dirty="0"/>
              <a:t>Τ: Τι εννοείς;</a:t>
            </a:r>
          </a:p>
          <a:p>
            <a:pPr>
              <a:defRPr/>
            </a:pPr>
            <a:r>
              <a:rPr lang="el-GR" dirty="0"/>
              <a:t>Μ1: Συναντιούνται και φαντάζεσαι το χώρο ανάμεσα τους</a:t>
            </a:r>
          </a:p>
          <a:p>
            <a:pPr>
              <a:defRPr/>
            </a:pPr>
            <a:r>
              <a:rPr lang="el-GR" dirty="0"/>
              <a:t>Συμφωνείτε;</a:t>
            </a:r>
          </a:p>
          <a:p>
            <a:pPr>
              <a:defRPr/>
            </a:pPr>
            <a:r>
              <a:rPr lang="el-GR" dirty="0"/>
              <a:t>Μ2: Όχι γιατί ότι περιστρέψεις αυτό (την πλευρά) κάτω μέχρι το 270 δεν μετράς το πλάτος ανάμεσα στις δύο γραμμές.</a:t>
            </a:r>
            <a:endParaRPr lang="el-GR" dirty="0"/>
          </a:p>
        </p:txBody>
      </p:sp>
    </p:spTree>
    <p:extLst>
      <p:ext uri="{BB962C8B-B14F-4D97-AF65-F5344CB8AC3E}">
        <p14:creationId xmlns:p14="http://schemas.microsoft.com/office/powerpoint/2010/main" val="18236276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Μπορούν οι γωνίες να περιέχουν καμπύλες;</a:t>
            </a:r>
            <a:endParaRPr lang="el-GR" dirty="0"/>
          </a:p>
        </p:txBody>
      </p:sp>
      <p:sp>
        <p:nvSpPr>
          <p:cNvPr id="3" name="Θέση περιεχομένου 2"/>
          <p:cNvSpPr>
            <a:spLocks noGrp="1"/>
          </p:cNvSpPr>
          <p:nvPr>
            <p:ph idx="1"/>
          </p:nvPr>
        </p:nvSpPr>
        <p:spPr/>
        <p:txBody>
          <a:bodyPr>
            <a:normAutofit/>
          </a:bodyPr>
          <a:lstStyle/>
          <a:p>
            <a:r>
              <a:rPr lang="el-GR" altLang="el-GR" dirty="0"/>
              <a:t>Ο Ευκλείδης στα στοιχεία του δέχεται γωνίες με καμπύλες πλευρές (τόξα κύκλου – γωνία ανάμεσα στο τόξο και στην εφαπτομένη του ή ανάμεσα σε δύο εφαπτόμενους κύκλους)</a:t>
            </a:r>
          </a:p>
          <a:p>
            <a:r>
              <a:rPr lang="el-GR" altLang="el-GR" dirty="0"/>
              <a:t>Περιορισμοί αυτών των γωνιών είναι η δυσκολία να μετρήσει κανείς τέτοιες γωνίες.</a:t>
            </a:r>
          </a:p>
        </p:txBody>
      </p:sp>
    </p:spTree>
    <p:extLst>
      <p:ext uri="{BB962C8B-B14F-4D97-AF65-F5344CB8AC3E}">
        <p14:creationId xmlns:p14="http://schemas.microsoft.com/office/powerpoint/2010/main" val="4125499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Στην τάξη</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dirty="0"/>
              <a:t>Γωνίες σε γράμματα του αλφάβητου  (</a:t>
            </a:r>
            <a:r>
              <a:rPr lang="en-US" dirty="0"/>
              <a:t>S, J, P)</a:t>
            </a:r>
          </a:p>
          <a:p>
            <a:pPr>
              <a:defRPr/>
            </a:pPr>
            <a:endParaRPr lang="en-US" dirty="0"/>
          </a:p>
          <a:p>
            <a:pPr>
              <a:defRPr/>
            </a:pPr>
            <a:r>
              <a:rPr lang="en-US" dirty="0"/>
              <a:t>To </a:t>
            </a:r>
            <a:r>
              <a:rPr lang="el-GR" dirty="0"/>
              <a:t>γράμμα </a:t>
            </a:r>
            <a:r>
              <a:rPr lang="en-US" dirty="0"/>
              <a:t>P </a:t>
            </a:r>
            <a:r>
              <a:rPr lang="el-GR" dirty="0"/>
              <a:t>Πίστευαν ότι έχει γωνίες γιατί υπήρχε τομή ανάμεσα σε ευθεία και καμπύλη ενώ το </a:t>
            </a:r>
            <a:r>
              <a:rPr lang="en-US" dirty="0"/>
              <a:t>S </a:t>
            </a:r>
            <a:r>
              <a:rPr lang="el-GR" dirty="0"/>
              <a:t>δεν έχει ανάλογη τομή</a:t>
            </a:r>
          </a:p>
          <a:p>
            <a:pPr>
              <a:defRPr/>
            </a:pPr>
            <a:r>
              <a:rPr lang="el-GR" dirty="0"/>
              <a:t>Δεν είναι σαφείς στους μαθητές οι σημερινές συμβάσεις που ισχύουν για τη γωνία και ακολουθούν ανάλογες με αυτές που υπήρξαν ιστορικά.</a:t>
            </a:r>
          </a:p>
          <a:p>
            <a:pPr>
              <a:lnSpc>
                <a:spcPct val="80000"/>
              </a:lnSpc>
              <a:buNone/>
            </a:pPr>
            <a:endParaRPr lang="el-GR" altLang="el-GR" dirty="0"/>
          </a:p>
        </p:txBody>
      </p:sp>
    </p:spTree>
    <p:extLst>
      <p:ext uri="{BB962C8B-B14F-4D97-AF65-F5344CB8AC3E}">
        <p14:creationId xmlns:p14="http://schemas.microsoft.com/office/powerpoint/2010/main" val="21732237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με γωνίες όπως 0 μοίρες, 180 και </a:t>
            </a:r>
            <a:r>
              <a:rPr lang="el-GR" dirty="0" smtClean="0"/>
              <a:t>360</a:t>
            </a:r>
            <a:r>
              <a:rPr lang="en-US" dirty="0" smtClean="0"/>
              <a:t> (1/2)</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dirty="0"/>
              <a:t>Ιστορική θεώρηση</a:t>
            </a:r>
          </a:p>
          <a:p>
            <a:pPr>
              <a:defRPr/>
            </a:pPr>
            <a:r>
              <a:rPr lang="el-GR" dirty="0"/>
              <a:t>« Η τομή δύο </a:t>
            </a:r>
            <a:r>
              <a:rPr lang="el-GR" dirty="0" err="1"/>
              <a:t>ημιεπιπέδων</a:t>
            </a:r>
            <a:r>
              <a:rPr lang="el-GR" dirty="0"/>
              <a:t> που ορίζονται από τις ευθείες τους» (</a:t>
            </a:r>
            <a:r>
              <a:rPr lang="en-US" dirty="0"/>
              <a:t>Louis- </a:t>
            </a:r>
            <a:r>
              <a:rPr lang="en-US" dirty="0" err="1"/>
              <a:t>Betrand</a:t>
            </a:r>
            <a:r>
              <a:rPr lang="en-US" dirty="0"/>
              <a:t>)</a:t>
            </a:r>
          </a:p>
          <a:p>
            <a:pPr>
              <a:defRPr/>
            </a:pPr>
            <a:r>
              <a:rPr lang="el-GR" dirty="0"/>
              <a:t>« Έστω α είναι ένα επίπεδο και ε και ζ δύο ακτίνες που διέρχονται από το Ο στο α και βρίσκονται σε διαφορετικές ευθείες. Το ζεύγος των </a:t>
            </a:r>
            <a:r>
              <a:rPr lang="el-GR" dirty="0" err="1"/>
              <a:t>ακτίνων</a:t>
            </a:r>
            <a:r>
              <a:rPr lang="el-GR" dirty="0"/>
              <a:t> ε και ζ ονομάζονται γωνίες και συμβολίζονται με  </a:t>
            </a:r>
          </a:p>
          <a:p>
            <a:pPr>
              <a:buNone/>
              <a:defRPr/>
            </a:pPr>
            <a:r>
              <a:rPr lang="el-GR" dirty="0"/>
              <a:t>        (ε, ζ) ή (ζ, ε) (</a:t>
            </a:r>
            <a:r>
              <a:rPr lang="en-US" dirty="0"/>
              <a:t>Hilbert)</a:t>
            </a:r>
          </a:p>
          <a:p>
            <a:pPr>
              <a:buNone/>
              <a:defRPr/>
            </a:pPr>
            <a:r>
              <a:rPr lang="el-GR" dirty="0"/>
              <a:t>Με </a:t>
            </a:r>
            <a:r>
              <a:rPr lang="el-GR" dirty="0" err="1"/>
              <a:t>αυτ</a:t>
            </a:r>
            <a:r>
              <a:rPr lang="en-US" dirty="0"/>
              <a:t>o</a:t>
            </a:r>
            <a:r>
              <a:rPr lang="el-GR" dirty="0" err="1"/>
              <a:t>ύς</a:t>
            </a:r>
            <a:r>
              <a:rPr lang="el-GR" dirty="0"/>
              <a:t> τους ορισμούς υπάρχει πρόβλημα για κάποιες γωνίες</a:t>
            </a:r>
            <a:endParaRPr lang="el-GR" dirty="0"/>
          </a:p>
        </p:txBody>
      </p:sp>
    </p:spTree>
    <p:extLst>
      <p:ext uri="{BB962C8B-B14F-4D97-AF65-F5344CB8AC3E}">
        <p14:creationId xmlns:p14="http://schemas.microsoft.com/office/powerpoint/2010/main" val="1612077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με γωνίες όπως 0 μοίρες, 180 και </a:t>
            </a:r>
            <a:r>
              <a:rPr lang="el-GR" dirty="0" smtClean="0"/>
              <a:t>360</a:t>
            </a:r>
            <a:r>
              <a:rPr lang="en-US" dirty="0" smtClean="0"/>
              <a:t> (2/2)</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dirty="0"/>
              <a:t>« Μια απλή γωνία είναι η ένωση δύο μη </a:t>
            </a:r>
            <a:r>
              <a:rPr lang="el-GR" dirty="0" err="1"/>
              <a:t>συγγραμμικών</a:t>
            </a:r>
            <a:r>
              <a:rPr lang="el-GR" dirty="0"/>
              <a:t> ακτινών που έχουν την ίδια αρχή. Έχω εξαιρέσει ακτίνες που είναι </a:t>
            </a:r>
            <a:r>
              <a:rPr lang="el-GR" dirty="0" err="1"/>
              <a:t>συγγραμμικές</a:t>
            </a:r>
            <a:r>
              <a:rPr lang="el-GR" dirty="0"/>
              <a:t> γιατί δημιουργούν πρόβλημα με τον ορισμό του εσωτερικού της γωνίας. Εάν οι ακτίνες δεν είναι </a:t>
            </a:r>
            <a:r>
              <a:rPr lang="el-GR" dirty="0" err="1"/>
              <a:t>συγγραμμικές</a:t>
            </a:r>
            <a:r>
              <a:rPr lang="el-GR" dirty="0"/>
              <a:t> αλλά ταυτίζονται τότε το εσωτερικό μπορεί να είναι κενό σύνολο και τότε πρόβλημα λύνεται. Αν θέλουμε μπορούμε να ονομάσουμε αυτή τη γωνία μηδενική και να την συμπεριλάβουμε στις απλές γωνίες. Αλλά αν η φορά των </a:t>
            </a:r>
            <a:r>
              <a:rPr lang="el-GR" dirty="0" err="1"/>
              <a:t>συγγραμμικών</a:t>
            </a:r>
            <a:r>
              <a:rPr lang="el-GR" dirty="0"/>
              <a:t> ευθειών είναι αντίθετη δεν μπορούμε να αποφασίσουμε ποιο </a:t>
            </a:r>
            <a:r>
              <a:rPr lang="el-GR" dirty="0" err="1"/>
              <a:t>ημιεπίπεδο</a:t>
            </a:r>
            <a:r>
              <a:rPr lang="el-GR" dirty="0"/>
              <a:t> να διαλέξουμε ως εσωτερικό. Παρόλα αυτά ονομάζουμε αυτό το σχήμα «ευθεία γωνία» και τη διακρίνουμε από τις απλές γωνίες» </a:t>
            </a:r>
            <a:r>
              <a:rPr lang="en-US" dirty="0" err="1"/>
              <a:t>Allendoerfer</a:t>
            </a:r>
            <a:r>
              <a:rPr lang="en-US" dirty="0"/>
              <a:t> (1965)</a:t>
            </a:r>
            <a:endParaRPr lang="el-GR" dirty="0"/>
          </a:p>
        </p:txBody>
      </p:sp>
    </p:spTree>
    <p:extLst>
      <p:ext uri="{BB962C8B-B14F-4D97-AF65-F5344CB8AC3E}">
        <p14:creationId xmlns:p14="http://schemas.microsoft.com/office/powerpoint/2010/main" val="38561748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Στην τάξη</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sz="2800" dirty="0"/>
              <a:t>«Έχω μια απορία για την γωνία των 360 μοιρών. Δεν είναι μια γωνία σαν ένα σημείο σε κάτι. Είμαι μπερδεμένη με τη γωνία των 180 μοιρών επίσης. Η 360 είναι ένας κύκλος τότε δεν ξέρω γιατί την θεωρούμε γωνία».</a:t>
            </a:r>
          </a:p>
          <a:p>
            <a:pPr>
              <a:defRPr/>
            </a:pPr>
            <a:r>
              <a:rPr lang="el-GR" sz="2800" dirty="0"/>
              <a:t>« Οι γωνίες είναι οι πλευρές πως τις βάζουμε μαζί στη γωνία»</a:t>
            </a:r>
          </a:p>
          <a:p>
            <a:pPr>
              <a:defRPr/>
            </a:pPr>
            <a:r>
              <a:rPr lang="el-GR" sz="2800" dirty="0"/>
              <a:t>Οι γωνίες αυτές συνδέονται με την περιστροφική όψη της γωνίας που δεν τονίζεται ούτε και στην ιστορία.</a:t>
            </a:r>
            <a:endParaRPr lang="el-GR" sz="2800" dirty="0"/>
          </a:p>
        </p:txBody>
      </p:sp>
    </p:spTree>
    <p:extLst>
      <p:ext uri="{BB962C8B-B14F-4D97-AF65-F5344CB8AC3E}">
        <p14:creationId xmlns:p14="http://schemas.microsoft.com/office/powerpoint/2010/main" val="10519980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a:t>
            </a:r>
            <a:r>
              <a:rPr lang="el-GR" altLang="el-GR" dirty="0" smtClean="0"/>
              <a:t>γωνίας</a:t>
            </a:r>
            <a:r>
              <a:rPr lang="en-US" altLang="el-GR" dirty="0" smtClean="0"/>
              <a:t> (1/4)</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dirty="0"/>
              <a:t>Σφήνα</a:t>
            </a:r>
          </a:p>
          <a:p>
            <a:pPr lvl="1">
              <a:defRPr/>
            </a:pPr>
            <a:r>
              <a:rPr lang="el-GR" dirty="0"/>
              <a:t>Δίνεται στους μαθητές ένα λεπτό χαρτί (σαν αυτά που τυλίγουν τα χάμπουργκερ) και τους ζητείται να επινοήσουν μια διάταξη που θα τους επιτρέπει να μετρούν διάφορες γωνίες.</a:t>
            </a:r>
          </a:p>
          <a:p>
            <a:pPr lvl="1">
              <a:defRPr/>
            </a:pPr>
            <a:r>
              <a:rPr lang="el-GR" dirty="0"/>
              <a:t>Τους λέμε ότι δεν  έχουν εφευρεθεί ούτε το μοιρογνωμόνιο ούτε οι μοίρες.</a:t>
            </a:r>
          </a:p>
          <a:p>
            <a:pPr lvl="1">
              <a:defRPr/>
            </a:pPr>
            <a:r>
              <a:rPr lang="el-GR" dirty="0"/>
              <a:t>Ενθαρρύνουμε τους μαθητές να αναπτύξουν την δική  τους μονάδα μέτρησης και ένα εργαλείο μέτρησης  με το χαρτί που τους δόθηκε.</a:t>
            </a:r>
            <a:endParaRPr lang="el-GR" dirty="0"/>
          </a:p>
        </p:txBody>
      </p:sp>
    </p:spTree>
    <p:extLst>
      <p:ext uri="{BB962C8B-B14F-4D97-AF65-F5344CB8AC3E}">
        <p14:creationId xmlns:p14="http://schemas.microsoft.com/office/powerpoint/2010/main" val="31047024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a:t>
            </a:r>
            <a:r>
              <a:rPr lang="en-US" altLang="el-GR" dirty="0"/>
              <a:t> </a:t>
            </a:r>
            <a:r>
              <a:rPr lang="en-US" altLang="el-GR" dirty="0" smtClean="0"/>
              <a:t>(2/4</a:t>
            </a:r>
            <a:r>
              <a:rPr lang="en-US" altLang="el-GR" dirty="0"/>
              <a:t>)</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dirty="0"/>
              <a:t>Παρουσιάζονται ποικίλες ιδέες, από την δίπλωση του χαρτιού τους σε βεντάλια,  μέχρι μια σειρά από πτυχές που όλες συναντώνται στο κέντρο όταν τις  ανοίγουμε (μοιάζει με ένα μοιρογνωμόνιο 360</a:t>
            </a:r>
            <a:r>
              <a:rPr lang="el-GR" baseline="30000" dirty="0"/>
              <a:t>ο</a:t>
            </a:r>
            <a:r>
              <a:rPr lang="el-GR" dirty="0"/>
              <a:t>). Πολλοί μαθητές διπλώνουν τα χαρτιά τους σε πρόχειρες τριγωνικές σφήνες ποικίλων μεγεθών, διαπιστώνοντας έτσι κατά πόσο η σφήνα μετρά το χώρο που μοιράζεται ανάμεσα στις δυο ακτίνες με κοινή κορυφή.</a:t>
            </a:r>
            <a:endParaRPr lang="el-GR" dirty="0"/>
          </a:p>
        </p:txBody>
      </p:sp>
    </p:spTree>
    <p:extLst>
      <p:ext uri="{BB962C8B-B14F-4D97-AF65-F5344CB8AC3E}">
        <p14:creationId xmlns:p14="http://schemas.microsoft.com/office/powerpoint/2010/main" val="42357036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a:t>
            </a:r>
            <a:r>
              <a:rPr lang="en-US" altLang="el-GR" dirty="0"/>
              <a:t> </a:t>
            </a:r>
            <a:r>
              <a:rPr lang="en-US" altLang="el-GR" dirty="0" smtClean="0"/>
              <a:t>(3/4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dirty="0"/>
              <a:t>Τα ποικίλα μεγέθη των σφηνών  δεν αποτελούν πρότυπα μέτρα και αυτό θέτει προς συζήτηση πώς η ίδια γωνία μπορεί να συσχετιστεί  με  διαφορετικές μετρήσεις,  βοηθώντας έτσι τους μαθητές να συνειδητοποιήσουν ότι το μέγεθος της μονάδας μέτρησης καθορίζει και το μέτρο της γωνίας.</a:t>
            </a:r>
          </a:p>
        </p:txBody>
      </p:sp>
    </p:spTree>
    <p:extLst>
      <p:ext uri="{BB962C8B-B14F-4D97-AF65-F5344CB8AC3E}">
        <p14:creationId xmlns:p14="http://schemas.microsoft.com/office/powerpoint/2010/main" val="1368008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φύση των «πρωταρχικών αντικειμένων»</a:t>
            </a:r>
            <a:endParaRPr lang="el-GR" dirty="0"/>
          </a:p>
        </p:txBody>
      </p:sp>
      <p:sp>
        <p:nvSpPr>
          <p:cNvPr id="5" name="Θέση περιεχομένου 4"/>
          <p:cNvSpPr>
            <a:spLocks noGrp="1"/>
          </p:cNvSpPr>
          <p:nvPr>
            <p:ph idx="1"/>
          </p:nvPr>
        </p:nvSpPr>
        <p:spPr/>
        <p:txBody>
          <a:bodyPr>
            <a:noAutofit/>
          </a:bodyPr>
          <a:lstStyle/>
          <a:p>
            <a:r>
              <a:rPr lang="el-GR" altLang="el-GR" sz="2400" dirty="0"/>
              <a:t>Σχέδιο (</a:t>
            </a:r>
            <a:r>
              <a:rPr lang="en-US" altLang="el-GR" sz="2400" dirty="0"/>
              <a:t>drawing) – </a:t>
            </a:r>
            <a:r>
              <a:rPr lang="el-GR" altLang="el-GR" sz="2400" dirty="0"/>
              <a:t>υλική οντότητα</a:t>
            </a:r>
          </a:p>
          <a:p>
            <a:r>
              <a:rPr lang="el-GR" altLang="el-GR" sz="2400" dirty="0"/>
              <a:t>Σχήμα</a:t>
            </a:r>
            <a:r>
              <a:rPr lang="en-US" altLang="el-GR" sz="2400" dirty="0"/>
              <a:t> (figure)</a:t>
            </a:r>
            <a:r>
              <a:rPr lang="el-GR" altLang="el-GR" sz="2400" dirty="0"/>
              <a:t> – θεωρητικό αντικείμενο</a:t>
            </a:r>
          </a:p>
          <a:p>
            <a:pPr>
              <a:buNone/>
            </a:pPr>
            <a:r>
              <a:rPr lang="el-GR" altLang="el-GR" sz="2400" dirty="0"/>
              <a:t>Η διαφορά αυτών των δύο δεν είναι ευδιάκριτη στους μαθητές και δημιουργεί δυσκολίες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a:t>
            </a:r>
            <a:r>
              <a:rPr lang="en-US" altLang="el-GR" dirty="0"/>
              <a:t> </a:t>
            </a:r>
            <a:r>
              <a:rPr lang="en-US" altLang="el-GR" dirty="0" smtClean="0"/>
              <a:t>(4/4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Οι μαθητές μπορούν να δουν  ότι το μήκος των πλευρών της γωνίας δεν έχει καμία σχέση με την ποσότητα του αναπτύγματος που μετριέται από την σφήνα.</a:t>
            </a:r>
          </a:p>
          <a:p>
            <a:r>
              <a:rPr lang="el-GR" altLang="el-GR" sz="2800" dirty="0"/>
              <a:t>Η έννοια της μοίρας έρχεται ως μια παραδοσιακά  αποδεκτή μονάδα μέτρησης, που τώρα οι μαθητές μπορούν να την δουν ως μια πολύ </a:t>
            </a:r>
            <a:r>
              <a:rPr lang="el-GR" altLang="el-GR" sz="2800" dirty="0" err="1"/>
              <a:t>πολύ</a:t>
            </a:r>
            <a:r>
              <a:rPr lang="el-GR" altLang="el-GR" sz="2800" dirty="0"/>
              <a:t>  μικρή πρότυπη σφήνα. </a:t>
            </a:r>
          </a:p>
        </p:txBody>
      </p:sp>
    </p:spTree>
    <p:extLst>
      <p:ext uri="{BB962C8B-B14F-4D97-AF65-F5344CB8AC3E}">
        <p14:creationId xmlns:p14="http://schemas.microsoft.com/office/powerpoint/2010/main" val="539427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Συστήματα συντεταγμένων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dirty="0"/>
              <a:t>Μια δυσκολία οφείλεται στη μετακίνηση από διακριτά σε συνεχή αντικείμενα</a:t>
            </a:r>
          </a:p>
          <a:p>
            <a:r>
              <a:rPr lang="el-GR" altLang="el-GR" dirty="0"/>
              <a:t>Δυσκολία να συσχετίσουν τις συντεταγμένες με τις θέσεις των σημείων (</a:t>
            </a:r>
            <a:r>
              <a:rPr lang="el-GR" altLang="el-GR" dirty="0" err="1"/>
              <a:t>π.χ</a:t>
            </a:r>
            <a:r>
              <a:rPr lang="el-GR" altLang="el-GR" dirty="0"/>
              <a:t> να σχεδιάσουν (20,35) και (25,35)</a:t>
            </a:r>
          </a:p>
          <a:p>
            <a:r>
              <a:rPr lang="el-GR" altLang="el-GR" dirty="0"/>
              <a:t>Δυσκολία να δουν το ρόλο του σημείου αναφοράς (σχεδιάζουν με αναφορά το τελευταίο σημείο)</a:t>
            </a:r>
          </a:p>
          <a:p>
            <a:r>
              <a:rPr lang="el-GR" altLang="el-GR" dirty="0"/>
              <a:t>Διαφορά ανάμεσα σε αναπαραστάσεις μεγάλης κλίμακας χώρων και μικρής</a:t>
            </a:r>
          </a:p>
        </p:txBody>
      </p:sp>
    </p:spTree>
    <p:extLst>
      <p:ext uri="{BB962C8B-B14F-4D97-AF65-F5344CB8AC3E}">
        <p14:creationId xmlns:p14="http://schemas.microsoft.com/office/powerpoint/2010/main" val="30616087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Συστατικά της Μέτρησης της επιφάνειας</a:t>
            </a:r>
            <a:endParaRPr lang="el-GR" dirty="0"/>
          </a:p>
        </p:txBody>
      </p:sp>
      <p:sp>
        <p:nvSpPr>
          <p:cNvPr id="3" name="Θέση περιεχομένου 2"/>
          <p:cNvSpPr>
            <a:spLocks noGrp="1"/>
          </p:cNvSpPr>
          <p:nvPr>
            <p:ph idx="1"/>
          </p:nvPr>
        </p:nvSpPr>
        <p:spPr/>
        <p:txBody>
          <a:bodyPr>
            <a:normAutofit lnSpcReduction="10000"/>
          </a:bodyPr>
          <a:lstStyle/>
          <a:p>
            <a:pPr>
              <a:lnSpc>
                <a:spcPct val="90000"/>
              </a:lnSpc>
            </a:pPr>
            <a:r>
              <a:rPr lang="el-GR" altLang="el-GR" sz="2800" dirty="0"/>
              <a:t>Διατήρηση</a:t>
            </a:r>
          </a:p>
          <a:p>
            <a:pPr>
              <a:lnSpc>
                <a:spcPct val="90000"/>
              </a:lnSpc>
            </a:pPr>
            <a:r>
              <a:rPr lang="el-GR" altLang="el-GR" sz="2800" dirty="0"/>
              <a:t>Έννοια μονάδας</a:t>
            </a:r>
          </a:p>
          <a:p>
            <a:pPr>
              <a:lnSpc>
                <a:spcPct val="90000"/>
              </a:lnSpc>
            </a:pPr>
            <a:r>
              <a:rPr lang="el-GR" altLang="el-GR" sz="2800" dirty="0"/>
              <a:t>Επικάλυψη μονάδας</a:t>
            </a:r>
          </a:p>
          <a:p>
            <a:pPr>
              <a:lnSpc>
                <a:spcPct val="90000"/>
              </a:lnSpc>
            </a:pPr>
            <a:r>
              <a:rPr lang="el-GR" altLang="el-GR" sz="2800" dirty="0"/>
              <a:t>Τύποι υπολογισμού</a:t>
            </a:r>
          </a:p>
          <a:p>
            <a:pPr>
              <a:lnSpc>
                <a:spcPct val="90000"/>
              </a:lnSpc>
            </a:pPr>
            <a:r>
              <a:rPr lang="el-GR" altLang="el-GR" sz="2800" dirty="0"/>
              <a:t>Σχέση επιφάνειας – περιμέτρου</a:t>
            </a:r>
          </a:p>
          <a:p>
            <a:pPr>
              <a:lnSpc>
                <a:spcPct val="90000"/>
              </a:lnSpc>
            </a:pPr>
            <a:r>
              <a:rPr lang="el-GR" altLang="el-GR" sz="2800" dirty="0"/>
              <a:t>Σχέση όγκου – επιφάνειας</a:t>
            </a:r>
          </a:p>
          <a:p>
            <a:pPr>
              <a:lnSpc>
                <a:spcPct val="90000"/>
              </a:lnSpc>
              <a:buNone/>
            </a:pPr>
            <a:r>
              <a:rPr lang="el-GR" altLang="el-GR" sz="2800" dirty="0"/>
              <a:t/>
            </a:r>
            <a:br>
              <a:rPr lang="el-GR" altLang="el-GR" sz="2800" dirty="0"/>
            </a:br>
            <a:r>
              <a:rPr lang="el-GR" altLang="el-GR" sz="2800" dirty="0"/>
              <a:t>Υπάρχουν δυσκολίες των μαθητών να συνδυάσουν υπολογιστικές διαδικασίες με τη γεωμετρική μέτρηση</a:t>
            </a:r>
          </a:p>
        </p:txBody>
      </p:sp>
    </p:spTree>
    <p:extLst>
      <p:ext uri="{BB962C8B-B14F-4D97-AF65-F5344CB8AC3E}">
        <p14:creationId xmlns:p14="http://schemas.microsoft.com/office/powerpoint/2010/main" val="16560422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dirty="0"/>
              <a:t>Γεωμετρία και τεχνολογία</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Η βασική αλλαγή ιδιαίτερα στα Δυναμικά Περιβάλλοντα μάθησης είναι οι εικόνες που μετασχηματίζονται </a:t>
            </a:r>
          </a:p>
          <a:p>
            <a:pPr lvl="1"/>
            <a:r>
              <a:rPr lang="el-GR" altLang="el-GR" dirty="0"/>
              <a:t>Οι μαθητές παρατηρούν αρχικά περιορισμούς μετακίνησης</a:t>
            </a:r>
          </a:p>
          <a:p>
            <a:pPr lvl="1"/>
            <a:r>
              <a:rPr lang="el-GR" altLang="el-GR" dirty="0"/>
              <a:t>Βλέπουν αυτούς τους περιορισμούς σε σχέση με κανονικότητες ή μη μεταβλητότητες</a:t>
            </a:r>
          </a:p>
          <a:p>
            <a:pPr lvl="1"/>
            <a:r>
              <a:rPr lang="el-GR" altLang="el-GR" dirty="0"/>
              <a:t>Με μεγάλη προσπάθεια αντιλαμβάνονται τους περιορισμούς ως τυπικές γεωμετρικές ιδιότητες</a:t>
            </a:r>
          </a:p>
        </p:txBody>
      </p:sp>
    </p:spTree>
    <p:extLst>
      <p:ext uri="{BB962C8B-B14F-4D97-AF65-F5344CB8AC3E}">
        <p14:creationId xmlns:p14="http://schemas.microsoft.com/office/powerpoint/2010/main" val="20891114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Παράδειγμα χρήσης του </a:t>
            </a:r>
            <a:r>
              <a:rPr lang="en-US" altLang="el-GR" sz="3200" dirty="0" err="1"/>
              <a:t>Cabri</a:t>
            </a:r>
            <a:r>
              <a:rPr lang="el-GR" altLang="el-GR" sz="3200" dirty="0"/>
              <a:t> στην κατασκευή πολυγώνων</a:t>
            </a:r>
            <a:endParaRPr lang="el-GR" dirty="0"/>
          </a:p>
        </p:txBody>
      </p:sp>
      <p:sp>
        <p:nvSpPr>
          <p:cNvPr id="3" name="Θέση περιεχομένου 2"/>
          <p:cNvSpPr>
            <a:spLocks noGrp="1"/>
          </p:cNvSpPr>
          <p:nvPr>
            <p:ph idx="1"/>
          </p:nvPr>
        </p:nvSpPr>
        <p:spPr/>
        <p:txBody>
          <a:bodyPr>
            <a:normAutofit/>
          </a:bodyPr>
          <a:lstStyle/>
          <a:p>
            <a:r>
              <a:rPr lang="el-GR" altLang="el-GR" dirty="0"/>
              <a:t>Γεωμετρικό Θέμα</a:t>
            </a:r>
          </a:p>
          <a:p>
            <a:pPr lvl="1"/>
            <a:r>
              <a:rPr lang="el-GR" altLang="el-GR" dirty="0"/>
              <a:t>Ταξινόμηση </a:t>
            </a:r>
            <a:r>
              <a:rPr lang="el-GR" altLang="el-GR" dirty="0" err="1"/>
              <a:t>τετραπλεύρων</a:t>
            </a:r>
            <a:endParaRPr lang="el-GR" altLang="el-GR" dirty="0"/>
          </a:p>
          <a:p>
            <a:r>
              <a:rPr lang="el-GR" altLang="el-GR" dirty="0"/>
              <a:t>Γιατί είναι σημαντικό;</a:t>
            </a:r>
          </a:p>
          <a:p>
            <a:pPr lvl="1"/>
            <a:r>
              <a:rPr lang="el-GR" altLang="el-GR" dirty="0"/>
              <a:t>Από ερευνητικής σκοπιάς</a:t>
            </a:r>
          </a:p>
          <a:p>
            <a:pPr lvl="1"/>
            <a:r>
              <a:rPr lang="el-GR" altLang="el-GR" dirty="0"/>
              <a:t>Από πρακτικής πλευράς</a:t>
            </a:r>
          </a:p>
          <a:p>
            <a:r>
              <a:rPr lang="el-GR" altLang="el-GR" dirty="0"/>
              <a:t>Τι δυσκολίες αναμένουμε να έχουν οι μαθητές;</a:t>
            </a:r>
          </a:p>
        </p:txBody>
      </p:sp>
    </p:spTree>
    <p:extLst>
      <p:ext uri="{BB962C8B-B14F-4D97-AF65-F5344CB8AC3E}">
        <p14:creationId xmlns:p14="http://schemas.microsoft.com/office/powerpoint/2010/main" val="9273828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Σε ποιους απευθύνεται – Πλαίσιο εφαρμογής</a:t>
            </a:r>
            <a:endParaRPr lang="el-GR" dirty="0"/>
          </a:p>
        </p:txBody>
      </p:sp>
      <p:sp>
        <p:nvSpPr>
          <p:cNvPr id="3" name="Θέση περιεχομένου 2"/>
          <p:cNvSpPr>
            <a:spLocks noGrp="1"/>
          </p:cNvSpPr>
          <p:nvPr>
            <p:ph idx="1"/>
          </p:nvPr>
        </p:nvSpPr>
        <p:spPr/>
        <p:txBody>
          <a:bodyPr>
            <a:normAutofit/>
          </a:bodyPr>
          <a:lstStyle/>
          <a:p>
            <a:r>
              <a:rPr lang="el-GR" altLang="el-GR" dirty="0"/>
              <a:t>Μαθητές Γυμνασίου</a:t>
            </a:r>
          </a:p>
          <a:p>
            <a:r>
              <a:rPr lang="el-GR" altLang="el-GR" dirty="0"/>
              <a:t>Προηγούμενες γνώσεις μαθητών</a:t>
            </a:r>
          </a:p>
          <a:p>
            <a:r>
              <a:rPr lang="el-GR" altLang="el-GR" dirty="0"/>
              <a:t>Προηγούμενες γνώσεις των εκπαιδευτικών </a:t>
            </a:r>
          </a:p>
          <a:p>
            <a:r>
              <a:rPr lang="el-GR" altLang="el-GR" dirty="0"/>
              <a:t>Εργαστήριο υπολογιστών – αριθμός μαθητών ανά υπολογιστή</a:t>
            </a:r>
          </a:p>
        </p:txBody>
      </p:sp>
    </p:spTree>
    <p:extLst>
      <p:ext uri="{BB962C8B-B14F-4D97-AF65-F5344CB8AC3E}">
        <p14:creationId xmlns:p14="http://schemas.microsoft.com/office/powerpoint/2010/main" val="402597158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Φάσεις διεξαγωγής</a:t>
            </a:r>
            <a:endParaRPr lang="el-GR" sz="4000" dirty="0"/>
          </a:p>
        </p:txBody>
      </p:sp>
      <p:sp>
        <p:nvSpPr>
          <p:cNvPr id="3" name="Θέση περιεχομένου 2"/>
          <p:cNvSpPr>
            <a:spLocks noGrp="1"/>
          </p:cNvSpPr>
          <p:nvPr>
            <p:ph idx="1"/>
          </p:nvPr>
        </p:nvSpPr>
        <p:spPr/>
        <p:txBody>
          <a:bodyPr>
            <a:noAutofit/>
          </a:bodyPr>
          <a:lstStyle/>
          <a:p>
            <a:pPr>
              <a:lnSpc>
                <a:spcPct val="90000"/>
              </a:lnSpc>
            </a:pPr>
            <a:r>
              <a:rPr lang="el-GR" altLang="el-GR" sz="2800" dirty="0"/>
              <a:t>1</a:t>
            </a:r>
            <a:r>
              <a:rPr lang="el-GR" altLang="el-GR" sz="2800" baseline="30000" dirty="0"/>
              <a:t>η</a:t>
            </a:r>
            <a:r>
              <a:rPr lang="el-GR" altLang="el-GR" sz="2800" dirty="0"/>
              <a:t> Φάση: Εξοικείωση των μαθητών με τη δυνατότητα μετακίνησης (δεσμευμένες ή μη μετακινήσεις) (3 ώρες)</a:t>
            </a:r>
          </a:p>
          <a:p>
            <a:pPr>
              <a:lnSpc>
                <a:spcPct val="90000"/>
              </a:lnSpc>
            </a:pPr>
            <a:r>
              <a:rPr lang="el-GR" altLang="el-GR" sz="2800" dirty="0"/>
              <a:t>2</a:t>
            </a:r>
            <a:r>
              <a:rPr lang="el-GR" altLang="el-GR" sz="2800" baseline="30000" dirty="0"/>
              <a:t>η</a:t>
            </a:r>
            <a:r>
              <a:rPr lang="el-GR" altLang="el-GR" sz="2800" dirty="0"/>
              <a:t> φάση: Κατασκευή ρόμβου – τετραγώνου – </a:t>
            </a:r>
            <a:r>
              <a:rPr lang="el-GR" altLang="el-GR" sz="2800" dirty="0" err="1"/>
              <a:t>τετραπλεύρου</a:t>
            </a:r>
            <a:r>
              <a:rPr lang="el-GR" altLang="el-GR" sz="2800" dirty="0"/>
              <a:t> με κάθετες </a:t>
            </a:r>
            <a:r>
              <a:rPr lang="el-GR" altLang="el-GR" sz="2800" dirty="0" err="1"/>
              <a:t>διαγωνίους</a:t>
            </a:r>
            <a:r>
              <a:rPr lang="el-GR" altLang="el-GR" sz="2800" dirty="0"/>
              <a:t> και ανά δύο ίσες πλευρές (2 ώρες)</a:t>
            </a:r>
          </a:p>
          <a:p>
            <a:pPr>
              <a:lnSpc>
                <a:spcPct val="90000"/>
              </a:lnSpc>
            </a:pPr>
            <a:r>
              <a:rPr lang="el-GR" altLang="el-GR" sz="2800" dirty="0"/>
              <a:t>3</a:t>
            </a:r>
            <a:r>
              <a:rPr lang="el-GR" altLang="el-GR" sz="2800" baseline="30000" dirty="0"/>
              <a:t>η</a:t>
            </a:r>
            <a:r>
              <a:rPr lang="el-GR" altLang="el-GR" sz="2800" dirty="0"/>
              <a:t> φάση:  Σχέσεις ανάμεσα σε διαφορετικά τετράπλευρα (ρόμβος – τετράγωνο, ορθογώνιο – τετράγωνο, τετράπλευρο – ρόμβος, παραλληλόγραμμο – τραπέζιο, ρόμβος – παραλληλόγραμμο, τετράγωνο- παραλληλόγραμμο</a:t>
            </a:r>
          </a:p>
        </p:txBody>
      </p:sp>
    </p:spTree>
    <p:extLst>
      <p:ext uri="{BB962C8B-B14F-4D97-AF65-F5344CB8AC3E}">
        <p14:creationId xmlns:p14="http://schemas.microsoft.com/office/powerpoint/2010/main" val="143809499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Δραστηριότητες</a:t>
            </a:r>
            <a:endParaRPr lang="el-GR" sz="4000" dirty="0"/>
          </a:p>
        </p:txBody>
      </p:sp>
      <p:sp>
        <p:nvSpPr>
          <p:cNvPr id="3" name="Θέση περιεχομένου 2"/>
          <p:cNvSpPr>
            <a:spLocks noGrp="1"/>
          </p:cNvSpPr>
          <p:nvPr>
            <p:ph idx="1"/>
          </p:nvPr>
        </p:nvSpPr>
        <p:spPr/>
        <p:txBody>
          <a:bodyPr>
            <a:normAutofit/>
          </a:bodyPr>
          <a:lstStyle/>
          <a:p>
            <a:r>
              <a:rPr lang="el-GR" altLang="el-GR" dirty="0"/>
              <a:t>Χρησιμοποιώντας το </a:t>
            </a:r>
            <a:r>
              <a:rPr lang="en-US" altLang="el-GR" dirty="0" err="1"/>
              <a:t>Cabri</a:t>
            </a:r>
            <a:r>
              <a:rPr lang="en-US" altLang="el-GR" dirty="0"/>
              <a:t> </a:t>
            </a:r>
            <a:r>
              <a:rPr lang="el-GR" altLang="el-GR" dirty="0"/>
              <a:t>διερευνήστε αρχικά τι συμβαίνει στη μετακίνηση γεωμετρικών αντικειμένων (σημείων, ευθειών, σχημάτων). </a:t>
            </a:r>
          </a:p>
          <a:p>
            <a:pPr lvl="1"/>
            <a:r>
              <a:rPr lang="el-GR" altLang="el-GR" dirty="0"/>
              <a:t>Σβήστε κάποια από τα αντικείμενα. Τι παρατηρείτε;</a:t>
            </a:r>
          </a:p>
          <a:p>
            <a:pPr lvl="1"/>
            <a:r>
              <a:rPr lang="el-GR" altLang="el-GR" dirty="0"/>
              <a:t>Μετακινήστε κάποια από τα αντικείμενα</a:t>
            </a:r>
          </a:p>
          <a:p>
            <a:pPr lvl="1"/>
            <a:r>
              <a:rPr lang="el-GR" altLang="el-GR" dirty="0"/>
              <a:t>Ποια παραμένουν σταθερά και ποια αλλάζουν;</a:t>
            </a:r>
          </a:p>
        </p:txBody>
      </p:sp>
    </p:spTree>
    <p:extLst>
      <p:ext uri="{BB962C8B-B14F-4D97-AF65-F5344CB8AC3E}">
        <p14:creationId xmlns:p14="http://schemas.microsoft.com/office/powerpoint/2010/main" val="9220228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Παράδειγμα</a:t>
            </a:r>
            <a:endParaRPr lang="el-GR" sz="4000" dirty="0"/>
          </a:p>
        </p:txBody>
      </p:sp>
      <p:pic>
        <p:nvPicPr>
          <p:cNvPr id="5"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2730500"/>
            <a:ext cx="8229600" cy="2265363"/>
          </a:xfrm>
        </p:spPr>
      </p:pic>
    </p:spTree>
    <p:extLst>
      <p:ext uri="{BB962C8B-B14F-4D97-AF65-F5344CB8AC3E}">
        <p14:creationId xmlns:p14="http://schemas.microsoft.com/office/powerpoint/2010/main" val="37454973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Παραδείγματα που χρησιμοποιούνται ως αρχικά σημεία της δεύτερης φάσης</a:t>
            </a:r>
            <a:endParaRPr lang="el-GR" sz="3600" dirty="0"/>
          </a:p>
        </p:txBody>
      </p:sp>
      <p:pic>
        <p:nvPicPr>
          <p:cNvPr id="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74763" y="1600200"/>
            <a:ext cx="6594475" cy="4525963"/>
          </a:xfrm>
        </p:spPr>
      </p:pic>
    </p:spTree>
    <p:extLst>
      <p:ext uri="{BB962C8B-B14F-4D97-AF65-F5344CB8AC3E}">
        <p14:creationId xmlns:p14="http://schemas.microsoft.com/office/powerpoint/2010/main" val="981509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Τα είδη των αντικειμένων που συσχετίζονται με γεωμετρική και χωρική σκέψη</a:t>
            </a:r>
            <a:endParaRPr lang="el-GR" sz="3200" dirty="0"/>
          </a:p>
        </p:txBody>
      </p:sp>
      <p:sp>
        <p:nvSpPr>
          <p:cNvPr id="3" name="Θέση περιεχομένου 2"/>
          <p:cNvSpPr>
            <a:spLocks noGrp="1"/>
          </p:cNvSpPr>
          <p:nvPr>
            <p:ph idx="1"/>
          </p:nvPr>
        </p:nvSpPr>
        <p:spPr/>
        <p:txBody>
          <a:bodyPr>
            <a:normAutofit fontScale="85000" lnSpcReduction="10000"/>
          </a:bodyPr>
          <a:lstStyle/>
          <a:p>
            <a:r>
              <a:rPr lang="el-GR" altLang="el-GR" dirty="0"/>
              <a:t>Φυσικό αντικείμενο (φυσική οντότητα – σχέδιο – δυναμική μορφή στον υπολογιστή)</a:t>
            </a:r>
          </a:p>
          <a:p>
            <a:r>
              <a:rPr lang="el-GR" altLang="el-GR" dirty="0"/>
              <a:t>Αντικείμενο των αισθήσεων (</a:t>
            </a:r>
            <a:r>
              <a:rPr lang="en-US" altLang="el-GR" dirty="0"/>
              <a:t>sensory object) (</a:t>
            </a:r>
            <a:r>
              <a:rPr lang="el-GR" altLang="el-GR" dirty="0"/>
              <a:t>ενεργοποίηση των αισθήσεων)</a:t>
            </a:r>
          </a:p>
          <a:p>
            <a:r>
              <a:rPr lang="el-GR" altLang="el-GR" dirty="0"/>
              <a:t>Αντικείμενο της αισθητηριακής αντίληψης (</a:t>
            </a:r>
            <a:r>
              <a:rPr lang="en-US" altLang="el-GR" dirty="0"/>
              <a:t>perceptual object) (</a:t>
            </a:r>
            <a:r>
              <a:rPr lang="el-GR" altLang="el-GR" dirty="0"/>
              <a:t>νοητική εικόνα)</a:t>
            </a:r>
          </a:p>
          <a:p>
            <a:r>
              <a:rPr lang="el-GR" altLang="el-GR" dirty="0"/>
              <a:t>Εννοιολογικό αντικείμενο (συνειδητός τρόπος σκέψης όταν δει, θυμηθεί ένα αντικείμενο ή έναν ορισμό)</a:t>
            </a:r>
          </a:p>
          <a:p>
            <a:r>
              <a:rPr lang="el-GR" altLang="el-GR" dirty="0"/>
              <a:t>Ορισμός της έννοιας (τυπικός μαθηματικός προσδιορισμός του εννοιολογικού αντικειμένου)</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Παραδείγματα από την Γ΄ Φάση</a:t>
            </a:r>
            <a:endParaRPr lang="el-GR" sz="4000" dirty="0"/>
          </a:p>
        </p:txBody>
      </p:sp>
      <p:sp>
        <p:nvSpPr>
          <p:cNvPr id="3" name="Θέση περιεχομένου 2"/>
          <p:cNvSpPr>
            <a:spLocks noGrp="1"/>
          </p:cNvSpPr>
          <p:nvPr>
            <p:ph idx="1"/>
          </p:nvPr>
        </p:nvSpPr>
        <p:spPr/>
        <p:txBody>
          <a:bodyPr>
            <a:normAutofit/>
          </a:bodyPr>
          <a:lstStyle/>
          <a:p>
            <a:r>
              <a:rPr lang="el-GR" altLang="el-GR" sz="2000" dirty="0"/>
              <a:t>Φτιάξτε ένα ορθογώνιο παραλληλόγραμμο ώστε όταν μετακινήσουμε μια κορυφή του να γίνει τετράγωνο</a:t>
            </a:r>
          </a:p>
          <a:p>
            <a:r>
              <a:rPr lang="el-GR" altLang="el-GR" sz="2000" dirty="0"/>
              <a:t>Σκεφτείτε άλλα παρόμοια έργα που θα μπορούσατε να θέσετε.</a:t>
            </a:r>
          </a:p>
          <a:p>
            <a:r>
              <a:rPr lang="el-GR" altLang="el-GR" sz="2000" dirty="0"/>
              <a:t>Ποιος είναι ο στόχος αυτών των έργων;</a:t>
            </a:r>
          </a:p>
          <a:p>
            <a:r>
              <a:rPr lang="el-GR" altLang="el-GR" sz="2000" dirty="0"/>
              <a:t>Τι αναμένετε να «δουν» οι μαθητές;</a:t>
            </a:r>
          </a:p>
        </p:txBody>
      </p:sp>
    </p:spTree>
    <p:extLst>
      <p:ext uri="{BB962C8B-B14F-4D97-AF65-F5344CB8AC3E}">
        <p14:creationId xmlns:p14="http://schemas.microsoft.com/office/powerpoint/2010/main" val="39887157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Παράδειγμα φύλλου εργασίας </a:t>
            </a:r>
            <a:endParaRPr lang="el-GR" sz="4000" dirty="0"/>
          </a:p>
        </p:txBody>
      </p:sp>
      <p:pic>
        <p:nvPicPr>
          <p:cNvPr id="5" name="Picture 4"/>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1769"/>
          <a:stretch/>
        </p:blipFill>
        <p:spPr>
          <a:xfrm>
            <a:off x="3236912" y="1484784"/>
            <a:ext cx="2670175" cy="3993307"/>
          </a:xfrm>
        </p:spPr>
      </p:pic>
    </p:spTree>
    <p:extLst>
      <p:ext uri="{BB962C8B-B14F-4D97-AF65-F5344CB8AC3E}">
        <p14:creationId xmlns:p14="http://schemas.microsoft.com/office/powerpoint/2010/main" val="19660699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Ανάλυση των συζητήσεων των μαθητών</a:t>
            </a:r>
            <a:endParaRPr lang="el-GR" sz="3600" dirty="0"/>
          </a:p>
        </p:txBody>
      </p:sp>
      <p:sp>
        <p:nvSpPr>
          <p:cNvPr id="3" name="Θέση περιεχομένου 2"/>
          <p:cNvSpPr>
            <a:spLocks noGrp="1"/>
          </p:cNvSpPr>
          <p:nvPr>
            <p:ph idx="1"/>
          </p:nvPr>
        </p:nvSpPr>
        <p:spPr/>
        <p:txBody>
          <a:bodyPr>
            <a:normAutofit/>
          </a:bodyPr>
          <a:lstStyle/>
          <a:p>
            <a:r>
              <a:rPr lang="el-GR" altLang="el-GR" sz="2000" dirty="0"/>
              <a:t>Περιγραφικός λόγος </a:t>
            </a:r>
          </a:p>
          <a:p>
            <a:r>
              <a:rPr lang="el-GR" altLang="el-GR" sz="2000" dirty="0"/>
              <a:t>Μαθηματικές επεξηγήσεις </a:t>
            </a:r>
          </a:p>
          <a:p>
            <a:r>
              <a:rPr lang="el-GR" altLang="el-GR" sz="2000" dirty="0"/>
              <a:t>Μαθηματικό πλαίσιο</a:t>
            </a:r>
          </a:p>
        </p:txBody>
      </p:sp>
    </p:spTree>
    <p:extLst>
      <p:ext uri="{BB962C8B-B14F-4D97-AF65-F5344CB8AC3E}">
        <p14:creationId xmlns:p14="http://schemas.microsoft.com/office/powerpoint/2010/main" val="27104614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Η γεωμετρική </a:t>
            </a:r>
            <a:r>
              <a:rPr lang="el-GR" altLang="el-GR" sz="4000" dirty="0" smtClean="0"/>
              <a:t>απόδειξη</a:t>
            </a:r>
            <a:r>
              <a:rPr lang="en-US" altLang="el-GR" sz="4000" dirty="0" smtClean="0"/>
              <a:t> (1/2)</a:t>
            </a:r>
            <a:endParaRPr lang="el-GR" sz="4000" dirty="0"/>
          </a:p>
        </p:txBody>
      </p:sp>
      <p:sp>
        <p:nvSpPr>
          <p:cNvPr id="3" name="Θέση περιεχομένου 2"/>
          <p:cNvSpPr>
            <a:spLocks noGrp="1"/>
          </p:cNvSpPr>
          <p:nvPr>
            <p:ph idx="1"/>
          </p:nvPr>
        </p:nvSpPr>
        <p:spPr/>
        <p:txBody>
          <a:bodyPr>
            <a:normAutofit/>
          </a:bodyPr>
          <a:lstStyle/>
          <a:p>
            <a:pPr>
              <a:lnSpc>
                <a:spcPct val="90000"/>
              </a:lnSpc>
            </a:pPr>
            <a:r>
              <a:rPr lang="el-GR" altLang="el-GR" sz="2000" dirty="0"/>
              <a:t>Επαλήθευση</a:t>
            </a:r>
          </a:p>
          <a:p>
            <a:pPr>
              <a:lnSpc>
                <a:spcPct val="90000"/>
              </a:lnSpc>
            </a:pPr>
            <a:r>
              <a:rPr lang="el-GR" altLang="el-GR" sz="2000" dirty="0"/>
              <a:t>Επεξήγηση</a:t>
            </a:r>
          </a:p>
          <a:p>
            <a:pPr>
              <a:lnSpc>
                <a:spcPct val="90000"/>
              </a:lnSpc>
            </a:pPr>
            <a:r>
              <a:rPr lang="el-GR" altLang="el-GR" sz="2000" dirty="0"/>
              <a:t>Συστηματοποίηση</a:t>
            </a:r>
          </a:p>
          <a:p>
            <a:pPr>
              <a:lnSpc>
                <a:spcPct val="90000"/>
              </a:lnSpc>
            </a:pPr>
            <a:r>
              <a:rPr lang="el-GR" altLang="el-GR" sz="2000" dirty="0"/>
              <a:t>Ανακάλυψη</a:t>
            </a:r>
          </a:p>
          <a:p>
            <a:pPr>
              <a:lnSpc>
                <a:spcPct val="90000"/>
              </a:lnSpc>
            </a:pPr>
            <a:r>
              <a:rPr lang="el-GR" altLang="el-GR" sz="2000" dirty="0"/>
              <a:t>Επικοινωνία</a:t>
            </a:r>
          </a:p>
          <a:p>
            <a:pPr>
              <a:lnSpc>
                <a:spcPct val="90000"/>
              </a:lnSpc>
            </a:pPr>
            <a:r>
              <a:rPr lang="el-GR" altLang="el-GR" sz="2000" dirty="0"/>
              <a:t>Οικοδόμηση εμπειρικής θεωρίας</a:t>
            </a:r>
          </a:p>
          <a:p>
            <a:pPr>
              <a:lnSpc>
                <a:spcPct val="90000"/>
              </a:lnSpc>
            </a:pPr>
            <a:r>
              <a:rPr lang="el-GR" altLang="el-GR" sz="2000" dirty="0"/>
              <a:t>Εξερεύνηση ορισμών</a:t>
            </a:r>
          </a:p>
          <a:p>
            <a:pPr>
              <a:lnSpc>
                <a:spcPct val="90000"/>
              </a:lnSpc>
            </a:pPr>
            <a:r>
              <a:rPr lang="el-GR" altLang="el-GR" sz="2000" dirty="0"/>
              <a:t>Έλεγχος υποθέσεων</a:t>
            </a:r>
          </a:p>
        </p:txBody>
      </p:sp>
    </p:spTree>
    <p:extLst>
      <p:ext uri="{BB962C8B-B14F-4D97-AF65-F5344CB8AC3E}">
        <p14:creationId xmlns:p14="http://schemas.microsoft.com/office/powerpoint/2010/main" val="18663299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Η γεωμετρική </a:t>
            </a:r>
            <a:r>
              <a:rPr lang="el-GR" altLang="el-GR" sz="4000" dirty="0" smtClean="0"/>
              <a:t>απόδειξη</a:t>
            </a:r>
            <a:r>
              <a:rPr lang="en-US" altLang="el-GR" sz="4000" dirty="0" smtClean="0"/>
              <a:t> (2/2)</a:t>
            </a:r>
            <a:endParaRPr lang="el-GR" sz="4000" dirty="0"/>
          </a:p>
        </p:txBody>
      </p:sp>
      <p:graphicFrame>
        <p:nvGraphicFramePr>
          <p:cNvPr id="5" name="Group 17"/>
          <p:cNvGraphicFramePr>
            <a:graphicFrameLocks noGrp="1"/>
          </p:cNvGraphicFramePr>
          <p:nvPr>
            <p:ph idx="1"/>
            <p:extLst>
              <p:ext uri="{D42A27DB-BD31-4B8C-83A1-F6EECF244321}">
                <p14:modId xmlns:p14="http://schemas.microsoft.com/office/powerpoint/2010/main" val="3123139356"/>
              </p:ext>
            </p:extLst>
          </p:nvPr>
        </p:nvGraphicFramePr>
        <p:xfrm>
          <a:off x="683668" y="1340768"/>
          <a:ext cx="8003132" cy="4792143"/>
        </p:xfrm>
        <a:graphic>
          <a:graphicData uri="http://schemas.openxmlformats.org/drawingml/2006/table">
            <a:tbl>
              <a:tblPr/>
              <a:tblGrid>
                <a:gridCol w="4001566"/>
                <a:gridCol w="4001566"/>
              </a:tblGrid>
              <a:tr h="4785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dirty="0" smtClean="0">
                          <a:ln>
                            <a:noFill/>
                          </a:ln>
                          <a:solidFill>
                            <a:schemeClr val="tx1"/>
                          </a:solidFill>
                          <a:effectLst/>
                          <a:latin typeface="Arial" charset="0"/>
                          <a:cs typeface="Arial" charset="0"/>
                        </a:rPr>
                        <a:t>Παρελθόν</a:t>
                      </a:r>
                      <a:endParaRPr kumimoji="0" lang="en-US" sz="2800" b="1" i="0" u="none" strike="noStrike" cap="none" normalizeH="0" baseline="0" dirty="0" smtClean="0">
                        <a:ln>
                          <a:noFill/>
                        </a:ln>
                        <a:solidFill>
                          <a:schemeClr val="tx1"/>
                        </a:solidFill>
                        <a:effectLst/>
                        <a:latin typeface="Arial" charset="0"/>
                        <a:cs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800" b="1" i="0" u="none" strike="noStrike" cap="none" normalizeH="0" baseline="0" smtClean="0">
                          <a:ln>
                            <a:noFill/>
                          </a:ln>
                          <a:solidFill>
                            <a:schemeClr val="tx1"/>
                          </a:solidFill>
                          <a:effectLst/>
                          <a:latin typeface="Arial" charset="0"/>
                          <a:cs typeface="Arial" charset="0"/>
                        </a:rPr>
                        <a:t>Παρόν</a:t>
                      </a:r>
                      <a:endParaRPr kumimoji="0" lang="en-US" sz="2800" b="1" i="0" u="none" strike="noStrike" cap="none" normalizeH="0" baseline="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3991">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l-GR" sz="2800" b="0" i="0" u="none" strike="noStrike" cap="none" normalizeH="0" baseline="0" smtClean="0">
                          <a:ln>
                            <a:noFill/>
                          </a:ln>
                          <a:solidFill>
                            <a:schemeClr val="tx1"/>
                          </a:solidFill>
                          <a:effectLst/>
                          <a:latin typeface="Arial" charset="0"/>
                          <a:cs typeface="Arial" charset="0"/>
                        </a:rPr>
                        <a:t> Έμφαση στην επαλήθευση.</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l-GR" sz="2800" b="0" i="0" u="none" strike="noStrike" cap="none" normalizeH="0" baseline="0" smtClean="0">
                          <a:ln>
                            <a:noFill/>
                          </a:ln>
                          <a:solidFill>
                            <a:schemeClr val="tx1"/>
                          </a:solidFill>
                          <a:effectLst/>
                          <a:latin typeface="Arial" charset="0"/>
                          <a:cs typeface="Arial" charset="0"/>
                        </a:rPr>
                        <a:t> Απόδειξη </a:t>
                      </a:r>
                      <a:r>
                        <a:rPr kumimoji="0" lang="el-GR" sz="2800" b="0" i="0" u="none" strike="noStrike" cap="none" normalizeH="0" baseline="0" smtClean="0">
                          <a:ln>
                            <a:noFill/>
                          </a:ln>
                          <a:solidFill>
                            <a:schemeClr val="tx1"/>
                          </a:solidFill>
                          <a:effectLst/>
                          <a:latin typeface="Arial" charset="0"/>
                          <a:cs typeface="Arial" charset="0"/>
                          <a:sym typeface="Wingdings" pitchFamily="2" charset="2"/>
                        </a:rPr>
                        <a:t> Αλυσίδα λογικών επιχειρημάτων βασισμένων σε κανόνες.</a:t>
                      </a:r>
                      <a:endParaRPr kumimoji="0" lang="en-US" sz="2800" b="0" i="0" u="none" strike="noStrike" cap="none" normalizeH="0" baseline="0" smtClean="0">
                        <a:ln>
                          <a:noFill/>
                        </a:ln>
                        <a:solidFill>
                          <a:schemeClr val="tx1"/>
                        </a:solidFill>
                        <a:effectLst/>
                        <a:latin typeface="Arial" charset="0"/>
                        <a:cs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Arial" charset="0"/>
                          <a:cs typeface="Arial" charset="0"/>
                        </a:rPr>
                        <a:t> </a:t>
                      </a:r>
                      <a:r>
                        <a:rPr kumimoji="0" lang="el-GR" sz="2400" b="0" i="0" u="none" strike="noStrike" cap="none" normalizeH="0" baseline="0" dirty="0" smtClean="0">
                          <a:ln>
                            <a:noFill/>
                          </a:ln>
                          <a:solidFill>
                            <a:schemeClr val="tx1"/>
                          </a:solidFill>
                          <a:effectLst/>
                          <a:latin typeface="Arial" charset="0"/>
                          <a:cs typeface="Arial" charset="0"/>
                        </a:rPr>
                        <a:t>Έμφαση στην επεξήγηση &amp; επικοινωνία.</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4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l-GR" sz="2400" b="0" i="0" u="none" strike="noStrike" cap="none" normalizeH="0" baseline="0" dirty="0" smtClean="0">
                          <a:ln>
                            <a:noFill/>
                          </a:ln>
                          <a:solidFill>
                            <a:schemeClr val="tx1"/>
                          </a:solidFill>
                          <a:effectLst/>
                          <a:latin typeface="Arial" charset="0"/>
                          <a:cs typeface="Arial" charset="0"/>
                        </a:rPr>
                        <a:t> Απόδειξη </a:t>
                      </a:r>
                      <a:r>
                        <a:rPr kumimoji="0" lang="el-GR" sz="2400" b="0" i="0" u="none" strike="noStrike" cap="none" normalizeH="0" baseline="0" dirty="0" smtClean="0">
                          <a:ln>
                            <a:noFill/>
                          </a:ln>
                          <a:solidFill>
                            <a:schemeClr val="tx1"/>
                          </a:solidFill>
                          <a:effectLst/>
                          <a:latin typeface="Arial" charset="0"/>
                          <a:cs typeface="Arial" charset="0"/>
                          <a:sym typeface="Wingdings" pitchFamily="2" charset="2"/>
                        </a:rPr>
                        <a:t> Αλυσίδα λογικών επιχειρημάτων αλλά και ιδεών &amp; σκέψεων          περιλαμβάνει ερμηνεία, κατανόηση, αιτιολόγηση &amp; απόκτηση νοήματος.</a:t>
                      </a:r>
                      <a:endParaRPr kumimoji="0" lang="en-US" sz="24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919943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Έρευνες σχετικές με το συλλογισμό &amp; την απόδειξη</a:t>
            </a:r>
            <a:endParaRPr lang="el-GR" sz="3600" dirty="0"/>
          </a:p>
        </p:txBody>
      </p:sp>
      <p:sp>
        <p:nvSpPr>
          <p:cNvPr id="3" name="Θέση περιεχομένου 2"/>
          <p:cNvSpPr>
            <a:spLocks noGrp="1"/>
          </p:cNvSpPr>
          <p:nvPr>
            <p:ph idx="1"/>
          </p:nvPr>
        </p:nvSpPr>
        <p:spPr/>
        <p:txBody>
          <a:bodyPr>
            <a:normAutofit lnSpcReduction="10000"/>
          </a:bodyPr>
          <a:lstStyle/>
          <a:p>
            <a:pPr algn="ctr">
              <a:lnSpc>
                <a:spcPct val="80000"/>
              </a:lnSpc>
              <a:buNone/>
            </a:pPr>
            <a:r>
              <a:rPr lang="el-GR" altLang="el-GR" sz="2000" dirty="0"/>
              <a:t>Πραγματοποίηση πολλών ερευνών για</a:t>
            </a:r>
          </a:p>
          <a:p>
            <a:pPr algn="ctr">
              <a:lnSpc>
                <a:spcPct val="80000"/>
              </a:lnSpc>
              <a:buNone/>
            </a:pPr>
            <a:r>
              <a:rPr lang="el-GR" altLang="el-GR" sz="2000" dirty="0"/>
              <a:t>επεξήγηση της έννοιας του συλλογισμού </a:t>
            </a:r>
          </a:p>
          <a:p>
            <a:pPr algn="ctr">
              <a:lnSpc>
                <a:spcPct val="80000"/>
              </a:lnSpc>
              <a:buNone/>
            </a:pPr>
            <a:r>
              <a:rPr lang="el-GR" altLang="el-GR" sz="2000" dirty="0"/>
              <a:t>( διαδικασία που ακολουθούν οι μαθητές στα</a:t>
            </a:r>
          </a:p>
          <a:p>
            <a:pPr algn="ctr">
              <a:lnSpc>
                <a:spcPct val="80000"/>
              </a:lnSpc>
              <a:buNone/>
            </a:pPr>
            <a:r>
              <a:rPr lang="el-GR" altLang="el-GR" sz="2000" dirty="0"/>
              <a:t>μαθηματικά)</a:t>
            </a:r>
          </a:p>
          <a:p>
            <a:pPr algn="ctr">
              <a:lnSpc>
                <a:spcPct val="80000"/>
              </a:lnSpc>
              <a:buNone/>
            </a:pPr>
            <a:endParaRPr lang="el-GR" altLang="el-GR" sz="2000" dirty="0"/>
          </a:p>
          <a:p>
            <a:pPr>
              <a:lnSpc>
                <a:spcPct val="80000"/>
              </a:lnSpc>
              <a:buNone/>
            </a:pPr>
            <a:r>
              <a:rPr lang="en-US" altLang="el-GR" sz="2000" dirty="0"/>
              <a:t>Thompson </a:t>
            </a:r>
            <a:r>
              <a:rPr lang="el-GR" altLang="el-GR" sz="2000" dirty="0"/>
              <a:t>με βάση                                 </a:t>
            </a:r>
            <a:r>
              <a:rPr lang="en-US" altLang="el-GR" sz="2000" dirty="0" smtClean="0"/>
              <a:t>       </a:t>
            </a:r>
            <a:r>
              <a:rPr lang="el-GR" altLang="el-GR" sz="2000" dirty="0" smtClean="0"/>
              <a:t>  </a:t>
            </a:r>
            <a:r>
              <a:rPr lang="en-US" altLang="el-GR" sz="2000" dirty="0" smtClean="0"/>
              <a:t> </a:t>
            </a:r>
            <a:r>
              <a:rPr lang="el-GR" altLang="el-GR" sz="2000" dirty="0" smtClean="0"/>
              <a:t>Άλλοι </a:t>
            </a:r>
            <a:r>
              <a:rPr lang="el-GR" altLang="el-GR" sz="2000" dirty="0"/>
              <a:t>μαθηματικοί</a:t>
            </a:r>
            <a:endParaRPr lang="en-US" altLang="el-GR" sz="2000" dirty="0"/>
          </a:p>
          <a:p>
            <a:pPr>
              <a:lnSpc>
                <a:spcPct val="80000"/>
              </a:lnSpc>
              <a:buNone/>
            </a:pPr>
            <a:r>
              <a:rPr lang="el-GR" altLang="el-GR" sz="2000" dirty="0"/>
              <a:t>τη θεωρία του </a:t>
            </a:r>
            <a:r>
              <a:rPr lang="en-US" altLang="el-GR" sz="2000" dirty="0"/>
              <a:t>Piaget</a:t>
            </a:r>
            <a:r>
              <a:rPr lang="el-GR" altLang="el-GR" sz="2000" dirty="0"/>
              <a:t>                               </a:t>
            </a:r>
            <a:r>
              <a:rPr lang="en-US" altLang="el-GR" sz="2000" dirty="0" smtClean="0"/>
              <a:t>        </a:t>
            </a:r>
            <a:r>
              <a:rPr lang="el-GR" altLang="el-GR" sz="2000" dirty="0" smtClean="0"/>
              <a:t>   </a:t>
            </a:r>
            <a:r>
              <a:rPr lang="el-GR" altLang="el-GR" sz="2000" dirty="0"/>
              <a:t>Κοινωνική πτυχή</a:t>
            </a:r>
          </a:p>
          <a:p>
            <a:pPr>
              <a:lnSpc>
                <a:spcPct val="80000"/>
              </a:lnSpc>
              <a:buNone/>
            </a:pPr>
            <a:endParaRPr lang="en-US" altLang="el-GR" sz="2000" dirty="0"/>
          </a:p>
          <a:p>
            <a:pPr>
              <a:lnSpc>
                <a:spcPct val="80000"/>
              </a:lnSpc>
              <a:buNone/>
            </a:pPr>
            <a:r>
              <a:rPr lang="el-GR" altLang="el-GR" sz="2000" dirty="0"/>
              <a:t>Έμφαση σε κανονιστικές                       </a:t>
            </a:r>
            <a:r>
              <a:rPr lang="en-US" altLang="el-GR" sz="2000" dirty="0" smtClean="0"/>
              <a:t>    </a:t>
            </a:r>
            <a:r>
              <a:rPr lang="el-GR" altLang="el-GR" sz="2000" dirty="0" smtClean="0"/>
              <a:t> </a:t>
            </a:r>
            <a:r>
              <a:rPr lang="en-US" altLang="el-GR" sz="2000" dirty="0" smtClean="0"/>
              <a:t>     </a:t>
            </a:r>
            <a:r>
              <a:rPr lang="el-GR" altLang="el-GR" sz="2000" dirty="0" smtClean="0"/>
              <a:t>Απόδειξη </a:t>
            </a:r>
            <a:r>
              <a:rPr lang="el-GR" altLang="el-GR" sz="2000" dirty="0"/>
              <a:t>ως εργασία</a:t>
            </a:r>
          </a:p>
          <a:p>
            <a:pPr>
              <a:lnSpc>
                <a:spcPct val="80000"/>
              </a:lnSpc>
              <a:buNone/>
            </a:pPr>
            <a:r>
              <a:rPr lang="el-GR" altLang="el-GR" sz="2000" dirty="0"/>
              <a:t>διαδικασίες (αφαιρετική σκέψη,         </a:t>
            </a:r>
            <a:r>
              <a:rPr lang="en-US" altLang="el-GR" sz="2000" dirty="0" smtClean="0"/>
              <a:t>       </a:t>
            </a:r>
            <a:r>
              <a:rPr lang="el-GR" altLang="el-GR" sz="2000" dirty="0" smtClean="0"/>
              <a:t> </a:t>
            </a:r>
            <a:r>
              <a:rPr lang="el-GR" altLang="el-GR" sz="2000" dirty="0"/>
              <a:t>αλληλεπίδρασης μεταξύ</a:t>
            </a:r>
          </a:p>
          <a:p>
            <a:pPr>
              <a:lnSpc>
                <a:spcPct val="80000"/>
              </a:lnSpc>
              <a:buNone/>
            </a:pPr>
            <a:r>
              <a:rPr lang="el-GR" altLang="el-GR" sz="2000" dirty="0"/>
              <a:t>δομή ).             		                 </a:t>
            </a:r>
            <a:r>
              <a:rPr lang="en-US" altLang="el-GR" sz="2000" dirty="0" smtClean="0"/>
              <a:t>             </a:t>
            </a:r>
            <a:r>
              <a:rPr lang="el-GR" altLang="el-GR" sz="2000" dirty="0" smtClean="0"/>
              <a:t>  </a:t>
            </a:r>
            <a:r>
              <a:rPr lang="el-GR" altLang="el-GR" sz="2000" dirty="0"/>
              <a:t>των μαθητών για τη                                                                                                                                  					λύση προβλήματος.</a:t>
            </a:r>
            <a:endParaRPr lang="en-US" altLang="el-GR" sz="2000" dirty="0"/>
          </a:p>
        </p:txBody>
      </p:sp>
      <p:sp>
        <p:nvSpPr>
          <p:cNvPr id="4" name="Line 4"/>
          <p:cNvSpPr>
            <a:spLocks noChangeShapeType="1"/>
          </p:cNvSpPr>
          <p:nvPr/>
        </p:nvSpPr>
        <p:spPr bwMode="auto">
          <a:xfrm flipH="1">
            <a:off x="2699792" y="2717666"/>
            <a:ext cx="43180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5" name="Line 5"/>
          <p:cNvSpPr>
            <a:spLocks noChangeShapeType="1"/>
          </p:cNvSpPr>
          <p:nvPr/>
        </p:nvSpPr>
        <p:spPr bwMode="auto">
          <a:xfrm>
            <a:off x="5335712" y="2912788"/>
            <a:ext cx="503238" cy="4333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Tree>
    <p:extLst>
      <p:ext uri="{BB962C8B-B14F-4D97-AF65-F5344CB8AC3E}">
        <p14:creationId xmlns:p14="http://schemas.microsoft.com/office/powerpoint/2010/main" val="20468115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Συμπεράσματα από έρευνες</a:t>
            </a:r>
            <a:endParaRPr lang="el-GR" sz="4000" dirty="0"/>
          </a:p>
        </p:txBody>
      </p:sp>
      <p:sp>
        <p:nvSpPr>
          <p:cNvPr id="3" name="Θέση περιεχομένου 2"/>
          <p:cNvSpPr>
            <a:spLocks noGrp="1"/>
          </p:cNvSpPr>
          <p:nvPr>
            <p:ph idx="1"/>
          </p:nvPr>
        </p:nvSpPr>
        <p:spPr/>
        <p:txBody>
          <a:bodyPr>
            <a:normAutofit/>
          </a:bodyPr>
          <a:lstStyle/>
          <a:p>
            <a:pPr>
              <a:lnSpc>
                <a:spcPct val="90000"/>
              </a:lnSpc>
            </a:pPr>
            <a:r>
              <a:rPr lang="el-GR" altLang="el-GR" sz="2000" dirty="0"/>
              <a:t>Οι αποδείξεις &amp; αιτιολογήσεις πρέπει να είναι πτυχή επικοινωνίας            οι μαθητές </a:t>
            </a:r>
            <a:r>
              <a:rPr lang="el-GR" altLang="el-GR" sz="2000" dirty="0" err="1"/>
              <a:t>αλληλεπιδρούν</a:t>
            </a:r>
            <a:r>
              <a:rPr lang="el-GR" altLang="el-GR" sz="2000" dirty="0"/>
              <a:t> μεταξύ τους για να φτάσουν σε μια απόδειξη.</a:t>
            </a:r>
          </a:p>
          <a:p>
            <a:pPr>
              <a:lnSpc>
                <a:spcPct val="90000"/>
              </a:lnSpc>
            </a:pPr>
            <a:r>
              <a:rPr lang="el-GR" altLang="el-GR" sz="2000" dirty="0"/>
              <a:t>Οι μαθητές εργάζονται ατομικά/ομαδικά</a:t>
            </a:r>
          </a:p>
          <a:p>
            <a:pPr>
              <a:lnSpc>
                <a:spcPct val="90000"/>
              </a:lnSpc>
              <a:buNone/>
            </a:pPr>
            <a:r>
              <a:rPr lang="el-GR" altLang="el-GR" sz="2000" dirty="0"/>
              <a:t>   Δίνουν εξήγηση του τρόπου που εργάστηκαν.</a:t>
            </a:r>
          </a:p>
          <a:p>
            <a:pPr>
              <a:lnSpc>
                <a:spcPct val="90000"/>
              </a:lnSpc>
              <a:buNone/>
            </a:pPr>
            <a:endParaRPr lang="el-GR" altLang="el-GR" sz="2000" dirty="0"/>
          </a:p>
          <a:p>
            <a:pPr algn="ctr">
              <a:lnSpc>
                <a:spcPct val="90000"/>
              </a:lnSpc>
              <a:buNone/>
            </a:pPr>
            <a:r>
              <a:rPr lang="el-GR" altLang="el-GR" sz="2000" u="sng" dirty="0"/>
              <a:t>Σκοπός:</a:t>
            </a:r>
            <a:r>
              <a:rPr lang="el-GR" altLang="el-GR" sz="2000" dirty="0"/>
              <a:t> Να κατανοήσουν οι υπόλοιποι τον</a:t>
            </a:r>
          </a:p>
          <a:p>
            <a:pPr algn="ctr">
              <a:lnSpc>
                <a:spcPct val="90000"/>
              </a:lnSpc>
              <a:buNone/>
            </a:pPr>
            <a:r>
              <a:rPr lang="el-GR" altLang="el-GR" sz="2000" dirty="0"/>
              <a:t>τρόπο που ακολουθήθηκε και να τον αποδεχτούν.</a:t>
            </a:r>
          </a:p>
          <a:p>
            <a:pPr>
              <a:lnSpc>
                <a:spcPct val="90000"/>
              </a:lnSpc>
            </a:pPr>
            <a:r>
              <a:rPr lang="el-GR" altLang="el-GR" sz="2000" dirty="0"/>
              <a:t>Απαραίτητη η συμμετοχή (ομιλητή &amp; ακροατών) στη διαδικασία της αιτιολόγησης </a:t>
            </a:r>
            <a:r>
              <a:rPr lang="el-GR" altLang="el-GR" sz="2000" dirty="0">
                <a:sym typeface="Wingdings" panose="05000000000000000000" pitchFamily="2" charset="2"/>
              </a:rPr>
              <a:t> επικοινωνιακή πτυχή.</a:t>
            </a:r>
            <a:endParaRPr lang="en-US" altLang="el-GR" sz="2000" dirty="0"/>
          </a:p>
          <a:p>
            <a:pPr>
              <a:lnSpc>
                <a:spcPct val="90000"/>
              </a:lnSpc>
            </a:pPr>
            <a:endParaRPr lang="el-GR" altLang="el-GR" sz="2000" dirty="0"/>
          </a:p>
        </p:txBody>
      </p:sp>
    </p:spTree>
    <p:extLst>
      <p:ext uri="{BB962C8B-B14F-4D97-AF65-F5344CB8AC3E}">
        <p14:creationId xmlns:p14="http://schemas.microsoft.com/office/powerpoint/2010/main" val="21323409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Προβλήματα που προκύπτουν στη διδασκαλία της απόδειξης</a:t>
            </a:r>
            <a:endParaRPr lang="el-GR" sz="3600" dirty="0"/>
          </a:p>
        </p:txBody>
      </p:sp>
      <p:sp>
        <p:nvSpPr>
          <p:cNvPr id="3" name="Θέση περιεχομένου 2"/>
          <p:cNvSpPr>
            <a:spLocks noGrp="1"/>
          </p:cNvSpPr>
          <p:nvPr>
            <p:ph idx="1"/>
          </p:nvPr>
        </p:nvSpPr>
        <p:spPr/>
        <p:txBody>
          <a:bodyPr>
            <a:normAutofit/>
          </a:bodyPr>
          <a:lstStyle/>
          <a:p>
            <a:pPr>
              <a:lnSpc>
                <a:spcPct val="80000"/>
              </a:lnSpc>
            </a:pPr>
            <a:r>
              <a:rPr lang="el-GR" altLang="el-GR" sz="2000" dirty="0"/>
              <a:t>Οι μαθητές θεωρούν τις εμπειρικές αποδείξεις ως ικανοποιητικές μαθηματικές αποδείξεις.</a:t>
            </a:r>
          </a:p>
          <a:p>
            <a:pPr>
              <a:lnSpc>
                <a:spcPct val="80000"/>
              </a:lnSpc>
            </a:pPr>
            <a:r>
              <a:rPr lang="el-GR" altLang="el-GR" sz="2000" dirty="0"/>
              <a:t>Η μαθηματική γλώσσα διαφέρει από την καθημερινή γλώσσα</a:t>
            </a:r>
          </a:p>
          <a:p>
            <a:pPr>
              <a:lnSpc>
                <a:spcPct val="80000"/>
              </a:lnSpc>
            </a:pPr>
            <a:r>
              <a:rPr lang="el-GR" altLang="el-GR" sz="2000" dirty="0"/>
              <a:t>Όταν η έμφαση δίνεται στη γραπτή μορφή της απόδειξης, οι μαθητές, δεν αντιλαμβάνονται τη σημασία της ως ένα εργαλείο που βοηθά στο να επιβεβαιώσουν μια δήλωση και να μεταδώσουν την εγκυρότητά της στους άλλους.</a:t>
            </a:r>
          </a:p>
          <a:p>
            <a:pPr>
              <a:lnSpc>
                <a:spcPct val="80000"/>
              </a:lnSpc>
            </a:pPr>
            <a:r>
              <a:rPr lang="el-GR" altLang="el-GR" sz="2000" dirty="0"/>
              <a:t>Οι μαθητές επηρεάζονται από το κοινωνικό τους πλαίσιο.</a:t>
            </a:r>
          </a:p>
        </p:txBody>
      </p:sp>
    </p:spTree>
    <p:extLst>
      <p:ext uri="{BB962C8B-B14F-4D97-AF65-F5344CB8AC3E}">
        <p14:creationId xmlns:p14="http://schemas.microsoft.com/office/powerpoint/2010/main" val="40762242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Μαθηματική απόδειξη και δυναμικά περιβάλλοντα </a:t>
            </a:r>
            <a:r>
              <a:rPr lang="el-GR" altLang="el-GR" sz="3600" dirty="0" smtClean="0"/>
              <a:t>μάθησης</a:t>
            </a:r>
            <a:r>
              <a:rPr lang="en-US" altLang="el-GR" sz="3600" dirty="0" smtClean="0"/>
              <a:t> (1/2)</a:t>
            </a:r>
            <a:endParaRPr lang="el-GR" sz="3600" dirty="0"/>
          </a:p>
        </p:txBody>
      </p:sp>
      <p:sp>
        <p:nvSpPr>
          <p:cNvPr id="3" name="Θέση περιεχομένου 2"/>
          <p:cNvSpPr>
            <a:spLocks noGrp="1"/>
          </p:cNvSpPr>
          <p:nvPr>
            <p:ph idx="1"/>
          </p:nvPr>
        </p:nvSpPr>
        <p:spPr/>
        <p:txBody>
          <a:bodyPr>
            <a:normAutofit lnSpcReduction="10000"/>
          </a:bodyPr>
          <a:lstStyle/>
          <a:p>
            <a:r>
              <a:rPr lang="el-GR" altLang="el-GR" dirty="0"/>
              <a:t>Η διερεύνηση μπορεί να αποτελέσει τη βάση τη διαισθητική για την απόδειξη και εμπιστοσύνη των μαθητών να επιχειρηματολογήσουν αφού ελέγξουν την ισχύ μιας εικασίας τους</a:t>
            </a:r>
          </a:p>
          <a:p>
            <a:r>
              <a:rPr lang="el-GR" altLang="el-GR" dirty="0"/>
              <a:t>Ένα παράδειγμα που δόθηκε σε μαθητές στην Αγγλία</a:t>
            </a:r>
          </a:p>
          <a:p>
            <a:pPr lvl="1"/>
            <a:r>
              <a:rPr lang="el-GR" altLang="el-GR" dirty="0"/>
              <a:t>Να φτιάξουν και να περιγράψουν πώς θα κατασκεύαζαν στο </a:t>
            </a:r>
            <a:r>
              <a:rPr lang="en-US" altLang="el-GR" dirty="0" err="1"/>
              <a:t>Cabri</a:t>
            </a:r>
            <a:r>
              <a:rPr lang="el-GR" altLang="el-GR" dirty="0"/>
              <a:t> ένα ορθογώνιο</a:t>
            </a:r>
          </a:p>
        </p:txBody>
      </p:sp>
    </p:spTree>
    <p:extLst>
      <p:ext uri="{BB962C8B-B14F-4D97-AF65-F5344CB8AC3E}">
        <p14:creationId xmlns:p14="http://schemas.microsoft.com/office/powerpoint/2010/main" val="355036448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Μαθηματική απόδειξη και δυναμικά περιβάλλοντα </a:t>
            </a:r>
            <a:r>
              <a:rPr lang="el-GR" altLang="el-GR" sz="3600" dirty="0" smtClean="0"/>
              <a:t>μάθησης</a:t>
            </a:r>
            <a:r>
              <a:rPr lang="en-US" altLang="el-GR" sz="3600" dirty="0" smtClean="0"/>
              <a:t> (2/2)</a:t>
            </a:r>
            <a:endParaRPr lang="el-GR" sz="3600" dirty="0"/>
          </a:p>
        </p:txBody>
      </p:sp>
      <p:sp>
        <p:nvSpPr>
          <p:cNvPr id="3" name="Θέση περιεχομένου 2"/>
          <p:cNvSpPr>
            <a:spLocks noGrp="1"/>
          </p:cNvSpPr>
          <p:nvPr>
            <p:ph idx="1"/>
          </p:nvPr>
        </p:nvSpPr>
        <p:spPr/>
        <p:txBody>
          <a:bodyPr>
            <a:normAutofit/>
          </a:bodyPr>
          <a:lstStyle/>
          <a:p>
            <a:pPr lvl="1"/>
            <a:r>
              <a:rPr lang="el-GR" altLang="el-GR" dirty="0"/>
              <a:t>Να προσδιορίσουν τις ιδιότητες του ορθογωνίου που χρησιμοποίησαν για να κάνουν την κατασκευή</a:t>
            </a:r>
          </a:p>
          <a:p>
            <a:pPr lvl="1"/>
            <a:r>
              <a:rPr lang="el-GR" altLang="el-GR" dirty="0"/>
              <a:t>Να προσδιορίσουν άλλες ιδιότητες</a:t>
            </a:r>
          </a:p>
          <a:p>
            <a:pPr lvl="1"/>
            <a:r>
              <a:rPr lang="el-GR" altLang="el-GR" dirty="0"/>
              <a:t>Να αποδείξουν μια από τις ιδιότητες</a:t>
            </a:r>
          </a:p>
        </p:txBody>
      </p:sp>
    </p:spTree>
    <p:extLst>
      <p:ext uri="{BB962C8B-B14F-4D97-AF65-F5344CB8AC3E}">
        <p14:creationId xmlns:p14="http://schemas.microsoft.com/office/powerpoint/2010/main" val="1944772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Γνωστικές </a:t>
            </a:r>
            <a:r>
              <a:rPr lang="el-GR" altLang="el-GR" dirty="0" smtClean="0"/>
              <a:t>δυσκολίες</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dirty="0"/>
              <a:t>Η εννοιολογική αντίληψη επηρεάζει την αισθητηριακή αντίληψη</a:t>
            </a:r>
          </a:p>
          <a:p>
            <a:pPr lvl="1"/>
            <a:r>
              <a:rPr lang="el-GR" altLang="el-GR" dirty="0"/>
              <a:t>Η αίσθηση του μεγέθους εξαρτάται από την εννοιολογική αντίληψη της απόστασης</a:t>
            </a:r>
          </a:p>
          <a:p>
            <a:pPr lvl="1"/>
            <a:r>
              <a:rPr lang="el-GR" altLang="el-GR" dirty="0"/>
              <a:t>Η λεκτική ονομασία επηρεάζει</a:t>
            </a:r>
          </a:p>
          <a:p>
            <a:r>
              <a:rPr lang="el-GR" altLang="el-GR" dirty="0"/>
              <a:t>Διαγράμματα (δεδομένα για σκέψη – αναπαράσταση τυπικών γεωμετρικών εννοιών)</a:t>
            </a:r>
          </a:p>
        </p:txBody>
      </p:sp>
    </p:spTree>
    <p:extLst>
      <p:ext uri="{BB962C8B-B14F-4D97-AF65-F5344CB8AC3E}">
        <p14:creationId xmlns:p14="http://schemas.microsoft.com/office/powerpoint/2010/main" val="24976856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Απάντηση ενός </a:t>
            </a:r>
            <a:r>
              <a:rPr lang="el-GR" altLang="el-GR" sz="4000" dirty="0" smtClean="0"/>
              <a:t>μαθητή</a:t>
            </a:r>
            <a:r>
              <a:rPr lang="en-US" altLang="el-GR" sz="4000" dirty="0" smtClean="0"/>
              <a:t> (1/2)</a:t>
            </a:r>
            <a:endParaRPr lang="el-GR" sz="4000" dirty="0"/>
          </a:p>
        </p:txBody>
      </p:sp>
      <p:sp>
        <p:nvSpPr>
          <p:cNvPr id="3" name="Θέση περιεχομένου 2"/>
          <p:cNvSpPr>
            <a:spLocks noGrp="1"/>
          </p:cNvSpPr>
          <p:nvPr>
            <p:ph idx="1"/>
          </p:nvPr>
        </p:nvSpPr>
        <p:spPr/>
        <p:txBody>
          <a:bodyPr>
            <a:normAutofit/>
          </a:bodyPr>
          <a:lstStyle/>
          <a:p>
            <a:r>
              <a:rPr lang="el-GR" altLang="el-GR" dirty="0"/>
              <a:t>Α) Κατασκεύασε μια γραμμή ανάμεσα σε δύο σημεία και έφερε καθέτους στις γραμμές και μια παράλληλη στην αρχική ευθεία</a:t>
            </a:r>
          </a:p>
          <a:p>
            <a:r>
              <a:rPr lang="el-GR" altLang="el-GR" dirty="0"/>
              <a:t>Β) Είπε ότι χρησιμοποίησε τις ορθές γωνίες και την παραλληλία των πλευρών</a:t>
            </a:r>
          </a:p>
          <a:p>
            <a:r>
              <a:rPr lang="el-GR" altLang="el-GR" dirty="0"/>
              <a:t>Γ) Συμπέρανε ότι και οι απέναντι πλευρές είναι ίσες</a:t>
            </a:r>
          </a:p>
          <a:p>
            <a:r>
              <a:rPr lang="el-GR" altLang="el-GR" dirty="0"/>
              <a:t>Δ) Απόδειξε την ιδιότητα Γ</a:t>
            </a:r>
          </a:p>
        </p:txBody>
      </p:sp>
    </p:spTree>
    <p:extLst>
      <p:ext uri="{BB962C8B-B14F-4D97-AF65-F5344CB8AC3E}">
        <p14:creationId xmlns:p14="http://schemas.microsoft.com/office/powerpoint/2010/main" val="300373497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4000" dirty="0"/>
              <a:t>Απάντηση ενός </a:t>
            </a:r>
            <a:r>
              <a:rPr lang="el-GR" altLang="el-GR" sz="4000" dirty="0" smtClean="0"/>
              <a:t>μαθητή</a:t>
            </a:r>
            <a:r>
              <a:rPr lang="en-US" altLang="el-GR" sz="4000" dirty="0" smtClean="0"/>
              <a:t> (2/2)</a:t>
            </a:r>
            <a:endParaRPr lang="el-GR" sz="4000" dirty="0"/>
          </a:p>
        </p:txBody>
      </p:sp>
      <p:sp>
        <p:nvSpPr>
          <p:cNvPr id="3" name="Θέση περιεχομένου 2"/>
          <p:cNvSpPr>
            <a:spLocks noGrp="1"/>
          </p:cNvSpPr>
          <p:nvPr>
            <p:ph idx="1"/>
          </p:nvPr>
        </p:nvSpPr>
        <p:spPr/>
        <p:txBody>
          <a:bodyPr>
            <a:normAutofit/>
          </a:bodyPr>
          <a:lstStyle/>
          <a:p>
            <a:r>
              <a:rPr lang="el-GR" altLang="el-GR" dirty="0"/>
              <a:t>Υπήρξε σύνδεση ανάμεσα στις κατασκευές – διερευνήσεις – εικασίες;</a:t>
            </a:r>
          </a:p>
          <a:p>
            <a:endParaRPr lang="el-GR" altLang="el-GR" dirty="0"/>
          </a:p>
        </p:txBody>
      </p:sp>
    </p:spTree>
    <p:extLst>
      <p:ext uri="{BB962C8B-B14F-4D97-AF65-F5344CB8AC3E}">
        <p14:creationId xmlns:p14="http://schemas.microsoft.com/office/powerpoint/2010/main" val="399720214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«Έρευνα στη Διδακτική των Μαθηματικών και Διδακτική Πράξη</a:t>
            </a:r>
            <a:r>
              <a:rPr lang="en-US" sz="2000" dirty="0" smtClean="0"/>
              <a:t>.</a:t>
            </a:r>
            <a:r>
              <a:rPr lang="en-US" sz="2000" dirty="0"/>
              <a:t> </a:t>
            </a:r>
            <a:r>
              <a:rPr lang="en-US" altLang="el-GR" sz="2000" dirty="0"/>
              <a:t>H </a:t>
            </a:r>
            <a:r>
              <a:rPr lang="el-GR" altLang="el-GR" sz="2000" dirty="0"/>
              <a:t>ανάπτυξη της Γεωμετρικής Σκέψης</a:t>
            </a:r>
            <a:r>
              <a:rPr lang="el-GR" sz="2000" dirty="0" smtClean="0"/>
              <a:t>». </a:t>
            </a:r>
            <a:r>
              <a:rPr lang="el-GR" sz="2000" dirty="0" smtClean="0"/>
              <a:t>Έκδοση: 1.0. Αθήνα 2014. Διαθέσιμο από τη δικτυακή διεύθυνση: http://opencourses.uoa.gr</a:t>
            </a:r>
            <a:r>
              <a:rPr lang="en-US" sz="2000" dirty="0" smtClean="0"/>
              <a:t>/courses/</a:t>
            </a:r>
            <a:r>
              <a:rPr lang="en-US" sz="2000" dirty="0"/>
              <a:t>MATH237</a:t>
            </a:r>
            <a:r>
              <a:rPr lang="en-US" sz="2000" dirty="0" smtClean="0"/>
              <a:t>/</a:t>
            </a:r>
            <a:r>
              <a:rPr lang="el-GR" sz="2000" dirty="0" smtClean="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dirty="0"/>
              <a:t>Γνωστικές </a:t>
            </a:r>
            <a:r>
              <a:rPr lang="el-GR" altLang="el-GR" dirty="0" smtClean="0"/>
              <a:t>δυσκολίες</a:t>
            </a:r>
            <a:r>
              <a:rPr lang="en-US" altLang="el-GR" dirty="0" smtClean="0"/>
              <a:t> (2/2)</a:t>
            </a:r>
            <a:endParaRPr lang="el-GR" dirty="0"/>
          </a:p>
        </p:txBody>
      </p:sp>
      <p:sp>
        <p:nvSpPr>
          <p:cNvPr id="5" name="Θέση περιεχομένου 4"/>
          <p:cNvSpPr>
            <a:spLocks noGrp="1"/>
          </p:cNvSpPr>
          <p:nvPr>
            <p:ph idx="1"/>
          </p:nvPr>
        </p:nvSpPr>
        <p:spPr/>
        <p:txBody>
          <a:bodyPr>
            <a:noAutofit/>
          </a:bodyPr>
          <a:lstStyle/>
          <a:p>
            <a:r>
              <a:rPr lang="el-GR" altLang="el-GR" sz="2800" dirty="0"/>
              <a:t>Η έρευνα έχει αντιμετωπίσει τα διαγράμματα ως ατελείς αναπαραστάσεις ιδανικών αφηρημένων εννοιών χωρίς να δίνει έμφαση ότι οι τυπικές γεωμετρικές έννοιες μπορούν να προέλθουν από συγκεκριμένες στιγμές</a:t>
            </a:r>
          </a:p>
          <a:p>
            <a:pPr lvl="1"/>
            <a:r>
              <a:rPr lang="el-GR" altLang="el-GR" dirty="0"/>
              <a:t>Έμφαση χρειάζεται στη διαδικασία με την οποία οι μαθητές οδηγούνται από την ειδική περίπτωση στην γενική και αντίστροφα πως χρησιμοποιούν θεωρητική γνώση σε ειδικές περιπτώσεις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Δυσκολίες μαθητών με τα </a:t>
            </a:r>
            <a:r>
              <a:rPr lang="el-GR" altLang="el-GR" sz="3600" dirty="0" smtClean="0"/>
              <a:t>διαγράμματα</a:t>
            </a:r>
            <a:r>
              <a:rPr lang="en-US" altLang="el-GR" sz="3600" dirty="0" smtClean="0"/>
              <a:t> (1/2)</a:t>
            </a:r>
            <a:endParaRPr lang="el-GR" sz="3600" dirty="0"/>
          </a:p>
        </p:txBody>
      </p:sp>
      <p:sp>
        <p:nvSpPr>
          <p:cNvPr id="3" name="Θέση περιεχομένου 2"/>
          <p:cNvSpPr>
            <a:spLocks noGrp="1"/>
          </p:cNvSpPr>
          <p:nvPr>
            <p:ph idx="1"/>
          </p:nvPr>
        </p:nvSpPr>
        <p:spPr/>
        <p:txBody>
          <a:bodyPr>
            <a:normAutofit fontScale="92500"/>
          </a:bodyPr>
          <a:lstStyle/>
          <a:p>
            <a:r>
              <a:rPr lang="el-GR" altLang="el-GR" sz="2800" dirty="0"/>
              <a:t>Οι μαθητές αποδίδουν άσχετα χαρακτηριστικά στο διάγραμμα σε σχέση με την έννοια που αναπαριστούν </a:t>
            </a:r>
          </a:p>
          <a:p>
            <a:pPr lvl="1"/>
            <a:r>
              <a:rPr lang="el-GR" altLang="el-GR" dirty="0"/>
              <a:t>Ορθές γωνίες δεν αναγνωρίζονται όταν είναι σε μη συνηθισμένο προσανατολισμό</a:t>
            </a:r>
          </a:p>
          <a:p>
            <a:pPr lvl="1"/>
            <a:r>
              <a:rPr lang="el-GR" altLang="el-GR" dirty="0"/>
              <a:t>Η χρήση των διαγραμμάτων στην απόδειξη (</a:t>
            </a:r>
            <a:r>
              <a:rPr lang="el-GR" altLang="el-GR" dirty="0" err="1"/>
              <a:t>π.χ</a:t>
            </a:r>
            <a:r>
              <a:rPr lang="el-GR" altLang="el-GR" dirty="0"/>
              <a:t> πλευρές που φαίνονται παράλληλες είναι παράλληλες</a:t>
            </a:r>
          </a:p>
          <a:p>
            <a:pPr lvl="1"/>
            <a:r>
              <a:rPr lang="el-GR" altLang="el-GR" dirty="0"/>
              <a:t>Συνδέουν θεωρήματα με συγκεκριμένες περιπτώσεις διαγραμμάτων (</a:t>
            </a:r>
            <a:r>
              <a:rPr lang="el-GR" altLang="el-GR" dirty="0" err="1"/>
              <a:t>π.χ</a:t>
            </a:r>
            <a:r>
              <a:rPr lang="el-GR" altLang="el-GR" dirty="0"/>
              <a:t> οξυγώνιο τρίγωνο)</a:t>
            </a:r>
          </a:p>
          <a:p>
            <a:endParaRPr 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1741</TotalTime>
  <Words>4150</Words>
  <Application>Microsoft Office PowerPoint</Application>
  <PresentationFormat>Προβολή στην οθόνη (4:3)</PresentationFormat>
  <Paragraphs>526</Paragraphs>
  <Slides>77</Slides>
  <Notes>77</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77</vt:i4>
      </vt:variant>
    </vt:vector>
  </HeadingPairs>
  <TitlesOfParts>
    <vt:vector size="82" baseType="lpstr">
      <vt:lpstr>ＭＳ Ｐゴシック</vt:lpstr>
      <vt:lpstr>Arial</vt:lpstr>
      <vt:lpstr>Calibri</vt:lpstr>
      <vt:lpstr>Wingdings</vt:lpstr>
      <vt:lpstr>Θέμα του Office</vt:lpstr>
      <vt:lpstr>Έρευνα στη Διδακτική των Μαθηματικών και Διδακτική Πράξη</vt:lpstr>
      <vt:lpstr>Έρευνα στη Διδακτική των Μαθηματικών και Διδακτική Πράξη</vt:lpstr>
      <vt:lpstr>Προσδιορίζοντας το αντικείμενο (1/2)</vt:lpstr>
      <vt:lpstr>Προσδιορίζοντας το αντικείμενο (2/2)</vt:lpstr>
      <vt:lpstr>Η φύση των «πρωταρχικών αντικειμένων»</vt:lpstr>
      <vt:lpstr>Τα είδη των αντικειμένων που συσχετίζονται με γεωμετρική και χωρική σκέψη</vt:lpstr>
      <vt:lpstr>Γνωστικές δυσκολίες (1/2)</vt:lpstr>
      <vt:lpstr>Γνωστικές δυσκολίες (2/2)</vt:lpstr>
      <vt:lpstr>Δυσκολίες μαθητών με τα διαγράμματα (1/2)</vt:lpstr>
      <vt:lpstr>Δυσκολίες μαθητών με τα διαγράμματα (2/2)</vt:lpstr>
      <vt:lpstr>Η ανάπτυξη της Γεωμετρικής Σκέψης</vt:lpstr>
      <vt:lpstr>Τα επίπεδα Van Hieles </vt:lpstr>
      <vt:lpstr>Επίπεδο 1: Οπτικό</vt:lpstr>
      <vt:lpstr>Επίπεδο 2: Περιγραφικό-Αναλυτικό</vt:lpstr>
      <vt:lpstr>Επίπεδο 3: Συσχετιστικό</vt:lpstr>
      <vt:lpstr>Επίπεδο 4: Παραγωγικό</vt:lpstr>
      <vt:lpstr>Επίπεδο 5: Αυστηρό</vt:lpstr>
      <vt:lpstr>Κριτική για τα επίπεδα van Hieles (1/2)</vt:lpstr>
      <vt:lpstr>Κριτική για τα επίπεδα van Hieles (2/2)</vt:lpstr>
      <vt:lpstr>Πρόσφατες εξελίξεις των επιπέδων van Hieles</vt:lpstr>
      <vt:lpstr>Η ανάπτυξη του συλλογισμού στη Γεωμετρία (Βattista) (1/2)</vt:lpstr>
      <vt:lpstr>Η ανάπτυξη του συλλογισμού στη Γεωμετρία (Βattista) (2/2)</vt:lpstr>
      <vt:lpstr>Παρανοήσεις των μαθητών και ερμηνείες τους</vt:lpstr>
      <vt:lpstr>Διδακτικές παρεμβάσεις (1/2)</vt:lpstr>
      <vt:lpstr>Διδακτικές παρεμβάσεις (2/2)</vt:lpstr>
      <vt:lpstr>Οπτικοποίηση στη Γεωμετρία (1/2)</vt:lpstr>
      <vt:lpstr>Οπτικοποίηση στη Γεωμετρία (2/2)</vt:lpstr>
      <vt:lpstr>Παραδείγματα</vt:lpstr>
      <vt:lpstr>Μορφές Imagery</vt:lpstr>
      <vt:lpstr>Μάθηση και διδασκαλία συγκεκριμένων γεωμετρικών θεμάτων (1/2)</vt:lpstr>
      <vt:lpstr>Μάθηση και διδασκαλία συγκεκριμένων γεωμετρικών θεμάτων (2/2)</vt:lpstr>
      <vt:lpstr>Η έννοια της γωνίας (1/2)</vt:lpstr>
      <vt:lpstr>Η έννοια της γωνίας (2/2)</vt:lpstr>
      <vt:lpstr>Δυσκολίες οικοδόμησης της έννοιας της γωνίας (Keiser (2004). Struggles with Developing the Concept of Angle: Comparing sixth-grade students’ discourse to the History of the Angle Concept. Mathematical Thinking and Learning 6(3), 285-306. (1/2)</vt:lpstr>
      <vt:lpstr>Δυσκολίες οικοδόμησης της έννοιας της γωνίας (Keiser (2004). Struggles with Developing the Concept of Angle: Comparing sixth-grade students’ discourse to the History of the Angle Concept. Mathematical Thinking and Learning 6(3), 285-306. (2/2)</vt:lpstr>
      <vt:lpstr>Τι μετράμε όταν αναφερόμαστε στη γωνία (1/3)</vt:lpstr>
      <vt:lpstr>Τι μετράμε όταν αναφερόμαστε στη γωνία (2/3)</vt:lpstr>
      <vt:lpstr>Τι μετράμε όταν αναφερόμαστε στη γωνία (3/3)</vt:lpstr>
      <vt:lpstr>Δυσκολίες μαθητών με το μέγεθος των γωνιών (1/3)</vt:lpstr>
      <vt:lpstr>Δυσκολίες μαθητών με το μέγεθος των γωνιών (2/3)</vt:lpstr>
      <vt:lpstr>Δυσκολίες μαθητών με το μέγεθος των γωνιών (3/3)</vt:lpstr>
      <vt:lpstr>Μπορούν οι γωνίες να περιέχουν καμπύλες;</vt:lpstr>
      <vt:lpstr>Στην τάξη</vt:lpstr>
      <vt:lpstr>Δυσκολίες με γωνίες όπως 0 μοίρες, 180 και 360 (1/2)</vt:lpstr>
      <vt:lpstr>Δυσκολίες με γωνίες όπως 0 μοίρες, 180 και 360 (2/2)</vt:lpstr>
      <vt:lpstr>Στην τάξη</vt:lpstr>
      <vt:lpstr>Ιδέες για τη διδασκαλία της γωνίας (1/4)</vt:lpstr>
      <vt:lpstr>Ιδέες για τη διδασκαλία της γωνίας (2/4)</vt:lpstr>
      <vt:lpstr>Ιδέες για τη διδασκαλία της γωνίας (3/4)</vt:lpstr>
      <vt:lpstr>Ιδέες για τη διδασκαλία της γωνίας (4/4)</vt:lpstr>
      <vt:lpstr>Συστήματα συντεταγμένων</vt:lpstr>
      <vt:lpstr>Συστατικά της Μέτρησης της επιφάνειας</vt:lpstr>
      <vt:lpstr>Γεωμετρία και τεχνολογία</vt:lpstr>
      <vt:lpstr>Παράδειγμα χρήσης του Cabri στην κατασκευή πολυγώνων</vt:lpstr>
      <vt:lpstr>Σε ποιους απευθύνεται – Πλαίσιο εφαρμογής</vt:lpstr>
      <vt:lpstr>Φάσεις διεξαγωγής</vt:lpstr>
      <vt:lpstr>Δραστηριότητες</vt:lpstr>
      <vt:lpstr>Παράδειγμα</vt:lpstr>
      <vt:lpstr>Παραδείγματα που χρησιμοποιούνται ως αρχικά σημεία της δεύτερης φάσης</vt:lpstr>
      <vt:lpstr>Παραδείγματα από την Γ΄ Φάση</vt:lpstr>
      <vt:lpstr>Παράδειγμα φύλλου εργασίας </vt:lpstr>
      <vt:lpstr>Ανάλυση των συζητήσεων των μαθητών</vt:lpstr>
      <vt:lpstr>Η γεωμετρική απόδειξη (1/2)</vt:lpstr>
      <vt:lpstr>Η γεωμετρική απόδειξη (2/2)</vt:lpstr>
      <vt:lpstr>Έρευνες σχετικές με το συλλογισμό &amp; την απόδειξη</vt:lpstr>
      <vt:lpstr>Συμπεράσματα από έρευνες</vt:lpstr>
      <vt:lpstr>Προβλήματα που προκύπτουν στη διδασκαλία της απόδειξης</vt:lpstr>
      <vt:lpstr>Μαθηματική απόδειξη και δυναμικά περιβάλλοντα μάθησης (1/2)</vt:lpstr>
      <vt:lpstr>Μαθηματική απόδειξη και δυναμικά περιβάλλοντα μάθησης (2/2)</vt:lpstr>
      <vt:lpstr>Απάντηση ενός μαθητή (1/2)</vt:lpstr>
      <vt:lpstr>Απάντηση ενός μαθητή (2/2)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215</cp:revision>
  <dcterms:created xsi:type="dcterms:W3CDTF">2012-09-06T09:03:05Z</dcterms:created>
  <dcterms:modified xsi:type="dcterms:W3CDTF">2015-11-22T21:03:08Z</dcterms:modified>
</cp:coreProperties>
</file>