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61" r:id="rId3"/>
    <p:sldId id="262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29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30" r:id="rId33"/>
    <p:sldId id="331" r:id="rId34"/>
    <p:sldId id="332" r:id="rId35"/>
    <p:sldId id="333" r:id="rId36"/>
    <p:sldId id="334" r:id="rId37"/>
    <p:sldId id="335" r:id="rId38"/>
    <p:sldId id="352" r:id="rId39"/>
    <p:sldId id="336" r:id="rId40"/>
    <p:sldId id="337" r:id="rId41"/>
    <p:sldId id="338" r:id="rId42"/>
    <p:sldId id="339" r:id="rId43"/>
    <p:sldId id="340" r:id="rId44"/>
    <p:sldId id="341" r:id="rId45"/>
    <p:sldId id="342" r:id="rId46"/>
    <p:sldId id="344" r:id="rId47"/>
    <p:sldId id="347" r:id="rId48"/>
    <p:sldId id="348" r:id="rId49"/>
    <p:sldId id="350" r:id="rId50"/>
    <p:sldId id="343" r:id="rId5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256"/>
            <p14:sldId id="261"/>
            <p14:sldId id="262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29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30"/>
            <p14:sldId id="331"/>
            <p14:sldId id="332"/>
            <p14:sldId id="333"/>
            <p14:sldId id="334"/>
            <p14:sldId id="335"/>
            <p14:sldId id="352"/>
            <p14:sldId id="336"/>
            <p14:sldId id="337"/>
            <p14:sldId id="338"/>
            <p14:sldId id="339"/>
            <p14:sldId id="340"/>
            <p14:sldId id="341"/>
            <p14:sldId id="342"/>
            <p14:sldId id="344"/>
            <p14:sldId id="347"/>
            <p14:sldId id="348"/>
            <p14:sldId id="350"/>
            <p14:sldId id="343"/>
          </p14:sldIdLst>
        </p14:section>
        <p14:section name="Untitled Section" id="{0F1CB131-A6BD-43D0-B8D4-1F27CEF7A05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53" autoAdjust="0"/>
    <p:restoredTop sz="86470" autoAdjust="0"/>
  </p:normalViewPr>
  <p:slideViewPr>
    <p:cSldViewPr>
      <p:cViewPr varScale="1">
        <p:scale>
          <a:sx n="88" d="100"/>
          <a:sy n="88" d="100"/>
        </p:scale>
        <p:origin x="112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19/1/2015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1570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152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195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8524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969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2888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9160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272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3596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6353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5215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9404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2646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6584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7651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1589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4352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71306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2482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999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37989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2362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1039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68131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30617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3552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32502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65344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9170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525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39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74086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90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576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256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032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266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829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623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235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587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00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93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166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0615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9477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6510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αστικός χώρος Ι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αστικός χώρος Ι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αστικός χώρος Ι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αστικός χώρος Ι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αστικός χώρος Ι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αστικός χώρος Ι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αστικός χώρος Ι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class.uoa.gr/courses/ARCH100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ourses.uoa.gr/courses/ARCH7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Star_fort" TargetMode="External"/><Relationship Id="rId3" Type="http://schemas.openxmlformats.org/officeDocument/2006/relationships/hyperlink" Target="http://www.euratlas.net/history/europe/1500/fr_index.html" TargetMode="External"/><Relationship Id="rId7" Type="http://schemas.openxmlformats.org/officeDocument/2006/relationships/hyperlink" Target="http://en.wikipedia.org/wiki/Republic_of_Venice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Italy" TargetMode="External"/><Relationship Id="rId5" Type="http://schemas.openxmlformats.org/officeDocument/2006/relationships/hyperlink" Target="http://en.wikipedia.org/wiki/Palmanova" TargetMode="External"/><Relationship Id="rId4" Type="http://schemas.openxmlformats.org/officeDocument/2006/relationships/hyperlink" Target="http://chnm.gmu.edu/courses/ffolliott/arth344/mainpoints.htm" TargetMode="External"/><Relationship Id="rId9" Type="http://schemas.openxmlformats.org/officeDocument/2006/relationships/hyperlink" Target="https://www.studyblue.com/notes/note/n/arc-218-study-guide-2011-12-yip/deck/9729228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tagdesignstudios.com/Teach/italhistfinal/Baroque/Baroque.html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ransapex.com/ancient-feats-engineering/brunelleschi-dome-florence/" TargetMode="External"/><Relationship Id="rId5" Type="http://schemas.openxmlformats.org/officeDocument/2006/relationships/hyperlink" Target="http://www.outsideimages.com/photo-gallery-florence-italy/h525A1A1E#h525a1a1e" TargetMode="External"/><Relationship Id="rId4" Type="http://schemas.openxmlformats.org/officeDocument/2006/relationships/hyperlink" Target="http://www.ifimages.com/public/images/novella.html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Aertsen,_Pieter_-_Market_Scene.jpg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ettyimages.com/detail/illustration/childrens-games-by-pieter-bruegel-the-elder-oil-on-wood-stock-graphic/112188054" TargetMode="External"/><Relationship Id="rId4" Type="http://schemas.openxmlformats.org/officeDocument/2006/relationships/hyperlink" Target="http://www.ebay.co.uk/itm/Buyers-and-Sellers-Retail-Circuits-and-Practices-in-Medieval-and-Early-Modern-E-/310932127556?pt=UK_Books_EducationalTextbooks_EducationalTextbooks_GL&amp;hash=item4864ffbf44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Der_Kampf_zwischen_Karneval_und_Fasten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hc.unesco.org/en/list/1185/gallery/" TargetMode="External"/><Relationship Id="rId5" Type="http://schemas.openxmlformats.org/officeDocument/2006/relationships/hyperlink" Target="http://commons.wikimedia.org/wiki/File:Pieter_il_Vecchio_Bruegel_Netherlandish_Proverbs.jpg" TargetMode="External"/><Relationship Id="rId4" Type="http://schemas.openxmlformats.org/officeDocument/2006/relationships/hyperlink" Target="http://commons.wikimedia.org/wiki/File:Der_Kampf_zwischen_Karneval_und_Fasten_(1559)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67544" y="2006575"/>
            <a:ext cx="8278688" cy="1470025"/>
          </a:xfrm>
        </p:spPr>
        <p:txBody>
          <a:bodyPr/>
          <a:lstStyle/>
          <a:p>
            <a:r>
              <a:rPr lang="en-US" dirty="0" smtClean="0">
                <a:solidFill>
                  <a:srgbClr val="5075BC"/>
                </a:solidFill>
              </a:rPr>
              <a:t>II19</a:t>
            </a:r>
            <a:r>
              <a:rPr lang="fr-FR" dirty="0" smtClean="0">
                <a:solidFill>
                  <a:srgbClr val="5075BC"/>
                </a:solidFill>
              </a:rPr>
              <a:t> </a:t>
            </a:r>
            <a:r>
              <a:rPr lang="el-GR" dirty="0" smtClean="0">
                <a:solidFill>
                  <a:srgbClr val="5075BC"/>
                </a:solidFill>
              </a:rPr>
              <a:t>Νεότερη Ευρωπαϊκή Ιστορία Β΄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384823"/>
            <a:ext cx="7776864" cy="17526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1- Πρόσθετο Υλικό: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 smtClean="0"/>
              <a:t>Ο δυτικός αστικός χώρος Ι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l-GR" sz="2800" dirty="0" smtClean="0"/>
              <a:t>Κώστας </a:t>
            </a:r>
            <a:r>
              <a:rPr lang="el-GR" sz="2800" dirty="0" err="1" smtClean="0"/>
              <a:t>Γαγανάκης</a:t>
            </a:r>
            <a:endParaRPr lang="el-GR" sz="2800" dirty="0" smtClean="0"/>
          </a:p>
          <a:p>
            <a:r>
              <a:rPr lang="el-GR" sz="2800" dirty="0" smtClean="0"/>
              <a:t>Φιλοσοφική Σχολή</a:t>
            </a:r>
          </a:p>
          <a:p>
            <a:r>
              <a:rPr lang="el-GR" sz="2800" dirty="0" smtClean="0"/>
              <a:t>Τμήμα Ιστορίας - Αρχαιολογίας</a:t>
            </a:r>
            <a:endParaRPr lang="en-US" sz="2800" dirty="0" smtClean="0"/>
          </a:p>
          <a:p>
            <a:endParaRPr 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3428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6792"/>
            <a:ext cx="5976664" cy="41388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51920" y="1005156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04577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12776"/>
            <a:ext cx="5688632" cy="4472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79912" y="865609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9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78497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3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744" y="1196752"/>
            <a:ext cx="4824536" cy="4888863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90075" y="649585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10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65175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3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760" y="1052736"/>
            <a:ext cx="4536504" cy="5054346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90075" y="505569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92116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1412776"/>
            <a:ext cx="6264696" cy="45339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90074" y="852884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5785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3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9792" y="908720"/>
            <a:ext cx="3888432" cy="5165383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54071" y="361553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48754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1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980728"/>
            <a:ext cx="4176464" cy="5104851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82063" y="433561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6049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Αμβέρσα, κτήρια συντεχνιών, 16ος αι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908720"/>
            <a:ext cx="4150871" cy="5217341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13282" y="361553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60819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40768"/>
            <a:ext cx="5904656" cy="45029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3826079" y="780876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4985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1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744" y="1484784"/>
            <a:ext cx="4824536" cy="4519993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90075" y="937617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2769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el-GR" altLang="el-GR" sz="3000" dirty="0" smtClean="0">
                <a:latin typeface="Calibri" panose="020F0502020204030204" pitchFamily="34" charset="0"/>
              </a:rPr>
              <a:t>	« </a:t>
            </a:r>
            <a:r>
              <a:rPr lang="el-GR" altLang="el-GR" sz="3000" dirty="0">
                <a:latin typeface="Calibri" panose="020F0502020204030204" pitchFamily="34" charset="0"/>
              </a:rPr>
              <a:t>Οι περισσότεροι άνθρωποι που ζούσαν στην Ευρώπη στα μέσα του 15</a:t>
            </a:r>
            <a:r>
              <a:rPr lang="el-GR" altLang="el-GR" sz="3000" baseline="30000" dirty="0">
                <a:latin typeface="Calibri" panose="020F0502020204030204" pitchFamily="34" charset="0"/>
              </a:rPr>
              <a:t>ου</a:t>
            </a:r>
            <a:r>
              <a:rPr lang="el-GR" altLang="el-GR" sz="3000" dirty="0">
                <a:latin typeface="Calibri" panose="020F0502020204030204" pitchFamily="34" charset="0"/>
              </a:rPr>
              <a:t> αιώνα δεν ταξίδεψαν ποτέ μακριά από το χωριό της καταγωγής τους… </a:t>
            </a:r>
            <a:r>
              <a:rPr lang="el-GR" altLang="el-GR" sz="3000" dirty="0" smtClean="0">
                <a:latin typeface="Calibri" panose="020F0502020204030204" pitchFamily="34" charset="0"/>
              </a:rPr>
              <a:t>Το </a:t>
            </a:r>
            <a:r>
              <a:rPr lang="el-GR" altLang="el-GR" sz="3000" dirty="0">
                <a:latin typeface="Calibri" panose="020F0502020204030204" pitchFamily="34" charset="0"/>
              </a:rPr>
              <a:t>διανοητικό τους σύμπαν ήταν εξίσου τοπικό: οικογένεια, σοδειά, καιρός, η πολιτική στο χωριό, άγιοι προστάτες των γειτονιών, κοινοτικές σχέσεις. Ο κόσμος ερχόταν σε αυτούς με</a:t>
            </a:r>
            <a:r>
              <a:rPr lang="en-US" altLang="el-GR" sz="3000" dirty="0">
                <a:latin typeface="Calibri" panose="020F0502020204030204" pitchFamily="34" charset="0"/>
              </a:rPr>
              <a:t> </a:t>
            </a:r>
            <a:r>
              <a:rPr lang="el-GR" altLang="el-GR" sz="3000" dirty="0">
                <a:latin typeface="Calibri" panose="020F0502020204030204" pitchFamily="34" charset="0"/>
              </a:rPr>
              <a:t>τη μορφή γυρολόγων που έφερναν προϊόντα και</a:t>
            </a:r>
            <a:r>
              <a:rPr lang="en-US" altLang="el-GR" sz="3000" dirty="0">
                <a:latin typeface="Calibri" panose="020F0502020204030204" pitchFamily="34" charset="0"/>
              </a:rPr>
              <a:t> </a:t>
            </a:r>
            <a:r>
              <a:rPr lang="el-GR" altLang="el-GR" sz="3000" dirty="0">
                <a:latin typeface="Calibri" panose="020F0502020204030204" pitchFamily="34" charset="0"/>
              </a:rPr>
              <a:t>νέα, στρατιωτών που έφερναν τον όλεθρο και την οδύνη, μικροβίων που έσπερναν την αρρώστια και τον θάνατο…»</a:t>
            </a:r>
          </a:p>
          <a:p>
            <a:pPr algn="r">
              <a:buNone/>
            </a:pPr>
            <a:r>
              <a:rPr lang="en-US" altLang="el-GR" sz="3000" dirty="0">
                <a:latin typeface="Calibri" panose="020F0502020204030204" pitchFamily="34" charset="0"/>
              </a:rPr>
              <a:t>Merry </a:t>
            </a:r>
            <a:r>
              <a:rPr lang="en-US" altLang="el-GR" sz="3000" dirty="0" err="1">
                <a:latin typeface="Calibri" panose="020F0502020204030204" pitchFamily="34" charset="0"/>
              </a:rPr>
              <a:t>Wiesner</a:t>
            </a:r>
            <a:r>
              <a:rPr lang="en-US" altLang="el-GR" sz="3000" dirty="0">
                <a:latin typeface="Calibri" panose="020F0502020204030204" pitchFamily="34" charset="0"/>
              </a:rPr>
              <a:t>-Hanks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BURGUS 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696" y="1484784"/>
            <a:ext cx="5675645" cy="4382432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83581" y="934285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0335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renze 2004,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340768"/>
            <a:ext cx="6192688" cy="4643927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82063" y="793601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19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31065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3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9792" y="1124744"/>
            <a:ext cx="3672408" cy="4899035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46059" y="577577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20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2483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Αμβέρσα, κυριαρχία Θεοτόκου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628800"/>
            <a:ext cx="6846862" cy="3672408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93126" y="1061294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8036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renze 2004,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1484784"/>
            <a:ext cx="5898199" cy="4374615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22850" y="937617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71059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52736"/>
            <a:ext cx="4377072" cy="5040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82367" y="492844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494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6th century marke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556792"/>
            <a:ext cx="6768752" cy="3624555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10055" y="993415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3505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1340768"/>
            <a:ext cx="6264696" cy="4189997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34091" y="793601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28610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Brueghel, children game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1516" y="1239863"/>
            <a:ext cx="6120680" cy="461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51920" y="692696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5295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1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9792" y="1052736"/>
            <a:ext cx="3312269" cy="5145753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465989" y="505569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93773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urope 1500, 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1412776"/>
            <a:ext cx="5688632" cy="4303555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23928" y="874019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03829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80728"/>
            <a:ext cx="3982309" cy="5291928"/>
          </a:xfr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29001" y="433561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9017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rueghel, Battle of Carnival and Len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1340768"/>
            <a:ext cx="5832648" cy="4554430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51920" y="793601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29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2496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reughel proverb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1340768"/>
            <a:ext cx="6048672" cy="462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26079" y="793601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30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17627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5976664" cy="4209113"/>
          </a:xfr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3718067" y="721593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31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55415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6290164" cy="4382492"/>
          </a:xfr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3802809" y="721593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32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8805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URGUS 3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1268760"/>
            <a:ext cx="5907979" cy="44566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55732" y="721593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33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4888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5755558" cy="4525962"/>
          </a:xfr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3679522" y="705951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34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8786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Τυπογραφία, εξάπλωση στην Ευρώπη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1268760"/>
            <a:ext cx="6120680" cy="4684385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90075" y="721593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smtClean="0"/>
              <a:t>35</a:t>
            </a:r>
            <a:r>
              <a:rPr lang="en-US" sz="280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23675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1505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formation Europ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696" y="1340768"/>
            <a:ext cx="5688632" cy="4404564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51920" y="793601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52913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96095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Το παρόν έργο αποτελεί την έκδοση </a:t>
            </a:r>
            <a:r>
              <a:rPr lang="en-US" sz="2000" dirty="0"/>
              <a:t>1.0</a:t>
            </a:r>
            <a:r>
              <a:rPr lang="el-GR" sz="2000" dirty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Έχουν προηγηθεί οι κάτωθι εκδόσεις:</a:t>
            </a:r>
          </a:p>
          <a:p>
            <a:pPr lvl="0"/>
            <a:r>
              <a:rPr lang="el-GR" sz="2000" dirty="0"/>
              <a:t>Έκδοση </a:t>
            </a:r>
            <a:r>
              <a:rPr lang="el-GR" sz="2000" dirty="0" smtClean="0"/>
              <a:t>διαθέσιμη </a:t>
            </a:r>
            <a:r>
              <a:rPr lang="el-GR" sz="2000" dirty="0"/>
              <a:t>εδώ.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http://eclass.uoa.gr/courses/ARCH100</a:t>
            </a:r>
            <a:r>
              <a:rPr lang="el-GR" sz="2000" dirty="0" smtClean="0">
                <a:solidFill>
                  <a:srgbClr val="92D050"/>
                </a:solidFill>
              </a:rPr>
              <a:t> </a:t>
            </a:r>
            <a:endParaRPr lang="el-GR" sz="2000" dirty="0">
              <a:solidFill>
                <a:srgbClr val="92D050"/>
              </a:solidFill>
            </a:endParaRP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7032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</a:t>
            </a:r>
            <a:r>
              <a:rPr lang="el-GR" sz="2000" dirty="0" err="1" smtClean="0"/>
              <a:t>Εθνικόν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Καποδιστριακόν</a:t>
            </a:r>
            <a:r>
              <a:rPr lang="el-GR" sz="2000" dirty="0" smtClean="0"/>
              <a:t> </a:t>
            </a:r>
            <a:r>
              <a:rPr lang="el-GR" sz="2000" dirty="0" err="1" smtClean="0"/>
              <a:t>Πανεπιστήμιον</a:t>
            </a:r>
            <a:r>
              <a:rPr lang="el-GR" sz="2000" dirty="0" smtClean="0"/>
              <a:t> Αθηνών 2014. Κώστας </a:t>
            </a:r>
            <a:r>
              <a:rPr lang="el-GR" sz="2000" dirty="0" err="1" smtClean="0"/>
              <a:t>Γαγανάκης</a:t>
            </a:r>
            <a:r>
              <a:rPr lang="el-GR" sz="2000" dirty="0"/>
              <a:t>. </a:t>
            </a:r>
            <a:r>
              <a:rPr lang="el-GR" sz="2000" dirty="0" smtClean="0"/>
              <a:t>«Μάθημα: II19 </a:t>
            </a:r>
            <a:r>
              <a:rPr lang="el-GR" sz="2000" dirty="0"/>
              <a:t>Νεότερη Ευρωπαϊκή Ιστορία Β΄</a:t>
            </a:r>
            <a:r>
              <a:rPr lang="el-GR" sz="2000" dirty="0" smtClean="0"/>
              <a:t>. Ενότητα: </a:t>
            </a:r>
            <a:r>
              <a:rPr lang="el-GR" sz="2000" dirty="0"/>
              <a:t>Πρόσθετο </a:t>
            </a:r>
            <a:r>
              <a:rPr lang="el-GR" sz="2000" dirty="0" smtClean="0"/>
              <a:t>Υλικό - </a:t>
            </a:r>
            <a:r>
              <a:rPr lang="el-GR" sz="2000" dirty="0"/>
              <a:t>Ο δυτικός αστικός </a:t>
            </a:r>
            <a:r>
              <a:rPr lang="el-GR" sz="2000" dirty="0" smtClean="0"/>
              <a:t>χώρος Ι».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http://opencourses.uoa.gr/courses/ARCH7</a:t>
            </a: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5294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[1] http://creativecommons.org/licenses/by-nc-sa/4.0/ </a:t>
            </a:r>
            <a:endParaRPr lang="en-US" smtClean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  <a:p>
            <a:r>
              <a:rPr lang="el-GR" dirty="0">
                <a:solidFill>
                  <a:prstClr val="black"/>
                </a:solidFill>
              </a:rPr>
              <a:t>Ως </a:t>
            </a:r>
            <a:r>
              <a:rPr lang="el-GR" b="1" dirty="0">
                <a:solidFill>
                  <a:prstClr val="black"/>
                </a:solidFill>
              </a:rPr>
              <a:t>Μη Εμπορική</a:t>
            </a:r>
            <a:r>
              <a:rPr lang="el-GR" dirty="0">
                <a:solidFill>
                  <a:prstClr val="black"/>
                </a:solidFill>
              </a:rPr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endParaRPr lang="el-GR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</a:rPr>
              <a:t>τόπο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Ο </a:t>
            </a:r>
            <a:r>
              <a:rPr lang="el-GR" dirty="0">
                <a:solidFill>
                  <a:prstClr val="black"/>
                </a:solidFill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l-GR" dirty="0">
                <a:solidFill>
                  <a:prstClr val="black"/>
                </a:solidFill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</a:rPr>
              <a:t>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8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90903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(1/</a:t>
            </a:r>
            <a:r>
              <a:rPr lang="el-GR" dirty="0" smtClean="0"/>
              <a:t>6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 smtClean="0"/>
              <a:t>Εικόνα 1: </a:t>
            </a:r>
            <a:r>
              <a:rPr lang="fr-FR" sz="2000" dirty="0" smtClean="0"/>
              <a:t>Carte </a:t>
            </a:r>
            <a:r>
              <a:rPr lang="fr-FR" sz="2000" dirty="0"/>
              <a:t>principale de l'Europe en l'an </a:t>
            </a:r>
            <a:r>
              <a:rPr lang="fr-FR" sz="2000" dirty="0" smtClean="0"/>
              <a:t>1500</a:t>
            </a:r>
            <a:r>
              <a:rPr lang="el-GR" sz="2000" dirty="0" smtClean="0"/>
              <a:t>. </a:t>
            </a:r>
            <a:r>
              <a:rPr lang="en-US" sz="2000" dirty="0" smtClean="0"/>
              <a:t>Copyrighted</a:t>
            </a:r>
            <a:r>
              <a:rPr lang="el-GR" sz="2000" dirty="0" smtClean="0"/>
              <a:t>.</a:t>
            </a: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fr-FR" sz="2000" dirty="0">
                <a:solidFill>
                  <a:srgbClr val="FF0000"/>
                </a:solidFill>
                <a:hlinkClick r:id="rId3"/>
              </a:rPr>
              <a:t>://</a:t>
            </a:r>
            <a:r>
              <a:rPr lang="fr-FR" sz="2000" dirty="0" smtClean="0">
                <a:solidFill>
                  <a:srgbClr val="FF0000"/>
                </a:solidFill>
                <a:hlinkClick r:id="rId3"/>
              </a:rPr>
              <a:t>www.euratlas.net/history/europe/1500/fr_index.html</a:t>
            </a:r>
            <a:r>
              <a:rPr lang="el-GR" sz="20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l-GR" sz="2000" dirty="0" smtClean="0"/>
              <a:t>Εικόνα 2: </a:t>
            </a:r>
            <a:r>
              <a:rPr lang="en-US" sz="2000" dirty="0" smtClean="0"/>
              <a:t>Map </a:t>
            </a:r>
            <a:r>
              <a:rPr lang="en-US" sz="2000" dirty="0"/>
              <a:t>showing major religious </a:t>
            </a:r>
            <a:r>
              <a:rPr lang="en-US" sz="2000" dirty="0" smtClean="0"/>
              <a:t>divisions</a:t>
            </a:r>
            <a:r>
              <a:rPr lang="el-GR" sz="2000" dirty="0" smtClean="0"/>
              <a:t>. </a:t>
            </a:r>
            <a:r>
              <a:rPr lang="en-US" sz="2000" dirty="0" smtClean="0"/>
              <a:t>Copyrighted</a:t>
            </a:r>
            <a:r>
              <a:rPr lang="el-GR" sz="2000" dirty="0" smtClean="0"/>
              <a:t>. </a:t>
            </a:r>
            <a:r>
              <a:rPr lang="fr-FR" sz="20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fr-FR" sz="2000" dirty="0">
                <a:solidFill>
                  <a:srgbClr val="FF0000"/>
                </a:solidFill>
                <a:hlinkClick r:id="rId4"/>
              </a:rPr>
              <a:t>://</a:t>
            </a:r>
            <a:r>
              <a:rPr lang="fr-FR" sz="2000" dirty="0" smtClean="0">
                <a:solidFill>
                  <a:srgbClr val="FF0000"/>
                </a:solidFill>
                <a:hlinkClick r:id="rId4"/>
              </a:rPr>
              <a:t>chnm.gmu.edu/courses/ffolliott/arth344/mainpoints.htm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l-GR" sz="2000" dirty="0" smtClean="0"/>
              <a:t>3: </a:t>
            </a:r>
            <a:r>
              <a:rPr lang="en-US" sz="2000" dirty="0" smtClean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l-GR" sz="2000" dirty="0" smtClean="0"/>
              <a:t>4: </a:t>
            </a:r>
            <a:r>
              <a:rPr lang="en-US" sz="2000" dirty="0" smtClean="0"/>
              <a:t>17th </a:t>
            </a:r>
            <a:r>
              <a:rPr lang="en-US" sz="2000" dirty="0"/>
              <a:t>century map of the city of </a:t>
            </a:r>
            <a:r>
              <a:rPr lang="en-US" sz="2000" dirty="0" err="1">
                <a:hlinkClick r:id="rId5" tooltip="Palmanova"/>
              </a:rPr>
              <a:t>Palmanova</a:t>
            </a:r>
            <a:r>
              <a:rPr lang="en-US" sz="2000" dirty="0"/>
              <a:t>, </a:t>
            </a:r>
            <a:r>
              <a:rPr lang="en-US" sz="2000" dirty="0">
                <a:hlinkClick r:id="rId6" tooltip="Italy"/>
              </a:rPr>
              <a:t>Italy</a:t>
            </a:r>
            <a:r>
              <a:rPr lang="en-US" sz="2000" dirty="0"/>
              <a:t>, an excellent example of a </a:t>
            </a:r>
            <a:r>
              <a:rPr lang="en-US" sz="2000" dirty="0">
                <a:hlinkClick r:id="rId7" tooltip="Republic of Venice"/>
              </a:rPr>
              <a:t>Venetian</a:t>
            </a:r>
            <a:r>
              <a:rPr lang="en-US" sz="2000" dirty="0"/>
              <a:t> star </a:t>
            </a:r>
            <a:r>
              <a:rPr lang="en-US" sz="2000" dirty="0" smtClean="0"/>
              <a:t>fort</a:t>
            </a:r>
            <a:r>
              <a:rPr lang="el-GR" sz="2000" dirty="0" smtClean="0"/>
              <a:t>. </a:t>
            </a:r>
            <a:r>
              <a:rPr lang="en-US" sz="2000" dirty="0" smtClean="0"/>
              <a:t>Public domain</a:t>
            </a:r>
            <a:r>
              <a:rPr lang="el-G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8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8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8"/>
              </a:rPr>
              <a:t>en.wikipedia.org/wiki/Star_fort</a:t>
            </a:r>
            <a:endParaRPr lang="el-GR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5</a:t>
            </a:r>
            <a:r>
              <a:rPr lang="el-GR" sz="2000" dirty="0"/>
              <a:t>: </a:t>
            </a:r>
            <a:r>
              <a:rPr lang="en-US" sz="2000" dirty="0" smtClean="0"/>
              <a:t>Copyright </a:t>
            </a:r>
            <a:r>
              <a:rPr lang="en-GB" sz="2000" dirty="0" err="1"/>
              <a:t>StudyBlue</a:t>
            </a:r>
            <a:r>
              <a:rPr lang="en-GB" sz="2000" dirty="0"/>
              <a:t> </a:t>
            </a:r>
            <a:r>
              <a:rPr lang="en-GB" sz="2000" dirty="0" err="1"/>
              <a:t>Inc</a:t>
            </a:r>
            <a:r>
              <a:rPr lang="el-GR" sz="2000" dirty="0" smtClean="0"/>
              <a:t>. </a:t>
            </a:r>
            <a:r>
              <a:rPr lang="fr-FR" sz="2000" dirty="0" smtClean="0">
                <a:solidFill>
                  <a:srgbClr val="FF0000"/>
                </a:solidFill>
                <a:hlinkClick r:id="rId9"/>
              </a:rPr>
              <a:t>https</a:t>
            </a:r>
            <a:r>
              <a:rPr lang="fr-FR" sz="2000" dirty="0">
                <a:solidFill>
                  <a:srgbClr val="FF0000"/>
                </a:solidFill>
                <a:hlinkClick r:id="rId9"/>
              </a:rPr>
              <a:t>://</a:t>
            </a:r>
            <a:r>
              <a:rPr lang="fr-FR" sz="2000" dirty="0" smtClean="0">
                <a:solidFill>
                  <a:srgbClr val="FF0000"/>
                </a:solidFill>
                <a:hlinkClick r:id="rId9"/>
              </a:rPr>
              <a:t>www.studyblue.com/notes/note/n/arc-218-study-guide-2011-12-yip/deck/9729228</a:t>
            </a:r>
            <a:endParaRPr lang="el-G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2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(2/</a:t>
            </a:r>
            <a:r>
              <a:rPr lang="el-GR" dirty="0" smtClean="0"/>
              <a:t>6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6</a:t>
            </a:r>
            <a:r>
              <a:rPr lang="el-GR" sz="2000" dirty="0" smtClean="0"/>
              <a:t>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7</a:t>
            </a:r>
            <a:r>
              <a:rPr lang="el-GR" sz="2000" dirty="0" smtClean="0"/>
              <a:t>: </a:t>
            </a:r>
            <a:r>
              <a:rPr lang="en-US" sz="2000" dirty="0"/>
              <a:t>Copyrighted 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8</a:t>
            </a:r>
            <a:r>
              <a:rPr lang="el-GR" sz="2000" dirty="0" smtClean="0"/>
              <a:t>: </a:t>
            </a:r>
            <a:r>
              <a:rPr lang="en-US" sz="2000" dirty="0" smtClean="0"/>
              <a:t>Copyrighted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9</a:t>
            </a:r>
            <a:r>
              <a:rPr lang="el-GR" sz="2000" dirty="0" smtClean="0"/>
              <a:t>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10</a:t>
            </a:r>
            <a:r>
              <a:rPr lang="el-GR" sz="2000" dirty="0" smtClean="0"/>
              <a:t>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11</a:t>
            </a:r>
            <a:r>
              <a:rPr lang="el-GR" sz="2000" dirty="0" smtClean="0"/>
              <a:t>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12</a:t>
            </a:r>
            <a:r>
              <a:rPr lang="el-GR" sz="2000" dirty="0" smtClean="0"/>
              <a:t>: </a:t>
            </a:r>
            <a:r>
              <a:rPr lang="en-US" sz="2000" dirty="0" smtClean="0"/>
              <a:t>Copyrighted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</a:t>
            </a:r>
            <a:r>
              <a:rPr lang="el-GR" sz="2000" dirty="0" smtClean="0"/>
              <a:t>3: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1</a:t>
            </a:r>
            <a:r>
              <a:rPr lang="el-GR" sz="2000" dirty="0" smtClean="0"/>
              <a:t>4: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</a:t>
            </a:r>
            <a:r>
              <a:rPr lang="el-GR" sz="2000" dirty="0" smtClean="0"/>
              <a:t>5: </a:t>
            </a:r>
            <a:r>
              <a:rPr lang="en-US" sz="2000" dirty="0" smtClean="0"/>
              <a:t>Copyrighted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5363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l-GR" dirty="0" smtClean="0"/>
              <a:t>3</a:t>
            </a:r>
            <a:r>
              <a:rPr lang="en-US" dirty="0" smtClean="0"/>
              <a:t>/</a:t>
            </a:r>
            <a:r>
              <a:rPr lang="el-GR" dirty="0" smtClean="0"/>
              <a:t>6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1340768"/>
            <a:ext cx="8856984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1</a:t>
            </a:r>
            <a:r>
              <a:rPr lang="el-GR" sz="2000" dirty="0"/>
              <a:t>6: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17</a:t>
            </a:r>
            <a:r>
              <a:rPr lang="el-GR" sz="2000" dirty="0" smtClean="0"/>
              <a:t>: </a:t>
            </a:r>
            <a:r>
              <a:rPr lang="fr-FR" sz="2000" dirty="0" smtClean="0"/>
              <a:t>Giacomo </a:t>
            </a:r>
            <a:r>
              <a:rPr lang="fr-FR" sz="2000" dirty="0"/>
              <a:t>da </a:t>
            </a:r>
            <a:r>
              <a:rPr lang="fr-FR" sz="2000" dirty="0" err="1"/>
              <a:t>Vignola</a:t>
            </a:r>
            <a:r>
              <a:rPr lang="fr-FR" sz="2000" dirty="0"/>
              <a:t> and Giacomo </a:t>
            </a:r>
            <a:r>
              <a:rPr lang="fr-FR" sz="2000" dirty="0" err="1"/>
              <a:t>della</a:t>
            </a:r>
            <a:r>
              <a:rPr lang="fr-FR" sz="2000" dirty="0"/>
              <a:t> Porta. </a:t>
            </a:r>
            <a:r>
              <a:rPr lang="fr-FR" sz="2000" dirty="0" err="1"/>
              <a:t>Facade</a:t>
            </a:r>
            <a:r>
              <a:rPr lang="fr-FR" sz="2000" dirty="0"/>
              <a:t> of the Church of Il </a:t>
            </a:r>
            <a:r>
              <a:rPr lang="fr-FR" sz="2000" dirty="0" err="1"/>
              <a:t>Gesu</a:t>
            </a:r>
            <a:r>
              <a:rPr lang="fr-FR" sz="2000" dirty="0"/>
              <a:t>, Rome. </a:t>
            </a:r>
            <a:r>
              <a:rPr lang="fr-FR" sz="2000" dirty="0" smtClean="0"/>
              <a:t>1568-84</a:t>
            </a:r>
            <a:r>
              <a:rPr lang="el-GR" sz="2000" dirty="0" smtClean="0"/>
              <a:t> </a:t>
            </a:r>
            <a:r>
              <a:rPr lang="en-US" sz="2000" dirty="0" smtClean="0"/>
              <a:t>Copyrighted</a:t>
            </a:r>
            <a:r>
              <a:rPr lang="el-G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tagdesignstudios.com/Teach/italhistfinal/Baroque/Baroque.html</a:t>
            </a:r>
            <a:endParaRPr lang="el-GR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18</a:t>
            </a:r>
            <a:r>
              <a:rPr lang="el-GR" sz="2000" dirty="0" smtClean="0"/>
              <a:t>: </a:t>
            </a:r>
            <a:r>
              <a:rPr lang="en-US" sz="2000" dirty="0" smtClean="0"/>
              <a:t>Church </a:t>
            </a:r>
            <a:r>
              <a:rPr lang="en-US" sz="2000" dirty="0"/>
              <a:t>of Santa Maria Novella, Florence, Firenze, </a:t>
            </a:r>
            <a:r>
              <a:rPr lang="en-US" sz="2000" dirty="0" smtClean="0"/>
              <a:t>Italy</a:t>
            </a:r>
            <a:r>
              <a:rPr lang="el-GR" sz="2000" dirty="0" smtClean="0"/>
              <a:t>. </a:t>
            </a:r>
            <a:r>
              <a:rPr lang="en-US" sz="2000" dirty="0" smtClean="0"/>
              <a:t>Copyrighted</a:t>
            </a:r>
            <a:r>
              <a:rPr lang="el-G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4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www.ifimages.com/public/images/novella.html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19</a:t>
            </a:r>
            <a:r>
              <a:rPr lang="el-GR" sz="2000" dirty="0" smtClean="0"/>
              <a:t>: </a:t>
            </a:r>
            <a:r>
              <a:rPr lang="fr-FR" sz="2000" dirty="0" smtClean="0"/>
              <a:t>Florence</a:t>
            </a:r>
            <a:r>
              <a:rPr lang="el-GR" sz="2000" dirty="0" smtClean="0"/>
              <a:t>. </a:t>
            </a:r>
            <a:r>
              <a:rPr lang="en-US" sz="2000" dirty="0" smtClean="0"/>
              <a:t>Copyright Paul </a:t>
            </a:r>
            <a:r>
              <a:rPr lang="en-US" sz="2000" dirty="0"/>
              <a:t>Todd/OUTSIDEIMAGES.COM</a:t>
            </a:r>
            <a:r>
              <a:rPr lang="el-GR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5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www.outsideimages.com/photo-gallery-florence-italy/h525A1A1E#h525a1a1e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20</a:t>
            </a:r>
            <a:r>
              <a:rPr lang="el-GR" sz="2000" dirty="0" smtClean="0"/>
              <a:t>: </a:t>
            </a:r>
            <a:r>
              <a:rPr lang="fr-FR" sz="2000" dirty="0" err="1" smtClean="0"/>
              <a:t>Frescos</a:t>
            </a:r>
            <a:r>
              <a:rPr lang="fr-FR" sz="2000" dirty="0" smtClean="0"/>
              <a:t> </a:t>
            </a:r>
            <a:r>
              <a:rPr lang="fr-FR" sz="2000" dirty="0" err="1"/>
              <a:t>inside</a:t>
            </a:r>
            <a:r>
              <a:rPr lang="fr-FR" sz="2000" dirty="0"/>
              <a:t> </a:t>
            </a:r>
            <a:r>
              <a:rPr lang="fr-FR" sz="2000" dirty="0" err="1"/>
              <a:t>Brunelleschi’s</a:t>
            </a:r>
            <a:r>
              <a:rPr lang="fr-FR" sz="2000" dirty="0"/>
              <a:t> </a:t>
            </a:r>
            <a:r>
              <a:rPr lang="fr-FR" sz="2000" dirty="0" err="1" smtClean="0"/>
              <a:t>Dome</a:t>
            </a:r>
            <a:r>
              <a:rPr lang="el-GR" sz="2000" dirty="0" smtClean="0"/>
              <a:t>. </a:t>
            </a:r>
            <a:r>
              <a:rPr lang="en-US" sz="2000" dirty="0"/>
              <a:t>Copyright </a:t>
            </a:r>
            <a:r>
              <a:rPr lang="en-US" sz="2000" dirty="0" smtClean="0"/>
              <a:t>2013-2015 </a:t>
            </a:r>
            <a:r>
              <a:rPr lang="en-US" sz="2000" dirty="0" err="1"/>
              <a:t>Transapex</a:t>
            </a:r>
            <a:r>
              <a:rPr lang="en-US" sz="2000" dirty="0"/>
              <a:t> Technology &amp; Engineering</a:t>
            </a:r>
            <a:r>
              <a:rPr lang="el-G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6"/>
              </a:rPr>
              <a:t>://www.transapex.com/ancient-feats-engineering/brunelleschi-dome-florence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/</a:t>
            </a:r>
            <a:endParaRPr lang="el-GR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21</a:t>
            </a:r>
            <a:r>
              <a:rPr lang="el-GR" sz="2000" dirty="0"/>
              <a:t>: </a:t>
            </a:r>
            <a:r>
              <a:rPr lang="en-US" sz="2000" dirty="0" smtClean="0"/>
              <a:t>Copyrighted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18426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l-GR" dirty="0" smtClean="0"/>
              <a:t>4</a:t>
            </a:r>
            <a:r>
              <a:rPr lang="en-US" dirty="0" smtClean="0"/>
              <a:t>/</a:t>
            </a:r>
            <a:r>
              <a:rPr lang="el-GR" dirty="0" smtClean="0"/>
              <a:t>6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2</a:t>
            </a:r>
            <a:r>
              <a:rPr lang="el-GR" sz="2000" dirty="0"/>
              <a:t>2: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/>
              <a:t>2</a:t>
            </a:r>
            <a:r>
              <a:rPr lang="el-GR" sz="2000" dirty="0"/>
              <a:t>3: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2</a:t>
            </a:r>
            <a:r>
              <a:rPr lang="el-GR" sz="2000" dirty="0" smtClean="0"/>
              <a:t>4: </a:t>
            </a:r>
            <a:r>
              <a:rPr lang="fr-FR" sz="2000" dirty="0" err="1" smtClean="0"/>
              <a:t>Market</a:t>
            </a:r>
            <a:r>
              <a:rPr lang="fr-FR" sz="2000" dirty="0" smtClean="0"/>
              <a:t> </a:t>
            </a:r>
            <a:r>
              <a:rPr lang="fr-FR" sz="2000" dirty="0" err="1" smtClean="0"/>
              <a:t>Scene</a:t>
            </a:r>
            <a:r>
              <a:rPr lang="el-GR" sz="2000" dirty="0" smtClean="0"/>
              <a:t>. </a:t>
            </a:r>
            <a:r>
              <a:rPr lang="en-US" sz="2000" dirty="0" smtClean="0"/>
              <a:t>Public domain</a:t>
            </a:r>
            <a:r>
              <a:rPr lang="el-G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://commons.wikimedia.org/wiki/File:Aertsen,_Pieter_-_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Market_Scene.jpg</a:t>
            </a:r>
            <a:endParaRPr lang="el-GR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/>
              <a:t>25</a:t>
            </a:r>
            <a:r>
              <a:rPr lang="el-GR" sz="2000" dirty="0"/>
              <a:t>: </a:t>
            </a:r>
            <a:r>
              <a:rPr lang="en-US" sz="2000" dirty="0" smtClean="0"/>
              <a:t>Buyers </a:t>
            </a:r>
            <a:r>
              <a:rPr lang="en-US" sz="2000" dirty="0"/>
              <a:t>and Sellers: Retail Circuits and Practices in Medieval and Early Modern </a:t>
            </a:r>
            <a:r>
              <a:rPr lang="en-US" sz="2000" dirty="0" smtClean="0"/>
              <a:t>Europe</a:t>
            </a:r>
            <a:r>
              <a:rPr lang="el-GR" sz="2000" dirty="0" smtClean="0"/>
              <a:t>. </a:t>
            </a:r>
            <a:r>
              <a:rPr lang="en-US" sz="2000" dirty="0"/>
              <a:t>Copyrighted</a:t>
            </a:r>
            <a:r>
              <a:rPr lang="el-GR" sz="2000" dirty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4"/>
              </a:rPr>
              <a:t>://www.ebay.co.uk/itm/Buyers-and-Sellers-Retail-Circuits-and-Practices-in-Medieval-and-Early-Modern-E-/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310932127556?pt=UK_Books_EducationalTextbooks_EducationalTextbooks_GL&amp;hash=item4864ffbf44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2</a:t>
            </a:r>
            <a:r>
              <a:rPr lang="en-US" sz="2000" dirty="0"/>
              <a:t>6</a:t>
            </a:r>
            <a:r>
              <a:rPr lang="el-GR" sz="2000" dirty="0"/>
              <a:t>: </a:t>
            </a:r>
            <a:r>
              <a:rPr lang="en-US" sz="2000" dirty="0" smtClean="0"/>
              <a:t>Children's </a:t>
            </a:r>
            <a:r>
              <a:rPr lang="en-US" sz="2000" dirty="0"/>
              <a:t>Games, by Pieter </a:t>
            </a:r>
            <a:r>
              <a:rPr lang="en-US" sz="2000" dirty="0" err="1"/>
              <a:t>Bruegel</a:t>
            </a:r>
            <a:r>
              <a:rPr lang="en-US" sz="2000" dirty="0"/>
              <a:t> the Elder (c.1525-1569). Oil on wood, 118x161 cm, 1560. </a:t>
            </a:r>
            <a:r>
              <a:rPr lang="en-US" sz="2000" dirty="0" err="1"/>
              <a:t>Kunsthistorisches</a:t>
            </a:r>
            <a:r>
              <a:rPr lang="en-US" sz="2000" dirty="0"/>
              <a:t> Museum, Vienna, </a:t>
            </a:r>
            <a:r>
              <a:rPr lang="en-US" sz="2000" dirty="0" smtClean="0"/>
              <a:t>Austria</a:t>
            </a:r>
            <a:r>
              <a:rPr lang="el-GR" sz="2000" dirty="0" smtClean="0"/>
              <a:t>. </a:t>
            </a:r>
            <a:r>
              <a:rPr lang="en-US" sz="2000" dirty="0"/>
              <a:t>Copyrighted</a:t>
            </a:r>
            <a:r>
              <a:rPr lang="el-GR" sz="2000" dirty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5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www.gettyimages.com/detail/illustration/childrens-games-by-pieter-bruegel-the-elder-oil-on-wood-stock-graphic/112188054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72093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l-GR" dirty="0" smtClean="0"/>
              <a:t>5</a:t>
            </a:r>
            <a:r>
              <a:rPr lang="en-US" dirty="0" smtClean="0"/>
              <a:t>/</a:t>
            </a:r>
            <a:r>
              <a:rPr lang="el-GR" dirty="0" smtClean="0"/>
              <a:t>6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1196752"/>
            <a:ext cx="8856984" cy="4824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27</a:t>
            </a:r>
            <a:r>
              <a:rPr lang="el-GR" sz="2000" dirty="0"/>
              <a:t>: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/>
              <a:t>2</a:t>
            </a:r>
            <a:r>
              <a:rPr lang="el-GR" sz="2000" dirty="0"/>
              <a:t>8: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29</a:t>
            </a:r>
            <a:r>
              <a:rPr lang="el-GR" sz="2000" dirty="0" smtClean="0"/>
              <a:t>: </a:t>
            </a:r>
            <a:r>
              <a:rPr lang="de-DE" sz="2000" b="1" dirty="0" smtClean="0"/>
              <a:t>Deutsch</a:t>
            </a:r>
            <a:r>
              <a:rPr lang="de-DE" sz="2000" b="1" dirty="0"/>
              <a:t>:</a:t>
            </a:r>
            <a:r>
              <a:rPr lang="de-DE" sz="2000" dirty="0"/>
              <a:t> </a:t>
            </a:r>
            <a:r>
              <a:rPr lang="de-DE" sz="2000" dirty="0">
                <a:hlinkClick r:id="rId3" tooltip="de:Der Kampf zwischen Karneval und Fasten"/>
              </a:rPr>
              <a:t>Der Kampf zwischen Karneval und </a:t>
            </a:r>
            <a:r>
              <a:rPr lang="de-DE" sz="2000" dirty="0" smtClean="0">
                <a:hlinkClick r:id="rId3" tooltip="de:Der Kampf zwischen Karneval und Fasten"/>
              </a:rPr>
              <a:t>Fasten</a:t>
            </a:r>
            <a:r>
              <a:rPr lang="el-GR" sz="2000" dirty="0" smtClean="0"/>
              <a:t>. </a:t>
            </a:r>
            <a:r>
              <a:rPr lang="en-US" sz="2000" dirty="0" smtClean="0"/>
              <a:t>Public domain</a:t>
            </a:r>
            <a:r>
              <a:rPr lang="el-G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4"/>
              </a:rPr>
              <a:t>://commons.wikimedia.org/wiki/File:Der_Kampf_zwischen_Karneval_und_Fasten_(1559).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jpg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30</a:t>
            </a:r>
            <a:r>
              <a:rPr lang="el-GR" sz="2000" smtClean="0"/>
              <a:t>: </a:t>
            </a:r>
            <a:r>
              <a:rPr lang="it-IT" sz="2000" b="1" smtClean="0"/>
              <a:t>English</a:t>
            </a:r>
            <a:r>
              <a:rPr lang="it-IT" sz="2000" b="1" dirty="0"/>
              <a:t>:</a:t>
            </a:r>
            <a:r>
              <a:rPr lang="it-IT" sz="2000" dirty="0"/>
              <a:t> Pieter il Vecchio Bruegel's </a:t>
            </a:r>
            <a:r>
              <a:rPr lang="it-IT" sz="2000" dirty="0" smtClean="0"/>
              <a:t>art</a:t>
            </a:r>
            <a:r>
              <a:rPr lang="el-GR" sz="2000" dirty="0" smtClean="0"/>
              <a:t>. </a:t>
            </a:r>
            <a:r>
              <a:rPr lang="en-US" sz="2000" dirty="0" smtClean="0"/>
              <a:t>Public domain</a:t>
            </a:r>
            <a:r>
              <a:rPr lang="el-G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5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commons.wikimedia.org/wiki/File:Pieter_il_Vecchio_Bruegel_Netherlandish_Proverbs.jpg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l-GR" sz="2000" dirty="0" smtClean="0"/>
              <a:t>3</a:t>
            </a:r>
            <a:r>
              <a:rPr lang="en-US" sz="2000" dirty="0" smtClean="0"/>
              <a:t>1</a:t>
            </a:r>
            <a:r>
              <a:rPr lang="el-GR" sz="2000" dirty="0" smtClean="0"/>
              <a:t>: </a:t>
            </a:r>
            <a:r>
              <a:rPr lang="en-US" sz="2000" dirty="0"/>
              <a:t>Copyrighted</a:t>
            </a:r>
            <a:r>
              <a:rPr lang="el-GR" sz="2000" dirty="0"/>
              <a:t>. 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32</a:t>
            </a:r>
            <a:r>
              <a:rPr lang="el-GR" sz="2000" dirty="0" smtClean="0"/>
              <a:t>: </a:t>
            </a:r>
            <a:r>
              <a:rPr lang="en-US" sz="2000" dirty="0"/>
              <a:t>Copyrighted</a:t>
            </a:r>
            <a:r>
              <a:rPr lang="el-GR" sz="2000" dirty="0" smtClean="0"/>
              <a:t>.</a:t>
            </a: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33</a:t>
            </a:r>
            <a:r>
              <a:rPr lang="el-GR" sz="2000" dirty="0"/>
              <a:t>: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34</a:t>
            </a:r>
            <a:r>
              <a:rPr lang="el-GR" sz="2000" dirty="0"/>
              <a:t>: © </a:t>
            </a:r>
            <a:r>
              <a:rPr lang="fr-FR" sz="2000" dirty="0" smtClean="0"/>
              <a:t>Ko </a:t>
            </a:r>
            <a:r>
              <a:rPr lang="fr-FR" sz="2000" dirty="0"/>
              <a:t>Hon Chiu </a:t>
            </a:r>
            <a:r>
              <a:rPr lang="fr-FR" sz="2000" dirty="0" smtClean="0"/>
              <a:t>Vincent</a:t>
            </a:r>
            <a:r>
              <a:rPr lang="el-G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6"/>
              </a:rPr>
              <a:t>://whc.unesco.org/en/list/1185/gallery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/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3</a:t>
            </a:r>
            <a:r>
              <a:rPr lang="en-US" sz="2000" dirty="0"/>
              <a:t>5</a:t>
            </a:r>
            <a:r>
              <a:rPr lang="el-GR" sz="2000" dirty="0"/>
              <a:t>: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</a:p>
          <a:p>
            <a:pPr marL="0" indent="0">
              <a:buNone/>
            </a:pPr>
            <a:endParaRPr lang="el-G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7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6752"/>
            <a:ext cx="4176464" cy="4783680"/>
          </a:xfrm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43908" y="639208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60708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l-GR" dirty="0" smtClean="0"/>
              <a:t>6</a:t>
            </a:r>
            <a:r>
              <a:rPr lang="en-US" dirty="0" smtClean="0"/>
              <a:t>/</a:t>
            </a:r>
            <a:r>
              <a:rPr lang="el-GR" dirty="0" smtClean="0"/>
              <a:t>6</a:t>
            </a:r>
            <a:r>
              <a:rPr lang="en-US" dirty="0" smtClean="0"/>
              <a:t>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Πίνακες</a:t>
            </a:r>
          </a:p>
        </p:txBody>
      </p:sp>
    </p:spTree>
    <p:extLst>
      <p:ext uri="{BB962C8B-B14F-4D97-AF65-F5344CB8AC3E}">
        <p14:creationId xmlns:p14="http://schemas.microsoft.com/office/powerpoint/2010/main" val="18103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96752"/>
            <a:ext cx="5400600" cy="4649715"/>
          </a:xfr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79912" y="649585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90880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001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1340768"/>
            <a:ext cx="5904656" cy="44284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15916" y="822504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90174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484784"/>
            <a:ext cx="7163904" cy="3470801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69476" y="920270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0365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792"/>
            <a:ext cx="6552728" cy="4452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23928" y="1005156"/>
            <a:ext cx="1656184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1607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1974</TotalTime>
  <Words>934</Words>
  <Application>Microsoft Office PowerPoint</Application>
  <PresentationFormat>On-screen Show (4:3)</PresentationFormat>
  <Paragraphs>201</Paragraphs>
  <Slides>50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ＭＳ Ｐゴシック</vt:lpstr>
      <vt:lpstr>Arial</vt:lpstr>
      <vt:lpstr>Calibri</vt:lpstr>
      <vt:lpstr>Wingdings</vt:lpstr>
      <vt:lpstr>Θέμα του Office</vt:lpstr>
      <vt:lpstr>II19 Νεότερη Ευρωπαϊκή Ιστορία Β΄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Τέλος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(1/6)</vt:lpstr>
      <vt:lpstr>Σημείωμα Χρήσης Έργων Τρίτων (2/6)</vt:lpstr>
      <vt:lpstr>Σημείωμα Χρήσης Έργων Τρίτων (3/6)</vt:lpstr>
      <vt:lpstr>Σημείωμα Χρήσης Έργων Τρίτων (4/6)</vt:lpstr>
      <vt:lpstr>Σημείωμα Χρήσης Έργων Τρίτων (5/6)</vt:lpstr>
      <vt:lpstr>Σημείωμα Χρήσης Έργων Τρίτων (6/6)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ΕΞΑΡΧΟΥ</dc:creator>
  <cp:lastModifiedBy>Costas</cp:lastModifiedBy>
  <cp:revision>231</cp:revision>
  <dcterms:created xsi:type="dcterms:W3CDTF">2012-09-06T09:03:05Z</dcterms:created>
  <dcterms:modified xsi:type="dcterms:W3CDTF">2015-01-19T11:58:24Z</dcterms:modified>
</cp:coreProperties>
</file>