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6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280" r:id="rId30"/>
    <p:sldId id="290" r:id="rId31"/>
    <p:sldId id="295" r:id="rId32"/>
    <p:sldId id="299" r:id="rId33"/>
    <p:sldId id="292" r:id="rId34"/>
    <p:sldId id="291" r:id="rId35"/>
    <p:sldId id="294" r:id="rId36"/>
    <p:sldId id="293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9309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30/11/2015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Ερευνητικά εργαλεία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Ερευνητικά εργαλεία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Ερευνητικά εργαλεία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Ερευνητικά εργαλεία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Ερευνητικά εργαλεία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Ερευνητικά εργαλεία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Ερευνητικά εργαλεία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/>
              <a:t>Ποιοτική μεθοδολογία έρευνας στη Διδακτική των Μαθηματικών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4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Ερευνητικά εργαλεία</a:t>
            </a:r>
          </a:p>
          <a:p>
            <a:endParaRPr lang="en-US" sz="2800" dirty="0"/>
          </a:p>
          <a:p>
            <a:r>
              <a:rPr lang="el-GR" sz="2800" dirty="0" err="1"/>
              <a:t>Πόταρη</a:t>
            </a:r>
            <a:r>
              <a:rPr lang="el-GR" sz="2800" dirty="0"/>
              <a:t> Δέσποινα, </a:t>
            </a:r>
            <a:r>
              <a:rPr lang="el-GR" sz="2800" dirty="0" err="1"/>
              <a:t>Σακονίδης</a:t>
            </a:r>
            <a:r>
              <a:rPr lang="el-GR" sz="2800"/>
              <a:t> Χαράλαμπος</a:t>
            </a:r>
          </a:p>
          <a:p>
            <a:r>
              <a:rPr lang="el-GR" sz="2800" smtClean="0"/>
              <a:t>Σχολή </a:t>
            </a:r>
            <a:r>
              <a:rPr lang="el-GR" sz="2800" dirty="0" smtClean="0"/>
              <a:t>Θετικών επιστημών</a:t>
            </a:r>
          </a:p>
          <a:p>
            <a:r>
              <a:rPr lang="el-GR" sz="2800" dirty="0" smtClean="0"/>
              <a:t>Τμήμα Μαθηματικών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Βασικοί </a:t>
            </a:r>
            <a:r>
              <a:rPr lang="el-GR" dirty="0" smtClean="0"/>
              <a:t>τύποι/ </a:t>
            </a:r>
            <a:r>
              <a:rPr lang="el-GR" dirty="0"/>
              <a:t>μορφές </a:t>
            </a:r>
            <a:r>
              <a:rPr lang="el-GR" dirty="0" smtClean="0"/>
              <a:t>ερωτήσεων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l-GR" altLang="el-GR" dirty="0"/>
              <a:t>γ) Πολλαπλή επιλογή πλεονεκτήματα </a:t>
            </a:r>
            <a:r>
              <a:rPr lang="el-GR" altLang="el-GR" dirty="0" smtClean="0"/>
              <a:t>/ μειονεκτήματα</a:t>
            </a:r>
            <a:endParaRPr lang="el-GR" altLang="el-GR" dirty="0"/>
          </a:p>
          <a:p>
            <a:pPr marL="0" indent="0">
              <a:lnSpc>
                <a:spcPct val="80000"/>
              </a:lnSpc>
              <a:buNone/>
            </a:pPr>
            <a:r>
              <a:rPr lang="el-GR" altLang="el-GR" dirty="0"/>
              <a:t>δ) </a:t>
            </a:r>
            <a:r>
              <a:rPr lang="el-GR" altLang="el-GR" dirty="0" smtClean="0"/>
              <a:t>Κατάλογος π.χ. </a:t>
            </a:r>
            <a:r>
              <a:rPr lang="el-GR" altLang="el-GR" i="1" dirty="0" smtClean="0"/>
              <a:t>“</a:t>
            </a:r>
            <a:r>
              <a:rPr lang="el-GR" altLang="el-GR" i="1" dirty="0"/>
              <a:t>Να αναφέρατε </a:t>
            </a:r>
            <a:r>
              <a:rPr lang="el-GR" altLang="el-GR" i="1" dirty="0" smtClean="0"/>
              <a:t>δύο αδυναμίες </a:t>
            </a:r>
            <a:r>
              <a:rPr lang="el-GR" altLang="el-GR" i="1" dirty="0"/>
              <a:t>του </a:t>
            </a:r>
            <a:r>
              <a:rPr lang="el-GR" altLang="el-GR" i="1" dirty="0" err="1"/>
              <a:t>εκπ</a:t>
            </a:r>
            <a:r>
              <a:rPr lang="el-GR" altLang="el-GR" i="1" dirty="0"/>
              <a:t>/</a:t>
            </a:r>
            <a:r>
              <a:rPr lang="el-GR" altLang="el-GR" i="1" dirty="0" err="1"/>
              <a:t>κού</a:t>
            </a:r>
            <a:r>
              <a:rPr lang="el-GR" altLang="el-GR" i="1" dirty="0"/>
              <a:t> μας συστήματος”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l-GR" altLang="el-GR" i="1" dirty="0" smtClean="0"/>
              <a:t>..........................................................................</a:t>
            </a:r>
            <a:endParaRPr lang="el-GR" altLang="el-GR" i="1" dirty="0"/>
          </a:p>
          <a:p>
            <a:pPr>
              <a:lnSpc>
                <a:spcPct val="80000"/>
              </a:lnSpc>
            </a:pPr>
            <a:r>
              <a:rPr lang="el-GR" altLang="el-GR" dirty="0"/>
              <a:t>Σημείωση: Ανοικτές - εύκολες στην ανάλυση</a:t>
            </a:r>
            <a:endParaRPr lang="el-GR" altLang="el-GR" u="sng" dirty="0"/>
          </a:p>
          <a:p>
            <a:pPr>
              <a:lnSpc>
                <a:spcPct val="80000"/>
              </a:lnSpc>
            </a:pPr>
            <a:r>
              <a:rPr lang="el-GR" altLang="el-GR" u="sng" dirty="0"/>
              <a:t>Π</a:t>
            </a:r>
            <a:r>
              <a:rPr lang="el-GR" altLang="el-GR" u="sng" dirty="0" smtClean="0"/>
              <a:t>αραλλαγή</a:t>
            </a:r>
            <a:r>
              <a:rPr lang="el-GR" altLang="el-GR" dirty="0"/>
              <a:t>: κατηγορίες με </a:t>
            </a:r>
            <a:r>
              <a:rPr lang="el-GR" altLang="el-GR" dirty="0" smtClean="0"/>
              <a:t>σειρά σημαντικότητας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9403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Βασικοί </a:t>
            </a:r>
            <a:r>
              <a:rPr lang="el-GR" dirty="0" smtClean="0"/>
              <a:t>τύποι/ </a:t>
            </a:r>
            <a:r>
              <a:rPr lang="el-GR" dirty="0"/>
              <a:t>μορφές </a:t>
            </a:r>
            <a:r>
              <a:rPr lang="el-GR" dirty="0" smtClean="0"/>
              <a:t>ερωτήσεων (3)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l-GR" altLang="el-GR" sz="2800" kern="0" dirty="0">
                <a:solidFill>
                  <a:srgbClr val="000000"/>
                </a:solidFill>
                <a:cs typeface="Arial"/>
              </a:rPr>
              <a:t>ε) Κατάλογοι </a:t>
            </a:r>
            <a:r>
              <a:rPr lang="en-US" altLang="el-GR" sz="2800" kern="0" dirty="0">
                <a:solidFill>
                  <a:srgbClr val="000000"/>
                </a:solidFill>
                <a:cs typeface="Arial"/>
              </a:rPr>
              <a:t>Likert</a:t>
            </a:r>
            <a:endParaRPr lang="el-GR" altLang="el-GR" sz="2800" kern="0" dirty="0">
              <a:solidFill>
                <a:srgbClr val="000000"/>
              </a:solidFill>
              <a:cs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l-GR" altLang="el-GR" sz="2800" kern="0" dirty="0">
                <a:solidFill>
                  <a:srgbClr val="000000"/>
                </a:solidFill>
                <a:cs typeface="Arial"/>
              </a:rPr>
              <a:t>Συνήθως ο ερωτώμενος καλείται να εκφράσει την άποψή του σχετικά με μία πρόταση σε μια κλίμακα 3 έως 5 σημείων.  Για παράδειγμα: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l-GR" altLang="el-GR" sz="2800" kern="0" dirty="0">
                <a:solidFill>
                  <a:srgbClr val="000000"/>
                </a:solidFill>
                <a:cs typeface="Arial"/>
              </a:rPr>
              <a:t>Χρησιμοποιώ ερευνητική μεθοδολογία στη δουλειά μου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l-GR" altLang="el-GR" sz="2800" kern="0" dirty="0">
                <a:solidFill>
                  <a:srgbClr val="000000"/>
                </a:solidFill>
                <a:cs typeface="Arial"/>
              </a:rPr>
              <a:t>Διαφωνώ απόλυτα		</a:t>
            </a:r>
            <a:r>
              <a:rPr lang="el-GR" altLang="el-GR" sz="2800" kern="0" dirty="0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</a:t>
            </a:r>
            <a:endParaRPr lang="el-GR" altLang="el-GR" sz="2800" kern="0" dirty="0">
              <a:solidFill>
                <a:srgbClr val="000000"/>
              </a:solidFill>
              <a:cs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l-GR" altLang="el-GR" sz="2800" kern="0" dirty="0">
                <a:solidFill>
                  <a:srgbClr val="000000"/>
                </a:solidFill>
                <a:cs typeface="Arial"/>
              </a:rPr>
              <a:t>Διαφωνώ 			</a:t>
            </a:r>
            <a:r>
              <a:rPr lang="el-GR" altLang="el-GR" sz="2800" kern="0" dirty="0" smtClean="0">
                <a:solidFill>
                  <a:srgbClr val="000000"/>
                </a:solidFill>
                <a:cs typeface="Arial"/>
              </a:rPr>
              <a:t>	</a:t>
            </a:r>
            <a:r>
              <a:rPr lang="el-GR" altLang="el-GR" sz="2800" kern="0" dirty="0" smtClean="0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</a:t>
            </a:r>
            <a:endParaRPr lang="el-GR" altLang="el-GR" sz="2800" kern="0" dirty="0">
              <a:solidFill>
                <a:srgbClr val="000000"/>
              </a:solidFill>
              <a:cs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l-GR" altLang="el-GR" sz="2800" kern="0" dirty="0">
                <a:solidFill>
                  <a:srgbClr val="000000"/>
                </a:solidFill>
                <a:cs typeface="Arial"/>
              </a:rPr>
              <a:t>Δεν είμαι σίγουρος/η		</a:t>
            </a:r>
            <a:r>
              <a:rPr lang="el-GR" altLang="el-GR" sz="2800" kern="0" dirty="0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</a:t>
            </a:r>
            <a:endParaRPr lang="el-GR" altLang="el-GR" sz="2800" kern="0" dirty="0">
              <a:solidFill>
                <a:srgbClr val="000000"/>
              </a:solidFill>
              <a:cs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l-GR" altLang="el-GR" sz="2800" kern="0" dirty="0">
                <a:solidFill>
                  <a:srgbClr val="000000"/>
                </a:solidFill>
                <a:cs typeface="Arial"/>
              </a:rPr>
              <a:t>Συμφωνώ			</a:t>
            </a:r>
            <a:r>
              <a:rPr lang="el-GR" altLang="el-GR" sz="2800" kern="0" dirty="0" smtClean="0">
                <a:solidFill>
                  <a:srgbClr val="000000"/>
                </a:solidFill>
                <a:cs typeface="Arial"/>
              </a:rPr>
              <a:t>	</a:t>
            </a:r>
            <a:r>
              <a:rPr lang="el-GR" altLang="el-GR" sz="2800" kern="0" dirty="0" smtClean="0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</a:t>
            </a:r>
            <a:endParaRPr lang="el-GR" altLang="el-GR" sz="2800" kern="0" dirty="0">
              <a:solidFill>
                <a:srgbClr val="000000"/>
              </a:solidFill>
              <a:cs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l-GR" altLang="el-GR" sz="2800" kern="0" dirty="0">
                <a:solidFill>
                  <a:srgbClr val="000000"/>
                </a:solidFill>
                <a:cs typeface="Arial"/>
              </a:rPr>
              <a:t>Συμφωνώ απόλυτα		</a:t>
            </a:r>
            <a:r>
              <a:rPr lang="el-GR" altLang="el-GR" sz="2800" kern="0" dirty="0">
                <a:solidFill>
                  <a:srgbClr val="000000"/>
                </a:solidFill>
                <a:cs typeface="Arial"/>
                <a:sym typeface="Symbol" panose="05050102010706020507" pitchFamily="18" charset="2"/>
              </a:rPr>
              <a:t></a:t>
            </a:r>
          </a:p>
        </p:txBody>
      </p:sp>
    </p:spTree>
    <p:extLst>
      <p:ext uri="{BB962C8B-B14F-4D97-AF65-F5344CB8AC3E}">
        <p14:creationId xmlns:p14="http://schemas.microsoft.com/office/powerpoint/2010/main" val="1879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Βασικοί </a:t>
            </a:r>
            <a:r>
              <a:rPr lang="el-GR" dirty="0" smtClean="0"/>
              <a:t>τύποι/ </a:t>
            </a:r>
            <a:r>
              <a:rPr lang="el-GR" dirty="0"/>
              <a:t>μορφές </a:t>
            </a:r>
            <a:r>
              <a:rPr lang="el-GR" dirty="0" smtClean="0"/>
              <a:t>ερωτήσεων (4)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kern="0" dirty="0">
                <a:solidFill>
                  <a:srgbClr val="000000"/>
                </a:solidFill>
                <a:cs typeface="Arial"/>
              </a:rPr>
              <a:t>ε) </a:t>
            </a:r>
            <a:r>
              <a:rPr lang="el-GR" altLang="el-GR" sz="2800" i="1" dirty="0"/>
              <a:t>Σημείωση</a:t>
            </a:r>
            <a:r>
              <a:rPr lang="el-GR" altLang="el-GR" sz="2800" dirty="0"/>
              <a:t>: Τι θα πρέπει να προσέξω;</a:t>
            </a:r>
          </a:p>
          <a:p>
            <a:r>
              <a:rPr lang="el-GR" altLang="el-GR" sz="2800" dirty="0"/>
              <a:t>απλές προτάσεις</a:t>
            </a:r>
          </a:p>
          <a:p>
            <a:r>
              <a:rPr lang="el-GR" altLang="el-GR" sz="2800" dirty="0"/>
              <a:t>λιγότερες από 20 λέξεις</a:t>
            </a:r>
          </a:p>
          <a:p>
            <a:r>
              <a:rPr lang="el-GR" altLang="el-GR" sz="2800" dirty="0"/>
              <a:t>όχι χρήση Αορίστου</a:t>
            </a:r>
          </a:p>
          <a:p>
            <a:r>
              <a:rPr lang="el-GR" altLang="el-GR" sz="2800" dirty="0"/>
              <a:t>κάλυψη όλων των πιθανών απαντήσεων</a:t>
            </a:r>
          </a:p>
          <a:p>
            <a:r>
              <a:rPr lang="el-GR" altLang="el-GR" sz="2800" dirty="0"/>
              <a:t>αποφυγή προτάσεων με διπλή σημασία / ερμηνεία</a:t>
            </a:r>
          </a:p>
          <a:p>
            <a:r>
              <a:rPr lang="el-GR" altLang="el-GR" sz="2800" dirty="0"/>
              <a:t>αποφυγή γενικεύσεων, δύσκολων </a:t>
            </a:r>
            <a:r>
              <a:rPr lang="el-GR" altLang="el-GR" sz="2800" dirty="0" smtClean="0"/>
              <a:t>λέξεων, πολλαπλών </a:t>
            </a:r>
            <a:r>
              <a:rPr lang="el-GR" altLang="el-GR" sz="2800" dirty="0"/>
              <a:t>αρνήσεων</a:t>
            </a:r>
          </a:p>
        </p:txBody>
      </p:sp>
    </p:spTree>
    <p:extLst>
      <p:ext uri="{BB962C8B-B14F-4D97-AF65-F5344CB8AC3E}">
        <p14:creationId xmlns:p14="http://schemas.microsoft.com/office/powerpoint/2010/main" val="4168459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Βασικοί </a:t>
            </a:r>
            <a:r>
              <a:rPr lang="el-GR" dirty="0" smtClean="0"/>
              <a:t>τύποι/ </a:t>
            </a:r>
            <a:r>
              <a:rPr lang="el-GR" dirty="0"/>
              <a:t>μορφές </a:t>
            </a:r>
            <a:r>
              <a:rPr lang="el-GR" dirty="0" smtClean="0"/>
              <a:t>ερωτήσεων (5)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altLang="el-GR" sz="2800" dirty="0" err="1"/>
              <a:t>στ</a:t>
            </a:r>
            <a:r>
              <a:rPr lang="el-GR" altLang="el-GR" sz="2800" dirty="0"/>
              <a:t>) Κλίμακες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Όταν ζητείται τοποθέτηση κάποιων θεμάτων σε κλίμακα.  Για παράδειγμα: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Να τοποθετήσετε τις παρακάτω αδυναμίες του … </a:t>
            </a:r>
            <a:r>
              <a:rPr lang="el-GR" altLang="el-GR" sz="2800" dirty="0" err="1"/>
              <a:t>εκπ</a:t>
            </a:r>
            <a:r>
              <a:rPr lang="el-GR" altLang="el-GR" sz="2800" dirty="0"/>
              <a:t>/</a:t>
            </a:r>
            <a:r>
              <a:rPr lang="el-GR" altLang="el-GR" sz="2800" dirty="0" err="1"/>
              <a:t>κού</a:t>
            </a:r>
            <a:r>
              <a:rPr lang="el-GR" altLang="el-GR" sz="2800" dirty="0"/>
              <a:t> προγράμματος κατά σειρά σημασίας</a:t>
            </a:r>
            <a:endParaRPr lang="el-GR" altLang="el-GR" sz="2800" b="1" dirty="0"/>
          </a:p>
          <a:p>
            <a:pPr>
              <a:lnSpc>
                <a:spcPct val="90000"/>
              </a:lnSpc>
            </a:pPr>
            <a:r>
              <a:rPr lang="el-GR" altLang="el-GR" sz="2800" b="1" dirty="0" smtClean="0"/>
              <a:t>Αδυναμίες - Σειρά</a:t>
            </a:r>
            <a:endParaRPr lang="el-GR" altLang="el-GR" sz="2800" b="1" dirty="0"/>
          </a:p>
          <a:p>
            <a:pPr>
              <a:lnSpc>
                <a:spcPct val="90000"/>
              </a:lnSpc>
            </a:pPr>
            <a:r>
              <a:rPr lang="el-GR" altLang="el-GR" sz="2800" dirty="0"/>
              <a:t>ήταν πολύ σύντομο...........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δεν ήταν κατάλληλο...........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ήταν πολύ θεωρητικό...........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η ομάδα ήταν πολύ μεγάλη...........</a:t>
            </a:r>
          </a:p>
          <a:p>
            <a:pPr>
              <a:lnSpc>
                <a:spcPct val="90000"/>
              </a:lnSpc>
            </a:pPr>
            <a:r>
              <a:rPr lang="el-GR" altLang="el-GR" sz="2800" dirty="0"/>
              <a:t>οι μέθοδοι ήταν ακατάλληλες...........</a:t>
            </a:r>
          </a:p>
        </p:txBody>
      </p:sp>
    </p:spTree>
    <p:extLst>
      <p:ext uri="{BB962C8B-B14F-4D97-AF65-F5344CB8AC3E}">
        <p14:creationId xmlns:p14="http://schemas.microsoft.com/office/powerpoint/2010/main" val="594785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Βασικοί τύποι/ μορφές ερωτήσεων </a:t>
            </a:r>
            <a:r>
              <a:rPr lang="el-GR" dirty="0" smtClean="0"/>
              <a:t>(6)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dirty="0" smtClean="0"/>
              <a:t>4ο </a:t>
            </a:r>
            <a:r>
              <a:rPr lang="el-GR" b="1" dirty="0"/>
              <a:t>βήμα:  Η σειρά των ερωτήσεων</a:t>
            </a:r>
          </a:p>
          <a:p>
            <a:r>
              <a:rPr lang="el-GR" dirty="0"/>
              <a:t>ομαδοποίηση / </a:t>
            </a:r>
            <a:r>
              <a:rPr lang="el-GR" dirty="0" err="1"/>
              <a:t>υπο</a:t>
            </a:r>
            <a:r>
              <a:rPr lang="el-GR" dirty="0"/>
              <a:t> – παράγραφοι</a:t>
            </a:r>
          </a:p>
          <a:p>
            <a:r>
              <a:rPr lang="el-GR" dirty="0" smtClean="0"/>
              <a:t>δύο </a:t>
            </a:r>
            <a:r>
              <a:rPr lang="el-GR" dirty="0"/>
              <a:t>αρχές ομαδοποίησης</a:t>
            </a:r>
          </a:p>
          <a:p>
            <a:r>
              <a:rPr lang="el-GR" dirty="0" smtClean="0"/>
              <a:t>θεματικά διασκορπισμένες</a:t>
            </a:r>
            <a:endParaRPr lang="el-GR" dirty="0"/>
          </a:p>
          <a:p>
            <a:pPr lvl="1"/>
            <a:r>
              <a:rPr lang="el-GR" dirty="0"/>
              <a:t>πλεονεκτήματα?</a:t>
            </a:r>
          </a:p>
          <a:p>
            <a:pPr lvl="1"/>
            <a:r>
              <a:rPr lang="el-GR" dirty="0"/>
              <a:t>η οργάνωση του όλου ερωτηματολογίου</a:t>
            </a:r>
          </a:p>
          <a:p>
            <a:pPr lvl="1"/>
            <a:r>
              <a:rPr lang="el-GR" dirty="0"/>
              <a:t>ξεκινάμε με </a:t>
            </a:r>
            <a:r>
              <a:rPr lang="el-GR" dirty="0" smtClean="0"/>
              <a:t>εύκολες, </a:t>
            </a:r>
            <a:r>
              <a:rPr lang="el-GR" dirty="0"/>
              <a:t>μη επικίνδυνες ερωτήσεις</a:t>
            </a:r>
          </a:p>
          <a:p>
            <a:pPr lvl="1"/>
            <a:r>
              <a:rPr lang="el-GR" dirty="0"/>
              <a:t>δεν ξεκινάμε με </a:t>
            </a:r>
            <a:r>
              <a:rPr lang="el-GR" dirty="0" smtClean="0"/>
              <a:t>«</a:t>
            </a:r>
            <a:r>
              <a:rPr lang="el-GR" dirty="0" smtClean="0"/>
              <a:t>ανοικτές</a:t>
            </a:r>
            <a:r>
              <a:rPr lang="el-GR" dirty="0" smtClean="0"/>
              <a:t>»</a:t>
            </a:r>
            <a:r>
              <a:rPr lang="el-GR" dirty="0" smtClean="0"/>
              <a:t> </a:t>
            </a:r>
            <a:r>
              <a:rPr lang="el-GR" dirty="0"/>
              <a:t>ερωτήσεις που είναι απαιτητικές</a:t>
            </a:r>
          </a:p>
          <a:p>
            <a:pPr lvl="1"/>
            <a:r>
              <a:rPr lang="el-GR" dirty="0"/>
              <a:t>προχωράμε από περιγραφικές ερωτήσεις σε ερωτήσεις στάσεων, γνωμών, απόψεων</a:t>
            </a:r>
          </a:p>
          <a:p>
            <a:pPr lvl="1"/>
            <a:r>
              <a:rPr lang="el-GR" dirty="0"/>
              <a:t>Προσοχή στην </a:t>
            </a:r>
            <a:r>
              <a:rPr lang="el-GR" dirty="0" smtClean="0"/>
              <a:t>έκταση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831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Βασικοί τύποι/ μορφές ερωτήσεων </a:t>
            </a:r>
            <a:r>
              <a:rPr lang="el-GR" dirty="0" smtClean="0"/>
              <a:t>(7)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/>
              <a:t>5ο Σχεδιασμός του ερωτηματολογίου</a:t>
            </a:r>
          </a:p>
          <a:p>
            <a:r>
              <a:rPr lang="el-GR" dirty="0"/>
              <a:t>ελκυστικό</a:t>
            </a:r>
          </a:p>
          <a:p>
            <a:r>
              <a:rPr lang="el-GR" dirty="0"/>
              <a:t>αποφυγή σύγχυσης</a:t>
            </a:r>
          </a:p>
          <a:p>
            <a:r>
              <a:rPr lang="el-GR" dirty="0"/>
              <a:t>εκτύπωση και στις δύο πλευρές</a:t>
            </a:r>
          </a:p>
          <a:p>
            <a:r>
              <a:rPr lang="el-GR" dirty="0"/>
              <a:t>πρώτη σελίδα</a:t>
            </a:r>
          </a:p>
          <a:p>
            <a:r>
              <a:rPr lang="el-GR" dirty="0"/>
              <a:t>οδηγίες - επεξηγήσεις</a:t>
            </a:r>
          </a:p>
          <a:p>
            <a:r>
              <a:rPr lang="el-GR" dirty="0"/>
              <a:t>τέλος σελίδας</a:t>
            </a:r>
          </a:p>
          <a:p>
            <a:r>
              <a:rPr lang="el-GR" dirty="0"/>
              <a:t>προ - κωδικοποίηση</a:t>
            </a:r>
          </a:p>
          <a:p>
            <a:r>
              <a:rPr lang="el-GR" b="1" dirty="0"/>
              <a:t>6ο Πιλοτικός έλεγχος - </a:t>
            </a:r>
            <a:r>
              <a:rPr lang="el-GR" b="1" dirty="0" smtClean="0"/>
              <a:t>Κριτική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6637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Παρατήρηση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824536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Διαφορές από άλλες μορφές</a:t>
            </a:r>
            <a:r>
              <a:rPr lang="el-GR" dirty="0" smtClean="0"/>
              <a:t>: </a:t>
            </a:r>
            <a:r>
              <a:rPr lang="el-GR" dirty="0" smtClean="0"/>
              <a:t>«περιγραφές </a:t>
            </a:r>
            <a:r>
              <a:rPr lang="el-GR" dirty="0"/>
              <a:t>/ μετρήσεις που δίνει ο ίδιος ο </a:t>
            </a:r>
            <a:r>
              <a:rPr lang="el-GR" dirty="0" smtClean="0"/>
              <a:t>ερευνητής»</a:t>
            </a:r>
            <a:endParaRPr lang="el-GR" dirty="0"/>
          </a:p>
          <a:p>
            <a:r>
              <a:rPr lang="el-GR" dirty="0"/>
              <a:t>Χρήσιμη για μέτρηση</a:t>
            </a:r>
          </a:p>
          <a:p>
            <a:pPr lvl="1"/>
            <a:r>
              <a:rPr lang="el-GR" dirty="0"/>
              <a:t>στάσεων / αξιών</a:t>
            </a:r>
          </a:p>
          <a:p>
            <a:pPr lvl="1"/>
            <a:r>
              <a:rPr lang="el-GR" dirty="0"/>
              <a:t>ομάδων</a:t>
            </a:r>
          </a:p>
          <a:p>
            <a:r>
              <a:rPr lang="el-GR" dirty="0"/>
              <a:t>Βαθμός ελευθερίας του παρατηρητή</a:t>
            </a:r>
          </a:p>
          <a:p>
            <a:pPr lvl="1"/>
            <a:r>
              <a:rPr lang="el-GR" dirty="0"/>
              <a:t>Δομημένη</a:t>
            </a:r>
          </a:p>
          <a:p>
            <a:pPr lvl="1"/>
            <a:r>
              <a:rPr lang="el-GR" dirty="0"/>
              <a:t>Ημι - δομημένη</a:t>
            </a:r>
          </a:p>
          <a:p>
            <a:r>
              <a:rPr lang="el-GR" dirty="0"/>
              <a:t>Σημαντικά στοιχεία παρατήρησης</a:t>
            </a:r>
          </a:p>
          <a:p>
            <a:pPr lvl="1"/>
            <a:r>
              <a:rPr lang="el-GR" dirty="0"/>
              <a:t>το περιεχόμενο</a:t>
            </a:r>
          </a:p>
          <a:p>
            <a:pPr lvl="1"/>
            <a:r>
              <a:rPr lang="el-GR" dirty="0"/>
              <a:t>μέθοδος καταγραφής</a:t>
            </a:r>
          </a:p>
          <a:p>
            <a:pPr lvl="1"/>
            <a:r>
              <a:rPr lang="el-GR" dirty="0" smtClean="0"/>
              <a:t>παρατηρητής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44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(α) Περιεχόμενο </a:t>
            </a:r>
            <a:r>
              <a:rPr lang="el-GR" dirty="0" smtClean="0"/>
              <a:t>παρατήρησης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λειτουργικός ορισμός μεταβλητών</a:t>
            </a:r>
          </a:p>
          <a:p>
            <a:pPr lvl="1"/>
            <a:r>
              <a:rPr lang="el-GR" dirty="0"/>
              <a:t>καταστάσεις / συνθήκες</a:t>
            </a:r>
          </a:p>
          <a:p>
            <a:pPr lvl="1"/>
            <a:r>
              <a:rPr lang="el-GR" dirty="0"/>
              <a:t>γεγονότα / μορφές συμπεριφορές</a:t>
            </a:r>
          </a:p>
          <a:p>
            <a:r>
              <a:rPr lang="el-GR" dirty="0"/>
              <a:t> προδιαγραφή των συγκεκριμένων γεγονότων</a:t>
            </a:r>
          </a:p>
          <a:p>
            <a:pPr lvl="1"/>
            <a:r>
              <a:rPr lang="el-GR" dirty="0"/>
              <a:t>λεπτομερειακό μοριακό επίπεδο</a:t>
            </a:r>
          </a:p>
          <a:p>
            <a:pPr lvl="1"/>
            <a:r>
              <a:rPr lang="el-GR" dirty="0"/>
              <a:t>ολιστικό επίπεδο (δύο υπό - επίπεδα)</a:t>
            </a:r>
          </a:p>
          <a:p>
            <a:r>
              <a:rPr lang="el-GR" dirty="0"/>
              <a:t> επιλογή επιπέδου αφαίρεσης συνάρτηση των:</a:t>
            </a:r>
          </a:p>
          <a:p>
            <a:pPr lvl="1"/>
            <a:r>
              <a:rPr lang="el-GR" dirty="0"/>
              <a:t>σκοπού</a:t>
            </a:r>
          </a:p>
          <a:p>
            <a:pPr lvl="1"/>
            <a:r>
              <a:rPr lang="el-GR" dirty="0"/>
              <a:t>πρακτικές δυσκολίες</a:t>
            </a:r>
          </a:p>
          <a:p>
            <a:r>
              <a:rPr lang="el-GR" dirty="0"/>
              <a:t>εγκυρότητα </a:t>
            </a:r>
            <a:r>
              <a:rPr lang="el-GR" dirty="0" smtClean="0"/>
              <a:t>– αξιοπιστία</a:t>
            </a:r>
          </a:p>
          <a:p>
            <a:r>
              <a:rPr lang="el-GR" dirty="0" smtClean="0"/>
              <a:t>(καθορισμός </a:t>
            </a:r>
            <a:r>
              <a:rPr lang="el-GR" dirty="0"/>
              <a:t>σχετικών και μη σχετικών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1995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(β) Μέθοδος καταγραφής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είδος</a:t>
            </a:r>
          </a:p>
          <a:p>
            <a:r>
              <a:rPr lang="el-GR" dirty="0"/>
              <a:t>συχνότητα</a:t>
            </a:r>
          </a:p>
          <a:p>
            <a:r>
              <a:rPr lang="el-GR" dirty="0"/>
              <a:t>τύπος (</a:t>
            </a:r>
            <a:r>
              <a:rPr lang="el-GR" dirty="0" err="1"/>
              <a:t>profile</a:t>
            </a:r>
            <a:r>
              <a:rPr lang="el-GR" dirty="0"/>
              <a:t>)</a:t>
            </a:r>
          </a:p>
          <a:p>
            <a:r>
              <a:rPr lang="el-GR" dirty="0"/>
              <a:t>Πως:</a:t>
            </a:r>
          </a:p>
          <a:p>
            <a:pPr lvl="1"/>
            <a:r>
              <a:rPr lang="el-GR" dirty="0"/>
              <a:t>σημειώσεις σε ρέοντα λόγο</a:t>
            </a:r>
          </a:p>
          <a:p>
            <a:pPr lvl="1"/>
            <a:r>
              <a:rPr lang="el-GR" dirty="0"/>
              <a:t>σχέδιο καταγραφής</a:t>
            </a:r>
          </a:p>
          <a:p>
            <a:r>
              <a:rPr lang="el-GR" dirty="0" smtClean="0"/>
              <a:t>*δύο </a:t>
            </a:r>
            <a:r>
              <a:rPr lang="el-GR" dirty="0"/>
              <a:t>διαστάσεων</a:t>
            </a:r>
          </a:p>
          <a:p>
            <a:r>
              <a:rPr lang="el-GR" dirty="0" smtClean="0"/>
              <a:t>*χρονικά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351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(γ) Παρατηρητής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επηρεασμός με </a:t>
            </a:r>
          </a:p>
          <a:p>
            <a:r>
              <a:rPr lang="el-GR" dirty="0"/>
              <a:t>παρουσία</a:t>
            </a:r>
          </a:p>
          <a:p>
            <a:r>
              <a:rPr lang="el-GR" dirty="0"/>
              <a:t>ερμηνεία</a:t>
            </a:r>
          </a:p>
          <a:p>
            <a:r>
              <a:rPr lang="el-GR" dirty="0"/>
              <a:t>προβλήματα???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2330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altLang="el-GR" smtClean="0"/>
              <a:t>Ποιοτικές </a:t>
            </a:r>
            <a:r>
              <a:rPr lang="el-GR" altLang="el-GR" dirty="0" smtClean="0"/>
              <a:t>μέθοδοι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l-GR" dirty="0"/>
              <a:t>Ερευνητικά εργαλεία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</a:t>
            </a:r>
            <a:r>
              <a:rPr lang="el-GR" dirty="0" smtClean="0"/>
              <a:t>Συνέντευξη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«</a:t>
            </a:r>
            <a:r>
              <a:rPr lang="el-GR" dirty="0" smtClean="0"/>
              <a:t>Μορφή </a:t>
            </a:r>
            <a:r>
              <a:rPr lang="el-GR" dirty="0"/>
              <a:t>επικοινωνίας με συγκεκριμένο </a:t>
            </a:r>
            <a:r>
              <a:rPr lang="el-GR" dirty="0" smtClean="0"/>
              <a:t>αντικείμενο» </a:t>
            </a:r>
            <a:r>
              <a:rPr lang="el-GR" dirty="0" smtClean="0"/>
              <a:t>(</a:t>
            </a:r>
            <a:r>
              <a:rPr lang="el-GR" b="1" dirty="0"/>
              <a:t>Ό</a:t>
            </a:r>
            <a:r>
              <a:rPr lang="el-GR" b="1" dirty="0" smtClean="0"/>
              <a:t>χι συζήτηση</a:t>
            </a:r>
            <a:r>
              <a:rPr lang="el-GR" dirty="0" smtClean="0"/>
              <a:t>!)</a:t>
            </a:r>
          </a:p>
          <a:p>
            <a:r>
              <a:rPr lang="el-GR" dirty="0" smtClean="0"/>
              <a:t>Πλεονεκτήματα</a:t>
            </a:r>
            <a:r>
              <a:rPr lang="el-GR" dirty="0"/>
              <a:t>:</a:t>
            </a:r>
          </a:p>
          <a:p>
            <a:pPr lvl="1"/>
            <a:r>
              <a:rPr lang="el-GR" dirty="0"/>
              <a:t>πιο εύκολα στο να ενθαρρύνει και να παρακινεί</a:t>
            </a:r>
          </a:p>
          <a:p>
            <a:pPr lvl="1"/>
            <a:r>
              <a:rPr lang="el-GR" dirty="0"/>
              <a:t>πιο εύκολη η διευκρίνιση των ερωτήσεων</a:t>
            </a:r>
          </a:p>
          <a:p>
            <a:r>
              <a:rPr lang="el-GR" dirty="0"/>
              <a:t>Μειονεκτήματα:</a:t>
            </a:r>
          </a:p>
          <a:p>
            <a:pPr lvl="1"/>
            <a:r>
              <a:rPr lang="el-GR" dirty="0"/>
              <a:t>δύσκολη η καταγραφή</a:t>
            </a:r>
          </a:p>
          <a:p>
            <a:pPr lvl="1"/>
            <a:r>
              <a:rPr lang="el-GR" dirty="0"/>
              <a:t>η ποιότητα των απαντήσεων εξαρτάται από τον </a:t>
            </a:r>
            <a:r>
              <a:rPr lang="el-GR" dirty="0" smtClean="0"/>
              <a:t>ερευνητή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2130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Συνέντευξη </a:t>
            </a:r>
            <a:r>
              <a:rPr lang="el-GR" dirty="0" smtClean="0"/>
              <a:t>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i="1" dirty="0"/>
              <a:t>Είδη </a:t>
            </a:r>
            <a:r>
              <a:rPr lang="el-GR" altLang="el-GR" i="1" dirty="0" smtClean="0"/>
              <a:t>συνεντεύξεων</a:t>
            </a:r>
            <a:endParaRPr lang="el-GR" altLang="el-GR" dirty="0" smtClean="0"/>
          </a:p>
          <a:p>
            <a:pPr marL="857250" lvl="1" indent="-457200">
              <a:lnSpc>
                <a:spcPct val="90000"/>
              </a:lnSpc>
            </a:pPr>
            <a:r>
              <a:rPr lang="el-GR" altLang="el-GR" dirty="0" smtClean="0"/>
              <a:t>Απλή </a:t>
            </a:r>
            <a:r>
              <a:rPr lang="el-GR" altLang="el-GR" dirty="0"/>
              <a:t>/ κανονική (πολλοί)</a:t>
            </a:r>
          </a:p>
          <a:p>
            <a:pPr marL="857250" lvl="1" indent="-457200">
              <a:lnSpc>
                <a:spcPct val="90000"/>
              </a:lnSpc>
            </a:pPr>
            <a:r>
              <a:rPr lang="el-GR" altLang="el-GR" dirty="0" smtClean="0"/>
              <a:t>Εκλεκτική </a:t>
            </a:r>
            <a:r>
              <a:rPr lang="el-GR" altLang="el-GR" dirty="0"/>
              <a:t>(ένας)</a:t>
            </a:r>
            <a:endParaRPr lang="el-GR" altLang="el-GR" i="1" dirty="0"/>
          </a:p>
          <a:p>
            <a:pPr>
              <a:lnSpc>
                <a:spcPct val="90000"/>
              </a:lnSpc>
            </a:pPr>
            <a:r>
              <a:rPr lang="el-GR" altLang="el-GR" i="1" dirty="0"/>
              <a:t>Το πλαίσιο της συνέντευξης</a:t>
            </a:r>
            <a:endParaRPr lang="el-GR" altLang="el-GR" dirty="0"/>
          </a:p>
          <a:p>
            <a:pPr marL="857250" lvl="1" indent="-457200">
              <a:lnSpc>
                <a:spcPct val="90000"/>
              </a:lnSpc>
            </a:pPr>
            <a:r>
              <a:rPr lang="el-GR" altLang="el-GR" dirty="0"/>
              <a:t>πού;</a:t>
            </a:r>
          </a:p>
          <a:p>
            <a:pPr marL="857250" lvl="1" indent="-457200">
              <a:lnSpc>
                <a:spcPct val="90000"/>
              </a:lnSpc>
            </a:pPr>
            <a:r>
              <a:rPr lang="el-GR" altLang="el-GR" dirty="0"/>
              <a:t>πώς;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τηλεφωνικά</a:t>
            </a:r>
            <a:endParaRPr lang="el-GR" altLang="el-GR" dirty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διαφορετικά</a:t>
            </a:r>
            <a:endParaRPr lang="el-GR" alt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4208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Τι πρέπει να προσεχθεί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διάρκεια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τόπος / χώρος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τρόπος τοποθέτησης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ατμόσφαιρα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συνεργασία περιεχομένου και διαδικασίας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αρχική επαφή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γλώσσα - </a:t>
            </a:r>
            <a:r>
              <a:rPr lang="el-GR" altLang="el-GR" dirty="0" smtClean="0"/>
              <a:t>διατύπωση</a:t>
            </a:r>
            <a:endParaRPr lang="el-GR" altLang="el-GR" i="1" dirty="0"/>
          </a:p>
        </p:txBody>
      </p:sp>
    </p:spTree>
    <p:extLst>
      <p:ext uri="{BB962C8B-B14F-4D97-AF65-F5344CB8AC3E}">
        <p14:creationId xmlns:p14="http://schemas.microsoft.com/office/powerpoint/2010/main" val="3079729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Δεξιότητες</a:t>
            </a:r>
            <a:r>
              <a:rPr lang="en-US" dirty="0"/>
              <a:t> </a:t>
            </a:r>
            <a:r>
              <a:rPr lang="en-US" dirty="0" smtClean="0"/>
              <a:t>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καλός ακροατής</a:t>
            </a:r>
          </a:p>
          <a:p>
            <a:r>
              <a:rPr lang="el-GR" dirty="0"/>
              <a:t>*οπτική επαφή</a:t>
            </a:r>
          </a:p>
          <a:p>
            <a:r>
              <a:rPr lang="el-GR" dirty="0"/>
              <a:t>*σχόλια</a:t>
            </a:r>
          </a:p>
          <a:p>
            <a:r>
              <a:rPr lang="el-GR" dirty="0"/>
              <a:t>ειλικρίνεια / εμπάθεια</a:t>
            </a:r>
          </a:p>
          <a:p>
            <a:r>
              <a:rPr lang="el-GR" dirty="0"/>
              <a:t>* υποδοχή πληροφορίας</a:t>
            </a:r>
          </a:p>
          <a:p>
            <a:r>
              <a:rPr lang="el-GR" dirty="0"/>
              <a:t>* ποιος κατευθύνει</a:t>
            </a:r>
          </a:p>
          <a:p>
            <a:r>
              <a:rPr lang="el-GR" dirty="0"/>
              <a:t>επανάληψη σημείων</a:t>
            </a:r>
          </a:p>
          <a:p>
            <a:r>
              <a:rPr lang="el-GR" dirty="0"/>
              <a:t>περιληπτική </a:t>
            </a:r>
            <a:r>
              <a:rPr lang="el-GR" dirty="0" smtClean="0"/>
              <a:t>αναφορά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8614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Δεξιότητες</a:t>
            </a:r>
            <a:r>
              <a:rPr lang="en-US" dirty="0" smtClean="0"/>
              <a:t>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el-GR" altLang="el-GR" i="1" dirty="0"/>
              <a:t>Πρωτόκολλα συνεντεύξεων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Λίγες, σχεδιασμένες ερωτήσεις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Ο ερωτώμενος δε γνωρίζει τη σειρά των ερωτήσεων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Γενικές / ειδικές ερευνητικές ερωτήσεις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Καταγραφή των ερωτήσεων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Ανοικτές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Κλειστές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Σειρά των ερωτήσεων</a:t>
            </a:r>
          </a:p>
          <a:p>
            <a:pPr lvl="1">
              <a:lnSpc>
                <a:spcPct val="80000"/>
              </a:lnSpc>
            </a:pPr>
            <a:r>
              <a:rPr lang="el-GR" altLang="el-GR" dirty="0" smtClean="0"/>
              <a:t>γενική</a:t>
            </a:r>
            <a:endParaRPr lang="en-US" altLang="el-GR" dirty="0" smtClean="0"/>
          </a:p>
          <a:p>
            <a:pPr lvl="1">
              <a:lnSpc>
                <a:spcPct val="80000"/>
              </a:lnSpc>
            </a:pPr>
            <a:r>
              <a:rPr lang="el-GR" altLang="el-GR" dirty="0"/>
              <a:t>ειδική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Προσεκτική προετοιμασία εισαγωγής και επιλόγου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Μαγνητοφώνηση</a:t>
            </a:r>
          </a:p>
          <a:p>
            <a:pPr>
              <a:lnSpc>
                <a:spcPct val="80000"/>
              </a:lnSpc>
            </a:pPr>
            <a:r>
              <a:rPr lang="el-GR" altLang="el-GR" dirty="0"/>
              <a:t>Πιλοτική </a:t>
            </a:r>
            <a:r>
              <a:rPr lang="el-GR" altLang="el-GR" dirty="0" smtClean="0"/>
              <a:t>δοκιμή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436751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 </a:t>
            </a:r>
            <a:r>
              <a:rPr lang="el-GR" dirty="0" smtClean="0"/>
              <a:t>συνεντεύξεων</a:t>
            </a:r>
            <a:r>
              <a:rPr lang="en-US" dirty="0" smtClean="0"/>
              <a:t>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Ερωτήσεις «επίδοσης»</a:t>
            </a:r>
          </a:p>
          <a:p>
            <a:r>
              <a:rPr lang="el-GR" dirty="0"/>
              <a:t>«Πώς θα γράψεις τον 2/10 ως δεκαδικό αριθμό;»</a:t>
            </a:r>
          </a:p>
          <a:p>
            <a:r>
              <a:rPr lang="el-GR" dirty="0"/>
              <a:t>Οι ερευνητές δεν ενδιαφέρονται μόνο για το αν η απάντηση είναι σωστή ή λάθος αλλά για το πώς έφθασε ο μαθητής στην απάντηση (πώς, εξήγησε – στρατηγικές, αντιλήψεις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6822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 συνεντεύξεων</a:t>
            </a:r>
            <a:r>
              <a:rPr lang="en-US" dirty="0"/>
              <a:t> </a:t>
            </a:r>
            <a:r>
              <a:rPr lang="en-US" dirty="0" smtClean="0"/>
              <a:t>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Ερωτήσεις «γιατί»</a:t>
            </a:r>
          </a:p>
          <a:p>
            <a:pPr lvl="1"/>
            <a:r>
              <a:rPr lang="el-GR" altLang="el-GR" dirty="0"/>
              <a:t>Γιατί το 4 /0 δεν ορίζεται;</a:t>
            </a:r>
          </a:p>
          <a:p>
            <a:r>
              <a:rPr lang="el-GR" altLang="el-GR" dirty="0"/>
              <a:t>Ερωτήσεις τροποποίησης κάποιων κοινών</a:t>
            </a:r>
          </a:p>
          <a:p>
            <a:pPr lvl="1"/>
            <a:r>
              <a:rPr lang="el-GR" altLang="el-GR" dirty="0"/>
              <a:t>Μπορείς να προσθέσεις τους αριθμούς 2,34 + 4,32 στο πενταδικό σύστημα;</a:t>
            </a:r>
          </a:p>
          <a:p>
            <a:r>
              <a:rPr lang="el-GR" altLang="el-GR" dirty="0"/>
              <a:t>Έργα κατασκευής (να φτιάξουν μαθηματικά αντικείμενα που ικανοποιούν συγκεκριμένες ιδιότητες)</a:t>
            </a:r>
          </a:p>
          <a:p>
            <a:pPr lvl="1"/>
            <a:r>
              <a:rPr lang="el-GR" altLang="el-GR" dirty="0"/>
              <a:t>Φτιάξε ένα πρόβλημα για τη </a:t>
            </a:r>
            <a:r>
              <a:rPr lang="el-GR" altLang="el-GR" dirty="0" smtClean="0"/>
              <a:t>διαίρεση </a:t>
            </a:r>
            <a:r>
              <a:rPr lang="el-GR" altLang="el-GR" dirty="0"/>
              <a:t>1 ¾: ½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6087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Ερωτήσεις συνεντεύξεων </a:t>
            </a:r>
            <a:r>
              <a:rPr lang="el-GR" dirty="0" smtClean="0"/>
              <a:t>(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Έργα της μορφής «δώσε ένα παράδειγμα»</a:t>
            </a:r>
          </a:p>
          <a:p>
            <a:pPr lvl="1"/>
            <a:r>
              <a:rPr lang="el-GR" altLang="el-GR" dirty="0"/>
              <a:t>Δώσε ένα παράδειγμα εξαψήφιου αριθμού που να διαιρείται με το 9.</a:t>
            </a:r>
          </a:p>
          <a:p>
            <a:r>
              <a:rPr lang="el-GR" altLang="el-GR" dirty="0"/>
              <a:t>Ερωτήσεις </a:t>
            </a:r>
            <a:r>
              <a:rPr lang="el-GR" altLang="el-GR" dirty="0" err="1"/>
              <a:t>αναστοχασμού</a:t>
            </a:r>
            <a:r>
              <a:rPr lang="el-GR" altLang="el-GR" dirty="0"/>
              <a:t> </a:t>
            </a:r>
          </a:p>
          <a:p>
            <a:pPr lvl="1"/>
            <a:r>
              <a:rPr lang="el-GR" altLang="el-GR" dirty="0"/>
              <a:t>Ένας μαθητής ισχυρίζεται ότι (-8)^1/3 = -2 ενώ κάποιος άλλος ότι κάνει 2. Πώς θα κρίνατε αυτές τις απαντήσεις;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1337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Κριτήρια επιλογής ερωτήσεων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sz="2400" dirty="0"/>
              <a:t>Σχεδιασμός που στηρίζεται σε μια θεωρητική ανάλυση</a:t>
            </a:r>
          </a:p>
          <a:p>
            <a:pPr lvl="1"/>
            <a:r>
              <a:rPr lang="el-GR" altLang="el-GR" sz="2400" dirty="0" smtClean="0"/>
              <a:t>Π.χ. </a:t>
            </a:r>
            <a:r>
              <a:rPr lang="el-GR" altLang="el-GR" sz="2400" dirty="0"/>
              <a:t>τρεις μορφές γνώσεις (συγκεκριμένη – </a:t>
            </a:r>
            <a:r>
              <a:rPr lang="el-GR" altLang="el-GR" sz="2400" dirty="0" smtClean="0"/>
              <a:t>υπολογιστική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– εννοιολογική</a:t>
            </a:r>
            <a:r>
              <a:rPr lang="el-GR" altLang="el-GR" sz="2400" dirty="0"/>
              <a:t>) – σχεδιασμός ερωτήσεων που βασίζεται στις τρεις </a:t>
            </a:r>
            <a:r>
              <a:rPr lang="el-GR" altLang="el-GR" sz="2400" dirty="0" smtClean="0"/>
              <a:t>μορφές</a:t>
            </a:r>
            <a:endParaRPr lang="el-GR" altLang="el-GR" sz="2400" dirty="0"/>
          </a:p>
          <a:p>
            <a:r>
              <a:rPr lang="el-GR" altLang="el-GR" sz="2400" dirty="0"/>
              <a:t>Σχεδιασμός που στηρίζεται σε μια μαθηματική ανάλυση </a:t>
            </a:r>
            <a:r>
              <a:rPr lang="el-GR" altLang="el-GR" sz="2400" dirty="0" smtClean="0"/>
              <a:t>(π.χ. </a:t>
            </a:r>
            <a:r>
              <a:rPr lang="el-GR" altLang="el-GR" sz="2400" dirty="0"/>
              <a:t>το παράδειγμα με την εφαπτομένη)</a:t>
            </a:r>
          </a:p>
          <a:p>
            <a:r>
              <a:rPr lang="el-GR" altLang="el-GR" sz="2400" dirty="0"/>
              <a:t>Σχεδιασμός που στηρίζεται στην πρακτική (διδασκαλία , έρευνα</a:t>
            </a:r>
            <a:r>
              <a:rPr lang="el-GR" altLang="el-GR" sz="2400" dirty="0" smtClean="0"/>
              <a:t>)</a:t>
            </a:r>
            <a:endParaRPr lang="en-US" altLang="el-GR" sz="2400" dirty="0" smtClean="0"/>
          </a:p>
          <a:p>
            <a:r>
              <a:rPr lang="el-GR" altLang="el-GR" sz="2400" dirty="0"/>
              <a:t>Σχεδιασμός που στηρίζεται στην προσωπική κατανόηση (θεωρία – πρακτική)</a:t>
            </a:r>
          </a:p>
          <a:p>
            <a:r>
              <a:rPr lang="el-GR" altLang="el-GR" sz="2400" dirty="0"/>
              <a:t>Συναισθηματικοί παράγοντες</a:t>
            </a:r>
          </a:p>
          <a:p>
            <a:r>
              <a:rPr lang="el-GR" altLang="el-GR" sz="2400" dirty="0"/>
              <a:t>Παραδείγματα προηγούμενης δουλειάς </a:t>
            </a:r>
            <a:r>
              <a:rPr lang="el-GR" altLang="el-GR" sz="2400" dirty="0" smtClean="0"/>
              <a:t>(π.χ. </a:t>
            </a:r>
            <a:r>
              <a:rPr lang="el-GR" altLang="el-GR" sz="2400" dirty="0"/>
              <a:t>ένα απόσπασμα από </a:t>
            </a:r>
            <a:r>
              <a:rPr lang="en-US" altLang="el-GR" sz="2400" dirty="0"/>
              <a:t>video</a:t>
            </a:r>
            <a:r>
              <a:rPr lang="en-US" altLang="el-GR" sz="2400" dirty="0" smtClean="0"/>
              <a:t>)</a:t>
            </a: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3135374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dirty="0"/>
              <a:t>Ε</a:t>
            </a:r>
            <a:r>
              <a:rPr lang="el-GR" dirty="0" smtClean="0"/>
              <a:t>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Ερευνητικά εργαλεία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Μελέτη </a:t>
            </a:r>
            <a:r>
              <a:rPr lang="el-GR" dirty="0" smtClean="0"/>
              <a:t>περίπτωσης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Σαφή κριτήρια επιλογής 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«Αντιπροσωπευτικότητα» της περίπτωσης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Αυτοδυναμία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«Φυσικότητα»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Οριοθέτηση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Δυνατότητα «γενίκευσης»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Αναγνώριση των χαρακτηριστικών της και σύγκριση με αυτά του φαινομένου σε άλλα πλαίσια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Χρησιμοποίηση πολλαπλών μεθόδων και πηγών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Επικέντρωση σε σχέσεις και διαδικασίες (ολιστική αντιμετώπιση) </a:t>
            </a:r>
          </a:p>
        </p:txBody>
      </p:sp>
    </p:spTree>
    <p:extLst>
      <p:ext uri="{BB962C8B-B14F-4D97-AF65-F5344CB8AC3E}">
        <p14:creationId xmlns:p14="http://schemas.microsoft.com/office/powerpoint/2010/main" val="1159787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 err="1"/>
              <a:t>Πόταρη</a:t>
            </a:r>
            <a:r>
              <a:rPr lang="el-GR" sz="2000" dirty="0"/>
              <a:t> Δέσποινα, </a:t>
            </a:r>
            <a:r>
              <a:rPr lang="el-GR" sz="2000" dirty="0" err="1"/>
              <a:t>Σακονίδης</a:t>
            </a:r>
            <a:r>
              <a:rPr lang="el-GR" sz="2000" dirty="0"/>
              <a:t> Χαράλαμπος. «Ποιοτική μεθοδολογία έρευνας στη Διδακτική των Μαθηματικών, </a:t>
            </a:r>
            <a:r>
              <a:rPr lang="el-GR" sz="2000" dirty="0" smtClean="0"/>
              <a:t>Ερευνητικά εργαλεία». Έκδοση: 1.0. Αθήνα 2015. Διαθέσιμο από τη δικτυακή διεύθυνση: </a:t>
            </a:r>
            <a:r>
              <a:rPr lang="en-US" sz="2000" dirty="0" smtClean="0"/>
              <a:t>http://opencourses.uoa.gr/courses/MATH17/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Έρευνα </a:t>
            </a:r>
            <a:r>
              <a:rPr lang="el-GR" dirty="0" smtClean="0"/>
              <a:t>δράση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Πρόκειται για συγκεκριμένο θέμα ή πρακτικό πρόβλημα?</a:t>
            </a:r>
          </a:p>
          <a:p>
            <a:r>
              <a:rPr lang="el-GR" dirty="0"/>
              <a:t>Συμμετέχει ο εκπαιδευτικός σε όλα τα στάδιά της?</a:t>
            </a:r>
          </a:p>
          <a:p>
            <a:r>
              <a:rPr lang="el-GR" dirty="0"/>
              <a:t>Υπάρχει συμφωνία για το είδος της συνεργασίας μεταξύ εκπαιδευτικού και ερευνητή?</a:t>
            </a:r>
          </a:p>
          <a:p>
            <a:r>
              <a:rPr lang="el-GR" dirty="0"/>
              <a:t>Αποτελεί η έρευνα μέρος ενός συνεχούς κύκλου </a:t>
            </a:r>
            <a:r>
              <a:rPr lang="el-GR" dirty="0" smtClean="0"/>
              <a:t>ανάπτυξης</a:t>
            </a:r>
            <a:r>
              <a:rPr lang="en-US" dirty="0" smtClean="0"/>
              <a:t> </a:t>
            </a:r>
            <a:r>
              <a:rPr lang="el-GR" dirty="0" smtClean="0"/>
              <a:t>/</a:t>
            </a:r>
            <a:r>
              <a:rPr lang="en-US" dirty="0" smtClean="0"/>
              <a:t> </a:t>
            </a:r>
            <a:r>
              <a:rPr lang="el-GR" dirty="0" smtClean="0"/>
              <a:t>εξέλιξης</a:t>
            </a:r>
            <a:r>
              <a:rPr lang="el-GR" dirty="0"/>
              <a:t>?</a:t>
            </a:r>
          </a:p>
          <a:p>
            <a:r>
              <a:rPr lang="el-GR" dirty="0"/>
              <a:t>Είναι σαφές πως τα ευρήματα θα τροφοδοτήσουν την πρακτική?</a:t>
            </a:r>
          </a:p>
          <a:p>
            <a:r>
              <a:rPr lang="el-GR" dirty="0"/>
              <a:t>Είναι σαφές ποιο είδος έρευνας δράσης αξιοποιείται (τεχνική, πρακτική, φιλελεύθερη)?</a:t>
            </a:r>
          </a:p>
          <a:p>
            <a:r>
              <a:rPr lang="el-GR" dirty="0"/>
              <a:t>Έχει αξιοποιηθεί/ εκτιμηθεί το γεγονός ότι η «εκ των έσω» γνώση έχει μειονεκτήματα αλλά και πλεονεκτήματα?</a:t>
            </a:r>
          </a:p>
          <a:p>
            <a:r>
              <a:rPr lang="el-GR" dirty="0"/>
              <a:t>Είναι η κλίμακα της έρευνας τέτοια που να μπορεί να ενταχθεί στο πλαίσιο μια καθημερινής πρακτικής?</a:t>
            </a:r>
          </a:p>
          <a:p>
            <a:r>
              <a:rPr lang="el-GR" dirty="0"/>
              <a:t>Έχουν ληφθεί υπόψη θέματα δεοντολογίας</a:t>
            </a:r>
            <a:r>
              <a:rPr lang="el-GR" dirty="0" smtClean="0"/>
              <a:t>?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856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Εθνογραφική </a:t>
            </a:r>
            <a:r>
              <a:rPr lang="el-GR" dirty="0" smtClean="0"/>
              <a:t>μέθοδος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Η έρευνα δε «διακόπτει» τη «φυσικότητα» του φαινομένου</a:t>
            </a:r>
          </a:p>
          <a:p>
            <a:r>
              <a:rPr lang="el-GR" dirty="0"/>
              <a:t>Έχουν ληφθεί υπόψη θέματα δεοντολογίας</a:t>
            </a:r>
          </a:p>
          <a:p>
            <a:r>
              <a:rPr lang="el-GR" dirty="0"/>
              <a:t>«Στυλ ζωής» και «νοήματα» αποτελούν τη βασική εστίαση της έρευνας</a:t>
            </a:r>
          </a:p>
          <a:p>
            <a:r>
              <a:rPr lang="el-GR" dirty="0"/>
              <a:t>Η πρόσβαση σε καταστάσεις και γεγονότα πεδίου (όταν απαιτείται) έχει συμφωνηθεί </a:t>
            </a:r>
          </a:p>
          <a:p>
            <a:r>
              <a:rPr lang="el-GR" dirty="0"/>
              <a:t>Έχει αφιερωθεί αρκετός χρόνος για εργασία πεδίου και έχουν συγκεντρωθεί αρκετά εμπειρικά δεδομένα</a:t>
            </a:r>
          </a:p>
          <a:p>
            <a:r>
              <a:rPr lang="el-GR" dirty="0"/>
              <a:t>Έχει υιοθετηθεί μια ολιστική προσέγγιση, όπου συσχετίζονται όλοι οι σημαντικοί </a:t>
            </a:r>
            <a:r>
              <a:rPr lang="el-GR" dirty="0" smtClean="0"/>
              <a:t>παράγοντες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5618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Εθνογραφική </a:t>
            </a:r>
            <a:r>
              <a:rPr lang="el-GR" dirty="0" smtClean="0"/>
              <a:t>μέθοδος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Έχει ληφθεί υπόψη ο ρόλος του ερευνητή </a:t>
            </a:r>
          </a:p>
          <a:p>
            <a:r>
              <a:rPr lang="el-GR" dirty="0"/>
              <a:t>Υπάρχει σαφής εκτίμηση του τρόπου με τον οποίο η έρευνα στηρίζεται ή αντιτίθεται σε υπάρχουσες εξηγήσεις του φαινομένου που μελετάται</a:t>
            </a:r>
          </a:p>
          <a:p>
            <a:r>
              <a:rPr lang="el-GR" dirty="0"/>
              <a:t>Τα ευρήματα συγκρίνονται με άλλες εθνογραφικές προσεγγίσεις του ίδιου φαινομένου</a:t>
            </a:r>
          </a:p>
          <a:p>
            <a:r>
              <a:rPr lang="el-GR" dirty="0"/>
              <a:t>Έχει συνεκτιμηθεί το γεγονός ότι η εθνογραφία αποτελεί «κατασκευή του ερευνητή» παρά «πραγματική» περιγραφή της κατάστασης</a:t>
            </a:r>
          </a:p>
        </p:txBody>
      </p:sp>
    </p:spTree>
    <p:extLst>
      <p:ext uri="{BB962C8B-B14F-4D97-AF65-F5344CB8AC3E}">
        <p14:creationId xmlns:p14="http://schemas.microsoft.com/office/powerpoint/2010/main" val="16879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Ερωτηματολόγιο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Πότε χρησιμοποιείται;</a:t>
            </a:r>
          </a:p>
          <a:p>
            <a:r>
              <a:rPr lang="el-GR" dirty="0"/>
              <a:t>Βήματα κατασκευής ενός ερωτηματολογίου</a:t>
            </a:r>
          </a:p>
          <a:p>
            <a:r>
              <a:rPr lang="el-GR" b="1" dirty="0"/>
              <a:t>1ο βήμα: Καθορισμός ερωτημάτων έρευνας</a:t>
            </a:r>
          </a:p>
          <a:p>
            <a:pPr lvl="1"/>
            <a:r>
              <a:rPr lang="el-GR" dirty="0"/>
              <a:t>τι;</a:t>
            </a:r>
          </a:p>
          <a:p>
            <a:pPr lvl="1"/>
            <a:r>
              <a:rPr lang="el-GR" dirty="0"/>
              <a:t>από </a:t>
            </a:r>
            <a:r>
              <a:rPr lang="el-GR" dirty="0" smtClean="0"/>
              <a:t>ποιον/ </a:t>
            </a:r>
            <a:r>
              <a:rPr lang="el-GR" dirty="0" err="1" smtClean="0"/>
              <a:t>α,</a:t>
            </a:r>
            <a:r>
              <a:rPr lang="el-GR" dirty="0" err="1" smtClean="0"/>
              <a:t>ους</a:t>
            </a:r>
            <a:r>
              <a:rPr lang="el-GR" dirty="0"/>
              <a:t>;</a:t>
            </a:r>
          </a:p>
          <a:p>
            <a:pPr lvl="1"/>
            <a:r>
              <a:rPr lang="el-GR" dirty="0"/>
              <a:t>γιατί;</a:t>
            </a:r>
          </a:p>
          <a:p>
            <a:r>
              <a:rPr lang="el-GR" b="1" dirty="0"/>
              <a:t>2ο βήμα: Καταγραφή όλων των απαιτούμενων </a:t>
            </a:r>
            <a:r>
              <a:rPr lang="el-GR" b="1" dirty="0" err="1"/>
              <a:t>υπο</a:t>
            </a:r>
            <a:r>
              <a:rPr lang="el-GR" b="1" dirty="0"/>
              <a:t> - ερωτήσεων</a:t>
            </a:r>
          </a:p>
          <a:p>
            <a:pPr lvl="1"/>
            <a:r>
              <a:rPr lang="el-GR" dirty="0"/>
              <a:t>ποιες</a:t>
            </a:r>
          </a:p>
          <a:p>
            <a:pPr lvl="1"/>
            <a:r>
              <a:rPr lang="el-GR" dirty="0"/>
              <a:t>περιορισμός στις απαραίτητες</a:t>
            </a:r>
          </a:p>
          <a:p>
            <a:pPr lvl="1"/>
            <a:r>
              <a:rPr lang="el-GR" dirty="0"/>
              <a:t>πρωτογενές/ πρωτόγονο υλικό για τις ερωτήσεις του </a:t>
            </a:r>
            <a:r>
              <a:rPr lang="el-GR" dirty="0" smtClean="0"/>
              <a:t>ερωτηματολογίου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321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Ερωτηματολόγιο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3ο βήμα: Πρώτη κατασκευή του ερωτηματολογίου</a:t>
            </a:r>
          </a:p>
          <a:p>
            <a:pPr lvl="1"/>
            <a:r>
              <a:rPr lang="el-GR" sz="2000" dirty="0"/>
              <a:t>όσο το δυνατόν περισσότερες ερωτήσεις για κάθε ερώτημα και υπό - ερώτημα έρευνας</a:t>
            </a:r>
          </a:p>
          <a:p>
            <a:pPr lvl="1"/>
            <a:r>
              <a:rPr lang="el-GR" sz="2000" dirty="0"/>
              <a:t>προσοχή στη γλώσσα και στη μορφή των ερωτήσεων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47966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Βασικοί </a:t>
            </a:r>
            <a:r>
              <a:rPr lang="el-GR" dirty="0" smtClean="0"/>
              <a:t>τύποι/ </a:t>
            </a:r>
            <a:r>
              <a:rPr lang="el-GR" dirty="0"/>
              <a:t>μορφές </a:t>
            </a:r>
            <a:r>
              <a:rPr lang="el-GR" dirty="0" smtClean="0"/>
              <a:t>ερωτήσεων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 smtClean="0"/>
              <a:t>α) Απάντηση </a:t>
            </a:r>
            <a:r>
              <a:rPr lang="el-GR" dirty="0"/>
              <a:t>σε χώρο που </a:t>
            </a:r>
            <a:r>
              <a:rPr lang="el-GR" dirty="0" smtClean="0"/>
              <a:t>δίνεται π.χ</a:t>
            </a:r>
            <a:r>
              <a:rPr lang="el-GR" dirty="0"/>
              <a:t>. Ποια μαθήματα παρακολουθήσατε στο τελευταίο εξάμηνο; </a:t>
            </a:r>
          </a:p>
          <a:p>
            <a:pPr marL="0" indent="0">
              <a:buNone/>
            </a:pPr>
            <a:r>
              <a:rPr lang="el-GR" dirty="0" smtClean="0"/>
              <a:t>..............................................................................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β) Σχολιασμός π.χ. Σε </a:t>
            </a:r>
            <a:r>
              <a:rPr lang="el-GR" dirty="0"/>
              <a:t>ποιο βαθμό ήταν η </a:t>
            </a:r>
            <a:r>
              <a:rPr lang="el-GR" dirty="0" smtClean="0"/>
              <a:t>εκπ</a:t>
            </a:r>
            <a:r>
              <a:rPr lang="el-GR" dirty="0" smtClean="0"/>
              <a:t>αίδευ</a:t>
            </a:r>
            <a:r>
              <a:rPr lang="el-GR" dirty="0" smtClean="0"/>
              <a:t>σή </a:t>
            </a:r>
            <a:r>
              <a:rPr lang="el-GR" dirty="0"/>
              <a:t>σας σχετική με τη </a:t>
            </a:r>
            <a:r>
              <a:rPr lang="el-GR" dirty="0" smtClean="0"/>
              <a:t>δουλειά </a:t>
            </a:r>
            <a:r>
              <a:rPr lang="el-GR" dirty="0"/>
              <a:t>σας;</a:t>
            </a:r>
          </a:p>
          <a:p>
            <a:pPr marL="0" indent="0">
              <a:buNone/>
            </a:pPr>
            <a:r>
              <a:rPr lang="el-GR" dirty="0" smtClean="0"/>
              <a:t>...............................................................................</a:t>
            </a:r>
          </a:p>
          <a:p>
            <a:r>
              <a:rPr lang="el-GR" dirty="0" smtClean="0"/>
              <a:t>Σημείωση</a:t>
            </a:r>
            <a:r>
              <a:rPr lang="el-GR" dirty="0"/>
              <a:t>: Συνήθως μακροσκελείς </a:t>
            </a:r>
            <a:r>
              <a:rPr lang="el-GR" dirty="0" smtClean="0"/>
              <a:t>απαντήσεις</a:t>
            </a:r>
            <a:r>
              <a:rPr lang="en-US" dirty="0" smtClean="0"/>
              <a:t>, </a:t>
            </a:r>
            <a:r>
              <a:rPr lang="el-GR" dirty="0" smtClean="0"/>
              <a:t>αποφυγή </a:t>
            </a:r>
            <a:r>
              <a:rPr lang="el-GR" dirty="0" err="1" smtClean="0"/>
              <a:t>υπερ</a:t>
            </a:r>
            <a:r>
              <a:rPr lang="el-GR" dirty="0" smtClean="0"/>
              <a:t>-χρήσης </a:t>
            </a:r>
            <a:r>
              <a:rPr lang="el-GR" dirty="0" smtClean="0"/>
              <a:t>τους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60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1564</Words>
  <Application>Microsoft Office PowerPoint</Application>
  <PresentationFormat>Προβολή στην οθόνη (4:3)</PresentationFormat>
  <Paragraphs>267</Paragraphs>
  <Slides>36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41" baseType="lpstr">
      <vt:lpstr>Arial</vt:lpstr>
      <vt:lpstr>Calibri</vt:lpstr>
      <vt:lpstr>Symbol</vt:lpstr>
      <vt:lpstr>Wingdings</vt:lpstr>
      <vt:lpstr>Θέμα του Office</vt:lpstr>
      <vt:lpstr>Ποιοτική μεθοδολογία έρευνας στη Διδακτική των Μαθηματικών</vt:lpstr>
      <vt:lpstr>Ποιοτικές μέθοδοι</vt:lpstr>
      <vt:lpstr>Μελέτη περίπτωσης</vt:lpstr>
      <vt:lpstr>Έρευνα δράση</vt:lpstr>
      <vt:lpstr>Εθνογραφική μέθοδος (1)</vt:lpstr>
      <vt:lpstr>Εθνογραφική μέθοδος (2)</vt:lpstr>
      <vt:lpstr>Ερωτηματολόγιο (1)</vt:lpstr>
      <vt:lpstr>Ερωτηματολόγιο (2)</vt:lpstr>
      <vt:lpstr>Βασικοί τύποι/ μορφές ερωτήσεων (1)</vt:lpstr>
      <vt:lpstr>Βασικοί τύποι/ μορφές ερωτήσεων (2)</vt:lpstr>
      <vt:lpstr>Βασικοί τύποι/ μορφές ερωτήσεων (3)</vt:lpstr>
      <vt:lpstr>Βασικοί τύποι/ μορφές ερωτήσεων (4)</vt:lpstr>
      <vt:lpstr>Βασικοί τύποι/ μορφές ερωτήσεων (5)</vt:lpstr>
      <vt:lpstr>Βασικοί τύποι/ μορφές ερωτήσεων (6)</vt:lpstr>
      <vt:lpstr>Βασικοί τύποι/ μορφές ερωτήσεων (7)</vt:lpstr>
      <vt:lpstr>Παρατήρηση</vt:lpstr>
      <vt:lpstr>(α) Περιεχόμενο παρατήρησης</vt:lpstr>
      <vt:lpstr>(β) Μέθοδος καταγραφής</vt:lpstr>
      <vt:lpstr>(γ) Παρατηρητής</vt:lpstr>
      <vt:lpstr> Συνέντευξη (1)</vt:lpstr>
      <vt:lpstr> Συνέντευξη (2)</vt:lpstr>
      <vt:lpstr>Τι πρέπει να προσεχθεί;</vt:lpstr>
      <vt:lpstr>Δεξιότητες (1)</vt:lpstr>
      <vt:lpstr>Δεξιότητες (2)</vt:lpstr>
      <vt:lpstr>Ερωτήσεις συνεντεύξεων (1)</vt:lpstr>
      <vt:lpstr>Ερωτήσεις συνεντεύξεων (2)</vt:lpstr>
      <vt:lpstr>Ερωτήσεις συνεντεύξεων (3)</vt:lpstr>
      <vt:lpstr>Κριτήρια επιλογής ερωτήσεων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slim</cp:lastModifiedBy>
  <cp:revision>200</cp:revision>
  <dcterms:created xsi:type="dcterms:W3CDTF">2012-09-06T09:03:05Z</dcterms:created>
  <dcterms:modified xsi:type="dcterms:W3CDTF">2015-11-30T14:51:12Z</dcterms:modified>
</cp:coreProperties>
</file>