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50000" autoAdjust="0"/>
  </p:normalViewPr>
  <p:slideViewPr>
    <p:cSldViewPr>
      <p:cViewPr varScale="1">
        <p:scale>
          <a:sx n="131" d="100"/>
          <a:sy n="131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Réforme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Réforme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Réforme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Réforme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933055"/>
            <a:ext cx="7776864" cy="2736305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Réforme </a:t>
            </a:r>
            <a:endParaRPr lang="en-US" sz="2800" dirty="0"/>
          </a:p>
          <a:p>
            <a:r>
              <a:rPr lang="en-GB" sz="28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Calvin refuse la Cène aux libertins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3688" y="1556792"/>
            <a:ext cx="5943600" cy="374441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7704" y="5589240"/>
            <a:ext cx="5370984" cy="582960"/>
          </a:xfrm>
        </p:spPr>
        <p:txBody>
          <a:bodyPr/>
          <a:lstStyle/>
          <a:p>
            <a:pPr algn="ctr"/>
            <a:r>
              <a:rPr lang="fr-FR" i="1" dirty="0"/>
              <a:t>Calvin refuse la Cène aux libertins</a:t>
            </a:r>
            <a:endParaRPr lang="el-GR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Calvin et les libertins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28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Réforme en Suisse alémanique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Ulrich Zwingli </a:t>
            </a:r>
            <a:r>
              <a:rPr lang="fr-FR" dirty="0"/>
              <a:t>(1484-1531): réformateur et humaniste</a:t>
            </a:r>
          </a:p>
          <a:p>
            <a:r>
              <a:rPr lang="fr-FR" dirty="0"/>
              <a:t>Disputes  </a:t>
            </a:r>
          </a:p>
          <a:p>
            <a:pPr lvl="1"/>
            <a:r>
              <a:rPr lang="fr-FR" dirty="0"/>
              <a:t>Adoption de la Réforme dans le canton de Zurich (1525)</a:t>
            </a:r>
          </a:p>
          <a:p>
            <a:pPr lvl="1"/>
            <a:r>
              <a:rPr lang="fr-FR" dirty="0"/>
              <a:t>Excommunié en 1526</a:t>
            </a:r>
          </a:p>
          <a:p>
            <a:pPr lvl="1"/>
            <a:r>
              <a:rPr lang="fr-FR" dirty="0"/>
              <a:t>Luther et Zwingli s’affrontent sur des questions théologiques lors du colloque de Marbourg (1529). </a:t>
            </a:r>
          </a:p>
          <a:p>
            <a:pPr lvl="1"/>
            <a:r>
              <a:rPr lang="fr-FR" dirty="0"/>
              <a:t>Importance de la Bible. Réorganisation de l’Église</a:t>
            </a:r>
          </a:p>
          <a:p>
            <a:pPr lvl="1"/>
            <a:r>
              <a:rPr lang="fr-FR" dirty="0"/>
              <a:t>Formation des pasteurs </a:t>
            </a:r>
          </a:p>
          <a:p>
            <a:r>
              <a:rPr lang="fr-FR" dirty="0"/>
              <a:t>Les guerres de Kappel (1529, 1531) opposent les cantons catholiques aux cantons protestants </a:t>
            </a:r>
          </a:p>
          <a:p>
            <a:r>
              <a:rPr lang="fr-FR" b="1" dirty="0"/>
              <a:t>Guillaume Farel </a:t>
            </a:r>
            <a:r>
              <a:rPr lang="fr-FR" dirty="0"/>
              <a:t>répand la Réforme en Suisse romande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Réforme en Angleterre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Refus du pape d’annuler le mariage de Henri VIII avec Catherine d’Aragon afin d’épouser Anne </a:t>
            </a:r>
            <a:r>
              <a:rPr lang="fr-FR" sz="3000" dirty="0" err="1"/>
              <a:t>Boleyn</a:t>
            </a:r>
            <a:endParaRPr lang="fr-FR" sz="3000" dirty="0"/>
          </a:p>
          <a:p>
            <a:r>
              <a:rPr lang="fr-FR" sz="3000" dirty="0"/>
              <a:t>Henri VIII fait annuler son mariage par une cour ecclésiastique</a:t>
            </a:r>
          </a:p>
          <a:p>
            <a:r>
              <a:rPr lang="fr-FR" sz="3000" dirty="0"/>
              <a:t>Excommunication de Henri VIII par le pape (1534)</a:t>
            </a:r>
          </a:p>
          <a:p>
            <a:r>
              <a:rPr lang="fr-FR" sz="3000" dirty="0"/>
              <a:t>Acte de suprématie : le roi est le chef suprême de l’Eglise d’Angleterre  (1534)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91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18123" y="5513257"/>
            <a:ext cx="6091064" cy="65496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portrait réalisé par Hans Holbein le jeune, (1539-1540)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Henri VIII, roi d’Angleterre</a:t>
            </a:r>
            <a:br>
              <a:rPr lang="fr-FR" i="1" dirty="0"/>
            </a:br>
            <a:r>
              <a:rPr lang="fr-FR" sz="2900" dirty="0"/>
              <a:t>(1491-1547, 1509-1547)</a:t>
            </a:r>
            <a:endParaRPr lang="el-GR" sz="2900" dirty="0"/>
          </a:p>
        </p:txBody>
      </p:sp>
      <p:pic>
        <p:nvPicPr>
          <p:cNvPr id="7" name="Image 4" descr="portrait réalisé par Hans Holbein le jeune" title="Henri VIII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441" t="49" r="-47441" b="210"/>
          <a:stretch/>
        </p:blipFill>
        <p:spPr>
          <a:xfrm>
            <a:off x="1449388" y="1556792"/>
            <a:ext cx="60579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Réforme en Écosse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156" y="1556792"/>
            <a:ext cx="8428324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Introduction de la Réforme calviniste en Écosse par John Knox (1514-1572) </a:t>
            </a:r>
          </a:p>
          <a:p>
            <a:pPr>
              <a:lnSpc>
                <a:spcPct val="150000"/>
              </a:lnSpc>
            </a:pPr>
            <a:r>
              <a:rPr lang="fr-FR" dirty="0"/>
              <a:t>Adoption de la Réforme, qui dévient la religion d'État, par un Acte du Parlement écossais (1560)</a:t>
            </a:r>
          </a:p>
          <a:p>
            <a:pPr>
              <a:lnSpc>
                <a:spcPct val="150000"/>
              </a:lnSpc>
            </a:pPr>
            <a:r>
              <a:rPr lang="fr-FR" dirty="0"/>
              <a:t>L’Église d’Écosse devient presbytérienne (1592)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90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John Knox </a:t>
            </a:r>
            <a:br>
              <a:rPr lang="fr-FR" dirty="0"/>
            </a:br>
            <a:r>
              <a:rPr lang="fr-FR" sz="3100" dirty="0"/>
              <a:t>(1513/14-1572)</a:t>
            </a:r>
            <a:endParaRPr lang="el-GR" sz="3100" dirty="0"/>
          </a:p>
        </p:txBody>
      </p:sp>
      <p:pic>
        <p:nvPicPr>
          <p:cNvPr id="7" name="Image 3" title="John Knox (1513-14-1572)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93" r="-43893" b="-319"/>
          <a:stretch/>
        </p:blipFill>
        <p:spPr>
          <a:xfrm>
            <a:off x="877888" y="1556792"/>
            <a:ext cx="7222504" cy="45501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0BFDF9F-482E-3543-93DB-CAFE511A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diffusion de la Réforme en France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Lefèvre d’Étaples</a:t>
            </a:r>
          </a:p>
          <a:p>
            <a:r>
              <a:rPr lang="fr-FR" dirty="0"/>
              <a:t>Guillaume Briçonnet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Le cénacle de Meaux : foyer de réflexion sur la réforme de l’église (1521-1525)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719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L’affaire des placards (1534)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Fin de la politique de conciliation </a:t>
            </a:r>
          </a:p>
          <a:p>
            <a:pPr marL="0" indent="0">
              <a:buNone/>
            </a:pPr>
            <a:r>
              <a:rPr lang="fr-FR" dirty="0"/>
              <a:t>de François I</a:t>
            </a:r>
            <a:r>
              <a:rPr lang="fr-FR" baseline="30000" dirty="0"/>
              <a:t>er</a:t>
            </a:r>
            <a:r>
              <a:rPr lang="fr-FR" dirty="0"/>
              <a:t> avec la Réforme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Début des persécutions des protestants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17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L’affaire des placards (1534)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888" y="1556791"/>
            <a:ext cx="6934472" cy="43686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L’affaire des placards</a:t>
            </a:r>
            <a:br>
              <a:rPr lang="fr-FR" dirty="0"/>
            </a:br>
            <a:r>
              <a:rPr lang="fr-FR" dirty="0"/>
              <a:t>(1534)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63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causes de la Réforme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/>
              <a:t>L’Humanisme</a:t>
            </a:r>
          </a:p>
          <a:p>
            <a:r>
              <a:rPr lang="fr-FR" dirty="0"/>
              <a:t>Situation de l’église catholique (excès et corruption)</a:t>
            </a:r>
          </a:p>
          <a:p>
            <a:r>
              <a:rPr lang="fr-FR" dirty="0"/>
              <a:t>Affaiblissement de la souveraineté papale </a:t>
            </a:r>
          </a:p>
          <a:p>
            <a:r>
              <a:rPr lang="fr-FR" dirty="0"/>
              <a:t>Causes théologiques</a:t>
            </a:r>
          </a:p>
          <a:p>
            <a:r>
              <a:rPr lang="fr-FR" dirty="0"/>
              <a:t>Revendications politiques et montée du nationalisme</a:t>
            </a:r>
          </a:p>
          <a:p>
            <a:r>
              <a:rPr lang="fr-FR" dirty="0"/>
              <a:t>Réaction des princes allemands contre les impôts ecclésiastiques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92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3: La Réforme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motif  de la Réforme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Léon X : commerce des indulgences </a:t>
            </a:r>
          </a:p>
          <a:p>
            <a:r>
              <a:rPr lang="fr-FR" dirty="0"/>
              <a:t>Sommes importantes requises pour la construction de la Basilique Saint-Pierre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50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96464" y="5805264"/>
            <a:ext cx="3303928" cy="10527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dirty="0"/>
              <a:t>(Portrait réalisé par Lucas Cranach)</a:t>
            </a:r>
            <a:endParaRPr lang="el-GR" dirty="0"/>
          </a:p>
        </p:txBody>
      </p:sp>
      <p:pic>
        <p:nvPicPr>
          <p:cNvPr id="5" name="Content Placeholder 4" descr="Portrait réalisé par Lucas Cranach &#10;" title="Martin Luther (1483-1546) 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464" y="1557337"/>
            <a:ext cx="3087904" cy="44975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250704" cy="4608512"/>
          </a:xfrm>
        </p:spPr>
        <p:txBody>
          <a:bodyPr>
            <a:normAutofit/>
          </a:bodyPr>
          <a:lstStyle/>
          <a:p>
            <a:r>
              <a:rPr lang="fr-FR" sz="2400" dirty="0"/>
              <a:t>95 thèses ou arguments à discuter sont affichées sur la porte de l'église du château de </a:t>
            </a:r>
            <a:r>
              <a:rPr lang="fr-FR" sz="2400" dirty="0" err="1"/>
              <a:t>Wittemberg</a:t>
            </a:r>
            <a:r>
              <a:rPr lang="fr-FR" sz="2400" dirty="0"/>
              <a:t> (Saxe) à la veille de la Toussaint de 1517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Martin Luther (1483-1546)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17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Martin Luther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Proteste contre le trafic des indulgences</a:t>
            </a:r>
          </a:p>
          <a:p>
            <a:r>
              <a:rPr lang="fr-FR" dirty="0"/>
              <a:t>Excommunié par le Pape en 1521</a:t>
            </a:r>
          </a:p>
          <a:p>
            <a:r>
              <a:rPr lang="fr-FR" dirty="0"/>
              <a:t>Procès de Luther au cours la diète impériale (assemblée générale des États du Saint-Empire romain germanique) à Worms</a:t>
            </a:r>
          </a:p>
          <a:p>
            <a:r>
              <a:rPr lang="fr-FR" dirty="0"/>
              <a:t>Mis au ban </a:t>
            </a:r>
          </a:p>
          <a:p>
            <a:r>
              <a:rPr lang="fr-FR" dirty="0"/>
              <a:t>Mis en sécurité par son protecteur l’Electeur Frédéric de Saxe au château de la </a:t>
            </a:r>
            <a:r>
              <a:rPr lang="fr-FR" dirty="0" err="1"/>
              <a:t>Wartbourg</a:t>
            </a:r>
            <a:endParaRPr lang="fr-FR" dirty="0"/>
          </a:p>
          <a:p>
            <a:r>
              <a:rPr lang="fr-FR" dirty="0"/>
              <a:t>Traduction allemande de la Bible (1522)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Martin Luther: </a:t>
            </a:r>
            <a:br>
              <a:rPr lang="fr-FR" dirty="0"/>
            </a:br>
            <a:r>
              <a:rPr lang="fr-FR" dirty="0"/>
              <a:t>Sa doctrine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 doctrine</a:t>
            </a:r>
          </a:p>
          <a:p>
            <a:pPr lvl="1"/>
            <a:r>
              <a:rPr lang="fr-FR" dirty="0"/>
              <a:t>La foi</a:t>
            </a:r>
          </a:p>
          <a:p>
            <a:pPr lvl="1"/>
            <a:r>
              <a:rPr lang="fr-FR" dirty="0"/>
              <a:t>Les Evangiles</a:t>
            </a:r>
          </a:p>
          <a:p>
            <a:pPr lvl="1"/>
            <a:r>
              <a:rPr lang="fr-FR" dirty="0"/>
              <a:t>Les Sacrements (consubstantiation à la place de la transsubstantiation)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18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Diète d’Empire à Augsbourg  </a:t>
            </a:r>
            <a:br>
              <a:rPr lang="fr-FR" dirty="0"/>
            </a:br>
            <a:r>
              <a:rPr lang="fr-FR" dirty="0"/>
              <a:t>sous Charles Quint (1530)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Confession d’Augsbourg (1530) :</a:t>
            </a:r>
          </a:p>
          <a:p>
            <a:pPr lvl="1"/>
            <a:r>
              <a:rPr lang="fr-FR" dirty="0"/>
              <a:t>Rédigée par Philippe </a:t>
            </a:r>
            <a:r>
              <a:rPr lang="fr-FR" dirty="0" err="1"/>
              <a:t>Mélanchthon</a:t>
            </a:r>
            <a:endParaRPr lang="fr-FR" dirty="0"/>
          </a:p>
          <a:p>
            <a:pPr lvl="1"/>
            <a:r>
              <a:rPr lang="fr-FR" dirty="0"/>
              <a:t>Signée par les princes luthériens</a:t>
            </a:r>
          </a:p>
          <a:p>
            <a:pPr lvl="1"/>
            <a:r>
              <a:rPr lang="fr-FR" dirty="0"/>
              <a:t>Reprise de la pensée théologique de Luther</a:t>
            </a:r>
          </a:p>
          <a:p>
            <a:pPr lvl="1"/>
            <a:r>
              <a:rPr lang="fr-FR" dirty="0"/>
              <a:t>devient la confession de foi officielle de l’Église luthérienne (1555)</a:t>
            </a:r>
          </a:p>
          <a:p>
            <a:pPr lvl="2"/>
            <a:r>
              <a:rPr lang="fr-FR" dirty="0"/>
              <a:t>Les princes de l’Empire ont la liberté de disposer de la confession de leurs sujets</a:t>
            </a:r>
          </a:p>
          <a:p>
            <a:pPr lvl="2"/>
            <a:r>
              <a:rPr lang="fr-FR" dirty="0"/>
              <a:t>Unité confessionnelle de chaque territoire : </a:t>
            </a:r>
            <a:endParaRPr lang="el-GR" dirty="0"/>
          </a:p>
          <a:p>
            <a:pPr marL="914400" lvl="2" indent="0">
              <a:buNone/>
            </a:pPr>
            <a:r>
              <a:rPr lang="fr-FR" i="1" dirty="0"/>
              <a:t>Cujus </a:t>
            </a:r>
            <a:r>
              <a:rPr lang="fr-FR" i="1" dirty="0" err="1"/>
              <a:t>regio</a:t>
            </a:r>
            <a:r>
              <a:rPr lang="fr-FR" i="1" dirty="0"/>
              <a:t>, </a:t>
            </a:r>
            <a:r>
              <a:rPr lang="fr-FR" i="1" dirty="0" err="1"/>
              <a:t>ejus</a:t>
            </a:r>
            <a:r>
              <a:rPr lang="fr-FR" i="1" dirty="0"/>
              <a:t> </a:t>
            </a:r>
            <a:r>
              <a:rPr lang="fr-FR" i="1" dirty="0" err="1"/>
              <a:t>religio</a:t>
            </a:r>
            <a:endParaRPr lang="fr-F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304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Jean Calvin (1509-1564)</a:t>
            </a:r>
            <a:endParaRPr lang="el-GR" dirty="0"/>
          </a:p>
        </p:txBody>
      </p:sp>
      <p:pic>
        <p:nvPicPr>
          <p:cNvPr id="6" name="Image 3" title="Jean Calvin (1509-1564)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586" t="592" r="-48919" b="752"/>
          <a:stretch/>
        </p:blipFill>
        <p:spPr>
          <a:xfrm>
            <a:off x="571500" y="1556791"/>
            <a:ext cx="7384876" cy="46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calvinisme : la seconde Réforme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Jean Calvin s’installe à Genève en 1541 </a:t>
            </a:r>
          </a:p>
          <a:p>
            <a:r>
              <a:rPr lang="fr-FR" dirty="0"/>
              <a:t>Le Consistoire veille à l’application du calvinisme et veille à la discipline ecclésiastique </a:t>
            </a:r>
          </a:p>
          <a:p>
            <a:pPr lvl="1"/>
            <a:r>
              <a:rPr lang="fr-FR" dirty="0"/>
              <a:t>Réforme des mœurs </a:t>
            </a:r>
          </a:p>
          <a:p>
            <a:pPr lvl="1"/>
            <a:r>
              <a:rPr lang="fr-FR" dirty="0"/>
              <a:t>Souveraineté de la grâce divine</a:t>
            </a:r>
          </a:p>
          <a:p>
            <a:pPr lvl="1"/>
            <a:r>
              <a:rPr lang="fr-FR" dirty="0"/>
              <a:t>Les cinq points du calvinisme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2214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952</Words>
  <Application>Microsoft Macintosh PowerPoint</Application>
  <PresentationFormat>Affichage à l'écran (4:3)</PresentationFormat>
  <Paragraphs>123</Paragraphs>
  <Slides>26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Θέμα του Office</vt:lpstr>
      <vt:lpstr>De la féodalité à la monarchie absolue :  institutions politiques et mutations sociales en France du Moyen Âge au XVIIe siècle</vt:lpstr>
      <vt:lpstr>Les causes de la Réforme </vt:lpstr>
      <vt:lpstr>Le motif  de la Réforme</vt:lpstr>
      <vt:lpstr>Martin Luther (1483-1546)</vt:lpstr>
      <vt:lpstr>Martin Luther</vt:lpstr>
      <vt:lpstr>Martin Luther:  Sa doctrine</vt:lpstr>
      <vt:lpstr>Diète d’Empire à Augsbourg   sous Charles Quint (1530)</vt:lpstr>
      <vt:lpstr>Jean Calvin (1509-1564)</vt:lpstr>
      <vt:lpstr>Le calvinisme : la seconde Réforme</vt:lpstr>
      <vt:lpstr>Calvin et les libertins</vt:lpstr>
      <vt:lpstr>La Réforme en Suisse alémanique</vt:lpstr>
      <vt:lpstr>La Réforme en Angleterre</vt:lpstr>
      <vt:lpstr>Henri VIII, roi d’Angleterre (1491-1547, 1509-1547)</vt:lpstr>
      <vt:lpstr>La Réforme en Écosse </vt:lpstr>
      <vt:lpstr>John Knox  (1513/14-1572)</vt:lpstr>
      <vt:lpstr>La diffusion de la Réforme en France </vt:lpstr>
      <vt:lpstr>L’affaire des placards (1534)</vt:lpstr>
      <vt:lpstr>L’affaire des placards (1534)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221</cp:revision>
  <dcterms:created xsi:type="dcterms:W3CDTF">2012-09-06T09:03:05Z</dcterms:created>
  <dcterms:modified xsi:type="dcterms:W3CDTF">2018-02-13T22:56:27Z</dcterms:modified>
</cp:coreProperties>
</file>