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1" r:id="rId3"/>
    <p:sldId id="262" r:id="rId4"/>
    <p:sldId id="264" r:id="rId5"/>
    <p:sldId id="266" r:id="rId6"/>
    <p:sldId id="265" r:id="rId7"/>
    <p:sldId id="274" r:id="rId8"/>
    <p:sldId id="267" r:id="rId9"/>
    <p:sldId id="288" r:id="rId10"/>
    <p:sldId id="277" r:id="rId11"/>
    <p:sldId id="269" r:id="rId12"/>
    <p:sldId id="278" r:id="rId13"/>
    <p:sldId id="270" r:id="rId14"/>
    <p:sldId id="272" r:id="rId15"/>
    <p:sldId id="279" r:id="rId16"/>
    <p:sldId id="273" r:id="rId17"/>
    <p:sldId id="281" r:id="rId18"/>
    <p:sldId id="284" r:id="rId19"/>
    <p:sldId id="282" r:id="rId20"/>
    <p:sldId id="283" r:id="rId21"/>
    <p:sldId id="285" r:id="rId22"/>
    <p:sldId id="286" r:id="rId23"/>
    <p:sldId id="280" r:id="rId24"/>
    <p:sldId id="290" r:id="rId25"/>
    <p:sldId id="295" r:id="rId26"/>
    <p:sldId id="299" r:id="rId27"/>
    <p:sldId id="292" r:id="rId28"/>
    <p:sldId id="291" r:id="rId29"/>
    <p:sldId id="294" r:id="rId30"/>
    <p:sldId id="293" r:id="rId31"/>
    <p:sldId id="300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1"/>
            <p14:sldId id="262"/>
            <p14:sldId id="264"/>
            <p14:sldId id="266"/>
            <p14:sldId id="265"/>
            <p14:sldId id="274"/>
            <p14:sldId id="267"/>
            <p14:sldId id="288"/>
            <p14:sldId id="277"/>
            <p14:sldId id="269"/>
            <p14:sldId id="278"/>
            <p14:sldId id="270"/>
            <p14:sldId id="272"/>
            <p14:sldId id="279"/>
            <p14:sldId id="273"/>
            <p14:sldId id="281"/>
            <p14:sldId id="284"/>
            <p14:sldId id="282"/>
            <p14:sldId id="283"/>
            <p14:sldId id="285"/>
            <p14:sldId id="286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4" d="100"/>
          <a:sy n="84" d="100"/>
        </p:scale>
        <p:origin x="9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343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016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088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026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480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5585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156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799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8669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299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4464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6669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30298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6215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41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Τίτλος</a:t>
            </a:r>
            <a:r>
              <a:rPr lang="el-GR" dirty="0" smtClean="0">
                <a:solidFill>
                  <a:schemeClr val="accent1"/>
                </a:solidFill>
              </a:rPr>
              <a:t> </a:t>
            </a:r>
            <a:r>
              <a:rPr lang="el-GR" dirty="0">
                <a:solidFill>
                  <a:srgbClr val="5075BC"/>
                </a:solidFill>
              </a:rPr>
              <a:t>Μαθήματος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#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Τίτλος Ενότητας</a:t>
            </a:r>
            <a:r>
              <a:rPr lang="en-US" sz="2800" dirty="0" smtClean="0"/>
              <a:t> (normal)</a:t>
            </a:r>
          </a:p>
          <a:p>
            <a:r>
              <a:rPr lang="en-US" sz="2800" dirty="0" smtClean="0"/>
              <a:t>----</a:t>
            </a:r>
            <a:r>
              <a:rPr lang="el-GR" sz="2800" dirty="0" smtClean="0"/>
              <a:t>κενή γραμμή</a:t>
            </a:r>
            <a:r>
              <a:rPr lang="en-US" sz="2800" dirty="0" smtClean="0"/>
              <a:t>----</a:t>
            </a:r>
          </a:p>
          <a:p>
            <a:r>
              <a:rPr lang="el-GR" sz="2800" dirty="0" smtClean="0"/>
              <a:t>Όνομα Καθηγητή</a:t>
            </a:r>
          </a:p>
          <a:p>
            <a:r>
              <a:rPr lang="el-GR" sz="2800" dirty="0" smtClean="0"/>
              <a:t>Σχολή</a:t>
            </a:r>
          </a:p>
          <a:p>
            <a:r>
              <a:rPr lang="el-GR" sz="2800" dirty="0" smtClean="0"/>
              <a:t>Τμήμα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Δύο περιεχόμενα </a:t>
            </a:r>
            <a:r>
              <a:rPr lang="en-US" dirty="0" smtClean="0"/>
              <a:t>2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9" name="Θέση περιεχομένου 8" descr="Εικόνα ........ 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10" name="Θέση περιεχομένου 9" descr="Εικόνα....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46750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</a:t>
            </a:r>
            <a:r>
              <a:rPr lang="en-US" dirty="0" smtClean="0"/>
              <a:t> 1</a:t>
            </a:r>
            <a:endParaRPr lang="el-GR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Αντικείμενο 1</a:t>
            </a:r>
            <a:endParaRPr lang="el-GR" sz="2800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endParaRPr lang="el-GR" dirty="0" smtClean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Αντικείμενο 2</a:t>
            </a:r>
            <a:endParaRPr lang="el-GR" sz="2800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Excepteur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</a:t>
            </a:r>
            <a:r>
              <a:rPr lang="en-US" dirty="0" smtClean="0"/>
              <a:t> </a:t>
            </a:r>
            <a:r>
              <a:rPr lang="en-US" dirty="0" err="1" smtClean="0"/>
              <a:t>cupidatat</a:t>
            </a:r>
            <a:r>
              <a:rPr lang="en-US" dirty="0" smtClean="0"/>
              <a:t> non </a:t>
            </a:r>
            <a:r>
              <a:rPr lang="en-US" dirty="0" err="1" smtClean="0"/>
              <a:t>proident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in culpa qui </a:t>
            </a:r>
            <a:r>
              <a:rPr lang="en-US" dirty="0" err="1" smtClean="0"/>
              <a:t>officia</a:t>
            </a:r>
            <a:r>
              <a:rPr lang="en-US" dirty="0" smtClean="0"/>
              <a:t> </a:t>
            </a:r>
            <a:r>
              <a:rPr lang="en-US" dirty="0" err="1" smtClean="0"/>
              <a:t>deserunt</a:t>
            </a:r>
            <a:r>
              <a:rPr lang="en-US" dirty="0" smtClean="0"/>
              <a:t> </a:t>
            </a:r>
            <a:r>
              <a:rPr lang="en-US" dirty="0" err="1" smtClean="0"/>
              <a:t>mollit</a:t>
            </a:r>
            <a:r>
              <a:rPr lang="en-US" dirty="0" smtClean="0"/>
              <a:t> </a:t>
            </a:r>
            <a:r>
              <a:rPr lang="en-US" dirty="0" err="1" smtClean="0"/>
              <a:t>anim</a:t>
            </a:r>
            <a:r>
              <a:rPr lang="en-US" dirty="0" smtClean="0"/>
              <a:t> id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laborum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190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</a:t>
            </a:r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63976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Εικόνα</a:t>
            </a:r>
            <a:endParaRPr lang="el-GR" sz="2800" dirty="0"/>
          </a:p>
        </p:txBody>
      </p:sp>
      <p:pic>
        <p:nvPicPr>
          <p:cNvPr id="9" name="Θέση περιεχομένου 8" descr="Εικόνα....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3738"/>
            <a:ext cx="4040188" cy="3030141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63976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Κείμενο</a:t>
            </a:r>
            <a:endParaRPr lang="el-GR" sz="28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87928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1330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Μόνο Τίτλος</a:t>
            </a:r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endParaRPr lang="el-GR" sz="2800" dirty="0" smtClean="0"/>
          </a:p>
          <a:p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endParaRPr lang="el-GR" sz="2800" dirty="0" smtClean="0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Περιεχόμενο με λεζάντα 1</a:t>
            </a:r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7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 descr="Εικόνα....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944688"/>
            <a:ext cx="5111750" cy="3833812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</a:t>
            </a:r>
            <a:endParaRPr lang="el-GR" sz="2800" dirty="0" smtClean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Περιεχόμενο με λεζάντα </a:t>
            </a:r>
            <a:r>
              <a:rPr lang="en-US" dirty="0" smtClean="0">
                <a:solidFill>
                  <a:srgbClr val="5075BC"/>
                </a:solidFill>
              </a:rPr>
              <a:t>2</a:t>
            </a:r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Θέση εικόνας 10" descr="Εικόνα....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5" b="8005"/>
          <a:stretch>
            <a:fillRect/>
          </a:stretch>
        </p:blipFill>
        <p:spPr/>
      </p:pic>
      <p:sp>
        <p:nvSpPr>
          <p:cNvPr id="8" name="Θέση κειμένου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endParaRPr lang="el-GR" sz="2400" dirty="0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Εικόνα με λεζάντα</a:t>
            </a:r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Οδηγίες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73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</a:t>
            </a:r>
            <a:r>
              <a:rPr lang="en-US" dirty="0" smtClean="0"/>
              <a:t>1</a:t>
            </a:r>
            <a:r>
              <a:rPr lang="el-GR" dirty="0" smtClean="0"/>
              <a:t> από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400" dirty="0" smtClean="0"/>
              <a:t>Το πρότυπο παρουσίασης (</a:t>
            </a:r>
            <a:r>
              <a:rPr lang="en-US" sz="2400" dirty="0" smtClean="0"/>
              <a:t>template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περιέχει συγκεκριμένες διατάξεις διαφανειών. Προτιμήστε μια από τις 9 προκαθορισμένες διατάξεις.</a:t>
            </a:r>
          </a:p>
        </p:txBody>
      </p:sp>
      <p:pic>
        <p:nvPicPr>
          <p:cNvPr id="6" name="Θέση περιεχομένου 5" descr="Εικόνα με τις 9 διαφορετικές διατάξεις διαφανειών. 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72816"/>
            <a:ext cx="4038600" cy="2813329"/>
          </a:xfrm>
        </p:spPr>
      </p:pic>
    </p:spTree>
    <p:extLst>
      <p:ext uri="{BB962C8B-B14F-4D97-AF65-F5344CB8AC3E}">
        <p14:creationId xmlns:p14="http://schemas.microsoft.com/office/powerpoint/2010/main" val="279416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</a:t>
            </a:r>
            <a:r>
              <a:rPr lang="en-US" dirty="0" smtClean="0"/>
              <a:t>2</a:t>
            </a:r>
            <a:r>
              <a:rPr lang="el-GR" dirty="0" smtClean="0"/>
              <a:t> από 4) </a:t>
            </a:r>
            <a:endParaRPr lang="el-GR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6124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l-GR" sz="2400" dirty="0" smtClean="0"/>
              <a:t>Κάθε διαφάνεια πρέπει να έχει </a:t>
            </a:r>
            <a:r>
              <a:rPr lang="el-GR" sz="2400" dirty="0"/>
              <a:t>τίτλο που να είναι μοναδικός.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sz="2400" dirty="0" smtClean="0"/>
              <a:t>Ο τίτλος </a:t>
            </a:r>
            <a:r>
              <a:rPr lang="el-GR" sz="2400" dirty="0"/>
              <a:t>διαφάνειας είναι </a:t>
            </a:r>
            <a:r>
              <a:rPr lang="en-US" sz="2400" b="1" dirty="0" smtClean="0"/>
              <a:t>bold</a:t>
            </a:r>
            <a:r>
              <a:rPr lang="en-US" sz="2400" dirty="0" smtClean="0"/>
              <a:t> </a:t>
            </a:r>
            <a:r>
              <a:rPr lang="el-GR" sz="2400" dirty="0" smtClean="0"/>
              <a:t>44</a:t>
            </a:r>
            <a:r>
              <a:rPr lang="en-US" sz="2400" dirty="0" smtClean="0"/>
              <a:t>pt </a:t>
            </a:r>
            <a:r>
              <a:rPr lang="el-GR" sz="2400" dirty="0" smtClean="0"/>
              <a:t>και δεν πρέπει να ξεπερνάει τις 2 γραμμές. (Στις 2 γραμμές το μέγεθος γραμματοσειράς προσαρμόζεται αυτόματα από το πρόγραμμα σε </a:t>
            </a:r>
            <a:r>
              <a:rPr lang="en-US" sz="2400" dirty="0" smtClean="0"/>
              <a:t>40pt).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sz="2400" dirty="0" smtClean="0"/>
              <a:t>Χρησιμοποιήστε τα ορισμένα μεγέθη γραμματοσειρών για το κείμενο: 32</a:t>
            </a:r>
            <a:r>
              <a:rPr lang="en-US" sz="2400" dirty="0" smtClean="0"/>
              <a:t>pt</a:t>
            </a:r>
            <a:r>
              <a:rPr lang="el-GR" sz="2400" dirty="0" smtClean="0"/>
              <a:t> για το πρώτο επίπεδο, 28</a:t>
            </a:r>
            <a:r>
              <a:rPr lang="en-US" sz="2400" dirty="0" smtClean="0"/>
              <a:t>pt </a:t>
            </a:r>
            <a:r>
              <a:rPr lang="el-GR" sz="2400" dirty="0" smtClean="0"/>
              <a:t>για το δεύτερο, 24</a:t>
            </a:r>
            <a:r>
              <a:rPr lang="en-US" sz="2400" dirty="0" smtClean="0"/>
              <a:t>pt </a:t>
            </a:r>
            <a:r>
              <a:rPr lang="el-GR" sz="2400" dirty="0" smtClean="0"/>
              <a:t>για το τρίτο, 22</a:t>
            </a:r>
            <a:r>
              <a:rPr lang="en-US" sz="2400" dirty="0" smtClean="0"/>
              <a:t>pt</a:t>
            </a:r>
            <a:r>
              <a:rPr lang="el-GR" sz="2400" dirty="0" smtClean="0"/>
              <a:t> για το τέταρτο και 20</a:t>
            </a:r>
            <a:r>
              <a:rPr lang="en-US" sz="2400" dirty="0" smtClean="0"/>
              <a:t>pt</a:t>
            </a:r>
            <a:r>
              <a:rPr lang="el-GR" sz="2400" dirty="0" smtClean="0"/>
              <a:t> για το πέμπτο. Μη χρησιμοποιείτε προσαρμοσμένο μέγεθος μικρότερο από 20</a:t>
            </a:r>
            <a:r>
              <a:rPr lang="en-US" sz="2400" dirty="0" err="1" smtClean="0"/>
              <a:t>pt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l-GR" sz="2400" dirty="0"/>
              <a:t>Επιλέξτε γραμματοσειρές που είναι εύκολο να διαβαστούν και συναντώνται συχνά στα έγγραφα (π.χ. τύπου </a:t>
            </a:r>
            <a:r>
              <a:rPr lang="el-GR" sz="2400" dirty="0" err="1"/>
              <a:t>Sans</a:t>
            </a:r>
            <a:r>
              <a:rPr lang="el-GR" sz="2400" dirty="0"/>
              <a:t> </a:t>
            </a:r>
            <a:r>
              <a:rPr lang="el-GR" sz="2400" dirty="0" err="1"/>
              <a:t>Serif</a:t>
            </a:r>
            <a:r>
              <a:rPr lang="el-GR" sz="2400" dirty="0"/>
              <a:t>), όπως για παράδειγμα οι </a:t>
            </a:r>
            <a:r>
              <a:rPr lang="en-US" sz="2400" dirty="0"/>
              <a:t>Arial</a:t>
            </a:r>
            <a:r>
              <a:rPr lang="el-GR" sz="2400" dirty="0"/>
              <a:t>, </a:t>
            </a:r>
            <a:r>
              <a:rPr lang="en-US" sz="2400" dirty="0"/>
              <a:t>Verdana</a:t>
            </a:r>
            <a:r>
              <a:rPr lang="el-GR" sz="2400" dirty="0"/>
              <a:t>, </a:t>
            </a:r>
            <a:r>
              <a:rPr lang="en-US" sz="2400" dirty="0" smtClean="0"/>
              <a:t>Tahoma, Calibri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9892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</a:t>
            </a:r>
            <a:r>
              <a:rPr lang="en-US" dirty="0" smtClean="0"/>
              <a:t>3</a:t>
            </a:r>
            <a:r>
              <a:rPr lang="el-GR" dirty="0" smtClean="0"/>
              <a:t> από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l-GR" sz="2200" b="1" dirty="0"/>
              <a:t>Μην </a:t>
            </a:r>
            <a:r>
              <a:rPr lang="el-GR" sz="2200" dirty="0"/>
              <a:t>αλλοιώνετε</a:t>
            </a:r>
            <a:r>
              <a:rPr lang="el-GR" sz="2200" b="1" dirty="0"/>
              <a:t> </a:t>
            </a:r>
            <a:r>
              <a:rPr lang="el-GR" sz="2200" dirty="0"/>
              <a:t>τα πλαίσια του τίτλου και του κειμένου ως προς το μέγεθος και τη θέση τους.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sz="2200" dirty="0" smtClean="0"/>
              <a:t>Μη χρησιμοποιείται αλλαγή χρώματος για επισήμανση λέξεων. Συνίσταται η χρήση </a:t>
            </a:r>
            <a:r>
              <a:rPr lang="en-US" sz="2200" b="1" dirty="0" smtClean="0"/>
              <a:t>bold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l-GR" sz="2200" dirty="0" smtClean="0"/>
              <a:t>Συνίσταται να χρησιμοποιείται  </a:t>
            </a:r>
            <a:r>
              <a:rPr lang="el-GR" sz="2200" b="1" dirty="0" smtClean="0"/>
              <a:t>1</a:t>
            </a:r>
            <a:r>
              <a:rPr lang="el-GR" sz="2200" dirty="0" smtClean="0"/>
              <a:t> σχήμα, γράφημα, εικόνα, φωτογραφία ανά διαφάνεια</a:t>
            </a:r>
            <a:r>
              <a:rPr lang="en-US" sz="2200" dirty="0" smtClean="0"/>
              <a:t>.</a:t>
            </a:r>
            <a:r>
              <a:rPr lang="el-GR" sz="2200" dirty="0" smtClean="0"/>
              <a:t> </a:t>
            </a:r>
            <a:r>
              <a:rPr lang="el-GR" sz="2200" dirty="0"/>
              <a:t>Συνίσταται να χρησιμοποιούνται μόνο όσα σχήματα χρειάζονται για να αποδώσουν την απαιτούμενη πληροφορία και όχι για «διακόσμηση».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sz="2200" dirty="0" smtClean="0"/>
              <a:t>Συνίσταται να χρησιμοποιούνται μέχρι 6 </a:t>
            </a:r>
            <a:r>
              <a:rPr lang="en-US" sz="2200" dirty="0" smtClean="0"/>
              <a:t>bullets </a:t>
            </a:r>
            <a:r>
              <a:rPr lang="el-GR" sz="2200" dirty="0" smtClean="0"/>
              <a:t>ανά διαφάνεια. Διαφάνειες που περιέχουν μεγάλη ποσότητα πληροφορίας καλό είναι να αναλύονται σε επιμέρους διαφάνειες. </a:t>
            </a:r>
          </a:p>
        </p:txBody>
      </p:sp>
    </p:spTree>
    <p:extLst>
      <p:ext uri="{BB962C8B-B14F-4D97-AF65-F5344CB8AC3E}">
        <p14:creationId xmlns:p14="http://schemas.microsoft.com/office/powerpoint/2010/main" val="40766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(4 από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l-GR" sz="2200" dirty="0" smtClean="0"/>
              <a:t>Μην χρησιμοποιείτε εικόνες πίσω από γράμματα ως φόντο ούτε χρωματιστά πλαίσια. Για πλαίσια προτιμήστε μαύρο περίγραμμα τουλάχιστον 2</a:t>
            </a:r>
            <a:r>
              <a:rPr lang="en-US" sz="2200" dirty="0" smtClean="0"/>
              <a:t>pt.</a:t>
            </a:r>
            <a:endParaRPr lang="el-GR" sz="2200" dirty="0" smtClean="0"/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 smtClean="0"/>
              <a:t>Μην χρησιμοποιείτε σκιά στα γράμματα</a:t>
            </a:r>
            <a:r>
              <a:rPr lang="en-US" sz="2200" dirty="0" smtClean="0"/>
              <a:t>.</a:t>
            </a:r>
            <a:r>
              <a:rPr lang="el-GR" sz="2200" dirty="0" smtClean="0"/>
              <a:t> 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 smtClean="0"/>
              <a:t>Μην στοιχίζετε το κείμενο σε πλήρη στοίχιση (</a:t>
            </a:r>
            <a:r>
              <a:rPr lang="en-US" sz="2200" dirty="0" smtClean="0"/>
              <a:t>justify</a:t>
            </a:r>
            <a:r>
              <a:rPr lang="el-GR" sz="2200" dirty="0" smtClean="0"/>
              <a:t>)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/>
              <a:t>Οι υπερσυνδέσεις να συνοδεύονται από αντιπροσωπευτικό κείμενο.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/>
              <a:t>Να είναι ενεργοποιημένος ο αυτόματος ορθογραφικός έλεγχος.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/>
              <a:t>Κατά την παρουσίαση, η μετάβαση μεταξύ διαφανειών να γίνεται με τον προκαθορισμένο τρόπο (</a:t>
            </a:r>
            <a:r>
              <a:rPr lang="en-US" sz="2200" dirty="0"/>
              <a:t>enter, </a:t>
            </a:r>
            <a:r>
              <a:rPr lang="el-GR" sz="2200" dirty="0"/>
              <a:t>βέλος, κλικ) και χωρίς όριο χρόνου.</a:t>
            </a:r>
          </a:p>
        </p:txBody>
      </p:sp>
    </p:spTree>
    <p:extLst>
      <p:ext uri="{BB962C8B-B14F-4D97-AF65-F5344CB8AC3E}">
        <p14:creationId xmlns:p14="http://schemas.microsoft.com/office/powerpoint/2010/main" val="39769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277688" y="274638"/>
            <a:ext cx="8686800" cy="1143000"/>
          </a:xfrm>
        </p:spPr>
        <p:txBody>
          <a:bodyPr>
            <a:noAutofit/>
          </a:bodyPr>
          <a:lstStyle/>
          <a:p>
            <a:r>
              <a:rPr lang="el-GR" dirty="0" smtClean="0"/>
              <a:t>Βασικές Οδηγίες Προσβασιμότητας</a:t>
            </a:r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sz="3300" dirty="0" smtClean="0"/>
              <a:t>Όλα τα αντικείμενα (π</a:t>
            </a:r>
            <a:r>
              <a:rPr lang="en-US" sz="3300" dirty="0" smtClean="0"/>
              <a:t>.</a:t>
            </a:r>
            <a:r>
              <a:rPr lang="el-GR" sz="3300" dirty="0" smtClean="0"/>
              <a:t>χ</a:t>
            </a:r>
            <a:r>
              <a:rPr lang="en-US" sz="3300" dirty="0" smtClean="0"/>
              <a:t>.</a:t>
            </a:r>
            <a:r>
              <a:rPr lang="el-GR" sz="3300" dirty="0" smtClean="0"/>
              <a:t> εικόνες, φωτογραφίες, σχήματα, γραφικά) πρέπει να συνοδεύονται από εναλλακτικό κείμενο περιγραφής τους. </a:t>
            </a:r>
          </a:p>
          <a:p>
            <a:r>
              <a:rPr lang="el-GR" sz="3300" dirty="0" smtClean="0"/>
              <a:t>Διασφαλίστε ότι η σειρά αυτόματης ανάγνωσης σε κάθε διαφάνεια είναι λογική: </a:t>
            </a:r>
            <a:r>
              <a:rPr lang="el-GR" sz="2800" dirty="0" smtClean="0"/>
              <a:t>η μετατροπή κειμένου σε ομιλία «διαβάζει» τον τίτλο, τα κείμενα και τα εναλλακτικά κείμενα των αντικειμένων με τη σειρά που έχουν εισαχθεί και όχι με τη σειρά που εμφανίζονται στη διαφάνεια. </a:t>
            </a:r>
          </a:p>
          <a:p>
            <a:r>
              <a:rPr lang="el-GR" sz="3300" dirty="0" smtClean="0"/>
              <a:t>Ελέγξτε την </a:t>
            </a:r>
            <a:r>
              <a:rPr lang="el-GR" sz="3300" dirty="0"/>
              <a:t>ορατότητα για χρήστες με αχρωματοψία</a:t>
            </a:r>
            <a:r>
              <a:rPr lang="el-GR" sz="3300" dirty="0" smtClean="0"/>
              <a:t>.</a:t>
            </a:r>
          </a:p>
          <a:p>
            <a:r>
              <a:rPr lang="el-GR" sz="3300" dirty="0" smtClean="0"/>
              <a:t>Ακολουθείστε τις ειδικές οδηγίες για επιστημονικά σύμβολα, ηχητικά αρχεία και </a:t>
            </a:r>
            <a:r>
              <a:rPr lang="en-US" sz="3300" dirty="0" smtClean="0"/>
              <a:t>video clips. </a:t>
            </a:r>
            <a:endParaRPr lang="el-GR" sz="3300" dirty="0"/>
          </a:p>
          <a:p>
            <a:endParaRPr lang="el-GR" dirty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3303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Τέλος Ενότητας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>
                <a:solidFill>
                  <a:srgbClr val="FF0000"/>
                </a:solidFill>
              </a:rPr>
              <a:t>Χ.ΥΖ</a:t>
            </a:r>
            <a:r>
              <a:rPr lang="el-GR" sz="2000" dirty="0"/>
              <a:t>.  </a:t>
            </a:r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Χ1.Υ1Ζ1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Χ2.Υ2Ζ2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Χ3.Υ3Ζ3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>
                <a:solidFill>
                  <a:srgbClr val="FF0000"/>
                </a:solidFill>
              </a:rPr>
              <a:t>Όνομα μέλους ή μελών ΔΕΠ</a:t>
            </a:r>
            <a:r>
              <a:rPr lang="el-GR" sz="200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 smtClean="0">
                <a:solidFill>
                  <a:srgbClr val="FF0000"/>
                </a:solidFill>
              </a:rPr>
              <a:t>Όνομα μέλους ή μελών ΔΕΠ</a:t>
            </a:r>
            <a:r>
              <a:rPr lang="el-GR" sz="2000" dirty="0" smtClean="0"/>
              <a:t>. «</a:t>
            </a:r>
            <a:r>
              <a:rPr lang="el-GR" sz="2000" dirty="0" smtClean="0">
                <a:solidFill>
                  <a:srgbClr val="FF0000"/>
                </a:solidFill>
              </a:rPr>
              <a:t>Τίτλος Μαθήματος. Τίτλος ενότητας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/>
              <a:t>. Αθήνα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l-GR" sz="2000" dirty="0" smtClean="0">
                <a:solidFill>
                  <a:srgbClr val="FF0000"/>
                </a:solidFill>
              </a:rPr>
              <a:t>σύνδεσμο μαθήματος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Εικόνα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διατίθεται&gt; </a:t>
            </a:r>
            <a:r>
              <a:rPr lang="el-GR" sz="2000" dirty="0" smtClean="0">
                <a:solidFill>
                  <a:srgbClr val="FF0000"/>
                </a:solidFill>
              </a:rPr>
              <a:t>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>
                <a:solidFill>
                  <a:srgbClr val="FF0000"/>
                </a:solidFill>
              </a:rPr>
              <a:t>πηγή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4: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5: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6: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7: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>
                <a:solidFill>
                  <a:srgbClr val="FF0000"/>
                </a:solidFill>
              </a:rPr>
              <a:t> πηγή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(2/2)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Πίνακες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διατίθεται&gt; </a:t>
            </a:r>
            <a:r>
              <a:rPr lang="el-GR" sz="2000" dirty="0" smtClean="0">
                <a:solidFill>
                  <a:srgbClr val="FF0000"/>
                </a:solidFill>
              </a:rPr>
              <a:t>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Χρήση Διατάξεων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5522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Διαφάνεια Τίτλου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υπότιτλος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Κεφαλίδα</a:t>
            </a:r>
            <a:r>
              <a:rPr lang="el-GR" dirty="0" smtClean="0"/>
              <a:t> </a:t>
            </a:r>
            <a:r>
              <a:rPr lang="el-GR" sz="4400" dirty="0"/>
              <a:t>Ενότητας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1955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Δύο </a:t>
            </a:r>
            <a:r>
              <a:rPr lang="el-GR" dirty="0"/>
              <a:t>περιεχόμενα</a:t>
            </a:r>
            <a:r>
              <a:rPr lang="en-US" dirty="0"/>
              <a:t> 1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err="1"/>
              <a:t>Δελεσθυς</a:t>
            </a:r>
            <a:r>
              <a:rPr lang="el-GR" dirty="0"/>
              <a:t> </a:t>
            </a:r>
            <a:r>
              <a:rPr lang="el-GR" dirty="0" err="1"/>
              <a:t>αππαρεατ</a:t>
            </a:r>
            <a:r>
              <a:rPr lang="el-GR" dirty="0"/>
              <a:t> </a:t>
            </a:r>
            <a:r>
              <a:rPr lang="el-GR" dirty="0" err="1"/>
              <a:t>περφεσθο</a:t>
            </a:r>
            <a:r>
              <a:rPr lang="el-GR" dirty="0"/>
              <a:t> συ φιξ, </a:t>
            </a:r>
            <a:r>
              <a:rPr lang="el-GR" dirty="0" err="1"/>
              <a:t>ετιαμ</a:t>
            </a:r>
            <a:r>
              <a:rPr lang="el-GR" dirty="0"/>
              <a:t> </a:t>
            </a:r>
            <a:r>
              <a:rPr lang="el-GR" dirty="0" err="1"/>
              <a:t>σωρπορα</a:t>
            </a:r>
            <a:r>
              <a:rPr lang="el-GR" dirty="0"/>
              <a:t> ει </a:t>
            </a:r>
            <a:r>
              <a:rPr lang="el-GR" dirty="0" err="1"/>
              <a:t>υσυ</a:t>
            </a:r>
            <a:r>
              <a:rPr lang="el-GR" dirty="0"/>
              <a:t>. </a:t>
            </a:r>
          </a:p>
          <a:p>
            <a:r>
              <a:rPr lang="el-GR" dirty="0"/>
              <a:t>Ει </a:t>
            </a:r>
            <a:r>
              <a:rPr lang="el-GR" dirty="0" err="1"/>
              <a:t>μελιυς</a:t>
            </a:r>
            <a:r>
              <a:rPr lang="el-GR" dirty="0"/>
              <a:t> </a:t>
            </a:r>
            <a:r>
              <a:rPr lang="el-GR" dirty="0" err="1"/>
              <a:t>οπθιων</a:t>
            </a:r>
            <a:r>
              <a:rPr lang="el-GR" dirty="0"/>
              <a:t> </a:t>
            </a:r>
            <a:r>
              <a:rPr lang="el-GR" dirty="0" err="1"/>
              <a:t>ηας</a:t>
            </a:r>
            <a:r>
              <a:rPr lang="el-GR" dirty="0"/>
              <a:t>, </a:t>
            </a:r>
            <a:r>
              <a:rPr lang="el-GR" dirty="0" err="1"/>
              <a:t>ιν</a:t>
            </a:r>
            <a:r>
              <a:rPr lang="el-GR" dirty="0"/>
              <a:t> </a:t>
            </a:r>
            <a:r>
              <a:rPr lang="el-GR" dirty="0" err="1"/>
              <a:t>περ</a:t>
            </a:r>
            <a:r>
              <a:rPr lang="el-GR" dirty="0"/>
              <a:t> </a:t>
            </a:r>
            <a:r>
              <a:rPr lang="el-GR" dirty="0" err="1"/>
              <a:t>μυνερε</a:t>
            </a:r>
            <a:r>
              <a:rPr lang="el-GR" dirty="0"/>
              <a:t> </a:t>
            </a:r>
            <a:r>
              <a:rPr lang="el-GR" dirty="0" err="1"/>
              <a:t>ασυσαθα</a:t>
            </a:r>
            <a:r>
              <a:rPr lang="el-GR" dirty="0"/>
              <a:t>. </a:t>
            </a:r>
          </a:p>
          <a:p>
            <a:r>
              <a:rPr lang="el-GR" dirty="0" err="1"/>
              <a:t>Αδ</a:t>
            </a:r>
            <a:r>
              <a:rPr lang="el-GR" dirty="0"/>
              <a:t> σιθ </a:t>
            </a:r>
            <a:r>
              <a:rPr lang="el-GR" dirty="0" err="1"/>
              <a:t>κυις</a:t>
            </a:r>
            <a:r>
              <a:rPr lang="el-GR" dirty="0"/>
              <a:t> </a:t>
            </a:r>
            <a:r>
              <a:rPr lang="el-GR" dirty="0" err="1"/>
              <a:t>πυρθο</a:t>
            </a:r>
            <a:r>
              <a:rPr lang="el-GR" dirty="0"/>
              <a:t> </a:t>
            </a:r>
            <a:r>
              <a:rPr lang="el-GR" dirty="0" err="1"/>
              <a:t>λεγενδως</a:t>
            </a:r>
            <a:r>
              <a:rPr lang="el-GR" dirty="0"/>
              <a:t>. </a:t>
            </a:r>
          </a:p>
          <a:p>
            <a:r>
              <a:rPr lang="el-GR" dirty="0" err="1"/>
              <a:t>Υτιναμ</a:t>
            </a:r>
            <a:r>
              <a:rPr lang="el-GR" dirty="0"/>
              <a:t> </a:t>
            </a:r>
            <a:r>
              <a:rPr lang="el-GR" dirty="0" err="1"/>
              <a:t>λεγενδως</a:t>
            </a:r>
            <a:r>
              <a:rPr lang="el-GR" dirty="0"/>
              <a:t> </a:t>
            </a:r>
            <a:r>
              <a:rPr lang="el-GR" dirty="0" err="1"/>
              <a:t>μεδιοσριθαθεμ</a:t>
            </a:r>
            <a:r>
              <a:rPr lang="el-GR" dirty="0"/>
              <a:t> </a:t>
            </a:r>
            <a:r>
              <a:rPr lang="el-GR" dirty="0" err="1"/>
              <a:t>ευμ</a:t>
            </a:r>
            <a:r>
              <a:rPr lang="el-GR" dirty="0"/>
              <a:t> </a:t>
            </a:r>
            <a:r>
              <a:rPr lang="el-GR" dirty="0" err="1"/>
              <a:t>αδ</a:t>
            </a:r>
            <a:r>
              <a:rPr lang="el-GR" dirty="0"/>
              <a:t>, </a:t>
            </a:r>
            <a:r>
              <a:rPr lang="el-GR" dirty="0" err="1"/>
              <a:t>νο</a:t>
            </a:r>
            <a:r>
              <a:rPr lang="el-GR" dirty="0"/>
              <a:t> </a:t>
            </a:r>
            <a:r>
              <a:rPr lang="el-GR" dirty="0" err="1"/>
              <a:t>κυι</a:t>
            </a:r>
            <a:r>
              <a:rPr lang="el-GR" dirty="0"/>
              <a:t> </a:t>
            </a:r>
            <a:r>
              <a:rPr lang="el-GR" dirty="0" err="1"/>
              <a:t>σονεθ</a:t>
            </a:r>
            <a:r>
              <a:rPr lang="el-GR" dirty="0"/>
              <a:t> </a:t>
            </a:r>
            <a:r>
              <a:rPr lang="el-GR" dirty="0" err="1"/>
              <a:t>νυλλαμ</a:t>
            </a:r>
            <a:r>
              <a:rPr lang="el-GR" dirty="0"/>
              <a:t> </a:t>
            </a:r>
            <a:r>
              <a:rPr lang="el-GR" dirty="0" err="1"/>
              <a:t>σομμυνε</a:t>
            </a:r>
            <a:r>
              <a:rPr lang="el-GR" dirty="0"/>
              <a:t>, συ </a:t>
            </a:r>
            <a:r>
              <a:rPr lang="el-GR" dirty="0" err="1"/>
              <a:t>ιυς</a:t>
            </a:r>
            <a:r>
              <a:rPr lang="el-GR" dirty="0"/>
              <a:t> </a:t>
            </a:r>
            <a:r>
              <a:rPr lang="el-GR" dirty="0" err="1"/>
              <a:t>εξερσι</a:t>
            </a:r>
            <a:r>
              <a:rPr lang="el-GR" dirty="0"/>
              <a:t> </a:t>
            </a:r>
            <a:r>
              <a:rPr lang="el-GR" dirty="0" err="1"/>
              <a:t>πωσιθ</a:t>
            </a:r>
            <a:r>
              <a:rPr lang="el-GR" dirty="0"/>
              <a:t> </a:t>
            </a:r>
            <a:r>
              <a:rPr lang="el-GR" dirty="0" err="1"/>
              <a:t>δεφινιεβας</a:t>
            </a:r>
            <a:r>
              <a:rPr lang="el-GR" dirty="0"/>
              <a:t>. </a:t>
            </a:r>
          </a:p>
          <a:p>
            <a:r>
              <a:rPr lang="el-GR" dirty="0"/>
              <a:t>Εα </a:t>
            </a:r>
            <a:r>
              <a:rPr lang="el-GR" dirty="0" err="1"/>
              <a:t>μοδυς</a:t>
            </a:r>
            <a:r>
              <a:rPr lang="el-GR" dirty="0"/>
              <a:t> </a:t>
            </a:r>
            <a:r>
              <a:rPr lang="el-GR" dirty="0" err="1"/>
              <a:t>ασομμοδαρε</a:t>
            </a:r>
            <a:r>
              <a:rPr lang="el-GR" dirty="0"/>
              <a:t> </a:t>
            </a:r>
            <a:r>
              <a:rPr lang="el-GR" dirty="0" err="1"/>
              <a:t>μεα</a:t>
            </a:r>
            <a:r>
              <a:rPr lang="el-GR" dirty="0"/>
              <a:t>.</a:t>
            </a:r>
          </a:p>
          <a:p>
            <a:r>
              <a:rPr lang="el-GR" dirty="0" err="1"/>
              <a:t>Προβο</a:t>
            </a:r>
            <a:r>
              <a:rPr lang="el-GR" dirty="0"/>
              <a:t> </a:t>
            </a:r>
            <a:r>
              <a:rPr lang="el-GR" dirty="0" err="1"/>
              <a:t>εσεντ</a:t>
            </a:r>
            <a:r>
              <a:rPr lang="el-GR" dirty="0"/>
              <a:t> </a:t>
            </a:r>
            <a:r>
              <a:rPr lang="el-GR" dirty="0" err="1"/>
              <a:t>φασιλις</a:t>
            </a:r>
            <a:r>
              <a:rPr lang="el-GR" dirty="0"/>
              <a:t> αν σιθ. </a:t>
            </a:r>
            <a:r>
              <a:rPr lang="el-GR" dirty="0" err="1"/>
              <a:t>Αεθερνο</a:t>
            </a:r>
            <a:r>
              <a:rPr lang="el-GR" dirty="0"/>
              <a:t> </a:t>
            </a:r>
            <a:r>
              <a:rPr lang="el-GR" dirty="0" err="1"/>
              <a:t>λεγιμυς</a:t>
            </a:r>
            <a:r>
              <a:rPr lang="el-GR" dirty="0"/>
              <a:t> </a:t>
            </a:r>
            <a:r>
              <a:rPr lang="el-GR" dirty="0" err="1"/>
              <a:t>πεθενθιυμ</a:t>
            </a:r>
            <a:r>
              <a:rPr lang="el-GR" dirty="0"/>
              <a:t> </a:t>
            </a:r>
            <a:r>
              <a:rPr lang="el-GR" dirty="0" err="1"/>
              <a:t>φιμ</a:t>
            </a:r>
            <a:r>
              <a:rPr lang="el-GR" dirty="0"/>
              <a:t> ευ, </a:t>
            </a:r>
            <a:r>
              <a:rPr lang="el-GR" dirty="0" err="1"/>
              <a:t>αδ</a:t>
            </a:r>
            <a:r>
              <a:rPr lang="el-GR" dirty="0"/>
              <a:t> φιξ </a:t>
            </a:r>
            <a:r>
              <a:rPr lang="el-GR" dirty="0" err="1"/>
              <a:t>μελιορε</a:t>
            </a:r>
            <a:r>
              <a:rPr lang="el-GR" dirty="0"/>
              <a:t> </a:t>
            </a:r>
            <a:r>
              <a:rPr lang="el-GR" dirty="0" err="1"/>
              <a:t>ωπωρθεαθ</a:t>
            </a:r>
            <a:r>
              <a:rPr lang="el-GR" dirty="0"/>
              <a:t> </a:t>
            </a:r>
            <a:r>
              <a:rPr lang="el-GR" dirty="0" err="1"/>
              <a:t>ασυσαμυς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67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1586</Words>
  <Application>Microsoft Office PowerPoint</Application>
  <PresentationFormat>On-screen Show (4:3)</PresentationFormat>
  <Paragraphs>163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ＭＳ Ｐゴシック</vt:lpstr>
      <vt:lpstr>Arial</vt:lpstr>
      <vt:lpstr>Calibri</vt:lpstr>
      <vt:lpstr>Wingdings</vt:lpstr>
      <vt:lpstr>Θέμα του Office</vt:lpstr>
      <vt:lpstr>Τίτλος Μαθήματος</vt:lpstr>
      <vt:lpstr>Σκοποί  ενότητας</vt:lpstr>
      <vt:lpstr>Περιεχόμενα ενότητας</vt:lpstr>
      <vt:lpstr>Χρήση Διατάξεων</vt:lpstr>
      <vt:lpstr>Διαφάνεια Τίτλου</vt:lpstr>
      <vt:lpstr>Τίτλος και περιεχόμενο 1</vt:lpstr>
      <vt:lpstr>Τίτλος και περιεχόμενο 2</vt:lpstr>
      <vt:lpstr>Κεφαλίδα Ενότητας</vt:lpstr>
      <vt:lpstr>Δύο περιεχόμενα 1 </vt:lpstr>
      <vt:lpstr>Δύο περιεχόμενα 2 </vt:lpstr>
      <vt:lpstr>Σύγκριση 1</vt:lpstr>
      <vt:lpstr>Σύγκριση 2</vt:lpstr>
      <vt:lpstr>Μόνο Τίτλος</vt:lpstr>
      <vt:lpstr>Περιεχόμενο με λεζάντα 1</vt:lpstr>
      <vt:lpstr>Περιεχόμενο με λεζάντα 2</vt:lpstr>
      <vt:lpstr>Εικόνα με λεζάντα</vt:lpstr>
      <vt:lpstr>Οδηγίες</vt:lpstr>
      <vt:lpstr>Οδηγίες (1 από 4)</vt:lpstr>
      <vt:lpstr>Οδηγίες (2 από 4) </vt:lpstr>
      <vt:lpstr>Οδηγίες (3 από 4)</vt:lpstr>
      <vt:lpstr>Οδηγίες (4 από 4)</vt:lpstr>
      <vt:lpstr>Βασικές Οδηγίες Προσβασιμότητας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 (1/2)</vt:lpstr>
      <vt:lpstr>Σημείωμα Χρήσης Έργων Τρίτων (2/2)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180</cp:revision>
  <dcterms:created xsi:type="dcterms:W3CDTF">2012-09-06T09:03:05Z</dcterms:created>
  <dcterms:modified xsi:type="dcterms:W3CDTF">2015-07-01T13:00:34Z</dcterms:modified>
</cp:coreProperties>
</file>