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357" r:id="rId3"/>
    <p:sldId id="308" r:id="rId4"/>
    <p:sldId id="347" r:id="rId5"/>
    <p:sldId id="348" r:id="rId6"/>
    <p:sldId id="350" r:id="rId7"/>
    <p:sldId id="351" r:id="rId8"/>
    <p:sldId id="352" r:id="rId9"/>
    <p:sldId id="353" r:id="rId10"/>
    <p:sldId id="354" r:id="rId11"/>
    <p:sldId id="356" r:id="rId12"/>
    <p:sldId id="355" r:id="rId13"/>
    <p:sldId id="290" r:id="rId14"/>
    <p:sldId id="295" r:id="rId15"/>
    <p:sldId id="299" r:id="rId16"/>
    <p:sldId id="358" r:id="rId17"/>
    <p:sldId id="359" r:id="rId18"/>
    <p:sldId id="360" r:id="rId19"/>
    <p:sldId id="293"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99" autoAdjust="0"/>
    <p:restoredTop sz="99309" autoAdjust="0"/>
  </p:normalViewPr>
  <p:slideViewPr>
    <p:cSldViewPr>
      <p:cViewPr varScale="1">
        <p:scale>
          <a:sx n="57" d="100"/>
          <a:sy n="57" d="100"/>
        </p:scale>
        <p:origin x="-322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3.png"/><Relationship Id="rId4" Type="http://schemas.openxmlformats.org/officeDocument/2006/relationships/hyperlink" Target="%5b1%5d%20http:/creativecommons.org/licenses/by-nc-sa/4.0/"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commons.wikimedia.org/wiki/File:Asclepius_-_Museum_of_Epidaurus_Theatre.jp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creativecommons.org/licenses/by/2.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1444778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Δραστηριότητα: </a:t>
            </a:r>
            <a:br>
              <a:rPr lang="el-GR" dirty="0"/>
            </a:br>
            <a:r>
              <a:rPr lang="el-GR" dirty="0"/>
              <a:t>«Θεραπευτικά Βότανα» </a:t>
            </a:r>
            <a:r>
              <a:rPr lang="el-GR" dirty="0" smtClean="0"/>
              <a:t>(5/5</a:t>
            </a:r>
            <a:r>
              <a:rPr lang="el-GR" dirty="0"/>
              <a:t>)</a:t>
            </a:r>
            <a:endParaRPr lang="en-GB" dirty="0"/>
          </a:p>
        </p:txBody>
      </p:sp>
      <p:sp>
        <p:nvSpPr>
          <p:cNvPr id="5" name="Θέση περιεχομένου 4"/>
          <p:cNvSpPr>
            <a:spLocks noGrp="1"/>
          </p:cNvSpPr>
          <p:nvPr>
            <p:ph sz="half" idx="1"/>
          </p:nvPr>
        </p:nvSpPr>
        <p:spPr>
          <a:xfrm>
            <a:off x="457200" y="1600200"/>
            <a:ext cx="3322712" cy="4525963"/>
          </a:xfrm>
        </p:spPr>
        <p:txBody>
          <a:bodyPr/>
          <a:lstStyle/>
          <a:p>
            <a:pPr marL="0" indent="0">
              <a:buNone/>
            </a:pPr>
            <a:r>
              <a:rPr lang="el-GR" dirty="0"/>
              <a:t>Καινούργια βότανα συμπληρώνονται ή τα παλιά χρησιμοποιούνται και πρέπει να ξαναμπούν στη θέση τους. </a:t>
            </a:r>
          </a:p>
          <a:p>
            <a:endParaRPr lang="en-GB" dirty="0"/>
          </a:p>
        </p:txBody>
      </p:sp>
      <p:pic>
        <p:nvPicPr>
          <p:cNvPr id="7" name="Content Placeholder 3" descr="Αναπλήρωση/συμπλήρωση βοτάνων."/>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211960" y="1772816"/>
            <a:ext cx="4474840" cy="3895178"/>
          </a:xfrm>
        </p:spPr>
      </p:pic>
    </p:spTree>
    <p:extLst>
      <p:ext uri="{BB962C8B-B14F-4D97-AF65-F5344CB8AC3E}">
        <p14:creationId xmlns:p14="http://schemas.microsoft.com/office/powerpoint/2010/main" val="190012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Το τελικό αποτέλεσμα</a:t>
            </a:r>
            <a:endParaRPr lang="en-GB" dirty="0"/>
          </a:p>
        </p:txBody>
      </p:sp>
      <p:pic>
        <p:nvPicPr>
          <p:cNvPr id="7" name="Content Placeholder 3" descr="Σταντ με σακουλάκια βοτάνων."/>
          <p:cNvPicPr>
            <a:picLocks noGrp="1" noChangeAspect="1"/>
          </p:cNvPicPr>
          <p:nvPr>
            <p:ph idx="1"/>
          </p:nvPr>
        </p:nvPicPr>
        <p:blipFill rotWithShape="1">
          <a:blip r:embed="rId2" cstate="screen">
            <a:extLst>
              <a:ext uri="{28A0092B-C50C-407E-A947-70E740481C1C}">
                <a14:useLocalDpi xmlns:a14="http://schemas.microsoft.com/office/drawing/2010/main"/>
              </a:ext>
            </a:extLst>
          </a:blip>
          <a:srcRect/>
          <a:stretch/>
        </p:blipFill>
        <p:spPr>
          <a:xfrm>
            <a:off x="1114290" y="1628800"/>
            <a:ext cx="6915420" cy="4454500"/>
          </a:xfrm>
        </p:spPr>
      </p:pic>
    </p:spTree>
    <p:extLst>
      <p:ext uri="{BB962C8B-B14F-4D97-AF65-F5344CB8AC3E}">
        <p14:creationId xmlns:p14="http://schemas.microsoft.com/office/powerpoint/2010/main" val="3200485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Κατερίνα </a:t>
            </a:r>
            <a:r>
              <a:rPr lang="el-GR" sz="2000" dirty="0" err="1"/>
              <a:t>Πετρουτσοπούλου</a:t>
            </a:r>
            <a:r>
              <a:rPr lang="el-GR" sz="2000" dirty="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Μυθολογία</a:t>
            </a:r>
            <a:r>
              <a:rPr lang="en-GB" sz="2000" dirty="0" smtClean="0"/>
              <a:t>. </a:t>
            </a:r>
            <a:r>
              <a:rPr lang="el-GR" sz="2000" dirty="0"/>
              <a:t>Α</a:t>
            </a:r>
            <a:r>
              <a:rPr lang="el-GR" sz="2000" dirty="0" smtClean="0"/>
              <a:t>σκληπιός.».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 </a:t>
            </a:r>
            <a:r>
              <a:rPr lang="en-GB" sz="2000" dirty="0" smtClean="0">
                <a:hlinkClick r:id="rId3" tooltip="Ανοιχτό Μάθημα: Το Εικονογραφημένο Βιβλίο στην Προσχολική Εκπαίδευση"/>
              </a:rPr>
              <a:t>http</a:t>
            </a:r>
            <a:r>
              <a:rPr lang="en-GB" sz="2000" dirty="0">
                <a:hlinkClick r:id="rId3" tooltip="Ανοιχτό Μάθημα: Το Εικονογραφημένο Βιβλίο στην Προσχολική Εκπαίδευση"/>
              </a:rPr>
              <a:t>://opencourses.uoa.gr/courses/ECD5/</a:t>
            </a:r>
            <a:r>
              <a:rPr lang="el-GR" sz="2000" dirty="0" smtClean="0"/>
              <a:t>.</a:t>
            </a:r>
            <a:endParaRPr lang="el-GR" sz="2000" dirty="0"/>
          </a:p>
        </p:txBody>
      </p:sp>
    </p:spTree>
    <p:extLst>
      <p:ext uri="{BB962C8B-B14F-4D97-AF65-F5344CB8AC3E}">
        <p14:creationId xmlns:p14="http://schemas.microsoft.com/office/powerpoint/2010/main" val="27796595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3617867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3049023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 </a:t>
            </a:r>
            <a:r>
              <a:rPr lang="el-GR" sz="2000" dirty="0" smtClean="0">
                <a:hlinkClick r:id="rId3"/>
              </a:rPr>
              <a:t>Άγαλμα Ασκληπιού</a:t>
            </a:r>
            <a:r>
              <a:rPr lang="el-GR" sz="2000" dirty="0" smtClean="0"/>
              <a:t>, Μουσείο του Αρχαίου Θεάτρου της Επιδαύρου, </a:t>
            </a:r>
            <a:r>
              <a:rPr lang="en-GB" sz="2000" u="sng" dirty="0">
                <a:hlinkClick r:id="rId4" tooltip="w:en:Creative Commons"/>
              </a:rPr>
              <a:t>Creative Commons</a:t>
            </a:r>
            <a:r>
              <a:rPr lang="en-GB" sz="2000" dirty="0">
                <a:hlinkClick r:id="rId4" tooltip="w:en:Creative Commons"/>
              </a:rPr>
              <a:t> Attribution 2.0 </a:t>
            </a:r>
            <a:r>
              <a:rPr lang="en-GB" sz="2000" dirty="0" smtClean="0">
                <a:hlinkClick r:id="rId4" tooltip="w:en:Creative Commons"/>
              </a:rPr>
              <a:t>Generic</a:t>
            </a:r>
            <a:r>
              <a:rPr lang="el-GR" sz="2000" dirty="0" smtClean="0"/>
              <a:t>,</a:t>
            </a:r>
            <a:r>
              <a:rPr lang="en-GB" sz="2000" dirty="0" smtClean="0"/>
              <a:t> Wikimedia Commons.</a:t>
            </a:r>
            <a:endParaRPr lang="el-GR" sz="2000" dirty="0" smtClean="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idx="1"/>
          </p:nvPr>
        </p:nvSpPr>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p>
          <a:p>
            <a:pPr marL="0" indent="0">
              <a:spcBef>
                <a:spcPts val="0"/>
              </a:spcBef>
              <a:buNone/>
            </a:pPr>
            <a:r>
              <a:rPr lang="el-GR" sz="2400" dirty="0"/>
              <a:t>Κατερίνα </a:t>
            </a:r>
            <a:r>
              <a:rPr lang="el-GR" sz="2400" dirty="0" err="1"/>
              <a:t>Πετρουτσοπούλου</a:t>
            </a:r>
            <a:r>
              <a:rPr lang="el-GR" sz="2400" dirty="0" smtClean="0"/>
              <a:t>. </a:t>
            </a:r>
          </a:p>
          <a:p>
            <a:pPr marL="0" indent="0">
              <a:buNone/>
            </a:pPr>
            <a:r>
              <a:rPr lang="el-GR" altLang="en-US" sz="2400" b="1" dirty="0" smtClean="0"/>
              <a:t>Βιβλία</a:t>
            </a:r>
            <a:r>
              <a:rPr lang="el-GR" altLang="en-US" sz="2400" dirty="0"/>
              <a:t>: </a:t>
            </a:r>
            <a:endParaRPr lang="el-GR" altLang="en-US" sz="2400" dirty="0" smtClean="0"/>
          </a:p>
          <a:p>
            <a:pPr>
              <a:spcBef>
                <a:spcPts val="1200"/>
              </a:spcBef>
            </a:pPr>
            <a:r>
              <a:rPr lang="el-GR" altLang="en-US" sz="2400" dirty="0" err="1" smtClean="0"/>
              <a:t>Ζαραμπούκα</a:t>
            </a:r>
            <a:r>
              <a:rPr lang="el-GR" altLang="en-US" sz="2400" dirty="0"/>
              <a:t>, Σοφία. Μυθολογία 7 : Οι Κένταυροι, </a:t>
            </a:r>
            <a:r>
              <a:rPr lang="el-GR" altLang="en-US" sz="2400" b="1" dirty="0"/>
              <a:t>ο Ασκληπιός</a:t>
            </a:r>
            <a:r>
              <a:rPr lang="el-GR" altLang="en-US" sz="2400" dirty="0"/>
              <a:t>, οι Μούσες και ο Ορφέας / Σοφία </a:t>
            </a:r>
            <a:r>
              <a:rPr lang="el-GR" altLang="en-US" sz="2400" dirty="0" err="1"/>
              <a:t>Ζαραμπούκα</a:t>
            </a:r>
            <a:r>
              <a:rPr lang="el-GR" altLang="en-US" sz="2400" dirty="0"/>
              <a:t> · εικονογράφηση Σοφία </a:t>
            </a:r>
            <a:r>
              <a:rPr lang="el-GR" altLang="en-US" sz="2400" dirty="0" err="1"/>
              <a:t>Ζαραμπούκα</a:t>
            </a:r>
            <a:r>
              <a:rPr lang="el-GR" altLang="en-US" sz="2400" dirty="0"/>
              <a:t>. - 9η </a:t>
            </a:r>
            <a:r>
              <a:rPr lang="el-GR" altLang="en-US" sz="2400" dirty="0" err="1" smtClean="0"/>
              <a:t>έκδ</a:t>
            </a:r>
            <a:r>
              <a:rPr lang="el-GR" altLang="en-US" sz="2400" dirty="0"/>
              <a:t>. - </a:t>
            </a:r>
            <a:r>
              <a:rPr lang="el-GR" altLang="en-US" sz="2400" dirty="0" smtClean="0"/>
              <a:t>Αθήνα: </a:t>
            </a:r>
            <a:r>
              <a:rPr lang="el-GR" altLang="en-US" sz="2400" dirty="0"/>
              <a:t>Κέδρος, 1998</a:t>
            </a:r>
            <a:r>
              <a:rPr lang="el-GR" altLang="en-US" sz="2400" dirty="0" smtClean="0"/>
              <a:t>.</a:t>
            </a:r>
          </a:p>
          <a:p>
            <a:pPr>
              <a:spcBef>
                <a:spcPts val="1200"/>
              </a:spcBef>
            </a:pPr>
            <a:r>
              <a:rPr lang="el-GR" altLang="en-US" sz="2400" dirty="0"/>
              <a:t>Μανδηλαράς, Φίλιππος. </a:t>
            </a:r>
            <a:r>
              <a:rPr lang="el-GR" altLang="en-US" sz="2400" b="1" dirty="0"/>
              <a:t>Ασκληπιός ο πρώτος θεραπευτής / Φίλιππος Μανδηλαράς </a:t>
            </a:r>
            <a:r>
              <a:rPr lang="el-GR" altLang="en-US" sz="2400" dirty="0"/>
              <a:t>· εικονογράφηση Ναταλία </a:t>
            </a:r>
            <a:r>
              <a:rPr lang="el-GR" altLang="en-US" sz="2400" dirty="0" err="1"/>
              <a:t>Καπατσούλια</a:t>
            </a:r>
            <a:r>
              <a:rPr lang="el-GR" altLang="en-US" sz="2400" dirty="0"/>
              <a:t>. - 1η </a:t>
            </a:r>
            <a:r>
              <a:rPr lang="el-GR" altLang="en-US" sz="2400" dirty="0" err="1"/>
              <a:t>έκδ</a:t>
            </a:r>
            <a:r>
              <a:rPr lang="el-GR" altLang="en-US" sz="2400" dirty="0"/>
              <a:t>. - Αθήνα : Εκδόσεις Παπαδόπουλος, 2011.</a:t>
            </a:r>
            <a:endParaRPr lang="el-GR" altLang="en-US" sz="2400" dirty="0" smtClean="0"/>
          </a:p>
          <a:p>
            <a:pPr marL="0" indent="0">
              <a:spcBef>
                <a:spcPts val="1200"/>
              </a:spcBef>
              <a:buNone/>
            </a:pPr>
            <a:endParaRPr lang="en-GB" sz="2400" dirty="0"/>
          </a:p>
        </p:txBody>
      </p:sp>
    </p:spTree>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Κατά την ανάγνωση</a:t>
            </a:r>
            <a:endParaRPr lang="en-GB" dirty="0"/>
          </a:p>
        </p:txBody>
      </p:sp>
      <p:sp>
        <p:nvSpPr>
          <p:cNvPr id="5" name="Θέση περιεχομένου 4"/>
          <p:cNvSpPr>
            <a:spLocks noGrp="1"/>
          </p:cNvSpPr>
          <p:nvPr>
            <p:ph sz="half" idx="1"/>
          </p:nvPr>
        </p:nvSpPr>
        <p:spPr>
          <a:xfrm>
            <a:off x="457200" y="1600200"/>
            <a:ext cx="2386608" cy="4525963"/>
          </a:xfrm>
        </p:spPr>
        <p:txBody>
          <a:bodyPr/>
          <a:lstStyle/>
          <a:p>
            <a:pPr marL="0" indent="0">
              <a:buNone/>
            </a:pPr>
            <a:r>
              <a:rPr lang="el-GR" dirty="0"/>
              <a:t>Κατά τη διαδικασία της ανάγνωσης μάθαμε ότι ο Ασκληπιός θεράπευε με βότανα. </a:t>
            </a:r>
            <a:endParaRPr lang="en-GB" dirty="0"/>
          </a:p>
        </p:txBody>
      </p:sp>
      <p:pic>
        <p:nvPicPr>
          <p:cNvPr id="7" name="Content Placeholder 3" descr="Η νηπιαγωγός διαβάζει το βιβλίο."/>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3109130" y="1772816"/>
            <a:ext cx="5577670" cy="4176464"/>
          </a:xfrm>
        </p:spPr>
      </p:pic>
    </p:spTree>
    <p:extLst>
      <p:ext uri="{BB962C8B-B14F-4D97-AF65-F5344CB8AC3E}">
        <p14:creationId xmlns:p14="http://schemas.microsoft.com/office/powerpoint/2010/main" val="167520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Μετά την ανάγνωση</a:t>
            </a:r>
            <a:endParaRPr lang="en-GB" dirty="0"/>
          </a:p>
        </p:txBody>
      </p:sp>
      <p:sp>
        <p:nvSpPr>
          <p:cNvPr id="3" name="Θέση περιεχομένου 2"/>
          <p:cNvSpPr>
            <a:spLocks noGrp="1"/>
          </p:cNvSpPr>
          <p:nvPr>
            <p:ph sz="half" idx="1"/>
          </p:nvPr>
        </p:nvSpPr>
        <p:spPr/>
        <p:txBody>
          <a:bodyPr/>
          <a:lstStyle/>
          <a:p>
            <a:pPr marL="0" indent="0">
              <a:buNone/>
            </a:pPr>
            <a:r>
              <a:rPr lang="el-GR" dirty="0"/>
              <a:t>Μετά την ανάγνωση παρατηρήσαμε αγάλματα του Ασκληπιού και διαπιστώσαμε την παρουσία του </a:t>
            </a:r>
            <a:r>
              <a:rPr lang="el-GR" dirty="0" smtClean="0"/>
              <a:t>φιδιού.</a:t>
            </a:r>
            <a:endParaRPr lang="en-GB" dirty="0"/>
          </a:p>
        </p:txBody>
      </p:sp>
      <p:pic>
        <p:nvPicPr>
          <p:cNvPr id="1028" name="Picture 4" descr="Άγαλμα του Ασκληπιού."/>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4788025" y="1556792"/>
            <a:ext cx="3744416" cy="460851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283968" y="5807136"/>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3579215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Ασκληπιός και Φίδι</a:t>
            </a:r>
            <a:endParaRPr lang="en-GB" dirty="0"/>
          </a:p>
        </p:txBody>
      </p:sp>
      <p:pic>
        <p:nvPicPr>
          <p:cNvPr id="7" name="Content Placeholder 3" descr="Συζήτηση για τη σχέση του Ασκληπιού με το Φίδι."/>
          <p:cNvPicPr>
            <a:picLocks noGrp="1" noChangeAspect="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2165344" y="1772815"/>
            <a:ext cx="4813312" cy="409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8252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Δραστηριότητα: </a:t>
            </a:r>
            <a:br>
              <a:rPr lang="el-GR" dirty="0" smtClean="0"/>
            </a:br>
            <a:r>
              <a:rPr lang="el-GR" dirty="0" smtClean="0"/>
              <a:t>«Θεραπευτικά Βότανα» (1/5)</a:t>
            </a:r>
            <a:endParaRPr lang="en-GB" dirty="0"/>
          </a:p>
        </p:txBody>
      </p:sp>
      <p:sp>
        <p:nvSpPr>
          <p:cNvPr id="5" name="Θέση περιεχομένου 4"/>
          <p:cNvSpPr>
            <a:spLocks noGrp="1"/>
          </p:cNvSpPr>
          <p:nvPr>
            <p:ph sz="half" idx="1"/>
          </p:nvPr>
        </p:nvSpPr>
        <p:spPr>
          <a:xfrm>
            <a:off x="457200" y="1600200"/>
            <a:ext cx="3754760" cy="4525963"/>
          </a:xfrm>
        </p:spPr>
        <p:txBody>
          <a:bodyPr>
            <a:noAutofit/>
          </a:bodyPr>
          <a:lstStyle/>
          <a:p>
            <a:pPr marL="0" indent="0">
              <a:buNone/>
            </a:pPr>
            <a:r>
              <a:rPr lang="el-GR" sz="2600" dirty="0"/>
              <a:t>Από τα παιδιά είχε ήδη ζητηθεί να φέρουν από το σπίτι τους ένα βότανο για το οποίο θα γνωρίζουν τι θεραπεύει. </a:t>
            </a:r>
            <a:r>
              <a:rPr lang="el-GR" sz="2600" dirty="0" smtClean="0"/>
              <a:t>Κάθε </a:t>
            </a:r>
            <a:r>
              <a:rPr lang="el-GR" sz="2600" dirty="0"/>
              <a:t>παιδί παρουσίασε το βότανό του και ανέλυσε τις θεραπευτικές του ιδιότητες. Οι άλλοι το επεξεργάζονταν και το μύριζαν. </a:t>
            </a:r>
            <a:endParaRPr lang="en-GB" sz="2600" dirty="0"/>
          </a:p>
        </p:txBody>
      </p:sp>
      <p:pic>
        <p:nvPicPr>
          <p:cNvPr id="7" name="Content Placeholder 5" descr="Τα παιδιά φέρνουν τα βότανά τους."/>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4423621" y="1700808"/>
            <a:ext cx="4263179" cy="4176464"/>
          </a:xfrm>
        </p:spPr>
      </p:pic>
    </p:spTree>
    <p:extLst>
      <p:ext uri="{BB962C8B-B14F-4D97-AF65-F5344CB8AC3E}">
        <p14:creationId xmlns:p14="http://schemas.microsoft.com/office/powerpoint/2010/main" val="68965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Δραστηριότητα: </a:t>
            </a:r>
            <a:br>
              <a:rPr lang="el-GR" dirty="0"/>
            </a:br>
            <a:r>
              <a:rPr lang="el-GR" dirty="0"/>
              <a:t>«Θεραπευτικά Βότανα» </a:t>
            </a:r>
            <a:r>
              <a:rPr lang="el-GR" dirty="0" smtClean="0"/>
              <a:t>(2/5</a:t>
            </a:r>
            <a:r>
              <a:rPr lang="el-GR" dirty="0"/>
              <a:t>)</a:t>
            </a:r>
            <a:endParaRPr lang="en-GB" dirty="0"/>
          </a:p>
        </p:txBody>
      </p:sp>
      <p:sp>
        <p:nvSpPr>
          <p:cNvPr id="3" name="Θέση περιεχομένου 2"/>
          <p:cNvSpPr>
            <a:spLocks noGrp="1"/>
          </p:cNvSpPr>
          <p:nvPr>
            <p:ph sz="half" idx="1"/>
          </p:nvPr>
        </p:nvSpPr>
        <p:spPr>
          <a:xfrm>
            <a:off x="457200" y="1600200"/>
            <a:ext cx="3394720" cy="4525963"/>
          </a:xfrm>
        </p:spPr>
        <p:txBody>
          <a:bodyPr/>
          <a:lstStyle/>
          <a:p>
            <a:pPr marL="0" indent="0">
              <a:buNone/>
            </a:pPr>
            <a:r>
              <a:rPr lang="el-GR" altLang="en-US" dirty="0"/>
              <a:t>Στη συνέχεια τα παιδιά έβαλαν το βότανο σε σακουλάκι. Μετά έγραψαν την ονομασία του βοτάνου και σε ένα άλλο χαρτί τις θεραπευτικές τους ιδιότητες</a:t>
            </a:r>
            <a:r>
              <a:rPr lang="en-US" altLang="en-US" dirty="0"/>
              <a:t>.</a:t>
            </a:r>
            <a:endParaRPr lang="en-GB" dirty="0"/>
          </a:p>
        </p:txBody>
      </p:sp>
      <p:pic>
        <p:nvPicPr>
          <p:cNvPr id="5" name="Content Placeholder 3" descr="Τα παιδιά βάζουν τα βότανά τους σε σακουλάκια."/>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4146421" y="1700808"/>
            <a:ext cx="4546600" cy="34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513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Δραστηριότητα: </a:t>
            </a:r>
            <a:br>
              <a:rPr lang="el-GR" dirty="0"/>
            </a:br>
            <a:r>
              <a:rPr lang="el-GR" dirty="0"/>
              <a:t>«Θεραπευτικά Βότανα» </a:t>
            </a:r>
            <a:r>
              <a:rPr lang="el-GR" dirty="0" smtClean="0"/>
              <a:t>(3/5</a:t>
            </a:r>
            <a:r>
              <a:rPr lang="el-GR" dirty="0"/>
              <a:t>)</a:t>
            </a:r>
            <a:endParaRPr lang="en-GB" dirty="0"/>
          </a:p>
        </p:txBody>
      </p:sp>
      <p:sp>
        <p:nvSpPr>
          <p:cNvPr id="3" name="Θέση περιεχομένου 2"/>
          <p:cNvSpPr>
            <a:spLocks noGrp="1"/>
          </p:cNvSpPr>
          <p:nvPr>
            <p:ph sz="half" idx="1"/>
          </p:nvPr>
        </p:nvSpPr>
        <p:spPr>
          <a:xfrm>
            <a:off x="457200" y="1600200"/>
            <a:ext cx="3034680" cy="4525963"/>
          </a:xfrm>
        </p:spPr>
        <p:txBody>
          <a:bodyPr/>
          <a:lstStyle/>
          <a:p>
            <a:pPr marL="0" indent="0">
              <a:buNone/>
            </a:pPr>
            <a:r>
              <a:rPr lang="el-GR" dirty="0"/>
              <a:t>Για την αλφαβητική παρουσίαση των βοτάνων κατασκευάστηκε με χαρτόνι και </a:t>
            </a:r>
            <a:r>
              <a:rPr lang="el-GR" dirty="0" err="1"/>
              <a:t>διπλόκαρφα</a:t>
            </a:r>
            <a:r>
              <a:rPr lang="el-GR" dirty="0"/>
              <a:t> ένα </a:t>
            </a:r>
            <a:r>
              <a:rPr lang="el-GR" dirty="0" smtClean="0"/>
              <a:t>σταντ </a:t>
            </a:r>
            <a:r>
              <a:rPr lang="el-GR" dirty="0"/>
              <a:t>όπου τα παιδιά τοποθετούσαν το σακουλάκι τους. </a:t>
            </a:r>
            <a:endParaRPr lang="en-GB" dirty="0"/>
          </a:p>
        </p:txBody>
      </p:sp>
      <p:pic>
        <p:nvPicPr>
          <p:cNvPr id="5" name="Content Placeholder 3" descr="Αγοράκι κρεμά το σακουλάκι του."/>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3851275" y="1772816"/>
            <a:ext cx="4835525" cy="3385920"/>
          </a:xfrm>
        </p:spPr>
      </p:pic>
    </p:spTree>
    <p:extLst>
      <p:ext uri="{BB962C8B-B14F-4D97-AF65-F5344CB8AC3E}">
        <p14:creationId xmlns:p14="http://schemas.microsoft.com/office/powerpoint/2010/main" val="1524651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4" descr="Σακουλάκια και καρτελάκια με βότανα."/>
          <p:cNvPicPr>
            <a:picLocks noGrp="1" noChangeAspect="1"/>
          </p:cNvPicPr>
          <p:nvPr>
            <p:ph type="pic" idx="1"/>
          </p:nvPr>
        </p:nvPicPr>
        <p:blipFill>
          <a:blip r:embed="rId2" cstate="screen">
            <a:extLst>
              <a:ext uri="{28A0092B-C50C-407E-A947-70E740481C1C}">
                <a14:useLocalDpi xmlns:a14="http://schemas.microsoft.com/office/drawing/2010/main"/>
              </a:ext>
            </a:extLst>
          </a:blip>
          <a:srcRect/>
          <a:stretch>
            <a:fillRect/>
          </a:stretch>
        </p:blipFill>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type="body" sz="half" idx="2"/>
          </p:nvPr>
        </p:nvSpPr>
        <p:spPr/>
        <p:txBody>
          <a:bodyPr>
            <a:normAutofit/>
          </a:bodyPr>
          <a:lstStyle/>
          <a:p>
            <a:pPr marL="0" indent="0">
              <a:buNone/>
            </a:pPr>
            <a:r>
              <a:rPr lang="el-GR" sz="2400" dirty="0"/>
              <a:t>Πίσω του ακριβώς υπήρχε το καρτελάκι με τις θεραπευτικές του ιδιότητες. </a:t>
            </a:r>
            <a:endParaRPr lang="en-GB" sz="2400" dirty="0"/>
          </a:p>
        </p:txBody>
      </p:sp>
      <p:sp>
        <p:nvSpPr>
          <p:cNvPr id="7" name="Τίτλος 6"/>
          <p:cNvSpPr>
            <a:spLocks noGrp="1"/>
          </p:cNvSpPr>
          <p:nvPr>
            <p:ph type="title"/>
          </p:nvPr>
        </p:nvSpPr>
        <p:spPr/>
        <p:txBody>
          <a:bodyPr>
            <a:normAutofit fontScale="90000"/>
          </a:bodyPr>
          <a:lstStyle/>
          <a:p>
            <a:r>
              <a:rPr lang="el-GR" dirty="0"/>
              <a:t>Δραστηριότητα: </a:t>
            </a:r>
            <a:br>
              <a:rPr lang="el-GR" dirty="0"/>
            </a:br>
            <a:r>
              <a:rPr lang="el-GR" dirty="0"/>
              <a:t>«Θεραπευτικά Βότανα» </a:t>
            </a:r>
            <a:r>
              <a:rPr lang="el-GR" dirty="0" smtClean="0"/>
              <a:t>(4/5</a:t>
            </a:r>
            <a:r>
              <a:rPr lang="el-GR" dirty="0"/>
              <a:t>)</a:t>
            </a:r>
            <a:endParaRPr lang="en-GB" dirty="0"/>
          </a:p>
        </p:txBody>
      </p:sp>
    </p:spTree>
    <p:extLst>
      <p:ext uri="{BB962C8B-B14F-4D97-AF65-F5344CB8AC3E}">
        <p14:creationId xmlns:p14="http://schemas.microsoft.com/office/powerpoint/2010/main" val="31029216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9/2015 12:43:51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1028,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F74EFF7F-0069-439E-8747-9BD3BB56478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2012</TotalTime>
  <Words>576</Words>
  <Application>Microsoft Office PowerPoint</Application>
  <PresentationFormat>On-screen Show (4:3)</PresentationFormat>
  <Paragraphs>65</Paragraphs>
  <Slides>18</Slides>
  <Notes>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Θέμα του Office</vt:lpstr>
      <vt:lpstr>Το Εικονογραφημένο Βιβλίο στην Προσχολική Εκπαίδευση</vt:lpstr>
      <vt:lpstr>Διδακτική Πρακτική</vt:lpstr>
      <vt:lpstr>Κατά την ανάγνωση</vt:lpstr>
      <vt:lpstr>Μετά την ανάγνωση</vt:lpstr>
      <vt:lpstr>Ασκληπιός και Φίδι</vt:lpstr>
      <vt:lpstr>Δραστηριότητα:  «Θεραπευτικά Βότανα» (1/5)</vt:lpstr>
      <vt:lpstr>Δραστηριότητα:  «Θεραπευτικά Βότανα» (2/5)</vt:lpstr>
      <vt:lpstr>Δραστηριότητα:  «Θεραπευτικά Βότανα» (3/5)</vt:lpstr>
      <vt:lpstr>Δραστηριότητα:  «Θεραπευτικά Βότανα» (4/5)</vt:lpstr>
      <vt:lpstr>Δραστηριότητα:  «Θεραπευτικά Βότανα» (5/5)</vt:lpstr>
      <vt:lpstr>Το τελικό αποτέλεσμα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Μυθολογία - Ασκληπιός</dc:title>
  <dc:subject>Το Εικονογραφημένο Βιβλίο στην Προσχολική Εκπαίδευση</dc:subject>
  <dc:creator> Αγγελική Γιαννικοπούλου</dc:creator>
  <cp:lastModifiedBy>Smaragda Papadopoulou</cp:lastModifiedBy>
  <cp:revision>219</cp:revision>
  <dcterms:created xsi:type="dcterms:W3CDTF">2012-09-06T09:03:05Z</dcterms:created>
  <dcterms:modified xsi:type="dcterms:W3CDTF">2015-10-28T22:44:04Z</dcterms:modified>
  <cp:category>Λογοτεχνικά Είδη</cp:category>
</cp:coreProperties>
</file>