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1" r:id="rId19"/>
    <p:sldId id="272" r:id="rId20"/>
    <p:sldId id="273" r:id="rId21"/>
    <p:sldId id="274"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7C62F-4807-4427-9B7B-4979BF2C82C6}"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471DF-2BF2-4DE1-A92F-6BD0E72241B1}" type="slidenum">
              <a:rPr lang="el-GR" smtClean="0"/>
              <a:t>‹#›</a:t>
            </a:fld>
            <a:endParaRPr lang="el-GR"/>
          </a:p>
        </p:txBody>
      </p:sp>
    </p:spTree>
    <p:extLst>
      <p:ext uri="{BB962C8B-B14F-4D97-AF65-F5344CB8AC3E}">
        <p14:creationId xmlns:p14="http://schemas.microsoft.com/office/powerpoint/2010/main" val="330157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52484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0770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88112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0363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95471DF-2BF2-4DE1-A92F-6BD0E72241B1}" type="slidenum">
              <a:rPr lang="el-GR" smtClean="0"/>
              <a:t>4</a:t>
            </a:fld>
            <a:endParaRPr lang="el-GR"/>
          </a:p>
        </p:txBody>
      </p:sp>
    </p:spTree>
    <p:extLst>
      <p:ext uri="{BB962C8B-B14F-4D97-AF65-F5344CB8AC3E}">
        <p14:creationId xmlns:p14="http://schemas.microsoft.com/office/powerpoint/2010/main" val="318684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70016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39359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5209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31895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62803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74979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528830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4312650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816112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Εξελικτικές Μαθησιακές Δυσκολίες</a:t>
            </a: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121460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074347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Ψυχολογική κατάσταση</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0931697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26908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Η θεωρία της δραστηριότητας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887977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824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247826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42820628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46636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Dislexia_nens.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smtClean="0">
                <a:solidFill>
                  <a:srgbClr val="5075BC"/>
                </a:solidFill>
              </a:rPr>
              <a:t>Ενότητα ΣΤ:</a:t>
            </a:r>
            <a:r>
              <a:rPr lang="en-US" sz="2800" dirty="0" smtClean="0">
                <a:solidFill>
                  <a:srgbClr val="5075BC"/>
                </a:solidFill>
              </a:rPr>
              <a:t> </a:t>
            </a:r>
            <a:r>
              <a:rPr lang="el-GR" sz="2800" dirty="0"/>
              <a:t>Διαχείριση Σχολικής </a:t>
            </a:r>
            <a:r>
              <a:rPr lang="el-GR" sz="2800" dirty="0" smtClean="0"/>
              <a:t>Τάξης</a:t>
            </a:r>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3623252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(3)</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Απλώς επηρεάζουν αυτές οι ίδιες </a:t>
            </a:r>
            <a:r>
              <a:rPr lang="el-GR" dirty="0" err="1"/>
              <a:t>απ</a:t>
            </a:r>
            <a:r>
              <a:rPr lang="el-GR" dirty="0"/>
              <a:t>΄ ευθείας, και από μόνες τους την μαθησιακή δυνατότητα του παιδιού και έτσι παρουσιάζεται χαμηλή σχολική επίδοση σε διάφορα μαθήματα ανάλογα με την περίπτωση. </a:t>
            </a:r>
            <a:endParaRPr lang="el-GR" dirty="0" smtClean="0"/>
          </a:p>
          <a:p>
            <a:r>
              <a:rPr lang="el-GR" dirty="0" smtClean="0"/>
              <a:t>Μερικές </a:t>
            </a:r>
            <a:r>
              <a:rPr lang="el-GR" dirty="0"/>
              <a:t>φορές βέβαια είναι πιθανόν να συνυπάρχει κάποια από όλες αυτές τις αιτίες ή και κάποια άλλη διαφορετική, μαζί με τη δυσλεξία. </a:t>
            </a:r>
          </a:p>
          <a:p>
            <a:r>
              <a:rPr lang="el-GR" dirty="0"/>
              <a:t>Τότε, δύο αιτίες (ή και περισσότερες σε μερικές περιπτώσεις) προκαλούν προβλήματα και τότε είναι πάρα πολύ δύσκολο να αποφασίσει κανείς σε τι ποσοστό η δυσκολία των παιδιών οφείλεται στη Δυσλεξία, και σε τι ποσοστό οφείλεται σε κάποια από τις άλλες ιδιαιτερότητες που συνυπάρχουν. </a:t>
            </a:r>
            <a:endParaRPr lang="el-GR" dirty="0" smtClean="0"/>
          </a:p>
          <a:p>
            <a:r>
              <a:rPr lang="el-GR" dirty="0" smtClean="0"/>
              <a:t>Έτσι</a:t>
            </a:r>
            <a:r>
              <a:rPr lang="el-GR" dirty="0"/>
              <a:t>, οι ερευνητές προκειμένου να μελετήσουν τη φύση της δυσλεξίας θέτουν σαν προϋπόθεση ότι είναι καλύτερα να εργάζονται με παιδιά που δεν παρουσιάζουν καμία απολύτως άλλη διαταραχή</a:t>
            </a:r>
            <a:r>
              <a:rPr lang="el-GR" dirty="0" smtClean="0"/>
              <a:t>.</a:t>
            </a:r>
            <a:endParaRPr lang="el-GR" dirty="0"/>
          </a:p>
        </p:txBody>
      </p:sp>
    </p:spTree>
    <p:extLst>
      <p:ext uri="{BB962C8B-B14F-4D97-AF65-F5344CB8AC3E}">
        <p14:creationId xmlns:p14="http://schemas.microsoft.com/office/powerpoint/2010/main" val="3925888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(4)</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Οι Ειδικές Εξελικτικές Μαθησιακές Δυσκολίες είναι η έκφραση μιας δυσλειτουργίας που χαρακτηρίζει ένα άτομο από τη γέννησή του, και διαρκεί δια βίου. </a:t>
            </a:r>
            <a:endParaRPr lang="el-GR" dirty="0" smtClean="0"/>
          </a:p>
          <a:p>
            <a:r>
              <a:rPr lang="el-GR" dirty="0" smtClean="0"/>
              <a:t>Δεν </a:t>
            </a:r>
            <a:r>
              <a:rPr lang="el-GR" dirty="0"/>
              <a:t>εμφανίζεται ξαφνικά και δεν θεραπεύεται με την έννοια της απόλυτης ίασης με καμία μέθοδο εκπαιδευτική ή ιατρική ή άλλη, και με κανένα τρόπο, τουλάχιστον σύμφωνα με τα σημερινά επιστημονικά δεδομένα. </a:t>
            </a:r>
            <a:endParaRPr lang="el-GR" dirty="0" smtClean="0"/>
          </a:p>
          <a:p>
            <a:r>
              <a:rPr lang="el-GR" dirty="0" smtClean="0"/>
              <a:t>Αν </a:t>
            </a:r>
            <a:r>
              <a:rPr lang="el-GR" dirty="0"/>
              <a:t>και έχουν υποστηριχθεί μερικές απόψεις σχετικά με αυτό το θέμα (π.χ. χρήση ακουστικών, εγκεφαλογραφημάτων, μαγνητών, φακών </a:t>
            </a:r>
            <a:r>
              <a:rPr lang="el-GR" dirty="0" err="1"/>
              <a:t>κλπ</a:t>
            </a:r>
            <a:r>
              <a:rPr lang="el-GR" dirty="0"/>
              <a:t>) από κάποιους ερευνητές, όλες μέχρι τώρα έχουν απόλυτα απορριφθεί από την επιστημονική κοινότητα και έχουν κριθεί εντελώς ακατάλληλες. </a:t>
            </a:r>
          </a:p>
        </p:txBody>
      </p:sp>
    </p:spTree>
    <p:extLst>
      <p:ext uri="{BB962C8B-B14F-4D97-AF65-F5344CB8AC3E}">
        <p14:creationId xmlns:p14="http://schemas.microsoft.com/office/powerpoint/2010/main" val="281065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(5)</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Η δυσλεξία αντιμετωπίζεται βέβαια και μάλιστα με μεγάλη επιτυχία με εκπαιδευτικές μεθόδους με την έννοια ότι τα συμπτώματα τα οποία ταλαιπωρούν τα δυσλεξικά άτομα και τα εμποδίζουν να λειτουργήσουν στο σχολείο με άνεση και να αξιοποιήσουν τις εκπαιδευτικές ευκαιρίες, μπορούν με το χρόνο και με την ειδική εκπαίδευση να ελαχιστοποιούνται. </a:t>
            </a:r>
            <a:endParaRPr lang="el-GR" dirty="0" smtClean="0"/>
          </a:p>
          <a:p>
            <a:r>
              <a:rPr lang="el-GR" dirty="0" smtClean="0"/>
              <a:t>Για </a:t>
            </a:r>
            <a:r>
              <a:rPr lang="el-GR" dirty="0"/>
              <a:t>παράδειγμα η ανάγνωση και η ορθογραφία μπορούν να φτάσουν σε ένα πολύ καλό επίπεδο, ως και παρόμοιο με εκείνο των μη δυσλεξικών μαθητών, όμως η δυσκολία τους με την έννοια της δυσλειτουργίας παραμένει και θα παρουσιάσει συμπτώματα όταν προκύψει νέα ευκαιρία όπως η εκμάθηση μιας άλλης γλώσσας. </a:t>
            </a:r>
          </a:p>
        </p:txBody>
      </p:sp>
    </p:spTree>
    <p:extLst>
      <p:ext uri="{BB962C8B-B14F-4D97-AF65-F5344CB8AC3E}">
        <p14:creationId xmlns:p14="http://schemas.microsoft.com/office/powerpoint/2010/main" val="3045902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(6)</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Επομένως δεν είναι δυνατόν ένας μαθητής να είναι καλός και χωρίς καθόλου δυσκολίες μέχρι για παράδειγμα την Γ΄ ή την Δ΄ ή άλλη τάξη, και ξαφνικά μετά να παρουσιάζει μαθησιακές δυσκολίες και να αποδίδουμε αυτές τις δυσκολίες σε δυσλεξία. Οι δυσκολίες αυτού του μαθητή θα πρέπει να οφείλονται σε άλλα αίτια τα οποία θα πρέπει να διερευνηθούν. </a:t>
            </a:r>
          </a:p>
          <a:p>
            <a:r>
              <a:rPr lang="el-GR" dirty="0"/>
              <a:t>Οι ειδικές εξελικτικές δυσκολίες σε άλλες περιπτώσεις έχουν κληρονομική βάση και σε άλλες συγγενή αιτιολογία δηλαδή συμβάντα κατά τη διάρκεια της εγκυμοσύνης και του τοκετού</a:t>
            </a:r>
            <a:r>
              <a:rPr lang="el-GR" dirty="0" smtClean="0"/>
              <a:t>.</a:t>
            </a:r>
          </a:p>
          <a:p>
            <a:r>
              <a:rPr lang="el-GR" dirty="0" smtClean="0"/>
              <a:t> </a:t>
            </a:r>
            <a:r>
              <a:rPr lang="el-GR" dirty="0"/>
              <a:t>Σε άλλες περιπτώσεις πάλι δεν συμβαίνει να υπάρχει ούτε κληρονομικότητα ούτε και άλλα επιβαρυντικά στοιχεία. Το όλο αυτό θέμα της αιτιολογίας βρίσκεται ακόμα σε διερεύνηση αν και ήδη υπάρχουν πολύ καλές μελέτες και αρκετά ενδεικτικά στοιχεία. </a:t>
            </a:r>
          </a:p>
        </p:txBody>
      </p:sp>
    </p:spTree>
    <p:extLst>
      <p:ext uri="{BB962C8B-B14F-4D97-AF65-F5344CB8AC3E}">
        <p14:creationId xmlns:p14="http://schemas.microsoft.com/office/powerpoint/2010/main" val="183485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r>
              <a:rPr lang="el-GR" dirty="0" smtClean="0"/>
              <a:t>Εξελικτικές Μαθησιακές Δυσκολίες</a:t>
            </a:r>
            <a:endParaRPr lang="el-GR" dirty="0"/>
          </a:p>
        </p:txBody>
      </p:sp>
    </p:spTree>
    <p:extLst>
      <p:ext uri="{BB962C8B-B14F-4D97-AF65-F5344CB8AC3E}">
        <p14:creationId xmlns:p14="http://schemas.microsoft.com/office/powerpoint/2010/main" val="1300125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2268277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32620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2091846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Ζαχαρούλα Σμυρναίου. </a:t>
            </a:r>
            <a:r>
              <a:rPr lang="el-GR" sz="2000" dirty="0"/>
              <a:t>«Παιδαγωγικά, Διαχείριση Σχολικής Τάξης, Εξελικτικές Μαθησιακές </a:t>
            </a:r>
            <a:r>
              <a:rPr lang="el-GR" sz="2000" dirty="0" smtClean="0"/>
              <a:t>Δυσκολίες»</a:t>
            </a:r>
            <a:r>
              <a:rPr lang="en-US" sz="2000" dirty="0" smtClean="0"/>
              <a:t>.</a:t>
            </a:r>
            <a:r>
              <a:rPr lang="el-GR" sz="2000" dirty="0" smtClean="0"/>
              <a:t> Έκδοση: 1.0. Αθήνα 2014. Διαθέσιμο από τη δικτυακή διεύθυνση: </a:t>
            </a:r>
            <a:r>
              <a:rPr lang="en-US" sz="2000" dirty="0"/>
              <a:t>http://opencourses.uoa.gr/courses/MATH18/</a:t>
            </a:r>
            <a:r>
              <a:rPr lang="el-GR" sz="2000" dirty="0" smtClean="0"/>
              <a:t>.</a:t>
            </a:r>
          </a:p>
          <a:p>
            <a:endParaRPr lang="el-GR" sz="2000" dirty="0"/>
          </a:p>
        </p:txBody>
      </p:sp>
    </p:spTree>
    <p:extLst>
      <p:ext uri="{BB962C8B-B14F-4D97-AF65-F5344CB8AC3E}">
        <p14:creationId xmlns:p14="http://schemas.microsoft.com/office/powerpoint/2010/main" val="1399814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07657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Ψυχολογική </a:t>
            </a:r>
            <a:r>
              <a:rPr lang="el-GR" dirty="0" smtClean="0"/>
              <a:t>κατάσταση</a:t>
            </a:r>
          </a:p>
          <a:p>
            <a:r>
              <a:rPr lang="el-GR" dirty="0"/>
              <a:t>Συναισθηματική </a:t>
            </a:r>
            <a:r>
              <a:rPr lang="el-GR" dirty="0" smtClean="0"/>
              <a:t>Νοημοσύνη</a:t>
            </a:r>
          </a:p>
          <a:p>
            <a:r>
              <a:rPr lang="el-GR" dirty="0" smtClean="0"/>
              <a:t>Μαθησιακές Δυσκολίες</a:t>
            </a:r>
            <a:r>
              <a:rPr lang="en-US" dirty="0" smtClean="0"/>
              <a:t>,</a:t>
            </a:r>
            <a:r>
              <a:rPr lang="el-GR" dirty="0" smtClean="0"/>
              <a:t> </a:t>
            </a:r>
            <a:r>
              <a:rPr lang="el-GR" smtClean="0"/>
              <a:t>Αποκλίνουσες Συμπεριφορές</a:t>
            </a:r>
            <a:endParaRPr lang="el-GR" dirty="0" smtClean="0"/>
          </a:p>
          <a:p>
            <a:r>
              <a:rPr lang="el-GR" dirty="0"/>
              <a:t>Εξελικτικές Μαθησιακές Δυσκολίες</a:t>
            </a:r>
          </a:p>
        </p:txBody>
      </p:sp>
    </p:spTree>
    <p:extLst>
      <p:ext uri="{BB962C8B-B14F-4D97-AF65-F5344CB8AC3E}">
        <p14:creationId xmlns:p14="http://schemas.microsoft.com/office/powerpoint/2010/main" val="300438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568678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03512" y="1556793"/>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a:t>
            </a:r>
            <a:r>
              <a:rPr lang="el-GR" sz="2000" b="1" dirty="0" smtClean="0"/>
              <a:t>1</a:t>
            </a:r>
            <a:r>
              <a:rPr lang="en-US" sz="2000" b="1" dirty="0"/>
              <a:t>. </a:t>
            </a:r>
            <a:r>
              <a:rPr lang="en-US" sz="2000" dirty="0"/>
              <a:t>By </a:t>
            </a:r>
            <a:r>
              <a:rPr lang="en-US" sz="2000" dirty="0" err="1"/>
              <a:t>cuidado</a:t>
            </a:r>
            <a:r>
              <a:rPr lang="en-US" sz="2000" dirty="0"/>
              <a:t> </a:t>
            </a:r>
            <a:r>
              <a:rPr lang="en-US" sz="2000" dirty="0" err="1"/>
              <a:t>infantil</a:t>
            </a:r>
            <a:r>
              <a:rPr lang="en-US" sz="2000" dirty="0"/>
              <a:t> (cuidadoinfantil.net) [CC-BY-SA-3.0 (http://creativecommons.org/licenses/by-sa/3.0)], via Wikimedia </a:t>
            </a:r>
            <a:r>
              <a:rPr lang="en-US" sz="2000" dirty="0" smtClean="0"/>
              <a:t>Commons. </a:t>
            </a:r>
            <a:r>
              <a:rPr lang="el-GR" sz="2000" dirty="0" smtClean="0"/>
              <a:t>Σύνδεσμος: </a:t>
            </a:r>
            <a:r>
              <a:rPr lang="en-US" sz="2000" dirty="0">
                <a:hlinkClick r:id="rId3"/>
              </a:rPr>
              <a:t>http://</a:t>
            </a:r>
            <a:r>
              <a:rPr lang="en-US" sz="2000" dirty="0" smtClean="0">
                <a:hlinkClick r:id="rId3"/>
              </a:rPr>
              <a:t>commons.wikimedia.org/wiki/File%3ADislexia_nens.jpg</a:t>
            </a:r>
            <a:endParaRPr lang="en-US"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712588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Εξελικτικές Μαθησιακές Δυσκολίες</a:t>
            </a:r>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4075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Δυσλεξία (1)</a:t>
            </a:r>
            <a:endParaRPr lang="el-GR" dirty="0"/>
          </a:p>
        </p:txBody>
      </p:sp>
      <p:sp>
        <p:nvSpPr>
          <p:cNvPr id="3" name="Θέση περιεχομένου 2"/>
          <p:cNvSpPr>
            <a:spLocks noGrp="1"/>
          </p:cNvSpPr>
          <p:nvPr>
            <p:ph idx="1"/>
          </p:nvPr>
        </p:nvSpPr>
        <p:spPr>
          <a:xfrm>
            <a:off x="618876" y="1556793"/>
            <a:ext cx="6569715" cy="4525963"/>
          </a:xfrm>
        </p:spPr>
        <p:txBody>
          <a:bodyPr>
            <a:normAutofit fontScale="85000" lnSpcReduction="20000"/>
          </a:bodyPr>
          <a:lstStyle/>
          <a:p>
            <a:r>
              <a:rPr lang="el-GR" dirty="0"/>
              <a:t>Η Δυσλεξία δεν είναι κατά βάση μια διαταραχή της εκφοράς του λόγου. Ο προφορικός λόγος των δυσλεξικών παιδιών είναι φυσιολογικός εκτός και αν </a:t>
            </a:r>
            <a:r>
              <a:rPr lang="el-GR" dirty="0" err="1"/>
              <a:t>συμπτωματικά</a:t>
            </a:r>
            <a:r>
              <a:rPr lang="el-GR" dirty="0"/>
              <a:t> συνυπάρχει και κάποια άλλη διαταραχή. Θα πρέπει όμως να σημειωθεί ότι σε μερικούς δυσλεξικούς παρουσιάζονται φωνολογικά προβλήματα, τα οποία εκδηλώνονται με ιδιαίτερη δυσκολία στην συνειδητοποίηση των λεπτών φωνολογικών διαφορών των φωνημάτων. </a:t>
            </a:r>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l="2769" t="4457" r="3798" b="5070"/>
          <a:stretch/>
        </p:blipFill>
        <p:spPr>
          <a:xfrm>
            <a:off x="7315199" y="1910687"/>
            <a:ext cx="4271749" cy="3016155"/>
          </a:xfrm>
          <a:prstGeom prst="rect">
            <a:avLst/>
          </a:prstGeom>
          <a:ln>
            <a:solidFill>
              <a:schemeClr val="tx1"/>
            </a:solidFill>
          </a:ln>
        </p:spPr>
      </p:pic>
    </p:spTree>
    <p:extLst>
      <p:ext uri="{BB962C8B-B14F-4D97-AF65-F5344CB8AC3E}">
        <p14:creationId xmlns:p14="http://schemas.microsoft.com/office/powerpoint/2010/main" val="149135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Δυσλεξία (2)</a:t>
            </a:r>
            <a:endParaRPr lang="el-GR" dirty="0"/>
          </a:p>
        </p:txBody>
      </p:sp>
      <p:sp>
        <p:nvSpPr>
          <p:cNvPr id="3" name="Θέση περιεχομένου 2"/>
          <p:cNvSpPr>
            <a:spLocks noGrp="1"/>
          </p:cNvSpPr>
          <p:nvPr>
            <p:ph idx="1"/>
          </p:nvPr>
        </p:nvSpPr>
        <p:spPr/>
        <p:txBody>
          <a:bodyPr>
            <a:normAutofit lnSpcReduction="10000"/>
          </a:bodyPr>
          <a:lstStyle/>
          <a:p>
            <a:r>
              <a:rPr lang="el-GR" dirty="0"/>
              <a:t>Ακόμα και στον προφορικό λόγο μπορεί να συμβαίνει τα φωνήματα αυτά να αρθρώνονται λανθασμένα. Έτσι, συμβαίνει συχνά να συναντάμε δυσλεξικά παιδιά που να αντικαθιστούν στον προφορικό τους λόγο κάποια φωνήματα με άλλα (π.χ. να λένε «φ» αντί για «β», ή «λ» αντί για «ρ» κ.λπ.)</a:t>
            </a:r>
          </a:p>
          <a:p>
            <a:r>
              <a:rPr lang="el-GR" dirty="0" smtClean="0"/>
              <a:t>Επίσης </a:t>
            </a:r>
            <a:r>
              <a:rPr lang="el-GR" dirty="0"/>
              <a:t>έχει παρατηρηθεί ότι ο λόγος των δυσλεξικών είναι γενικότερα φτωχός, συχνότατα χωρίς καλή σύνταξη, χωρίς πλούσιο λεξιλόγιο, πολύ λακωνικός. </a:t>
            </a:r>
            <a:endParaRPr lang="el-GR" dirty="0" smtClean="0"/>
          </a:p>
        </p:txBody>
      </p:sp>
    </p:spTree>
    <p:extLst>
      <p:ext uri="{BB962C8B-B14F-4D97-AF65-F5344CB8AC3E}">
        <p14:creationId xmlns:p14="http://schemas.microsoft.com/office/powerpoint/2010/main" val="371287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Δυσλεξία </a:t>
            </a:r>
            <a:r>
              <a:rPr lang="el-GR" dirty="0" smtClean="0"/>
              <a:t>(3)</a:t>
            </a:r>
            <a:endParaRPr lang="el-GR" dirty="0"/>
          </a:p>
        </p:txBody>
      </p:sp>
      <p:sp>
        <p:nvSpPr>
          <p:cNvPr id="3" name="Θέση περιεχομένου 2"/>
          <p:cNvSpPr>
            <a:spLocks noGrp="1"/>
          </p:cNvSpPr>
          <p:nvPr>
            <p:ph idx="1"/>
          </p:nvPr>
        </p:nvSpPr>
        <p:spPr>
          <a:xfrm>
            <a:off x="618875" y="1556793"/>
            <a:ext cx="10963525" cy="4525963"/>
          </a:xfrm>
        </p:spPr>
        <p:txBody>
          <a:bodyPr>
            <a:normAutofit/>
          </a:bodyPr>
          <a:lstStyle/>
          <a:p>
            <a:r>
              <a:rPr lang="el-GR" dirty="0"/>
              <a:t>Ενώ ο λόγος τους ακούγεται σαν και να μην υπάρχει κάποιο ειδικό πρόβλημα, αν θα παρατηρήσουμε όχι μόνο το τι λένε τα παιδιά αλλά το τι δεν λένε, και αν φέρουμε στο νου μας το τι λένε τα παιδιά τα οποία έχουν πλούσιο λόγο και εκφράζονται με πολλές λεπτομέρειες, τότε θα συνειδητοποιήσουμε καλύτερα τη </a:t>
            </a:r>
            <a:r>
              <a:rPr lang="el-GR" dirty="0" err="1"/>
              <a:t>φτωχότητα</a:t>
            </a:r>
            <a:r>
              <a:rPr lang="el-GR" dirty="0"/>
              <a:t> της έκφρασής τους, τόσο της γραπτής όσο και της προφορικής</a:t>
            </a:r>
            <a:r>
              <a:rPr lang="el-GR" dirty="0" smtClean="0"/>
              <a:t>.</a:t>
            </a:r>
            <a:endParaRPr lang="el-GR" dirty="0"/>
          </a:p>
        </p:txBody>
      </p:sp>
    </p:spTree>
    <p:extLst>
      <p:ext uri="{BB962C8B-B14F-4D97-AF65-F5344CB8AC3E}">
        <p14:creationId xmlns:p14="http://schemas.microsoft.com/office/powerpoint/2010/main" val="328313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Δυσορθογραφία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a:t>
            </a:r>
            <a:r>
              <a:rPr lang="el-GR" dirty="0" err="1"/>
              <a:t>Δυσορθογραφία</a:t>
            </a:r>
            <a:r>
              <a:rPr lang="el-GR" dirty="0"/>
              <a:t> χαρακτηρίζεται από εξαιρετική δυσκολία στην ορθογραφία τη στιγμή που η ανάγνωση μπορεί να είναι καλή. Είναι όμως και αυτή μια ειδική αναπτυξιακή μαθησιακή δυσκολία και δεν οφείλεται σε άλλους λόγους όπως είναι η έλλειψη εκπαίδευσης, ή τα ψυχολογικά προβλήματα, η αδιαφορία, η χαμηλή νοητική δυνατότητα ή άλλα προβλήματα. </a:t>
            </a:r>
          </a:p>
          <a:p>
            <a:r>
              <a:rPr lang="el-GR" dirty="0"/>
              <a:t>Τα παιδιά με </a:t>
            </a:r>
            <a:r>
              <a:rPr lang="el-GR" dirty="0" err="1"/>
              <a:t>Δυσορθογραφία</a:t>
            </a:r>
            <a:r>
              <a:rPr lang="el-GR" dirty="0"/>
              <a:t> δυσκολεύονται όπως και τα δυσλεξικά στην απομνημόνευση της ορθογραφίας και ταλαιπωρούνται κι αυτά από τη δυσκολία τους. Ενώ γνωρίζουν τους κανόνες της ορθογραφίας και της γραμματικής δεν τους εφαρμόζουν αυτόματα όταν γράφουν, κι αν δεν μπορούν να συγκεντρώσουν τη σκέψη τους σε όσα έχουν διδαχθεί θα κάνουν πολλά λάθη όπως ακριβώς συμβαίνει και στους δυσλεξικούς. </a:t>
            </a:r>
          </a:p>
        </p:txBody>
      </p:sp>
    </p:spTree>
    <p:extLst>
      <p:ext uri="{BB962C8B-B14F-4D97-AF65-F5344CB8AC3E}">
        <p14:creationId xmlns:p14="http://schemas.microsoft.com/office/powerpoint/2010/main" val="856431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(1)</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Χρησιμοποιούμε λοιπόν τον όρο «Εξελικτικές Μαθησιακές Δυσκολίες» στο γραπτό λόγο για να αναφερθούμε σε μια ξεχωριστή κατηγορία δυσκολιών που αφορούν τη μάθηση και πιο συγκεκριμένα την επεξεργασία του συμβολικού γραπτού λόγου, τη Δυσλεξία και τη </a:t>
            </a:r>
            <a:r>
              <a:rPr lang="el-GR" dirty="0" err="1"/>
              <a:t>Δυσορθογραφία</a:t>
            </a:r>
            <a:r>
              <a:rPr lang="el-GR" dirty="0"/>
              <a:t>. </a:t>
            </a:r>
          </a:p>
          <a:p>
            <a:r>
              <a:rPr lang="el-GR" dirty="0"/>
              <a:t>Η Δυσλεξία εκφράζεται με ασυνήθιστα επίμονη δυσκολία κυρίως στην ανάπτυξη των δεξιοτήτων της ανάγνωσης και της ορθογραφίας. </a:t>
            </a:r>
          </a:p>
          <a:p>
            <a:r>
              <a:rPr lang="el-GR" dirty="0"/>
              <a:t>Η </a:t>
            </a:r>
            <a:r>
              <a:rPr lang="el-GR" dirty="0" err="1"/>
              <a:t>Δυσορθογραφία</a:t>
            </a:r>
            <a:r>
              <a:rPr lang="el-GR" dirty="0"/>
              <a:t> είναι έντονη και επίμονη δυσκολία στην απόκτηση της δεξιότητας για ορθογραφημένη γραφή τη στιγμή που η δεξιότητα για σωστή γρήγορη και ευχερή ανάγνωση αναπτύσσεται κανονικά. </a:t>
            </a:r>
          </a:p>
        </p:txBody>
      </p:sp>
    </p:spTree>
    <p:extLst>
      <p:ext uri="{BB962C8B-B14F-4D97-AF65-F5344CB8AC3E}">
        <p14:creationId xmlns:p14="http://schemas.microsoft.com/office/powerpoint/2010/main" val="2850214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Εξελικτικές </a:t>
            </a:r>
            <a:r>
              <a:rPr lang="el-GR" dirty="0"/>
              <a:t>Μαθησιακές </a:t>
            </a:r>
            <a:r>
              <a:rPr lang="el-GR" dirty="0" smtClean="0"/>
              <a:t>Δυσκολίες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Οι Ειδικές Μαθησιακές Δυσκολίες, και η χαμηλή επίδοση στο γλωσσικό μάθημα που συνεπάγονται, δεν είναι συνέπεια χαμηλής νοητικής δυνατότητας, νευρολογικής βλάβης, αισθητηριακής βλάβης στην όραση και στην ακοή, συναισθηματικής διαταραχής, άγχους, ψυχολογικών προβλημάτων ή κακών περιβαλλοντικών συνθηκών. </a:t>
            </a:r>
            <a:endParaRPr lang="el-GR" dirty="0" smtClean="0"/>
          </a:p>
          <a:p>
            <a:r>
              <a:rPr lang="el-GR" dirty="0" smtClean="0"/>
              <a:t>Αυτά </a:t>
            </a:r>
            <a:r>
              <a:rPr lang="el-GR" dirty="0"/>
              <a:t>όλα είναι βέβαια αιτίες σχολική αποτυχίας. Όμως δεν συνεπάγονται δυσλεξία. Αν ένας μαθητής έχει κάποια από τις παραπάνω αιτίες και </a:t>
            </a:r>
            <a:r>
              <a:rPr lang="el-GR" dirty="0" smtClean="0"/>
              <a:t>για </a:t>
            </a:r>
            <a:r>
              <a:rPr lang="el-GR" dirty="0"/>
              <a:t>αυτό δυσκολεύεται στο σχολείο του, αυτό δεν σημαίνει ότι οι αιτίες αυτές του «δημιούργησαν» δυσλεξία. </a:t>
            </a:r>
          </a:p>
        </p:txBody>
      </p:sp>
    </p:spTree>
    <p:extLst>
      <p:ext uri="{BB962C8B-B14F-4D97-AF65-F5344CB8AC3E}">
        <p14:creationId xmlns:p14="http://schemas.microsoft.com/office/powerpoint/2010/main" val="33469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1370</Words>
  <Application>Microsoft Office PowerPoint</Application>
  <PresentationFormat>Ευρεία οθόνη</PresentationFormat>
  <Paragraphs>89</Paragraphs>
  <Slides>21</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ＭＳ Ｐゴシック</vt:lpstr>
      <vt:lpstr>Arial</vt:lpstr>
      <vt:lpstr>Calibri</vt:lpstr>
      <vt:lpstr>Wingdings</vt:lpstr>
      <vt:lpstr>1_Θέμα του Office</vt:lpstr>
      <vt:lpstr>Παιδαγωγικά</vt:lpstr>
      <vt:lpstr>Περιεχόμενα ενότητας</vt:lpstr>
      <vt:lpstr>Εξελικτικές Μαθησιακές Δυσκολίες</vt:lpstr>
      <vt:lpstr>Δυσλεξία (1)</vt:lpstr>
      <vt:lpstr>Δυσλεξία (2)</vt:lpstr>
      <vt:lpstr>Δυσλεξία (3)</vt:lpstr>
      <vt:lpstr>Δυσορθογραφία</vt:lpstr>
      <vt:lpstr>Εξελικτικές Μαθησιακές Δυσκολίες (1)</vt:lpstr>
      <vt:lpstr>Εξελικτικές Μαθησιακές Δυσκολίες (2)</vt:lpstr>
      <vt:lpstr>Εξελικτικές Μαθησιακές Δυσκολίες (3)</vt:lpstr>
      <vt:lpstr>Εξελικτικές Μαθησιακές Δυσκολίες (4)</vt:lpstr>
      <vt:lpstr>Εξελικτικές Μαθησιακές Δυσκολίες (5)</vt:lpstr>
      <vt:lpstr>Εξελικτικές Μαθησιακές Δυσκολίες (6)</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40</cp:revision>
  <dcterms:created xsi:type="dcterms:W3CDTF">2014-09-25T20:16:17Z</dcterms:created>
  <dcterms:modified xsi:type="dcterms:W3CDTF">2015-01-14T17:54:05Z</dcterms:modified>
</cp:coreProperties>
</file>