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9"/>
  </p:notesMasterIdLst>
  <p:sldIdLst>
    <p:sldId id="256" r:id="rId2"/>
    <p:sldId id="257" r:id="rId3"/>
    <p:sldId id="258" r:id="rId4"/>
    <p:sldId id="259" r:id="rId5"/>
    <p:sldId id="260" r:id="rId6"/>
    <p:sldId id="261" r:id="rId7"/>
    <p:sldId id="299" r:id="rId8"/>
    <p:sldId id="305" r:id="rId9"/>
    <p:sldId id="301" r:id="rId10"/>
    <p:sldId id="265" r:id="rId11"/>
    <p:sldId id="302" r:id="rId12"/>
    <p:sldId id="303" r:id="rId13"/>
    <p:sldId id="268" r:id="rId14"/>
    <p:sldId id="269" r:id="rId15"/>
    <p:sldId id="270" r:id="rId16"/>
    <p:sldId id="334" r:id="rId17"/>
    <p:sldId id="335" r:id="rId18"/>
    <p:sldId id="271" r:id="rId19"/>
    <p:sldId id="306" r:id="rId20"/>
    <p:sldId id="277" r:id="rId21"/>
    <p:sldId id="276" r:id="rId22"/>
    <p:sldId id="278" r:id="rId23"/>
    <p:sldId id="279" r:id="rId24"/>
    <p:sldId id="281" r:id="rId25"/>
    <p:sldId id="282" r:id="rId26"/>
    <p:sldId id="280" r:id="rId27"/>
    <p:sldId id="307" r:id="rId28"/>
    <p:sldId id="283" r:id="rId29"/>
    <p:sldId id="284" r:id="rId30"/>
    <p:sldId id="289" r:id="rId31"/>
    <p:sldId id="287" r:id="rId32"/>
    <p:sldId id="288" r:id="rId33"/>
    <p:sldId id="292" r:id="rId34"/>
    <p:sldId id="333" r:id="rId35"/>
    <p:sldId id="293" r:id="rId36"/>
    <p:sldId id="294" r:id="rId37"/>
    <p:sldId id="295" r:id="rId38"/>
    <p:sldId id="296" r:id="rId39"/>
    <p:sldId id="317" r:id="rId40"/>
    <p:sldId id="318" r:id="rId41"/>
    <p:sldId id="320" r:id="rId42"/>
    <p:sldId id="319" r:id="rId43"/>
    <p:sldId id="321" r:id="rId44"/>
    <p:sldId id="322" r:id="rId45"/>
    <p:sldId id="323" r:id="rId46"/>
    <p:sldId id="324" r:id="rId47"/>
    <p:sldId id="326" r:id="rId48"/>
    <p:sldId id="327" r:id="rId49"/>
    <p:sldId id="331" r:id="rId50"/>
    <p:sldId id="328" r:id="rId51"/>
    <p:sldId id="329" r:id="rId52"/>
    <p:sldId id="298" r:id="rId53"/>
    <p:sldId id="340" r:id="rId54"/>
    <p:sldId id="343" r:id="rId55"/>
    <p:sldId id="344" r:id="rId56"/>
    <p:sldId id="342" r:id="rId57"/>
    <p:sldId id="341" r:id="rId58"/>
    <p:sldId id="339" r:id="rId59"/>
    <p:sldId id="336" r:id="rId60"/>
    <p:sldId id="338" r:id="rId61"/>
    <p:sldId id="308" r:id="rId62"/>
    <p:sldId id="325" r:id="rId63"/>
    <p:sldId id="332" r:id="rId64"/>
    <p:sldId id="311" r:id="rId65"/>
    <p:sldId id="312" r:id="rId66"/>
    <p:sldId id="313" r:id="rId67"/>
    <p:sldId id="316" r:id="rId68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-3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notesMaster" Target="notesMasters/notesMaster1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70" Type="http://schemas.openxmlformats.org/officeDocument/2006/relationships/printerSettings" Target="printerSettings/printerSettings1.bin"/><Relationship Id="rId71" Type="http://schemas.openxmlformats.org/officeDocument/2006/relationships/presProps" Target="presProps.xml"/><Relationship Id="rId72" Type="http://schemas.openxmlformats.org/officeDocument/2006/relationships/viewProps" Target="viewProp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73" Type="http://schemas.openxmlformats.org/officeDocument/2006/relationships/theme" Target="theme/theme1.xml"/><Relationship Id="rId74" Type="http://schemas.openxmlformats.org/officeDocument/2006/relationships/tableStyles" Target="tableStyles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3FF26B-0BBB-C04C-8495-90AAD685DDB7}" type="datetimeFigureOut">
              <a:rPr lang="fr-FR" smtClean="0"/>
              <a:t>28/12/15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C1C365-6B38-714F-8CF4-52996A829C6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5798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C1C365-6B38-714F-8CF4-52996A829C64}" type="slidenum">
              <a:rPr lang="fr-FR" smtClean="0"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74760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6EB6D-8C53-3B42-BCF6-4050E0A70726}" type="datetimeFigureOut">
              <a:rPr lang="fr-FR" smtClean="0"/>
              <a:t>28/12/15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C2A02-7C24-3B4B-82EE-258DAAC67B0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1912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6EB6D-8C53-3B42-BCF6-4050E0A70726}" type="datetimeFigureOut">
              <a:rPr lang="fr-FR" smtClean="0"/>
              <a:t>28/12/15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C2A02-7C24-3B4B-82EE-258DAAC67B0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9159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6EB6D-8C53-3B42-BCF6-4050E0A70726}" type="datetimeFigureOut">
              <a:rPr lang="fr-FR" smtClean="0"/>
              <a:t>28/12/15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C2A02-7C24-3B4B-82EE-258DAAC67B0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8303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6EB6D-8C53-3B42-BCF6-4050E0A70726}" type="datetimeFigureOut">
              <a:rPr lang="fr-FR" smtClean="0"/>
              <a:t>28/12/15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C2A02-7C24-3B4B-82EE-258DAAC67B0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7398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6EB6D-8C53-3B42-BCF6-4050E0A70726}" type="datetimeFigureOut">
              <a:rPr lang="fr-FR" smtClean="0"/>
              <a:t>28/12/15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C2A02-7C24-3B4B-82EE-258DAAC67B0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1365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6EB6D-8C53-3B42-BCF6-4050E0A70726}" type="datetimeFigureOut">
              <a:rPr lang="fr-FR" smtClean="0"/>
              <a:t>28/12/15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C2A02-7C24-3B4B-82EE-258DAAC67B0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504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6EB6D-8C53-3B42-BCF6-4050E0A70726}" type="datetimeFigureOut">
              <a:rPr lang="fr-FR" smtClean="0"/>
              <a:t>28/12/15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C2A02-7C24-3B4B-82EE-258DAAC67B0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9764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6EB6D-8C53-3B42-BCF6-4050E0A70726}" type="datetimeFigureOut">
              <a:rPr lang="fr-FR" smtClean="0"/>
              <a:t>28/12/15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C2A02-7C24-3B4B-82EE-258DAAC67B0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2586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6EB6D-8C53-3B42-BCF6-4050E0A70726}" type="datetimeFigureOut">
              <a:rPr lang="fr-FR" smtClean="0"/>
              <a:t>28/12/15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C2A02-7C24-3B4B-82EE-258DAAC67B0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757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6EB6D-8C53-3B42-BCF6-4050E0A70726}" type="datetimeFigureOut">
              <a:rPr lang="fr-FR" smtClean="0"/>
              <a:t>28/12/15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C2A02-7C24-3B4B-82EE-258DAAC67B0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9188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6EB6D-8C53-3B42-BCF6-4050E0A70726}" type="datetimeFigureOut">
              <a:rPr lang="fr-FR" smtClean="0"/>
              <a:t>28/12/15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C2A02-7C24-3B4B-82EE-258DAAC67B0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0635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96EB6D-8C53-3B42-BCF6-4050E0A70726}" type="datetimeFigureOut">
              <a:rPr lang="fr-FR" smtClean="0"/>
              <a:t>28/12/15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BC2A02-7C24-3B4B-82EE-258DAAC67B0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9509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6.png"/><Relationship Id="rId3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8.png"/><Relationship Id="rId3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31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32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33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4.png"/><Relationship Id="rId3" Type="http://schemas.openxmlformats.org/officeDocument/2006/relationships/image" Target="../media/image35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6.png"/><Relationship Id="rId3" Type="http://schemas.openxmlformats.org/officeDocument/2006/relationships/image" Target="../media/image37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38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39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40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41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42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43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44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45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46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47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48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49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0.png"/><Relationship Id="rId3" Type="http://schemas.openxmlformats.org/officeDocument/2006/relationships/image" Target="../media/image51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3.png"/><Relationship Id="rId3" Type="http://schemas.openxmlformats.org/officeDocument/2006/relationships/image" Target="../media/image54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55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56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57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58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59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60.jpe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6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2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63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64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65.pn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66.pn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7.pn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8.png"/><Relationship Id="rId3" Type="http://schemas.openxmlformats.org/officeDocument/2006/relationships/image" Target="../media/image6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jpeg"/><Relationship Id="rId3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XVIIe </a:t>
            </a:r>
            <a:r>
              <a:rPr lang="fr-FR" dirty="0" err="1" smtClean="0"/>
              <a:t>siè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45285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L’arrestation et l’exécution du maréchal d’Ancre</a:t>
            </a:r>
            <a:endParaRPr lang="fr-FR" dirty="0"/>
          </a:p>
        </p:txBody>
      </p:sp>
      <p:pic>
        <p:nvPicPr>
          <p:cNvPr id="4" name="Image 3" descr="Arrestation Concin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92" y="1417638"/>
            <a:ext cx="6773863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0016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L’exécution de Leonora Galigaï</a:t>
            </a:r>
          </a:p>
        </p:txBody>
      </p:sp>
      <p:pic>
        <p:nvPicPr>
          <p:cNvPr id="5" name="Espace réservé du contenu 4" descr="Execution Galigai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193" r="-33193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3127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Jugement du Parlement 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110" r="-25110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02059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456112" y="274638"/>
            <a:ext cx="4230687" cy="1143000"/>
          </a:xfrm>
        </p:spPr>
        <p:txBody>
          <a:bodyPr>
            <a:normAutofit/>
          </a:bodyPr>
          <a:lstStyle/>
          <a:p>
            <a:r>
              <a:rPr lang="fr-FR" sz="2200" dirty="0" smtClean="0"/>
              <a:t>Marie de Médicis</a:t>
            </a:r>
            <a:br>
              <a:rPr lang="fr-FR" sz="2200" dirty="0" smtClean="0"/>
            </a:br>
            <a:r>
              <a:rPr lang="fr-FR" sz="2200" dirty="0" smtClean="0"/>
              <a:t>par Paul Rubens (1622)</a:t>
            </a:r>
            <a:endParaRPr lang="fr-FR" sz="2200" dirty="0"/>
          </a:p>
        </p:txBody>
      </p:sp>
      <p:pic>
        <p:nvPicPr>
          <p:cNvPr id="4" name="Picture 4" descr="C:\My Documents\Images historiques XVII\MariadeMedicis Ruben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930" y="418168"/>
            <a:ext cx="4440238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42180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7</a:t>
            </a:r>
            <a:r>
              <a:rPr lang="fr-FR" baseline="30000" dirty="0" smtClean="0"/>
              <a:t>e</a:t>
            </a:r>
            <a:r>
              <a:rPr lang="fr-FR" dirty="0" smtClean="0"/>
              <a:t> Cours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37818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644" y="1631192"/>
            <a:ext cx="3106738" cy="4538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1768" y="1913414"/>
            <a:ext cx="4882232" cy="3912306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1" y="6170084"/>
            <a:ext cx="3738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Louis XIII par Philippe de Champaigne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4261769" y="6170084"/>
            <a:ext cx="4729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Triple portrait de Richelieu par Philippe de Champaigne (v.1640)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518867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règne de Louis XIII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44220" y="1535113"/>
            <a:ext cx="4253168" cy="923184"/>
          </a:xfrm>
        </p:spPr>
        <p:txBody>
          <a:bodyPr/>
          <a:lstStyle/>
          <a:p>
            <a:r>
              <a:rPr lang="fr-FR" dirty="0"/>
              <a:t>La situation du royaume</a:t>
            </a:r>
          </a:p>
          <a:p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107130" y="2946701"/>
            <a:ext cx="3390258" cy="3179462"/>
          </a:xfrm>
        </p:spPr>
        <p:txBody>
          <a:bodyPr/>
          <a:lstStyle/>
          <a:p>
            <a:pPr lvl="0"/>
            <a:r>
              <a:rPr lang="fr-FR" dirty="0"/>
              <a:t>Noblesse mécontente </a:t>
            </a:r>
          </a:p>
          <a:p>
            <a:pPr lvl="0"/>
            <a:r>
              <a:rPr lang="fr-FR" dirty="0"/>
              <a:t>protestants agités</a:t>
            </a:r>
          </a:p>
          <a:p>
            <a:pPr lvl="0"/>
            <a:r>
              <a:rPr lang="fr-FR" dirty="0"/>
              <a:t>Finances ruinées </a:t>
            </a:r>
          </a:p>
          <a:p>
            <a:pPr lvl="0"/>
            <a:r>
              <a:rPr lang="fr-FR" dirty="0"/>
              <a:t>Population misérable</a:t>
            </a:r>
          </a:p>
          <a:p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774534"/>
            <a:ext cx="4041775" cy="683764"/>
          </a:xfrm>
        </p:spPr>
        <p:txBody>
          <a:bodyPr>
            <a:normAutofit fontScale="85000" lnSpcReduction="20000"/>
          </a:bodyPr>
          <a:lstStyle/>
          <a:p>
            <a:r>
              <a:rPr lang="fr-FR" dirty="0"/>
              <a:t>La triple politique </a:t>
            </a:r>
            <a:endParaRPr lang="fr-FR" dirty="0" smtClean="0"/>
          </a:p>
          <a:p>
            <a:r>
              <a:rPr lang="fr-FR" dirty="0" smtClean="0"/>
              <a:t>de </a:t>
            </a:r>
            <a:r>
              <a:rPr lang="fr-FR" dirty="0"/>
              <a:t>Louis XIII et de Richelieu</a:t>
            </a:r>
          </a:p>
          <a:p>
            <a:endParaRPr lang="fr-FR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900679" y="2783899"/>
            <a:ext cx="3786121" cy="3342263"/>
          </a:xfrm>
        </p:spPr>
        <p:txBody>
          <a:bodyPr/>
          <a:lstStyle/>
          <a:p>
            <a:pPr lvl="0"/>
            <a:r>
              <a:rPr lang="fr-FR" dirty="0"/>
              <a:t>Forcer les Grands à obéir au roi</a:t>
            </a:r>
          </a:p>
          <a:p>
            <a:pPr lvl="0"/>
            <a:r>
              <a:rPr lang="fr-FR" dirty="0"/>
              <a:t>Ruiner le parti protestant </a:t>
            </a:r>
          </a:p>
          <a:p>
            <a:pPr lvl="0"/>
            <a:r>
              <a:rPr lang="fr-FR" dirty="0"/>
              <a:t>Lutter contre la dynastie des Habsbourg </a:t>
            </a:r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59042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complots des Grands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020951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complots des Grands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06222"/>
            <a:ext cx="3532293" cy="4741333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5729111" y="3189111"/>
            <a:ext cx="2641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La duchesse de Chevreuse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34226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L’affaire Buckingham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fr-FR" dirty="0"/>
              <a:t>Marie de Rohan, duchesse de Chevreuse est la veuve du duc de Luynes </a:t>
            </a:r>
          </a:p>
          <a:p>
            <a:r>
              <a:rPr lang="fr-FR" dirty="0"/>
              <a:t>Intrigante politique et conspiratrice, la duchesse de Chevreuse essaie de rapprocher Anne d’Autriche du duc de Buckingham</a:t>
            </a:r>
            <a:br>
              <a:rPr lang="fr-FR" dirty="0"/>
            </a:br>
            <a:endParaRPr lang="fr-FR" dirty="0" smtClean="0"/>
          </a:p>
          <a:p>
            <a:endParaRPr lang="fr-FR" dirty="0"/>
          </a:p>
          <a:p>
            <a:r>
              <a:rPr lang="fr-FR" dirty="0"/>
              <a:t>La Rochefoucauld :</a:t>
            </a:r>
          </a:p>
          <a:p>
            <a:r>
              <a:rPr lang="fr-FR" i="1" dirty="0"/>
              <a:t>« La reine parut à Buckingham encore plus aimable que </a:t>
            </a:r>
            <a:endParaRPr lang="fr-FR" dirty="0"/>
          </a:p>
          <a:p>
            <a:r>
              <a:rPr lang="fr-FR" i="1" dirty="0"/>
              <a:t>son imagination ne lui avait représentée, </a:t>
            </a:r>
            <a:endParaRPr lang="fr-FR" dirty="0"/>
          </a:p>
          <a:p>
            <a:r>
              <a:rPr lang="fr-FR" i="1" dirty="0"/>
              <a:t>et lui parut à la reine l’homme du monde le plus digne de l’aimer »</a:t>
            </a:r>
            <a:endParaRPr lang="fr-FR" dirty="0"/>
          </a:p>
          <a:p>
            <a:endParaRPr lang="fr-FR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57" r="-11557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4005206" y="6126163"/>
            <a:ext cx="43181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/>
              <a:t>Georges Villiers, comte puis duc de Buckingham 1592-1628 </a:t>
            </a:r>
          </a:p>
        </p:txBody>
      </p:sp>
    </p:spTree>
    <p:extLst>
      <p:ext uri="{BB962C8B-B14F-4D97-AF65-F5344CB8AC3E}">
        <p14:creationId xmlns:p14="http://schemas.microsoft.com/office/powerpoint/2010/main" val="400938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906" y="338666"/>
            <a:ext cx="3036241" cy="5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0222" y="338665"/>
            <a:ext cx="4093633" cy="5161537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818444" y="6208889"/>
            <a:ext cx="10144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Louis XIII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4600223" y="5870222"/>
            <a:ext cx="45437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Marie de Médicis</a:t>
            </a:r>
          </a:p>
          <a:p>
            <a:r>
              <a:rPr lang="fr-FR" dirty="0" smtClean="0"/>
              <a:t>Régente</a:t>
            </a:r>
          </a:p>
          <a:p>
            <a:r>
              <a:rPr lang="fr-FR" dirty="0" smtClean="0"/>
              <a:t>Portrait par Pourbus (1610)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294945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>
                <a:latin typeface="Times New Roman" charset="0"/>
                <a:ea typeface="ＭＳ Ｐゴシック" charset="0"/>
                <a:cs typeface="ＭＳ Ｐゴシック" charset="0"/>
              </a:rPr>
              <a:t>Gaston de France, </a:t>
            </a:r>
            <a:r>
              <a:rPr lang="fr-FR" dirty="0" smtClean="0">
                <a:latin typeface="Times New Roman" charset="0"/>
                <a:ea typeface="ＭＳ Ｐゴシック" charset="0"/>
                <a:cs typeface="ＭＳ Ｐゴシック" charset="0"/>
              </a:rPr>
              <a:t/>
            </a:r>
            <a:br>
              <a:rPr lang="fr-FR" dirty="0" smtClean="0">
                <a:latin typeface="Times New Roman" charset="0"/>
                <a:ea typeface="ＭＳ Ｐゴシック" charset="0"/>
                <a:cs typeface="ＭＳ Ｐゴシック" charset="0"/>
              </a:rPr>
            </a:br>
            <a:r>
              <a:rPr lang="fr-FR" dirty="0" smtClean="0">
                <a:latin typeface="Times New Roman" charset="0"/>
                <a:ea typeface="ＭＳ Ｐゴシック" charset="0"/>
                <a:cs typeface="ＭＳ Ｐゴシック" charset="0"/>
              </a:rPr>
              <a:t>duc </a:t>
            </a:r>
            <a:r>
              <a:rPr lang="fr-FR" dirty="0">
                <a:latin typeface="Times New Roman" charset="0"/>
                <a:ea typeface="ＭＳ Ｐゴシック" charset="0"/>
                <a:cs typeface="ＭＳ Ｐゴシック" charset="0"/>
              </a:rPr>
              <a:t>d’Orléans  (1608-1660)</a:t>
            </a:r>
            <a:br>
              <a:rPr lang="fr-FR" dirty="0">
                <a:latin typeface="Times New Roman" charset="0"/>
                <a:ea typeface="ＭＳ Ｐゴシック" charset="0"/>
                <a:cs typeface="ＭＳ Ｐゴシック" charset="0"/>
              </a:rPr>
            </a:b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fr-FR" dirty="0">
                <a:latin typeface="Times New Roman" charset="0"/>
                <a:ea typeface="ＭＳ Ｐゴシック" charset="0"/>
                <a:cs typeface="ＭＳ Ｐゴシック" charset="0"/>
              </a:rPr>
              <a:t/>
            </a:r>
            <a:br>
              <a:rPr lang="fr-FR" dirty="0">
                <a:latin typeface="Times New Roman" charset="0"/>
                <a:ea typeface="ＭＳ Ｐゴシック" charset="0"/>
                <a:cs typeface="ＭＳ Ｐゴシック" charset="0"/>
              </a:rPr>
            </a:br>
            <a:r>
              <a:rPr lang="fr-FR" dirty="0">
                <a:latin typeface="Times New Roman" charset="0"/>
                <a:ea typeface="ＭＳ Ｐゴシック" charset="0"/>
                <a:cs typeface="ＭＳ Ｐゴシック" charset="0"/>
              </a:rPr>
              <a:t>Héritier du trône jusqu’en 1638</a:t>
            </a:r>
            <a:br>
              <a:rPr lang="fr-FR" dirty="0">
                <a:latin typeface="Times New Roman" charset="0"/>
                <a:ea typeface="ＭＳ Ｐゴシック" charset="0"/>
                <a:cs typeface="ＭＳ Ｐゴシック" charset="0"/>
              </a:rPr>
            </a:br>
            <a:endParaRPr lang="fr-FR" dirty="0" smtClean="0">
              <a:latin typeface="Times New Roman" charset="0"/>
              <a:ea typeface="ＭＳ Ｐゴシック" charset="0"/>
              <a:cs typeface="ＭＳ Ｐゴシック" charset="0"/>
            </a:endParaRPr>
          </a:p>
          <a:p>
            <a:pPr marL="342900" indent="-342900">
              <a:buFont typeface="Arial"/>
              <a:buChar char="•"/>
            </a:pPr>
            <a:r>
              <a:rPr lang="fr-FR" dirty="0" smtClean="0">
                <a:latin typeface="Times New Roman" charset="0"/>
                <a:ea typeface="ＭＳ Ｐゴシック" charset="0"/>
                <a:cs typeface="ＭＳ Ｐゴシック" charset="0"/>
              </a:rPr>
              <a:t>rejoint </a:t>
            </a:r>
            <a:r>
              <a:rPr lang="fr-FR" dirty="0">
                <a:latin typeface="Times New Roman" charset="0"/>
                <a:ea typeface="ＭＳ Ｐゴシック" charset="0"/>
                <a:cs typeface="ＭＳ Ｐゴシック" charset="0"/>
              </a:rPr>
              <a:t>sa mère dans ses révoltes contre Louis XIII (1619-1620) </a:t>
            </a:r>
            <a:br>
              <a:rPr lang="fr-FR" dirty="0">
                <a:latin typeface="Times New Roman" charset="0"/>
                <a:ea typeface="ＭＳ Ｐゴシック" charset="0"/>
                <a:cs typeface="ＭＳ Ｐゴシック" charset="0"/>
              </a:rPr>
            </a:br>
            <a:endParaRPr lang="fr-FR" dirty="0" smtClean="0">
              <a:latin typeface="Times New Roman" charset="0"/>
              <a:ea typeface="ＭＳ Ｐゴシック" charset="0"/>
              <a:cs typeface="ＭＳ Ｐゴシック" charset="0"/>
            </a:endParaRPr>
          </a:p>
          <a:p>
            <a:pPr marL="342900" indent="-342900">
              <a:buFont typeface="Arial"/>
              <a:buChar char="•"/>
            </a:pPr>
            <a:r>
              <a:rPr lang="fr-FR" dirty="0" smtClean="0">
                <a:latin typeface="Times New Roman" charset="0"/>
                <a:ea typeface="ＭＳ Ｐゴシック" charset="0"/>
                <a:cs typeface="ＭＳ Ｐゴシック" charset="0"/>
              </a:rPr>
              <a:t>soutient </a:t>
            </a:r>
            <a:r>
              <a:rPr lang="fr-FR" dirty="0">
                <a:latin typeface="Times New Roman" charset="0"/>
                <a:ea typeface="ＭＳ Ｐゴシック" charset="0"/>
                <a:cs typeface="ＭＳ Ｐゴシック" charset="0"/>
              </a:rPr>
              <a:t>le complot de Chalais </a:t>
            </a:r>
            <a:br>
              <a:rPr lang="fr-FR" dirty="0">
                <a:latin typeface="Times New Roman" charset="0"/>
                <a:ea typeface="ＭＳ Ｐゴシック" charset="0"/>
                <a:cs typeface="ＭＳ Ｐゴシック" charset="0"/>
              </a:rPr>
            </a:br>
            <a:endParaRPr lang="fr-FR" dirty="0" smtClean="0">
              <a:latin typeface="Times New Roman" charset="0"/>
              <a:ea typeface="ＭＳ Ｐゴシック" charset="0"/>
              <a:cs typeface="ＭＳ Ｐゴシック" charset="0"/>
            </a:endParaRPr>
          </a:p>
          <a:p>
            <a:pPr marL="342900" indent="-342900">
              <a:buFont typeface="Arial"/>
              <a:buChar char="•"/>
            </a:pPr>
            <a:r>
              <a:rPr lang="fr-FR" dirty="0" smtClean="0">
                <a:latin typeface="Times New Roman" charset="0"/>
                <a:ea typeface="ＭＳ Ｐゴシック" charset="0"/>
                <a:cs typeface="ＭＳ Ｐゴシック" charset="0"/>
              </a:rPr>
              <a:t>organise </a:t>
            </a:r>
            <a:r>
              <a:rPr lang="fr-FR" dirty="0">
                <a:latin typeface="Times New Roman" charset="0"/>
                <a:ea typeface="ＭＳ Ｐゴシック" charset="0"/>
                <a:cs typeface="ＭＳ Ｐゴシック" charset="0"/>
              </a:rPr>
              <a:t>une révolte avec l’appui de l’Espagne et du duc de Montmorency</a:t>
            </a:r>
            <a:br>
              <a:rPr lang="fr-FR" dirty="0">
                <a:latin typeface="Times New Roman" charset="0"/>
                <a:ea typeface="ＭＳ Ｐゴシック" charset="0"/>
                <a:cs typeface="ＭＳ Ｐゴシック" charset="0"/>
              </a:rPr>
            </a:br>
            <a:endParaRPr lang="fr-FR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26" r="-22826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67052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Conspiration de Chalais (1626) 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4972" y="1435100"/>
            <a:ext cx="2830541" cy="3383815"/>
          </a:xfrm>
        </p:spPr>
        <p:txBody>
          <a:bodyPr/>
          <a:lstStyle/>
          <a:p>
            <a:r>
              <a:rPr lang="fr-FR" b="1" dirty="0"/>
              <a:t>Les conspirateurs </a:t>
            </a:r>
            <a:endParaRPr lang="fr-FR" b="1" dirty="0" smtClean="0"/>
          </a:p>
          <a:p>
            <a:endParaRPr lang="fr-FR" dirty="0"/>
          </a:p>
          <a:p>
            <a:pPr marL="285750" lvl="0" indent="-285750">
              <a:buFont typeface="Arial"/>
              <a:buChar char="•"/>
            </a:pPr>
            <a:r>
              <a:rPr lang="fr-FR" dirty="0"/>
              <a:t>Henri de Talleyrand-Périgord comte de Chalais (1599-1626)</a:t>
            </a:r>
          </a:p>
          <a:p>
            <a:pPr marL="285750" lvl="0" indent="-285750">
              <a:buFont typeface="Arial"/>
              <a:buChar char="•"/>
            </a:pPr>
            <a:r>
              <a:rPr lang="fr-FR" dirty="0"/>
              <a:t>Gaston duc d’Orléans</a:t>
            </a:r>
          </a:p>
          <a:p>
            <a:pPr marL="285750" lvl="0" indent="-285750">
              <a:buFont typeface="Arial"/>
              <a:buChar char="•"/>
            </a:pPr>
            <a:r>
              <a:rPr lang="fr-FR" dirty="0"/>
              <a:t>Louis de Bourbon comte de Soissons</a:t>
            </a:r>
          </a:p>
          <a:p>
            <a:pPr marL="285750" lvl="0" indent="-285750">
              <a:buFont typeface="Arial"/>
              <a:buChar char="•"/>
            </a:pPr>
            <a:r>
              <a:rPr lang="fr-FR" dirty="0"/>
              <a:t>Henri II duc de Longueville</a:t>
            </a:r>
          </a:p>
          <a:p>
            <a:pPr marL="285750" lvl="0" indent="-285750">
              <a:buFont typeface="Arial"/>
              <a:buChar char="•"/>
            </a:pPr>
            <a:r>
              <a:rPr lang="fr-FR" dirty="0"/>
              <a:t>amiral Henri II duc de Montmorency  </a:t>
            </a:r>
          </a:p>
          <a:p>
            <a:pPr marL="285750" lvl="0" indent="-285750">
              <a:buFont typeface="Arial"/>
              <a:buChar char="•"/>
            </a:pPr>
            <a:r>
              <a:rPr lang="fr-FR" dirty="0"/>
              <a:t>les frères Vendôme (arrêtés le 13 juin 1626)</a:t>
            </a:r>
          </a:p>
          <a:p>
            <a:endParaRPr lang="fr-FR" dirty="0"/>
          </a:p>
        </p:txBody>
      </p:sp>
      <p:pic>
        <p:nvPicPr>
          <p:cNvPr id="5" name="Imag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739" r="-4739"/>
          <a:stretch>
            <a:fillRect/>
          </a:stretch>
        </p:blipFill>
        <p:spPr bwMode="auto">
          <a:xfrm>
            <a:off x="3586868" y="0"/>
            <a:ext cx="5557132" cy="7192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0" y="5323599"/>
            <a:ext cx="35868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 comte de Chalais est </a:t>
            </a:r>
            <a:r>
              <a:rPr lang="fr-FR" dirty="0" smtClean="0"/>
              <a:t>exécuté</a:t>
            </a:r>
          </a:p>
          <a:p>
            <a:r>
              <a:rPr lang="fr-FR" dirty="0" smtClean="0"/>
              <a:t> </a:t>
            </a:r>
            <a:r>
              <a:rPr lang="fr-FR" dirty="0"/>
              <a:t>le 19 août 1626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642029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3000" dirty="0" smtClean="0"/>
              <a:t>Henri de Montmorency </a:t>
            </a:r>
            <a:endParaRPr lang="fr-FR" sz="300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5041512" cy="4691063"/>
          </a:xfrm>
        </p:spPr>
        <p:txBody>
          <a:bodyPr/>
          <a:lstStyle/>
          <a:p>
            <a:r>
              <a:rPr lang="fr-FR" sz="2200" dirty="0"/>
              <a:t>amiral de France, vice roi de la Nouvelle France et gouverneur de Languedoc</a:t>
            </a:r>
          </a:p>
          <a:p>
            <a:r>
              <a:rPr lang="fr-FR" dirty="0"/>
              <a:t> </a:t>
            </a:r>
          </a:p>
          <a:p>
            <a:pPr marL="285750" lvl="0" indent="-285750">
              <a:buFont typeface="Arial"/>
              <a:buChar char="•"/>
            </a:pPr>
            <a:r>
              <a:rPr lang="fr-FR" sz="2200" dirty="0"/>
              <a:t>soutenu par Gaston d’Orléans, il soulève sa province contre Louis XIII</a:t>
            </a:r>
          </a:p>
          <a:p>
            <a:pPr marL="285750" lvl="0" indent="-285750">
              <a:buFont typeface="Arial"/>
              <a:buChar char="•"/>
            </a:pPr>
            <a:r>
              <a:rPr lang="fr-FR" sz="2200" dirty="0"/>
              <a:t>Les révoltés sont défaits à Castelnaudary le 1</a:t>
            </a:r>
            <a:r>
              <a:rPr lang="fr-FR" sz="2200" baseline="30000" dirty="0"/>
              <a:t>er</a:t>
            </a:r>
            <a:r>
              <a:rPr lang="fr-FR" sz="2200" dirty="0"/>
              <a:t> Septembre 1632</a:t>
            </a:r>
          </a:p>
          <a:p>
            <a:pPr marL="285750" lvl="0" indent="-285750">
              <a:buFont typeface="Arial"/>
              <a:buChar char="•"/>
            </a:pPr>
            <a:r>
              <a:rPr lang="fr-FR" sz="2200" dirty="0"/>
              <a:t>Le duc de Montmorency est décapité à Toulouse le 30 octobre 1632 </a:t>
            </a:r>
          </a:p>
          <a:p>
            <a:endParaRPr lang="fr-FR" dirty="0"/>
          </a:p>
        </p:txBody>
      </p:sp>
      <p:pic>
        <p:nvPicPr>
          <p:cNvPr id="5" name="Imag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82" r="-2782"/>
          <a:stretch>
            <a:fillRect/>
          </a:stretch>
        </p:blipFill>
        <p:spPr bwMode="auto">
          <a:xfrm>
            <a:off x="5498712" y="273050"/>
            <a:ext cx="3188087" cy="3650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91556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600" dirty="0" smtClean="0"/>
              <a:t>La conspiration de Cinq-mars</a:t>
            </a:r>
            <a:endParaRPr lang="fr-FR" sz="260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fr-FR" sz="2200" dirty="0"/>
              <a:t>Henri </a:t>
            </a:r>
            <a:r>
              <a:rPr lang="fr-FR" sz="2200" dirty="0" err="1"/>
              <a:t>Coiffier</a:t>
            </a:r>
            <a:r>
              <a:rPr lang="fr-FR" sz="2200" dirty="0"/>
              <a:t> de </a:t>
            </a:r>
            <a:r>
              <a:rPr lang="fr-FR" sz="2200" dirty="0" err="1"/>
              <a:t>Ruzé</a:t>
            </a:r>
            <a:r>
              <a:rPr lang="fr-FR" sz="2200" dirty="0"/>
              <a:t>, marquis de Cinq-Mars</a:t>
            </a:r>
          </a:p>
          <a:p>
            <a:endParaRPr lang="fr-FR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844" b="-3844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77996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5795870"/>
            <a:ext cx="5486400" cy="233437"/>
          </a:xfrm>
        </p:spPr>
        <p:txBody>
          <a:bodyPr>
            <a:normAutofit fontScale="90000"/>
          </a:bodyPr>
          <a:lstStyle/>
          <a:p>
            <a:r>
              <a:rPr lang="fr-FR" dirty="0">
                <a:latin typeface="Times New Roman" charset="0"/>
                <a:ea typeface="ＭＳ Ｐゴシック" charset="0"/>
                <a:cs typeface="ＭＳ Ｐゴシック" charset="0"/>
              </a:rPr>
              <a:t>Le Pas-de-Suze forcé par Louis XIII en 1629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6029307"/>
            <a:ext cx="5486400" cy="828692"/>
          </a:xfrm>
        </p:spPr>
        <p:txBody>
          <a:bodyPr/>
          <a:lstStyle/>
          <a:p>
            <a:r>
              <a:rPr lang="fr-FR" dirty="0" smtClean="0"/>
              <a:t>Scène historique réalisée  par Claude Lorrain (1630-1639)</a:t>
            </a:r>
            <a:endParaRPr lang="fr-FR" dirty="0"/>
          </a:p>
        </p:txBody>
      </p:sp>
      <p:pic>
        <p:nvPicPr>
          <p:cNvPr id="6" name="Espace réservé pour une image 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24" r="-1524"/>
          <a:stretch>
            <a:fillRect/>
          </a:stretch>
        </p:blipFill>
        <p:spPr bwMode="auto">
          <a:xfrm>
            <a:off x="1091020" y="86824"/>
            <a:ext cx="7082688" cy="5312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69119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Carte de la Guerre de Trente ans </a:t>
            </a:r>
            <a:endParaRPr lang="fr-FR" dirty="0"/>
          </a:p>
        </p:txBody>
      </p:sp>
      <p:pic>
        <p:nvPicPr>
          <p:cNvPr id="6" name="Espace réservé pour une image  5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-36482" r="-36482"/>
          <a:stretch>
            <a:fillRect/>
          </a:stretch>
        </p:blipFill>
        <p:spPr>
          <a:xfrm>
            <a:off x="1792288" y="612775"/>
            <a:ext cx="5861336" cy="4396002"/>
          </a:xfrm>
        </p:spPr>
      </p:pic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/>
              <a:t>« </a:t>
            </a:r>
            <a:r>
              <a:rPr lang="fr-FR" dirty="0" err="1"/>
              <a:t>Map</a:t>
            </a:r>
            <a:r>
              <a:rPr lang="fr-FR" dirty="0"/>
              <a:t> </a:t>
            </a:r>
            <a:r>
              <a:rPr lang="fr-FR" dirty="0" err="1"/>
              <a:t>Thirty</a:t>
            </a:r>
            <a:r>
              <a:rPr lang="fr-FR" dirty="0"/>
              <a:t> </a:t>
            </a:r>
            <a:r>
              <a:rPr lang="fr-FR" dirty="0" err="1"/>
              <a:t>Years</a:t>
            </a:r>
            <a:r>
              <a:rPr lang="fr-FR" dirty="0"/>
              <a:t> </a:t>
            </a:r>
            <a:r>
              <a:rPr lang="fr-FR" dirty="0" err="1"/>
              <a:t>War-fr</a:t>
            </a:r>
            <a:r>
              <a:rPr lang="fr-FR" dirty="0"/>
              <a:t> » par </a:t>
            </a:r>
            <a:r>
              <a:rPr lang="fr-FR" dirty="0" err="1"/>
              <a:t>historicair</a:t>
            </a:r>
            <a:r>
              <a:rPr lang="fr-FR" dirty="0"/>
              <a:t> — Création personnelle. Image renommée depuis </a:t>
            </a:r>
            <a:r>
              <a:rPr lang="fr-FR" dirty="0" err="1"/>
              <a:t>Image:La</a:t>
            </a:r>
            <a:r>
              <a:rPr lang="fr-FR" dirty="0"/>
              <a:t> guerre de Trente </a:t>
            </a:r>
            <a:r>
              <a:rPr lang="fr-FR" dirty="0" err="1"/>
              <a:t>Ans.svg</a:t>
            </a:r>
            <a:r>
              <a:rPr lang="fr-FR" dirty="0"/>
              <a:t>. Sous licence CC BY-SA 3.0 via </a:t>
            </a:r>
            <a:r>
              <a:rPr lang="fr-FR" dirty="0" err="1"/>
              <a:t>Wikimedia</a:t>
            </a:r>
            <a:r>
              <a:rPr lang="fr-FR" dirty="0"/>
              <a:t> Commons - </a:t>
            </a:r>
            <a:r>
              <a:rPr lang="fr-FR" dirty="0" err="1"/>
              <a:t>https</a:t>
            </a:r>
            <a:r>
              <a:rPr lang="fr-FR" dirty="0"/>
              <a:t>://</a:t>
            </a:r>
            <a:r>
              <a:rPr lang="fr-FR" dirty="0" err="1"/>
              <a:t>commons.wikimedia.org</a:t>
            </a:r>
            <a:r>
              <a:rPr lang="fr-FR" dirty="0"/>
              <a:t>/wiki/</a:t>
            </a:r>
            <a:r>
              <a:rPr lang="fr-FR" dirty="0" err="1"/>
              <a:t>File:Map_Thirty_Years_War-fr.svg</a:t>
            </a:r>
            <a:r>
              <a:rPr lang="fr-FR" dirty="0"/>
              <a:t>#/media/</a:t>
            </a:r>
            <a:r>
              <a:rPr lang="fr-FR" dirty="0" err="1"/>
              <a:t>File:Map_Thirty_Years_War-fr.svg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431168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357770"/>
            <a:ext cx="8229600" cy="853165"/>
          </a:xfrm>
        </p:spPr>
        <p:txBody>
          <a:bodyPr>
            <a:noAutofit/>
          </a:bodyPr>
          <a:lstStyle/>
          <a:p>
            <a:r>
              <a:rPr lang="fr-FR" sz="1800" dirty="0">
                <a:latin typeface="Times New Roman" charset="0"/>
                <a:ea typeface="ＭＳ Ｐゴシック" charset="0"/>
                <a:cs typeface="ＭＳ Ｐゴシック" charset="0"/>
              </a:rPr>
              <a:t>Louis II de Bourbon</a:t>
            </a:r>
            <a:br>
              <a:rPr lang="fr-FR" sz="1800" dirty="0">
                <a:latin typeface="Times New Roman" charset="0"/>
                <a:ea typeface="ＭＳ Ｐゴシック" charset="0"/>
                <a:cs typeface="ＭＳ Ｐゴシック" charset="0"/>
              </a:rPr>
            </a:br>
            <a:r>
              <a:rPr lang="fr-FR" sz="1800" dirty="0">
                <a:latin typeface="Times New Roman" charset="0"/>
                <a:ea typeface="ＭＳ Ｐゴシック" charset="0"/>
                <a:cs typeface="ＭＳ Ｐゴシック" charset="0"/>
              </a:rPr>
              <a:t>dit le Grand </a:t>
            </a:r>
            <a:r>
              <a:rPr lang="fr-FR" sz="1800" dirty="0" smtClean="0">
                <a:latin typeface="Times New Roman" charset="0"/>
                <a:ea typeface="ＭＳ Ｐゴシック" charset="0"/>
                <a:cs typeface="ＭＳ Ｐゴシック" charset="0"/>
              </a:rPr>
              <a:t>Condé</a:t>
            </a:r>
            <a:br>
              <a:rPr lang="fr-FR" sz="1800" dirty="0" smtClean="0">
                <a:latin typeface="Times New Roman" charset="0"/>
                <a:ea typeface="ＭＳ Ｐゴシック" charset="0"/>
                <a:cs typeface="ＭＳ Ｐゴシック" charset="0"/>
              </a:rPr>
            </a:br>
            <a:r>
              <a:rPr lang="fr-FR" sz="1800" dirty="0" smtClean="0">
                <a:latin typeface="Times New Roman" charset="0"/>
                <a:ea typeface="ＭＳ Ｐゴシック" charset="0"/>
                <a:cs typeface="ＭＳ Ｐゴシック" charset="0"/>
              </a:rPr>
              <a:t>Vainqueur </a:t>
            </a:r>
            <a:r>
              <a:rPr lang="fr-FR" sz="1800" dirty="0">
                <a:latin typeface="Times New Roman" charset="0"/>
                <a:ea typeface="ＭＳ Ｐゴシック" charset="0"/>
                <a:cs typeface="ＭＳ Ｐゴシック" charset="0"/>
              </a:rPr>
              <a:t>de la bataille de Rocroi</a:t>
            </a:r>
            <a:br>
              <a:rPr lang="fr-FR" sz="1800" dirty="0">
                <a:latin typeface="Times New Roman" charset="0"/>
                <a:ea typeface="ＭＳ Ｐゴシック" charset="0"/>
                <a:cs typeface="ＭＳ Ｐゴシック" charset="0"/>
              </a:rPr>
            </a:br>
            <a:r>
              <a:rPr lang="fr-FR" sz="1800" dirty="0">
                <a:latin typeface="Times New Roman" charset="0"/>
                <a:ea typeface="ＭＳ Ｐゴシック" charset="0"/>
                <a:cs typeface="ＭＳ Ｐゴシック" charset="0"/>
              </a:rPr>
              <a:t>(1643) </a:t>
            </a:r>
            <a:br>
              <a:rPr lang="fr-FR" sz="1800" dirty="0">
                <a:latin typeface="Times New Roman" charset="0"/>
                <a:ea typeface="ＭＳ Ｐゴシック" charset="0"/>
                <a:cs typeface="ＭＳ Ｐゴシック" charset="0"/>
              </a:rPr>
            </a:br>
            <a:r>
              <a:rPr lang="fr-FR" sz="1800" dirty="0">
                <a:latin typeface="Times New Roman" charset="0"/>
                <a:ea typeface="ＭＳ Ｐゴシック" charset="0"/>
                <a:cs typeface="ＭＳ Ｐゴシック" charset="0"/>
              </a:rPr>
              <a:t/>
            </a:r>
            <a:br>
              <a:rPr lang="fr-FR" sz="1800" dirty="0">
                <a:latin typeface="Times New Roman" charset="0"/>
                <a:ea typeface="ＭＳ Ｐゴシック" charset="0"/>
                <a:cs typeface="ＭＳ Ｐゴシック" charset="0"/>
              </a:rPr>
            </a:br>
            <a:endParaRPr lang="fr-FR" sz="1800" dirty="0"/>
          </a:p>
        </p:txBody>
      </p:sp>
      <p:pic>
        <p:nvPicPr>
          <p:cNvPr id="5" name="Image 3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053" r="-11053"/>
          <a:stretch>
            <a:fillRect/>
          </a:stretch>
        </p:blipFill>
        <p:spPr bwMode="auto">
          <a:xfrm>
            <a:off x="4485297" y="1210936"/>
            <a:ext cx="4385948" cy="4915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0197" b="-40197"/>
          <a:stretch>
            <a:fillRect/>
          </a:stretch>
        </p:blipFill>
        <p:spPr bwMode="auto">
          <a:xfrm>
            <a:off x="162631" y="1270084"/>
            <a:ext cx="4333169" cy="4856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26167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8</a:t>
            </a:r>
            <a:r>
              <a:rPr lang="fr-FR" baseline="30000" dirty="0" smtClean="0"/>
              <a:t>e</a:t>
            </a:r>
            <a:r>
              <a:rPr lang="fr-FR" dirty="0" smtClean="0"/>
              <a:t> cours</a:t>
            </a:r>
            <a:br>
              <a:rPr lang="fr-FR" dirty="0" smtClean="0"/>
            </a:br>
            <a:r>
              <a:rPr lang="fr-FR" dirty="0" smtClean="0"/>
              <a:t>La Fronde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57051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Anne d’Autriche et le dauphin </a:t>
            </a:r>
            <a:br>
              <a:rPr lang="fr-FR" dirty="0" smtClean="0"/>
            </a:br>
            <a:r>
              <a:rPr lang="fr-FR" dirty="0" smtClean="0"/>
              <a:t>futur Louis XIV</a:t>
            </a:r>
            <a:endParaRPr lang="fr-FR" dirty="0"/>
          </a:p>
        </p:txBody>
      </p:sp>
      <p:pic>
        <p:nvPicPr>
          <p:cNvPr id="6" name="Image 3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514" r="-6514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11" b="-711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86200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781681" cy="995445"/>
          </a:xfrm>
        </p:spPr>
        <p:txBody>
          <a:bodyPr>
            <a:normAutofit/>
          </a:bodyPr>
          <a:lstStyle/>
          <a:p>
            <a:r>
              <a:rPr lang="fr-FR" sz="2200" dirty="0" smtClean="0"/>
              <a:t>Mort de Louis XIII</a:t>
            </a:r>
            <a:br>
              <a:rPr lang="fr-FR" sz="2200" dirty="0" smtClean="0"/>
            </a:br>
            <a:r>
              <a:rPr lang="fr-FR" sz="2200" dirty="0" smtClean="0"/>
              <a:t>en 1643 </a:t>
            </a:r>
            <a:endParaRPr lang="fr-FR" sz="2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699" y="1600200"/>
            <a:ext cx="3035101" cy="4434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3"/>
          <p:cNvPicPr>
            <a:picLocks noGrp="1" noChangeAspect="1"/>
          </p:cNvPicPr>
          <p:nvPr>
            <p:ph sz="half" idx="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549" t="-3860" r="2033" b="3860"/>
          <a:stretch/>
        </p:blipFill>
        <p:spPr bwMode="auto">
          <a:xfrm>
            <a:off x="4478144" y="1435501"/>
            <a:ext cx="3999618" cy="4632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oneTexte 6"/>
          <p:cNvSpPr txBox="1"/>
          <p:nvPr/>
        </p:nvSpPr>
        <p:spPr>
          <a:xfrm>
            <a:off x="5347787" y="274638"/>
            <a:ext cx="30047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 smtClean="0"/>
              <a:t>Mort de Richelieu </a:t>
            </a:r>
          </a:p>
          <a:p>
            <a:r>
              <a:rPr lang="fr-FR" sz="2200" dirty="0" smtClean="0"/>
              <a:t>en 1642</a:t>
            </a:r>
            <a:endParaRPr lang="fr-FR" sz="2200" dirty="0"/>
          </a:p>
        </p:txBody>
      </p:sp>
    </p:spTree>
    <p:extLst>
      <p:ext uri="{BB962C8B-B14F-4D97-AF65-F5344CB8AC3E}">
        <p14:creationId xmlns:p14="http://schemas.microsoft.com/office/powerpoint/2010/main" val="6926647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55750"/>
          </a:xfrm>
        </p:spPr>
        <p:txBody>
          <a:bodyPr>
            <a:normAutofit/>
          </a:bodyPr>
          <a:lstStyle/>
          <a:p>
            <a:r>
              <a:rPr lang="fr-FR" sz="2800" i="1" dirty="0">
                <a:latin typeface="Times New Roman" charset="0"/>
                <a:ea typeface="ＭＳ Ｐゴシック" charset="0"/>
                <a:cs typeface="ＭＳ Ｐゴシック" charset="0"/>
              </a:rPr>
              <a:t>Leonora Galiga</a:t>
            </a:r>
            <a:r>
              <a:rPr lang="fr-FR" sz="2800" i="1" dirty="0">
                <a:latin typeface="Times New Roman" charset="0"/>
                <a:ea typeface="ＭＳ Ｐゴシック" charset="0"/>
                <a:cs typeface="Times New Roman" charset="0"/>
              </a:rPr>
              <a:t>ï         </a:t>
            </a:r>
            <a:r>
              <a:rPr lang="fr-FR" sz="2800" dirty="0" err="1">
                <a:latin typeface="Times New Roman" charset="0"/>
                <a:ea typeface="ＭＳ Ｐゴシック" charset="0"/>
                <a:cs typeface="ＭＳ Ｐゴシック" charset="0"/>
              </a:rPr>
              <a:t>Concino</a:t>
            </a:r>
            <a:r>
              <a:rPr lang="fr-FR" sz="2800" dirty="0">
                <a:latin typeface="Times New Roman" charset="0"/>
                <a:ea typeface="ＭＳ Ｐゴシック" charset="0"/>
                <a:cs typeface="ＭＳ Ｐゴシック" charset="0"/>
              </a:rPr>
              <a:t> Concini</a:t>
            </a:r>
            <a:br>
              <a:rPr lang="fr-FR" sz="2800" dirty="0">
                <a:latin typeface="Times New Roman" charset="0"/>
                <a:ea typeface="ＭＳ Ｐゴシック" charset="0"/>
                <a:cs typeface="ＭＳ Ｐゴシック" charset="0"/>
              </a:rPr>
            </a:br>
            <a:r>
              <a:rPr lang="fr-FR" sz="2800" dirty="0">
                <a:latin typeface="Times New Roman" charset="0"/>
                <a:ea typeface="ＭＳ Ｐゴシック" charset="0"/>
                <a:cs typeface="ＭＳ Ｐゴシック" charset="0"/>
              </a:rPr>
              <a:t>                                       Maréchal d’Ancre (1613)</a:t>
            </a:r>
            <a:br>
              <a:rPr lang="fr-FR" sz="2800" dirty="0">
                <a:latin typeface="Times New Roman" charset="0"/>
                <a:ea typeface="ＭＳ Ｐゴシック" charset="0"/>
                <a:cs typeface="ＭＳ Ｐゴシック" charset="0"/>
              </a:rPr>
            </a:br>
            <a:r>
              <a:rPr lang="fr-FR" sz="2800" dirty="0">
                <a:latin typeface="Times New Roman" charset="0"/>
                <a:ea typeface="ＭＳ Ｐゴシック" charset="0"/>
                <a:cs typeface="ＭＳ Ｐゴシック" charset="0"/>
              </a:rPr>
              <a:t>(L’entourage italien de Marie de Médicis</a:t>
            </a:r>
            <a:endParaRPr lang="fr-FR" sz="28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30388"/>
            <a:ext cx="3810000" cy="5027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1828800"/>
            <a:ext cx="50292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5700889" y="276577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24438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Anne d’Autriche en habit de </a:t>
            </a:r>
            <a:r>
              <a:rPr lang="fr-FR" dirty="0" smtClean="0"/>
              <a:t>veuve par </a:t>
            </a:r>
            <a:r>
              <a:rPr lang="fr-FR" dirty="0" err="1" smtClean="0"/>
              <a:t>Beaubrun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Espace réservé pour une image 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106" r="-27106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94664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64154" y="4597342"/>
            <a:ext cx="5114533" cy="447212"/>
          </a:xfrm>
        </p:spPr>
        <p:txBody>
          <a:bodyPr>
            <a:normAutofit fontScale="90000"/>
          </a:bodyPr>
          <a:lstStyle/>
          <a:p>
            <a:r>
              <a:rPr lang="fr-FR" dirty="0">
                <a:latin typeface="Times New Roman" charset="0"/>
                <a:ea typeface="ＭＳ Ｐゴシック" charset="0"/>
                <a:cs typeface="Times New Roman" charset="0"/>
              </a:rPr>
              <a:t/>
            </a:r>
            <a:br>
              <a:rPr lang="fr-FR" dirty="0">
                <a:latin typeface="Times New Roman" charset="0"/>
                <a:ea typeface="ＭＳ Ｐゴシック" charset="0"/>
                <a:cs typeface="Times New Roman" charset="0"/>
              </a:rPr>
            </a:br>
            <a:r>
              <a:rPr lang="fr-FR" dirty="0">
                <a:latin typeface="Times New Roman" charset="0"/>
                <a:ea typeface="ＭＳ Ｐゴシック" charset="0"/>
                <a:cs typeface="Times New Roman" charset="0"/>
              </a:rPr>
              <a:t/>
            </a:r>
            <a:br>
              <a:rPr lang="fr-FR" dirty="0">
                <a:latin typeface="Times New Roman" charset="0"/>
                <a:ea typeface="ＭＳ Ｐゴシック" charset="0"/>
                <a:cs typeface="Times New Roman" charset="0"/>
              </a:rPr>
            </a:br>
            <a:r>
              <a:rPr lang="fr-FR" dirty="0">
                <a:latin typeface="Times New Roman" charset="0"/>
                <a:ea typeface="ＭＳ Ｐゴシック" charset="0"/>
                <a:cs typeface="Times New Roman" charset="0"/>
              </a:rPr>
              <a:t>Jules Mazarin / Giulio </a:t>
            </a:r>
            <a:r>
              <a:rPr lang="fr-FR" dirty="0" err="1">
                <a:latin typeface="Times New Roman" charset="0"/>
                <a:ea typeface="ＭＳ Ｐゴシック" charset="0"/>
                <a:cs typeface="Times New Roman" charset="0"/>
              </a:rPr>
              <a:t>Mazarino</a:t>
            </a:r>
            <a:r>
              <a:rPr lang="fr-FR" dirty="0">
                <a:latin typeface="Times New Roman" charset="0"/>
                <a:ea typeface="ＭＳ Ｐゴシック" charset="0"/>
                <a:cs typeface="Times New Roman" charset="0"/>
              </a:rPr>
              <a:t> (1602-1661</a:t>
            </a:r>
            <a:r>
              <a:rPr lang="fr-FR" dirty="0" smtClean="0">
                <a:latin typeface="Times New Roman" charset="0"/>
                <a:ea typeface="ＭＳ Ｐゴシック" charset="0"/>
                <a:cs typeface="Times New Roman" charset="0"/>
              </a:rPr>
              <a:t>)</a:t>
            </a:r>
            <a:br>
              <a:rPr lang="fr-FR" dirty="0" smtClean="0">
                <a:latin typeface="Times New Roman" charset="0"/>
                <a:ea typeface="ＭＳ Ｐゴシック" charset="0"/>
                <a:cs typeface="Times New Roman" charset="0"/>
              </a:rPr>
            </a:br>
            <a:r>
              <a:rPr lang="fr-FR" dirty="0" smtClean="0">
                <a:latin typeface="Times New Roman" charset="0"/>
                <a:ea typeface="ＭＳ Ｐゴシック" charset="0"/>
                <a:cs typeface="Times New Roman" charset="0"/>
              </a:rPr>
              <a:t>portrait par Philippe Champaigne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400194" y="5367337"/>
            <a:ext cx="5878494" cy="1112149"/>
          </a:xfrm>
        </p:spPr>
        <p:txBody>
          <a:bodyPr>
            <a:normAutofit/>
          </a:bodyPr>
          <a:lstStyle/>
          <a:p>
            <a:pPr marL="609600" indent="-609600">
              <a:buFont typeface="Wingdings" charset="0"/>
              <a:buAutoNum type="arabicPeriod"/>
            </a:pPr>
            <a:r>
              <a:rPr lang="fr-FR" dirty="0">
                <a:latin typeface="Times New Roman" charset="0"/>
                <a:ea typeface="ＭＳ Ｐゴシック" charset="0"/>
                <a:cs typeface="Times New Roman" charset="0"/>
              </a:rPr>
              <a:t>Officier du pape</a:t>
            </a:r>
          </a:p>
          <a:p>
            <a:pPr marL="609600" indent="-609600">
              <a:buFont typeface="Wingdings" charset="0"/>
              <a:buAutoNum type="arabicPeriod"/>
            </a:pPr>
            <a:r>
              <a:rPr lang="fr-FR" dirty="0">
                <a:latin typeface="Times New Roman" charset="0"/>
                <a:ea typeface="ＭＳ Ｐゴシック" charset="0"/>
                <a:cs typeface="Times New Roman" charset="0"/>
              </a:rPr>
              <a:t>Cardinal (1641) </a:t>
            </a:r>
            <a:endParaRPr lang="fr-FR" dirty="0" smtClean="0">
              <a:latin typeface="Times New Roman" charset="0"/>
              <a:ea typeface="ＭＳ Ｐゴシック" charset="0"/>
              <a:cs typeface="Times New Roman" charset="0"/>
            </a:endParaRPr>
          </a:p>
          <a:p>
            <a:pPr marL="609600" indent="-609600">
              <a:buFont typeface="Wingdings" charset="0"/>
              <a:buAutoNum type="arabicPeriod"/>
            </a:pPr>
            <a:r>
              <a:rPr lang="fr-FR" dirty="0"/>
              <a:t>Ministre d’État (1642</a:t>
            </a:r>
            <a:r>
              <a:rPr lang="fr-FR" dirty="0" smtClean="0"/>
              <a:t>)</a:t>
            </a:r>
            <a:endParaRPr lang="fr-FR" dirty="0">
              <a:latin typeface="Times New Roman" charset="0"/>
              <a:ea typeface="ＭＳ Ｐゴシック" charset="0"/>
              <a:cs typeface="Times New Roman" charset="0"/>
            </a:endParaRPr>
          </a:p>
          <a:p>
            <a:pPr marL="609600" indent="-609600">
              <a:buFont typeface="Wingdings" charset="0"/>
              <a:buAutoNum type="arabicPeriod"/>
            </a:pPr>
            <a:r>
              <a:rPr lang="fr-FR" dirty="0">
                <a:latin typeface="Times New Roman" charset="0"/>
                <a:ea typeface="ＭＳ Ｐゴシック" charset="0"/>
                <a:cs typeface="Times New Roman" charset="0"/>
              </a:rPr>
              <a:t>Principal  ministre (</a:t>
            </a:r>
            <a:r>
              <a:rPr lang="fr-FR" dirty="0" smtClean="0">
                <a:latin typeface="Times New Roman" charset="0"/>
                <a:ea typeface="ＭＳ Ｐゴシック" charset="0"/>
                <a:cs typeface="Times New Roman" charset="0"/>
              </a:rPr>
              <a:t>1643-</a:t>
            </a:r>
            <a:r>
              <a:rPr lang="fr-FR" dirty="0">
                <a:latin typeface="Times New Roman" charset="0"/>
                <a:ea typeface="ＭＳ Ｐゴシック" charset="0"/>
                <a:cs typeface="Times New Roman" charset="0"/>
              </a:rPr>
              <a:t>1661)</a:t>
            </a:r>
            <a:r>
              <a:rPr lang="fr-FR" dirty="0">
                <a:latin typeface="Times New Roman" charset="0"/>
                <a:ea typeface="ＭＳ Ｐゴシック" charset="0"/>
                <a:cs typeface="ＭＳ Ｐゴシック" charset="0"/>
              </a:rPr>
              <a:t> </a:t>
            </a:r>
          </a:p>
          <a:p>
            <a:endParaRPr lang="fr-FR" dirty="0"/>
          </a:p>
        </p:txBody>
      </p:sp>
      <p:pic>
        <p:nvPicPr>
          <p:cNvPr id="5" name="Image 3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656" r="-40656"/>
          <a:stretch>
            <a:fillRect/>
          </a:stretch>
        </p:blipFill>
        <p:spPr bwMode="auto">
          <a:xfrm>
            <a:off x="1792288" y="25349"/>
            <a:ext cx="5666667" cy="425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89902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Anne d’Autriche et le cardinal Mazarin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3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8607" r="-48607"/>
          <a:stretch>
            <a:fillRect/>
          </a:stretch>
        </p:blipFill>
        <p:spPr bwMode="auto">
          <a:xfrm>
            <a:off x="1792288" y="272894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79482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Mazarin est responsable de l’éducation politique de Louis XIV</a:t>
            </a:r>
            <a:br>
              <a:rPr lang="fr-FR" dirty="0"/>
            </a:br>
            <a:endParaRPr lang="fr-FR" dirty="0"/>
          </a:p>
        </p:txBody>
      </p:sp>
      <p:pic>
        <p:nvPicPr>
          <p:cNvPr id="5" name="Image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672" r="-9672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655" r="-7655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2165416" y="6126163"/>
            <a:ext cx="558028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dirty="0"/>
              <a:t>Mazarin guidant Louis XIV</a:t>
            </a:r>
          </a:p>
        </p:txBody>
      </p:sp>
    </p:spTree>
    <p:extLst>
      <p:ext uri="{BB962C8B-B14F-4D97-AF65-F5344CB8AC3E}">
        <p14:creationId xmlns:p14="http://schemas.microsoft.com/office/powerpoint/2010/main" val="5754084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La révolution en Angleterre</a:t>
            </a:r>
            <a:br>
              <a:rPr lang="fr-FR" dirty="0" smtClean="0"/>
            </a:br>
            <a:r>
              <a:rPr lang="fr-FR" sz="3300" dirty="0" smtClean="0"/>
              <a:t>La deuxième guerre civile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 smtClean="0"/>
              <a:t>Charles I</a:t>
            </a:r>
            <a:r>
              <a:rPr lang="fr-FR" baseline="30000" dirty="0" smtClean="0"/>
              <a:t>er </a:t>
            </a:r>
            <a:r>
              <a:rPr lang="fr-FR" dirty="0" smtClean="0"/>
              <a:t>par </a:t>
            </a:r>
            <a:r>
              <a:rPr lang="fr-FR" dirty="0"/>
              <a:t>Antoine Van Dyck </a:t>
            </a:r>
            <a:r>
              <a:rPr lang="fr-FR" dirty="0" smtClean="0"/>
              <a:t>(v. 1635)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/>
          </a:bodyPr>
          <a:lstStyle/>
          <a:p>
            <a:r>
              <a:rPr lang="fr-FR" dirty="0" smtClean="0"/>
              <a:t>Charles I</a:t>
            </a:r>
            <a:r>
              <a:rPr lang="fr-FR" baseline="30000" dirty="0" smtClean="0"/>
              <a:t>er</a:t>
            </a:r>
            <a:r>
              <a:rPr lang="fr-FR" dirty="0" smtClean="0"/>
              <a:t> est décapité en 1649</a:t>
            </a:r>
            <a:endParaRPr lang="fr-FR" dirty="0"/>
          </a:p>
        </p:txBody>
      </p:sp>
      <p:pic>
        <p:nvPicPr>
          <p:cNvPr id="7" name="Image 3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129" b="-5129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540" r="-16540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39287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Omer Talon défend les prérogatives du parlement contre l’absolutisme 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fr-FR" dirty="0" smtClean="0"/>
              <a:t>Portrait par Philippe de Champaigne (1649) </a:t>
            </a:r>
            <a:endParaRPr lang="fr-FR" dirty="0"/>
          </a:p>
        </p:txBody>
      </p:sp>
      <p:pic>
        <p:nvPicPr>
          <p:cNvPr id="5" name="Image 3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556" r="-43556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05567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journée des barricades 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fr-FR" dirty="0" smtClean="0"/>
              <a:t>François André Vincent, Molé et les factieux (1779)</a:t>
            </a:r>
            <a:endParaRPr lang="fr-FR" dirty="0"/>
          </a:p>
        </p:txBody>
      </p:sp>
      <p:pic>
        <p:nvPicPr>
          <p:cNvPr id="5" name="Image 3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494" r="-10494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978433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fr-FR" dirty="0"/>
              <a:t>Les mazarinades </a:t>
            </a:r>
            <a:br>
              <a:rPr lang="fr-FR" dirty="0"/>
            </a:b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0" algn="ctr"/>
            <a:r>
              <a:rPr lang="fr-FR" dirty="0" smtClean="0"/>
              <a:t>5000 </a:t>
            </a:r>
            <a:r>
              <a:rPr lang="fr-FR" dirty="0"/>
              <a:t>libelles, satires et pamphlets dirigés contre </a:t>
            </a:r>
            <a:r>
              <a:rPr lang="fr-FR" dirty="0" smtClean="0"/>
              <a:t>Mazarin</a:t>
            </a:r>
          </a:p>
          <a:p>
            <a:pPr lvl="0" algn="ctr"/>
            <a:r>
              <a:rPr lang="fr-FR" dirty="0" smtClean="0"/>
              <a:t> </a:t>
            </a:r>
            <a:r>
              <a:rPr lang="fr-FR" dirty="0"/>
              <a:t>durant la Fronde </a:t>
            </a:r>
          </a:p>
          <a:p>
            <a:endParaRPr lang="fr-FR" dirty="0"/>
          </a:p>
        </p:txBody>
      </p:sp>
      <p:pic>
        <p:nvPicPr>
          <p:cNvPr id="5" name="Image 3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5820" r="-55820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105572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>
                <a:latin typeface="Times New Roman" charset="0"/>
                <a:ea typeface="ＭＳ Ｐゴシック" charset="0"/>
                <a:cs typeface="ＭＳ Ｐゴシック" charset="0"/>
              </a:rPr>
              <a:t>La bataille </a:t>
            </a:r>
            <a:r>
              <a:rPr lang="fr-FR" dirty="0" smtClean="0">
                <a:latin typeface="Times New Roman" charset="0"/>
                <a:ea typeface="ＭＳ Ｐゴシック" charset="0"/>
                <a:cs typeface="ＭＳ Ｐゴシック" charset="0"/>
              </a:rPr>
              <a:t>au </a:t>
            </a:r>
            <a:r>
              <a:rPr lang="fr-FR" dirty="0">
                <a:latin typeface="Times New Roman" charset="0"/>
                <a:ea typeface="ＭＳ Ｐゴシック" charset="0"/>
                <a:cs typeface="ＭＳ Ｐゴシック" charset="0"/>
              </a:rPr>
              <a:t>faubourg Saint-Antoine (2 juillet 1652)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Dirigée par Turenne l’armée royale affronte les troupes du prince de Condé.</a:t>
            </a:r>
          </a:p>
          <a:p>
            <a:pPr lvl="0"/>
            <a:r>
              <a:rPr lang="fr-FR" dirty="0"/>
              <a:t>Anne-Marie Louis d’Orléans (La Grande Mademoiselle) a fait tirer les canons de la Bastille sur l’armée royale réussissant à sauver Condé, qui se réfugie dans la ville </a:t>
            </a:r>
          </a:p>
          <a:p>
            <a:endParaRPr lang="fr-FR" dirty="0"/>
          </a:p>
        </p:txBody>
      </p:sp>
      <p:pic>
        <p:nvPicPr>
          <p:cNvPr id="5" name="Image 3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44" r="-2444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248099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9</a:t>
            </a:r>
            <a:r>
              <a:rPr lang="fr-FR" baseline="30000" dirty="0" smtClean="0"/>
              <a:t>e</a:t>
            </a:r>
            <a:r>
              <a:rPr lang="fr-FR" dirty="0" smtClean="0"/>
              <a:t> cours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2486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74638"/>
            <a:ext cx="3865562" cy="254758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fr-FR" sz="2200" dirty="0" smtClean="0">
                <a:latin typeface="Times New Roman"/>
                <a:cs typeface="Times New Roman"/>
              </a:rPr>
              <a:t>La réunion des États </a:t>
            </a:r>
            <a:r>
              <a:rPr lang="fr-FR" sz="2200" dirty="0">
                <a:latin typeface="Times New Roman"/>
                <a:cs typeface="Times New Roman"/>
              </a:rPr>
              <a:t>généraux  </a:t>
            </a:r>
            <a:r>
              <a:rPr lang="fr-FR" sz="2200" dirty="0" smtClean="0">
                <a:latin typeface="Times New Roman"/>
                <a:cs typeface="Times New Roman"/>
              </a:rPr>
              <a:t> s’est </a:t>
            </a:r>
            <a:r>
              <a:rPr lang="fr-FR" sz="2200" dirty="0">
                <a:latin typeface="Times New Roman"/>
                <a:cs typeface="Times New Roman"/>
              </a:rPr>
              <a:t>tenue </a:t>
            </a:r>
            <a:br>
              <a:rPr lang="fr-FR" sz="2200" dirty="0">
                <a:latin typeface="Times New Roman"/>
                <a:cs typeface="Times New Roman"/>
              </a:rPr>
            </a:br>
            <a:r>
              <a:rPr lang="fr-FR" sz="2200" dirty="0">
                <a:latin typeface="Times New Roman"/>
                <a:cs typeface="Times New Roman"/>
              </a:rPr>
              <a:t> à la grande salle </a:t>
            </a:r>
            <a:r>
              <a:rPr lang="fr-FR" sz="2200" dirty="0" smtClean="0">
                <a:latin typeface="Times New Roman"/>
                <a:cs typeface="Times New Roman"/>
              </a:rPr>
              <a:t/>
            </a:r>
            <a:br>
              <a:rPr lang="fr-FR" sz="2200" dirty="0" smtClean="0">
                <a:latin typeface="Times New Roman"/>
                <a:cs typeface="Times New Roman"/>
              </a:rPr>
            </a:br>
            <a:r>
              <a:rPr lang="fr-FR" sz="2200" dirty="0" smtClean="0">
                <a:latin typeface="Times New Roman"/>
                <a:cs typeface="Times New Roman"/>
              </a:rPr>
              <a:t>de </a:t>
            </a:r>
            <a:r>
              <a:rPr lang="fr-FR" sz="2200" dirty="0">
                <a:latin typeface="Times New Roman"/>
                <a:cs typeface="Times New Roman"/>
              </a:rPr>
              <a:t>l’Hôtel de Bourbon</a:t>
            </a:r>
            <a:br>
              <a:rPr lang="fr-FR" sz="2200" dirty="0">
                <a:latin typeface="Times New Roman"/>
                <a:cs typeface="Times New Roman"/>
              </a:rPr>
            </a:br>
            <a:endParaRPr lang="fr-FR" sz="2200" dirty="0">
              <a:latin typeface="Times New Roman"/>
              <a:cs typeface="Times New Roman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5562" y="0"/>
            <a:ext cx="52784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509105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6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4266" r="4266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9660267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6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-39347" r="-39347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7634975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6"/>
          <p:cNvPicPr>
            <a:picLocks noGrp="1" noChangeAspect="1"/>
          </p:cNvPicPr>
          <p:nvPr>
            <p:ph idx="1"/>
          </p:nvPr>
        </p:nvPicPr>
        <p:blipFill>
          <a:blip r:embed="rId2"/>
          <a:srcRect l="-12017" r="-12017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3575859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Louis XIV distribuant les dignités à Versailles 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6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-51483" r="-51483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2683103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Louis XIV entouré des membres de son conseil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6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-53668" r="-53668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7251610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524000" y="5367337"/>
            <a:ext cx="5754688" cy="1321329"/>
          </a:xfrm>
        </p:spPr>
        <p:txBody>
          <a:bodyPr/>
          <a:lstStyle/>
          <a:p>
            <a:pPr algn="ctr"/>
            <a:r>
              <a:rPr lang="fr-FR" b="1" dirty="0"/>
              <a:t>Conseil tenu par le roi Louis XIV</a:t>
            </a:r>
          </a:p>
        </p:txBody>
      </p:sp>
      <p:pic>
        <p:nvPicPr>
          <p:cNvPr id="5" name="Image 6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-22513" b="-22513"/>
          <a:stretch>
            <a:fillRect/>
          </a:stretch>
        </p:blipFill>
        <p:spPr bwMode="auto">
          <a:xfrm>
            <a:off x="975255" y="0"/>
            <a:ext cx="6983412" cy="5237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9715979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6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-34444" r="-34444"/>
          <a:stretch>
            <a:fillRect/>
          </a:stretch>
        </p:blipFill>
        <p:spPr bwMode="auto">
          <a:xfrm>
            <a:off x="1792288" y="612775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5824617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Louis XIV tenant les sceaux 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Espace réservé pour une image 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-4054" b="-4054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2702949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clan Louvois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r-FR" dirty="0" smtClean="0"/>
              <a:t>Louis-François Le Tellier</a:t>
            </a:r>
          </a:p>
          <a:p>
            <a:r>
              <a:rPr lang="fr-FR" dirty="0" smtClean="0"/>
              <a:t>Chancelier (1603-1685)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dirty="0" smtClean="0"/>
              <a:t>François Michel Le </a:t>
            </a:r>
            <a:r>
              <a:rPr lang="fr-FR" dirty="0" err="1" smtClean="0"/>
              <a:t>TelliermMarquis</a:t>
            </a:r>
            <a:r>
              <a:rPr lang="fr-FR" dirty="0" smtClean="0"/>
              <a:t> de Louvois (1641-1691)</a:t>
            </a:r>
            <a:endParaRPr lang="fr-FR" dirty="0"/>
          </a:p>
        </p:txBody>
      </p:sp>
      <p:pic>
        <p:nvPicPr>
          <p:cNvPr id="7" name="Image 9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-12028" r="-12028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age 10"/>
          <p:cNvPicPr>
            <a:picLocks noGrp="1" noChangeAspect="1"/>
          </p:cNvPicPr>
          <p:nvPr>
            <p:ph sz="quarter" idx="4"/>
          </p:nvPr>
        </p:nvPicPr>
        <p:blipFill>
          <a:blip r:embed="rId3"/>
          <a:srcRect l="-14817" r="-14817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6426506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Jean Baptiste Colbert</a:t>
            </a:r>
            <a:br>
              <a:rPr lang="fr-FR" dirty="0" smtClean="0"/>
            </a:br>
            <a:r>
              <a:rPr lang="fr-FR" dirty="0" smtClean="0"/>
              <a:t>dit Le Grand Colbert (1619-1683)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709412"/>
            <a:ext cx="3008313" cy="4416751"/>
          </a:xfrm>
        </p:spPr>
        <p:txBody>
          <a:bodyPr/>
          <a:lstStyle/>
          <a:p>
            <a:pPr marL="285750" indent="-285750">
              <a:buFont typeface="Arial"/>
              <a:buChar char="•"/>
            </a:pPr>
            <a:r>
              <a:rPr lang="fr-FR" sz="1600" dirty="0">
                <a:ea typeface="Times New Roman" charset="0"/>
                <a:cs typeface="Times New Roman" charset="0"/>
              </a:rPr>
              <a:t>surintendant des Bâtiments, Arts et </a:t>
            </a:r>
            <a:r>
              <a:rPr lang="fr-FR" sz="1600" dirty="0" smtClean="0">
                <a:ea typeface="Times New Roman" charset="0"/>
                <a:cs typeface="Times New Roman" charset="0"/>
              </a:rPr>
              <a:t>manufactures</a:t>
            </a:r>
          </a:p>
          <a:p>
            <a:pPr marL="285750" indent="-285750">
              <a:buFont typeface="Arial"/>
              <a:buChar char="•"/>
            </a:pPr>
            <a:endParaRPr lang="fr-FR" sz="1600" dirty="0">
              <a:ea typeface="Times New Roman" charset="0"/>
              <a:cs typeface="Times New Roman" charset="0"/>
            </a:endParaRPr>
          </a:p>
          <a:p>
            <a:pPr marL="285750" indent="-285750">
              <a:buFont typeface="Arial"/>
              <a:buChar char="•"/>
            </a:pPr>
            <a:r>
              <a:rPr lang="fr-FR" sz="1600" dirty="0">
                <a:ea typeface="Times New Roman" charset="0"/>
                <a:cs typeface="Times New Roman" charset="0"/>
              </a:rPr>
              <a:t>contrôleur général des Finances</a:t>
            </a:r>
          </a:p>
          <a:p>
            <a:pPr marL="285750" indent="-285750">
              <a:buFont typeface="Arial"/>
              <a:buChar char="•"/>
            </a:pPr>
            <a:endParaRPr lang="fr-FR" sz="1600" dirty="0" smtClean="0">
              <a:ea typeface="Times New Roman" charset="0"/>
              <a:cs typeface="Times New Roman" charset="0"/>
            </a:endParaRPr>
          </a:p>
          <a:p>
            <a:pPr marL="285750" indent="-285750">
              <a:buFont typeface="Arial"/>
              <a:buChar char="•"/>
            </a:pPr>
            <a:r>
              <a:rPr lang="fr-FR" sz="1600" dirty="0" smtClean="0">
                <a:ea typeface="Times New Roman" charset="0"/>
                <a:cs typeface="Times New Roman" charset="0"/>
              </a:rPr>
              <a:t>secrétaire </a:t>
            </a:r>
            <a:r>
              <a:rPr lang="fr-FR" sz="1600" dirty="0">
                <a:ea typeface="Times New Roman" charset="0"/>
                <a:cs typeface="Times New Roman" charset="0"/>
              </a:rPr>
              <a:t>d’État à la Marine </a:t>
            </a:r>
          </a:p>
          <a:p>
            <a:pPr marL="285750" indent="-285750">
              <a:buFont typeface="Arial"/>
              <a:buChar char="•"/>
            </a:pPr>
            <a:endParaRPr lang="fr-FR" sz="1600" dirty="0" smtClean="0">
              <a:ea typeface="Times New Roman" charset="0"/>
              <a:cs typeface="Times New Roman" charset="0"/>
            </a:endParaRPr>
          </a:p>
          <a:p>
            <a:pPr marL="285750" indent="-285750">
              <a:buFont typeface="Arial"/>
              <a:buChar char="•"/>
            </a:pPr>
            <a:r>
              <a:rPr lang="fr-FR" sz="1600" dirty="0" smtClean="0">
                <a:ea typeface="Times New Roman" charset="0"/>
                <a:cs typeface="Times New Roman" charset="0"/>
              </a:rPr>
              <a:t>secrétaire </a:t>
            </a:r>
            <a:r>
              <a:rPr lang="fr-FR" sz="1600" dirty="0">
                <a:ea typeface="Times New Roman" charset="0"/>
                <a:cs typeface="Times New Roman" charset="0"/>
              </a:rPr>
              <a:t>d’État à la Maison du roi</a:t>
            </a:r>
            <a:endParaRPr lang="fr-FR" sz="1600" dirty="0">
              <a:ea typeface="ＭＳ Ｐゴシック" charset="-128"/>
              <a:cs typeface="ＭＳ Ｐゴシック" charset="-128"/>
            </a:endParaRPr>
          </a:p>
          <a:p>
            <a:endParaRPr lang="fr-FR" dirty="0"/>
          </a:p>
        </p:txBody>
      </p:sp>
      <p:pic>
        <p:nvPicPr>
          <p:cNvPr id="5" name="Image 3"/>
          <p:cNvPicPr>
            <a:picLocks noGrp="1" noChangeAspect="1"/>
          </p:cNvPicPr>
          <p:nvPr>
            <p:ph idx="1"/>
          </p:nvPr>
        </p:nvPicPr>
        <p:blipFill>
          <a:blip r:embed="rId2"/>
          <a:srcRect l="-16540" r="-16540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863467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225778" y="274637"/>
            <a:ext cx="4513778" cy="584958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fr-FR" sz="2600" b="1" i="1" dirty="0">
                <a:latin typeface="Times New Roman" charset="0"/>
                <a:ea typeface="ＭＳ Ｐゴシック" charset="0"/>
                <a:cs typeface="ＭＳ Ｐゴシック" charset="0"/>
              </a:rPr>
              <a:t>Armand Jean </a:t>
            </a:r>
            <a:r>
              <a:rPr lang="fr-FR" sz="2600" b="1" i="1" dirty="0" smtClean="0">
                <a:latin typeface="Times New Roman" charset="0"/>
                <a:ea typeface="ＭＳ Ｐゴシック" charset="0"/>
                <a:cs typeface="ＭＳ Ｐゴシック" charset="0"/>
              </a:rPr>
              <a:t>du </a:t>
            </a:r>
            <a:r>
              <a:rPr lang="fr-FR" sz="2600" b="1" i="1" dirty="0">
                <a:latin typeface="Times New Roman" charset="0"/>
                <a:ea typeface="ＭＳ Ｐゴシック" charset="0"/>
                <a:cs typeface="ＭＳ Ｐゴシック" charset="0"/>
              </a:rPr>
              <a:t>Plessis de Richelieu (1585-1642)</a:t>
            </a:r>
            <a:br>
              <a:rPr lang="fr-FR" sz="2600" b="1" i="1" dirty="0">
                <a:latin typeface="Times New Roman" charset="0"/>
                <a:ea typeface="ＭＳ Ｐゴシック" charset="0"/>
                <a:cs typeface="ＭＳ Ｐゴシック" charset="0"/>
              </a:rPr>
            </a:br>
            <a:r>
              <a:rPr lang="fr-FR" sz="2600" b="1" i="1" dirty="0">
                <a:latin typeface="Times New Roman" charset="0"/>
                <a:ea typeface="ＭＳ Ｐゴシック" charset="0"/>
                <a:cs typeface="ＭＳ Ｐゴシック" charset="0"/>
              </a:rPr>
              <a:t/>
            </a:r>
            <a:br>
              <a:rPr lang="fr-FR" sz="2600" b="1" i="1" dirty="0">
                <a:latin typeface="Times New Roman" charset="0"/>
                <a:ea typeface="ＭＳ Ｐゴシック" charset="0"/>
                <a:cs typeface="ＭＳ Ｐゴシック" charset="0"/>
              </a:rPr>
            </a:br>
            <a:r>
              <a:rPr lang="fr-FR" sz="2600" i="1" dirty="0">
                <a:latin typeface="Times New Roman" charset="0"/>
                <a:ea typeface="ＭＳ Ｐゴシック" charset="0"/>
                <a:cs typeface="ＭＳ Ｐゴシック" charset="0"/>
              </a:rPr>
              <a:t>Évêque de Luçon</a:t>
            </a:r>
            <a:br>
              <a:rPr lang="fr-FR" sz="2600" i="1" dirty="0">
                <a:latin typeface="Times New Roman" charset="0"/>
                <a:ea typeface="ＭＳ Ｐゴシック" charset="0"/>
                <a:cs typeface="ＭＳ Ｐゴシック" charset="0"/>
              </a:rPr>
            </a:br>
            <a:r>
              <a:rPr lang="fr-FR" sz="2600" i="1" dirty="0">
                <a:latin typeface="Times New Roman" charset="0"/>
                <a:ea typeface="ＭＳ Ｐゴシック" charset="0"/>
                <a:cs typeface="ＭＳ Ｐゴシック" charset="0"/>
              </a:rPr>
              <a:t>Grand Aumônier (1615)</a:t>
            </a:r>
            <a:br>
              <a:rPr lang="fr-FR" sz="2600" i="1" dirty="0">
                <a:latin typeface="Times New Roman" charset="0"/>
                <a:ea typeface="ＭＳ Ｐゴシック" charset="0"/>
                <a:cs typeface="ＭＳ Ｐゴシック" charset="0"/>
              </a:rPr>
            </a:br>
            <a:r>
              <a:rPr lang="fr-FR" sz="2600" i="1" dirty="0">
                <a:latin typeface="Times New Roman" charset="0"/>
                <a:ea typeface="ＭＳ Ｐゴシック" charset="0"/>
                <a:cs typeface="ＭＳ Ｐゴシック" charset="0"/>
              </a:rPr>
              <a:t>Secrétaire d’Etat (1616)</a:t>
            </a:r>
            <a:br>
              <a:rPr lang="fr-FR" sz="2600" i="1" dirty="0">
                <a:latin typeface="Times New Roman" charset="0"/>
                <a:ea typeface="ＭＳ Ｐゴシック" charset="0"/>
                <a:cs typeface="ＭＳ Ｐゴシック" charset="0"/>
              </a:rPr>
            </a:br>
            <a:r>
              <a:rPr lang="fr-FR" sz="2600" b="1" i="1" dirty="0">
                <a:latin typeface="Times New Roman" charset="0"/>
                <a:ea typeface="ＭＳ Ｐゴシック" charset="0"/>
                <a:cs typeface="ＭＳ Ｐゴシック" charset="0"/>
              </a:rPr>
              <a:t>Cardinal </a:t>
            </a:r>
            <a:r>
              <a:rPr lang="fr-FR" sz="2600" b="1" dirty="0">
                <a:latin typeface="Times New Roman" charset="0"/>
                <a:ea typeface="ＭＳ Ｐゴシック" charset="0"/>
                <a:cs typeface="ＭＳ Ｐゴシック" charset="0"/>
              </a:rPr>
              <a:t>(1622)</a:t>
            </a:r>
            <a:br>
              <a:rPr lang="fr-FR" sz="2600" b="1" dirty="0">
                <a:latin typeface="Times New Roman" charset="0"/>
                <a:ea typeface="ＭＳ Ｐゴシック" charset="0"/>
                <a:cs typeface="ＭＳ Ｐゴシック" charset="0"/>
              </a:rPr>
            </a:br>
            <a:r>
              <a:rPr lang="fr-FR" sz="2600" b="1" i="1" dirty="0">
                <a:latin typeface="Times New Roman" charset="0"/>
                <a:ea typeface="ＭＳ Ｐゴシック" charset="0"/>
                <a:cs typeface="ＭＳ Ｐゴシック" charset="0"/>
              </a:rPr>
              <a:t>Ministre de Louis XIII </a:t>
            </a:r>
            <a:r>
              <a:rPr lang="fr-FR" sz="2600" dirty="0">
                <a:latin typeface="Times New Roman" charset="0"/>
                <a:ea typeface="ＭＳ Ｐゴシック" charset="0"/>
                <a:cs typeface="ＭＳ Ｐゴシック" charset="0"/>
              </a:rPr>
              <a:t>(1624)</a:t>
            </a:r>
            <a:br>
              <a:rPr lang="fr-FR" sz="2600" dirty="0">
                <a:latin typeface="Times New Roman" charset="0"/>
                <a:ea typeface="ＭＳ Ｐゴシック" charset="0"/>
                <a:cs typeface="ＭＳ Ｐゴシック" charset="0"/>
              </a:rPr>
            </a:br>
            <a:r>
              <a:rPr lang="fr-FR" sz="2600" i="1" dirty="0">
                <a:latin typeface="Times New Roman" charset="0"/>
                <a:ea typeface="ＭＳ Ｐゴシック" charset="0"/>
                <a:cs typeface="ＭＳ Ｐゴシック" charset="0"/>
              </a:rPr>
              <a:t>Duc et pair de France</a:t>
            </a:r>
            <a:r>
              <a:rPr lang="fr-FR" i="1" dirty="0">
                <a:latin typeface="Times New Roman" charset="0"/>
                <a:ea typeface="ＭＳ Ｐゴシック" charset="0"/>
                <a:cs typeface="ＭＳ Ｐゴシック" charset="0"/>
              </a:rPr>
              <a:t/>
            </a:r>
            <a:br>
              <a:rPr lang="fr-FR" i="1" dirty="0">
                <a:latin typeface="Times New Roman" charset="0"/>
                <a:ea typeface="ＭＳ Ｐゴシック" charset="0"/>
                <a:cs typeface="ＭＳ Ｐゴシック" charset="0"/>
              </a:rPr>
            </a:br>
            <a:r>
              <a:rPr lang="fr-FR" dirty="0">
                <a:latin typeface="Times New Roman" charset="0"/>
                <a:ea typeface="ＭＳ Ｐゴシック" charset="0"/>
                <a:cs typeface="ＭＳ Ｐゴシック" charset="0"/>
              </a:rPr>
              <a:t/>
            </a:r>
            <a:br>
              <a:rPr lang="fr-FR" dirty="0">
                <a:latin typeface="Times New Roman" charset="0"/>
                <a:ea typeface="ＭＳ Ｐゴシック" charset="0"/>
                <a:cs typeface="ＭＳ Ｐゴシック" charset="0"/>
              </a:rPr>
            </a:b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8000" y="5644"/>
            <a:ext cx="4856000" cy="6852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408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clan Colbert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/>
          <a:lstStyle/>
          <a:p>
            <a:pPr algn="ctr"/>
            <a:r>
              <a:rPr lang="fr-FR" dirty="0" smtClean="0"/>
              <a:t>Le Grand Colbert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4" cy="639762"/>
          </a:xfrm>
        </p:spPr>
        <p:txBody>
          <a:bodyPr>
            <a:normAutofit fontScale="70000" lnSpcReduction="20000"/>
          </a:bodyPr>
          <a:lstStyle/>
          <a:p>
            <a:r>
              <a:rPr lang="fr-FR" dirty="0" err="1" smtClean="0"/>
              <a:t>Lean</a:t>
            </a:r>
            <a:r>
              <a:rPr lang="fr-FR" dirty="0" err="1"/>
              <a:t>-Baptiste</a:t>
            </a:r>
            <a:r>
              <a:rPr lang="fr-FR" dirty="0"/>
              <a:t> Antoine Colbert</a:t>
            </a:r>
            <a:r>
              <a:rPr lang="fr-FR" b="0" dirty="0"/>
              <a:t>, </a:t>
            </a:r>
            <a:r>
              <a:rPr lang="fr-FR" b="0" i="1" dirty="0"/>
              <a:t>marquis de </a:t>
            </a:r>
            <a:r>
              <a:rPr lang="fr-FR" b="0" i="1" dirty="0" smtClean="0"/>
              <a:t>Seignelay : </a:t>
            </a:r>
            <a:r>
              <a:rPr lang="fr-FR" b="0" dirty="0" smtClean="0"/>
              <a:t>secrétaire d’état à la marine</a:t>
            </a:r>
            <a:endParaRPr lang="fr-FR" b="0" dirty="0"/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sz="quarter" idx="4"/>
          </p:nvPr>
        </p:nvPicPr>
        <p:blipFill>
          <a:blip r:embed="rId2"/>
          <a:srcRect l="-4441" r="-4441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Espace réservé du contenu 9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-11302" r="-1130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7486372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599"/>
            <a:ext cx="5486400" cy="816041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 smtClean="0"/>
              <a:t>Prestation de serment du chancelier </a:t>
            </a:r>
            <a:r>
              <a:rPr lang="fr-FR" dirty="0" err="1" smtClean="0"/>
              <a:t>Phelypeaux</a:t>
            </a:r>
            <a:r>
              <a:rPr lang="fr-FR" dirty="0" smtClean="0"/>
              <a:t> dans les mains de Louis XIV pour la charge de chancelier garde des sceaux de France le 9 septembre 1699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5" name="Espace réservé pour une image 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-1151" b="-1151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3090295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10</a:t>
            </a:r>
            <a:r>
              <a:rPr lang="fr-FR" baseline="30000" dirty="0" smtClean="0"/>
              <a:t>e</a:t>
            </a:r>
            <a:r>
              <a:rPr lang="fr-FR" dirty="0" smtClean="0"/>
              <a:t> cours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919738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191115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i="1" dirty="0" smtClean="0"/>
              <a:t>Le noble est l’araignée et le paysan la mouche </a:t>
            </a:r>
            <a:r>
              <a:rPr lang="fr-FR" dirty="0" smtClean="0"/>
              <a:t>(1657)</a:t>
            </a:r>
            <a:endParaRPr lang="fr-FR" dirty="0"/>
          </a:p>
        </p:txBody>
      </p:sp>
      <p:pic>
        <p:nvPicPr>
          <p:cNvPr id="5" name="Espace réservé pour une image 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-25703" r="-25703"/>
          <a:stretch>
            <a:fillRect/>
          </a:stretch>
        </p:blipFill>
        <p:spPr/>
      </p:pic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2589404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Nicolas de </a:t>
            </a:r>
            <a:r>
              <a:rPr lang="fr-FR" dirty="0" err="1" smtClean="0"/>
              <a:t>Largilliere</a:t>
            </a:r>
            <a:r>
              <a:rPr lang="fr-FR" i="1" dirty="0" smtClean="0"/>
              <a:t>, La Famille du marquis de Noailles </a:t>
            </a:r>
            <a:r>
              <a:rPr lang="fr-FR" dirty="0" smtClean="0"/>
              <a:t>(1698)</a:t>
            </a:r>
            <a:endParaRPr lang="fr-FR" i="1" dirty="0"/>
          </a:p>
        </p:txBody>
      </p:sp>
      <p:pic>
        <p:nvPicPr>
          <p:cNvPr id="5" name="Espace réservé pour une image 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-2813" r="-2813"/>
          <a:stretch>
            <a:fillRect/>
          </a:stretch>
        </p:blipFill>
        <p:spPr/>
      </p:pic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434210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5193358"/>
            <a:ext cx="5486400" cy="879125"/>
          </a:xfrm>
        </p:spPr>
        <p:txBody>
          <a:bodyPr>
            <a:normAutofit/>
          </a:bodyPr>
          <a:lstStyle/>
          <a:p>
            <a:pPr algn="ctr"/>
            <a:r>
              <a:rPr lang="fr-FR" dirty="0" smtClean="0"/>
              <a:t>Pierre Cardin Lebret et son fils Cardin </a:t>
            </a:r>
            <a:br>
              <a:rPr lang="fr-FR" dirty="0" smtClean="0"/>
            </a:br>
            <a:r>
              <a:rPr lang="fr-FR" dirty="0" smtClean="0"/>
              <a:t>par Hyacinthe Rigaud (1697)</a:t>
            </a:r>
            <a:endParaRPr lang="fr-FR" dirty="0"/>
          </a:p>
        </p:txBody>
      </p:sp>
      <p:pic>
        <p:nvPicPr>
          <p:cNvPr id="5" name="Espace réservé pour une image 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-29051" r="-29051"/>
          <a:stretch>
            <a:fillRect/>
          </a:stretch>
        </p:blipFill>
        <p:spPr>
          <a:xfrm>
            <a:off x="1431727" y="612774"/>
            <a:ext cx="6107445" cy="4580584"/>
          </a:xfrm>
        </p:spPr>
      </p:pic>
      <p:sp>
        <p:nvSpPr>
          <p:cNvPr id="6" name="ZoneTexte 5"/>
          <p:cNvSpPr txBox="1"/>
          <p:nvPr/>
        </p:nvSpPr>
        <p:spPr>
          <a:xfrm>
            <a:off x="2572451" y="293042"/>
            <a:ext cx="3712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La noblesse de robe/ Les robins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1761409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7939" y="4727575"/>
            <a:ext cx="8916061" cy="1165827"/>
          </a:xfrm>
        </p:spPr>
        <p:txBody>
          <a:bodyPr>
            <a:normAutofit/>
          </a:bodyPr>
          <a:lstStyle/>
          <a:p>
            <a:pPr algn="ctr"/>
            <a:r>
              <a:rPr lang="fr-FR" dirty="0" smtClean="0"/>
              <a:t>Jean Antoine de </a:t>
            </a:r>
            <a:r>
              <a:rPr lang="fr-FR" dirty="0" err="1" smtClean="0"/>
              <a:t>Mesmes</a:t>
            </a:r>
            <a:r>
              <a:rPr lang="fr-FR" dirty="0"/>
              <a:t> </a:t>
            </a:r>
            <a:r>
              <a:rPr lang="fr-FR" dirty="0" smtClean="0"/>
              <a:t>1661-1723)</a:t>
            </a:r>
            <a:br>
              <a:rPr lang="fr-FR" dirty="0" smtClean="0"/>
            </a:br>
            <a:r>
              <a:rPr lang="fr-FR" dirty="0" smtClean="0"/>
              <a:t> Président du Parlement de Paris  (1707-1724)</a:t>
            </a:r>
            <a:endParaRPr lang="fr-FR" dirty="0"/>
          </a:p>
        </p:txBody>
      </p:sp>
      <p:pic>
        <p:nvPicPr>
          <p:cNvPr id="5" name="Espace réservé pour une image 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-42990" r="-4299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9664737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Abraham Bosse, </a:t>
            </a:r>
            <a:r>
              <a:rPr lang="fr-FR" i="1" dirty="0" smtClean="0"/>
              <a:t>Le barbier</a:t>
            </a:r>
            <a:endParaRPr lang="fr-FR" i="1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5" name="Image 6" descr="Le barbier.jpg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89" r="-889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053177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Louis Le Nain, </a:t>
            </a:r>
            <a:r>
              <a:rPr lang="fr-FR" i="1" dirty="0" smtClean="0"/>
              <a:t>La </a:t>
            </a:r>
            <a:r>
              <a:rPr lang="fr-FR" i="1" dirty="0" smtClean="0"/>
              <a:t>charrette, </a:t>
            </a:r>
            <a:r>
              <a:rPr lang="fr-FR" dirty="0" smtClean="0"/>
              <a:t>(1641)</a:t>
            </a:r>
            <a:endParaRPr lang="fr-FR" dirty="0"/>
          </a:p>
        </p:txBody>
      </p:sp>
      <p:pic>
        <p:nvPicPr>
          <p:cNvPr id="5" name="Espace réservé pour une image 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-4054" r="-4054"/>
          <a:stretch>
            <a:fillRect/>
          </a:stretch>
        </p:blipFill>
        <p:spPr/>
      </p:pic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654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4094275" cy="2858029"/>
          </a:xfrm>
        </p:spPr>
        <p:txBody>
          <a:bodyPr>
            <a:normAutofit/>
          </a:bodyPr>
          <a:lstStyle/>
          <a:p>
            <a:r>
              <a:rPr lang="fr-FR" sz="2600" dirty="0"/>
              <a:t>L'échange des </a:t>
            </a:r>
            <a:r>
              <a:rPr lang="fr-FR" sz="2600" dirty="0" smtClean="0"/>
              <a:t>princesses d’Espagne et de France sur l’île des Faisans </a:t>
            </a:r>
            <a:endParaRPr lang="fr-FR" sz="26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1475" y="1128889"/>
            <a:ext cx="4592525" cy="5051778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1157111" y="4600222"/>
            <a:ext cx="176138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Times New Roman" charset="0"/>
                <a:ea typeface="ＭＳ Ｐゴシック" charset="0"/>
                <a:cs typeface="ＭＳ Ｐゴシック" charset="0"/>
              </a:rPr>
              <a:t>Les mariages </a:t>
            </a:r>
          </a:p>
          <a:p>
            <a:r>
              <a:rPr lang="fr-FR" dirty="0">
                <a:latin typeface="Times New Roman" charset="0"/>
                <a:ea typeface="ＭＳ Ｐゴシック" charset="0"/>
                <a:cs typeface="ＭＳ Ｐゴシック" charset="0"/>
              </a:rPr>
              <a:t>franco-espagnols</a:t>
            </a:r>
          </a:p>
          <a:p>
            <a:r>
              <a:rPr lang="fr-FR" dirty="0">
                <a:latin typeface="Times New Roman" charset="0"/>
                <a:ea typeface="ＭＳ Ｐゴシック" charset="0"/>
                <a:cs typeface="ＭＳ Ｐゴシック" charset="0"/>
              </a:rPr>
              <a:t>    (1615)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6919699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11</a:t>
            </a:r>
            <a:r>
              <a:rPr lang="fr-FR" baseline="30000" dirty="0" smtClean="0"/>
              <a:t>e</a:t>
            </a:r>
            <a:r>
              <a:rPr lang="fr-FR" dirty="0" smtClean="0"/>
              <a:t> cours économie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8863195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49"/>
            <a:ext cx="3008313" cy="2038727"/>
          </a:xfrm>
        </p:spPr>
        <p:txBody>
          <a:bodyPr>
            <a:normAutofit fontScale="90000"/>
          </a:bodyPr>
          <a:lstStyle/>
          <a:p>
            <a:pPr marL="342900" indent="-342900">
              <a:buFont typeface="Arial"/>
              <a:buChar char="•"/>
            </a:pPr>
            <a:r>
              <a:rPr lang="fr-FR" dirty="0"/>
              <a:t>Cultures</a:t>
            </a:r>
            <a:br>
              <a:rPr lang="fr-FR" dirty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b="0" dirty="0" smtClean="0"/>
              <a:t>Céréales</a:t>
            </a:r>
            <a:r>
              <a:rPr lang="fr-FR" b="0" dirty="0"/>
              <a:t/>
            </a:r>
            <a:br>
              <a:rPr lang="fr-FR" b="0" dirty="0"/>
            </a:br>
            <a:r>
              <a:rPr lang="fr-FR" b="0" dirty="0"/>
              <a:t>Mûriers (sériciculture)</a:t>
            </a:r>
            <a:br>
              <a:rPr lang="fr-FR" b="0" dirty="0"/>
            </a:br>
            <a:r>
              <a:rPr lang="fr-FR" b="0" dirty="0"/>
              <a:t>Vigne</a:t>
            </a:r>
            <a:br>
              <a:rPr lang="fr-FR" b="0" dirty="0"/>
            </a:br>
            <a:r>
              <a:rPr lang="fr-FR" b="0" dirty="0"/>
              <a:t>Arbres fruitiers </a:t>
            </a:r>
            <a:br>
              <a:rPr lang="fr-FR" b="0" dirty="0"/>
            </a:br>
            <a:r>
              <a:rPr lang="fr-FR" b="0" dirty="0"/>
              <a:t>Fibres textiles</a:t>
            </a:r>
            <a:br>
              <a:rPr lang="fr-FR" b="0" dirty="0"/>
            </a:br>
            <a:endParaRPr lang="fr-FR" b="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2474578"/>
            <a:ext cx="3008313" cy="3651585"/>
          </a:xfrm>
        </p:spPr>
        <p:txBody>
          <a:bodyPr/>
          <a:lstStyle/>
          <a:p>
            <a:r>
              <a:rPr lang="fr-FR" dirty="0"/>
              <a:t>Richelieu néglige et Colbert mésestime l’agriculture </a:t>
            </a:r>
            <a:endParaRPr lang="fr-FR" dirty="0" smtClean="0"/>
          </a:p>
          <a:p>
            <a:r>
              <a:rPr lang="fr-FR" dirty="0" smtClean="0"/>
              <a:t>(</a:t>
            </a:r>
            <a:r>
              <a:rPr lang="fr-FR" dirty="0"/>
              <a:t>Michel Auge </a:t>
            </a:r>
            <a:r>
              <a:rPr lang="fr-FR" dirty="0" err="1"/>
              <a:t>Laribe</a:t>
            </a:r>
            <a:r>
              <a:rPr lang="fr-FR" dirty="0"/>
              <a:t> 1955 : 38 )</a:t>
            </a:r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r>
              <a:rPr lang="fr-FR" dirty="0" smtClean="0"/>
              <a:t>Colbert </a:t>
            </a:r>
            <a:r>
              <a:rPr lang="fr-FR" dirty="0"/>
              <a:t>favorise les cultures industrielles  (chanvre, lin, safran, garance, pastel)</a:t>
            </a:r>
          </a:p>
          <a:p>
            <a:endParaRPr lang="fr-FR" dirty="0"/>
          </a:p>
        </p:txBody>
      </p:sp>
      <p:pic>
        <p:nvPicPr>
          <p:cNvPr id="5" name="Image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037" r="-16037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5861278" y="6332966"/>
            <a:ext cx="1391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Le labourage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8675211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i="1" dirty="0"/>
              <a:t>Le pont au blé 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fr-FR" dirty="0"/>
              <a:t>(le ravitaillement en blé de Paris)</a:t>
            </a:r>
          </a:p>
        </p:txBody>
      </p:sp>
      <p:pic>
        <p:nvPicPr>
          <p:cNvPr id="5" name="Image 6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454" b="-4454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319598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5063116"/>
            <a:ext cx="5486400" cy="1318691"/>
          </a:xfrm>
        </p:spPr>
        <p:txBody>
          <a:bodyPr>
            <a:normAutofit fontScale="90000"/>
          </a:bodyPr>
          <a:lstStyle/>
          <a:p>
            <a:r>
              <a:rPr lang="fr-FR" dirty="0"/>
              <a:t>Le Colbertisme </a:t>
            </a:r>
            <a:r>
              <a:rPr lang="fr-FR" b="0" dirty="0"/>
              <a:t>est la version française du mercantilisme, qui était pratiqué  dans plusieurs pays européens dès le XVI</a:t>
            </a:r>
            <a:r>
              <a:rPr lang="fr-FR" b="0" baseline="30000" dirty="0"/>
              <a:t>e</a:t>
            </a:r>
            <a:r>
              <a:rPr lang="fr-FR" b="0" dirty="0"/>
              <a:t> siècle (voir l’économie sous Henri IV)</a:t>
            </a:r>
            <a:br>
              <a:rPr lang="fr-FR" b="0" dirty="0"/>
            </a:br>
            <a:endParaRPr lang="fr-FR" b="0" dirty="0"/>
          </a:p>
        </p:txBody>
      </p:sp>
      <p:pic>
        <p:nvPicPr>
          <p:cNvPr id="5" name="Image 6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-3318" b="-3318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149245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913722"/>
          </a:xfrm>
        </p:spPr>
        <p:txBody>
          <a:bodyPr>
            <a:normAutofit fontScale="90000"/>
          </a:bodyPr>
          <a:lstStyle/>
          <a:p>
            <a:pPr algn="ctr"/>
            <a:r>
              <a:rPr lang="fr-FR" i="1" dirty="0" smtClean="0"/>
              <a:t>La visite de Louis XIV à la manufacture des Gobelins </a:t>
            </a:r>
            <a:br>
              <a:rPr lang="fr-FR" i="1" dirty="0" smtClean="0"/>
            </a:br>
            <a:r>
              <a:rPr lang="fr-FR" dirty="0" smtClean="0"/>
              <a:t>le </a:t>
            </a:r>
            <a:r>
              <a:rPr lang="fr-FR" dirty="0"/>
              <a:t>15 octobre </a:t>
            </a:r>
            <a:r>
              <a:rPr lang="fr-FR" dirty="0" smtClean="0"/>
              <a:t>1667 </a:t>
            </a:r>
            <a:r>
              <a:rPr lang="fr-FR" b="0" dirty="0" smtClean="0"/>
              <a:t>d'après </a:t>
            </a:r>
            <a:r>
              <a:rPr lang="fr-FR" b="0" dirty="0"/>
              <a:t>Charles LE BRUN</a:t>
            </a:r>
            <a:br>
              <a:rPr lang="fr-FR" b="0" dirty="0"/>
            </a:br>
            <a:endParaRPr lang="fr-FR" b="0" i="1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5" name="Image 6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719" b="-6719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800326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07068" y="4800600"/>
            <a:ext cx="6045200" cy="566738"/>
          </a:xfrm>
        </p:spPr>
        <p:txBody>
          <a:bodyPr>
            <a:normAutofit/>
          </a:bodyPr>
          <a:lstStyle/>
          <a:p>
            <a:r>
              <a:rPr lang="fr-FR" dirty="0"/>
              <a:t>É</a:t>
            </a:r>
            <a:r>
              <a:rPr lang="fr-FR" dirty="0" smtClean="0">
                <a:latin typeface="Times New Roman" charset="0"/>
                <a:ea typeface="ＭＳ Ｐゴシック" charset="0"/>
                <a:cs typeface="ＭＳ Ｐゴシック" charset="0"/>
              </a:rPr>
              <a:t>dit pour </a:t>
            </a:r>
            <a:r>
              <a:rPr lang="fr-FR" dirty="0">
                <a:latin typeface="Times New Roman" charset="0"/>
                <a:ea typeface="ＭＳ Ｐゴシック" charset="0"/>
                <a:cs typeface="ＭＳ Ｐゴシック" charset="0"/>
              </a:rPr>
              <a:t>la construction du Canal </a:t>
            </a:r>
            <a:r>
              <a:rPr lang="fr-FR" dirty="0" smtClean="0">
                <a:latin typeface="Times New Roman" charset="0"/>
                <a:ea typeface="ＭＳ Ｐゴシック" charset="0"/>
                <a:cs typeface="ＭＳ Ｐゴシック" charset="0"/>
              </a:rPr>
              <a:t>des </a:t>
            </a:r>
            <a:r>
              <a:rPr lang="fr-FR" dirty="0">
                <a:latin typeface="Times New Roman" charset="0"/>
                <a:ea typeface="ＭＳ Ｐゴシック" charset="0"/>
                <a:cs typeface="ＭＳ Ｐゴシック" charset="0"/>
              </a:rPr>
              <a:t>deux mers 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759980" cy="1274950"/>
          </a:xfrm>
        </p:spPr>
        <p:txBody>
          <a:bodyPr>
            <a:normAutofit/>
          </a:bodyPr>
          <a:lstStyle/>
          <a:p>
            <a:pPr lvl="0"/>
            <a:r>
              <a:rPr lang="fr-FR" sz="2000" dirty="0"/>
              <a:t>L’Édit du 14 octobre 1666 </a:t>
            </a:r>
            <a:r>
              <a:rPr lang="fr-FR" sz="2000" dirty="0" smtClean="0"/>
              <a:t>ordonne</a:t>
            </a:r>
          </a:p>
          <a:p>
            <a:pPr lvl="0"/>
            <a:r>
              <a:rPr lang="fr-FR" sz="2000" dirty="0" smtClean="0"/>
              <a:t> </a:t>
            </a:r>
            <a:r>
              <a:rPr lang="fr-FR" sz="2000" dirty="0"/>
              <a:t>la construction du Canal des Deux Mers (288 km) reliant la Méditerranée et l’Atlantique</a:t>
            </a:r>
          </a:p>
          <a:p>
            <a:endParaRPr lang="fr-FR" dirty="0"/>
          </a:p>
        </p:txBody>
      </p:sp>
      <p:pic>
        <p:nvPicPr>
          <p:cNvPr id="5" name="Image 6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388" r="-34388"/>
          <a:stretch>
            <a:fillRect/>
          </a:stretch>
        </p:blipFill>
        <p:spPr bwMode="auto">
          <a:xfrm>
            <a:off x="1449388" y="150416"/>
            <a:ext cx="6102880" cy="4577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051128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Comptoirs européens en Inde </a:t>
            </a:r>
            <a:br>
              <a:rPr lang="fr-FR" dirty="0" smtClean="0"/>
            </a:br>
            <a:r>
              <a:rPr lang="fr-FR" dirty="0" smtClean="0"/>
              <a:t>(1501-1779)</a:t>
            </a:r>
            <a:endParaRPr lang="fr-FR" dirty="0"/>
          </a:p>
        </p:txBody>
      </p:sp>
      <p:pic>
        <p:nvPicPr>
          <p:cNvPr id="4" name="Image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799" r="-5799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639909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monnaies 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Louis d’or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fr-FR" dirty="0">
                <a:latin typeface="Times New Roman" charset="0"/>
                <a:ea typeface="ＭＳ Ｐゴシック" charset="0"/>
                <a:cs typeface="Times New Roman" charset="0"/>
              </a:rPr>
              <a:t>É</a:t>
            </a:r>
            <a:r>
              <a:rPr lang="fr-FR" dirty="0">
                <a:latin typeface="Times New Roman" charset="0"/>
                <a:ea typeface="ＭＳ Ｐゴシック" charset="0"/>
                <a:cs typeface="ＭＳ Ｐゴシック" charset="0"/>
              </a:rPr>
              <a:t>cu d’argent</a:t>
            </a:r>
            <a:endParaRPr lang="fr-FR" dirty="0"/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6130" b="-46130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 6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0124" b="-40124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2328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 algn="ctr"/>
            <a:r>
              <a:rPr lang="fr-FR" dirty="0"/>
              <a:t>Louis XIII</a:t>
            </a:r>
          </a:p>
          <a:p>
            <a:pPr algn="ctr"/>
            <a:r>
              <a:rPr lang="fr-FR" dirty="0" smtClean="0"/>
              <a:t>Portrait  par Rubens (1622)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77500" lnSpcReduction="20000"/>
          </a:bodyPr>
          <a:lstStyle/>
          <a:p>
            <a:pPr algn="ctr"/>
            <a:r>
              <a:rPr lang="fr-FR" dirty="0" smtClean="0"/>
              <a:t>Anne d’Autriche</a:t>
            </a:r>
          </a:p>
          <a:p>
            <a:pPr algn="ctr"/>
            <a:r>
              <a:rPr lang="fr-FR" dirty="0" smtClean="0"/>
              <a:t>Portrait par Rubens (1625) </a:t>
            </a:r>
            <a:endParaRPr lang="fr-FR" dirty="0"/>
          </a:p>
        </p:txBody>
      </p:sp>
      <p:pic>
        <p:nvPicPr>
          <p:cNvPr id="7" name="Espace réservé du contenu 6" descr="489px-Louis_XIII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625" r="-12625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 3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395" r="-12395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49591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dirty="0">
                <a:latin typeface="Times New Roman" charset="0"/>
                <a:ea typeface="ＭＳ Ｐゴシック" charset="0"/>
                <a:cs typeface="ＭＳ Ｐゴシック" charset="0"/>
              </a:rPr>
              <a:t>Elisabeth de France </a:t>
            </a:r>
            <a:br>
              <a:rPr lang="fr-FR" dirty="0">
                <a:latin typeface="Times New Roman" charset="0"/>
                <a:ea typeface="ＭＳ Ｐゴシック" charset="0"/>
                <a:cs typeface="ＭＳ Ｐゴシック" charset="0"/>
              </a:rPr>
            </a:br>
            <a:r>
              <a:rPr lang="fr-FR" dirty="0">
                <a:latin typeface="Times New Roman" charset="0"/>
                <a:ea typeface="ＭＳ Ｐゴシック" charset="0"/>
                <a:cs typeface="ＭＳ Ｐゴシック" charset="0"/>
              </a:rPr>
              <a:t>(1602-1644)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fr-FR" dirty="0">
                <a:latin typeface="Times New Roman" charset="0"/>
                <a:ea typeface="ＭＳ Ｐゴシック" charset="0"/>
                <a:cs typeface="ＭＳ Ｐゴシック" charset="0"/>
              </a:rPr>
              <a:t>épouse du futur Philippe IV  d’Espagne</a:t>
            </a:r>
            <a:endParaRPr lang="fr-FR" dirty="0"/>
          </a:p>
          <a:p>
            <a:endParaRPr lang="fr-FR" dirty="0"/>
          </a:p>
        </p:txBody>
      </p:sp>
      <p:pic>
        <p:nvPicPr>
          <p:cNvPr id="5" name="Image 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300" r="-40300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53066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>
                <a:latin typeface="Times New Roman" charset="0"/>
                <a:ea typeface="ＭＳ Ｐゴシック" charset="0"/>
                <a:cs typeface="ＭＳ Ｐゴシック" charset="0"/>
              </a:rPr>
              <a:t>Charles d’Albert duc de Luynes et Louis XIII</a:t>
            </a:r>
            <a:endParaRPr lang="fr-FR" dirty="0"/>
          </a:p>
        </p:txBody>
      </p:sp>
      <p:pic>
        <p:nvPicPr>
          <p:cNvPr id="4" name="Image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4206" r="-74206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614671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1394</TotalTime>
  <Words>899</Words>
  <Application>Microsoft Macintosh PowerPoint</Application>
  <PresentationFormat>Présentation à l'écran (4:3)</PresentationFormat>
  <Paragraphs>155</Paragraphs>
  <Slides>67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67</vt:i4>
      </vt:variant>
    </vt:vector>
  </HeadingPairs>
  <TitlesOfParts>
    <vt:vector size="68" baseType="lpstr">
      <vt:lpstr>Thème Office</vt:lpstr>
      <vt:lpstr>XVIIe siè</vt:lpstr>
      <vt:lpstr>Présentation PowerPoint</vt:lpstr>
      <vt:lpstr>Leonora Galigaï         Concino Concini                                        Maréchal d’Ancre (1613) (L’entourage italien de Marie de Médicis</vt:lpstr>
      <vt:lpstr>La réunion des États généraux   s’est tenue   à la grande salle  de l’Hôtel de Bourbon </vt:lpstr>
      <vt:lpstr>Armand Jean du Plessis de Richelieu (1585-1642)  Évêque de Luçon Grand Aumônier (1615) Secrétaire d’Etat (1616) Cardinal (1622) Ministre de Louis XIII (1624) Duc et pair de France  </vt:lpstr>
      <vt:lpstr>L'échange des princesses d’Espagne et de France sur l’île des Faisans </vt:lpstr>
      <vt:lpstr>Présentation PowerPoint</vt:lpstr>
      <vt:lpstr>Elisabeth de France  (1602-1644)</vt:lpstr>
      <vt:lpstr>Charles d’Albert duc de Luynes et Louis XIII</vt:lpstr>
      <vt:lpstr>L’arrestation et l’exécution du maréchal d’Ancre</vt:lpstr>
      <vt:lpstr>L’exécution de Leonora Galigaï</vt:lpstr>
      <vt:lpstr>Jugement du Parlement </vt:lpstr>
      <vt:lpstr>Marie de Médicis par Paul Rubens (1622)</vt:lpstr>
      <vt:lpstr>7e Cours</vt:lpstr>
      <vt:lpstr>Présentation PowerPoint</vt:lpstr>
      <vt:lpstr>Le règne de Louis XIII</vt:lpstr>
      <vt:lpstr>Les complots des Grands</vt:lpstr>
      <vt:lpstr>Les complots des Grands</vt:lpstr>
      <vt:lpstr>L’affaire Buckingham</vt:lpstr>
      <vt:lpstr>Gaston de France,  duc d’Orléans  (1608-1660) </vt:lpstr>
      <vt:lpstr>La Conspiration de Chalais (1626) </vt:lpstr>
      <vt:lpstr>Henri de Montmorency </vt:lpstr>
      <vt:lpstr>La conspiration de Cinq-mars</vt:lpstr>
      <vt:lpstr>Le Pas-de-Suze forcé par Louis XIII en 1629</vt:lpstr>
      <vt:lpstr>Carte de la Guerre de Trente ans </vt:lpstr>
      <vt:lpstr>Louis II de Bourbon dit le Grand Condé Vainqueur de la bataille de Rocroi (1643)   </vt:lpstr>
      <vt:lpstr>8e cours La Fronde</vt:lpstr>
      <vt:lpstr>Anne d’Autriche et le dauphin  futur Louis XIV</vt:lpstr>
      <vt:lpstr>Mort de Louis XIII en 1643 </vt:lpstr>
      <vt:lpstr>Anne d’Autriche en habit de veuve par Beaubrun</vt:lpstr>
      <vt:lpstr>  Jules Mazarin / Giulio Mazarino (1602-1661) portrait par Philippe Champaigne</vt:lpstr>
      <vt:lpstr>Anne d’Autriche et le cardinal Mazarin</vt:lpstr>
      <vt:lpstr>Mazarin est responsable de l’éducation politique de Louis XIV </vt:lpstr>
      <vt:lpstr>La révolution en Angleterre La deuxième guerre civile</vt:lpstr>
      <vt:lpstr>Omer Talon défend les prérogatives du parlement contre l’absolutisme </vt:lpstr>
      <vt:lpstr>La journée des barricades </vt:lpstr>
      <vt:lpstr>Les mazarinades  </vt:lpstr>
      <vt:lpstr>La bataille au faubourg Saint-Antoine (2 juillet 1652)</vt:lpstr>
      <vt:lpstr>9e cours</vt:lpstr>
      <vt:lpstr>Présentation PowerPoint</vt:lpstr>
      <vt:lpstr>Présentation PowerPoint</vt:lpstr>
      <vt:lpstr>Présentation PowerPoint</vt:lpstr>
      <vt:lpstr>Louis XIV distribuant les dignités à Versailles </vt:lpstr>
      <vt:lpstr>Louis XIV entouré des membres de son conseil</vt:lpstr>
      <vt:lpstr>Présentation PowerPoint</vt:lpstr>
      <vt:lpstr>Présentation PowerPoint</vt:lpstr>
      <vt:lpstr>Louis XIV tenant les sceaux </vt:lpstr>
      <vt:lpstr>Le clan Louvois</vt:lpstr>
      <vt:lpstr>Jean Baptiste Colbert dit Le Grand Colbert (1619-1683)</vt:lpstr>
      <vt:lpstr>Le clan Colbert</vt:lpstr>
      <vt:lpstr>Prestation de serment du chancelier Phelypeaux dans les mains de Louis XIV pour la charge de chancelier garde des sceaux de France le 9 septembre 1699</vt:lpstr>
      <vt:lpstr>10e cours</vt:lpstr>
      <vt:lpstr>Présentation PowerPoint</vt:lpstr>
      <vt:lpstr>Le noble est l’araignée et le paysan la mouche (1657)</vt:lpstr>
      <vt:lpstr>Nicolas de Largilliere, La Famille du marquis de Noailles (1698)</vt:lpstr>
      <vt:lpstr>Pierre Cardin Lebret et son fils Cardin  par Hyacinthe Rigaud (1697)</vt:lpstr>
      <vt:lpstr>Jean Antoine de Mesmes 1661-1723)  Président du Parlement de Paris  (1707-1724)</vt:lpstr>
      <vt:lpstr>Abraham Bosse, Le barbier</vt:lpstr>
      <vt:lpstr>Louis Le Nain, La charrette, (1641)</vt:lpstr>
      <vt:lpstr>11e cours économie</vt:lpstr>
      <vt:lpstr>Cultures  Céréales Mûriers (sériciculture) Vigne Arbres fruitiers  Fibres textiles </vt:lpstr>
      <vt:lpstr>Le pont au blé </vt:lpstr>
      <vt:lpstr>Le Colbertisme est la version française du mercantilisme, qui était pratiqué  dans plusieurs pays européens dès le XVIe siècle (voir l’économie sous Henri IV) </vt:lpstr>
      <vt:lpstr>La visite de Louis XIV à la manufacture des Gobelins  le 15 octobre 1667 d'après Charles LE BRUN </vt:lpstr>
      <vt:lpstr>Édit pour la construction du Canal des deux mers </vt:lpstr>
      <vt:lpstr>Comptoirs européens en Inde  (1501-1779)</vt:lpstr>
      <vt:lpstr>Les monnaies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Irini Apostolou</dc:creator>
  <cp:lastModifiedBy>Irini Apostolou</cp:lastModifiedBy>
  <cp:revision>45</cp:revision>
  <dcterms:created xsi:type="dcterms:W3CDTF">2015-12-23T17:29:25Z</dcterms:created>
  <dcterms:modified xsi:type="dcterms:W3CDTF">2015-12-28T09:34:49Z</dcterms:modified>
</cp:coreProperties>
</file>