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318" r:id="rId3"/>
    <p:sldId id="308" r:id="rId4"/>
    <p:sldId id="313" r:id="rId5"/>
    <p:sldId id="314" r:id="rId6"/>
    <p:sldId id="315" r:id="rId7"/>
    <p:sldId id="316" r:id="rId8"/>
    <p:sldId id="317" r:id="rId9"/>
    <p:sldId id="290" r:id="rId10"/>
    <p:sldId id="295" r:id="rId11"/>
    <p:sldId id="299" r:id="rId12"/>
    <p:sldId id="319" r:id="rId13"/>
    <p:sldId id="320" r:id="rId14"/>
    <p:sldId id="321" r:id="rId15"/>
    <p:sldId id="293" r:id="rId16"/>
  </p:sldIdLst>
  <p:sldSz cx="9144000" cy="6858000" type="screen4x3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8"/>
            <p14:sldId id="308"/>
            <p14:sldId id="313"/>
            <p14:sldId id="314"/>
            <p14:sldId id="315"/>
            <p14:sldId id="316"/>
            <p14:sldId id="317"/>
            <p14:sldId id="290"/>
            <p14:sldId id="295"/>
            <p14:sldId id="299"/>
            <p14:sldId id="319"/>
            <p14:sldId id="320"/>
            <p14:sldId id="321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57" d="100"/>
          <a:sy n="57" d="100"/>
        </p:scale>
        <p:origin x="-3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hyperlink" Target="%5b1%5d%20http:/creativecommons.org/licenses/by-nc-sa/4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book/185725/Schneider,_Antonie/%CE%9F_%CE%BA%CF%8D%CF%81%CE%B9%CE%BF%CF%82_%CE%95%CF%85%CF%84%CF%8D%CF%87%CE%B7%CF%82_%CE%BA%CE%B1%CE%B9_%CE%B7_%CE%BA%CF%85%CF%81%CE%AF%CE%B1_%CE%94%CF%85%CF%83%CF%84%CF%85%CF%87%CE%AF%CE%B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/>
              <a:t>Το Εικονογραφημένο Βιβλίο στην Προσχολική Εκπαίδευση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1.1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Συναισθήματα</a:t>
            </a:r>
            <a:endParaRPr lang="en-GB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Αγγελική Γιαννικοπούλου</a:t>
            </a:r>
          </a:p>
          <a:p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6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 2015. </a:t>
            </a:r>
            <a:r>
              <a:rPr lang="el-GR" sz="2000" dirty="0"/>
              <a:t>Κατερίνα </a:t>
            </a:r>
            <a:r>
              <a:rPr lang="el-GR" sz="2000"/>
              <a:t>Πετρουτσοπούλου,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/>
              <a:t>. «Το Εικονογραφημένο Βιβλίο στην Προσχολική </a:t>
            </a:r>
            <a:r>
              <a:rPr lang="el-GR" sz="2000" dirty="0" smtClean="0"/>
              <a:t>Εκπαίδευση. Συναισθήματα</a:t>
            </a:r>
            <a:r>
              <a:rPr lang="el-GR" sz="2000" dirty="0"/>
              <a:t>. Ο κύριος </a:t>
            </a:r>
            <a:r>
              <a:rPr lang="el-GR" sz="2000" dirty="0" err="1"/>
              <a:t>Ευτύχης</a:t>
            </a:r>
            <a:r>
              <a:rPr lang="el-GR" sz="2000" dirty="0"/>
              <a:t> και η κυρία </a:t>
            </a:r>
            <a:r>
              <a:rPr lang="el-GR" sz="2000" dirty="0" smtClean="0"/>
              <a:t>Δυστυχία».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GB" sz="2000" dirty="0">
                <a:hlinkClick r:id="rId3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924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</a:t>
            </a:r>
            <a:r>
              <a:rPr lang="el-GR" dirty="0" smtClean="0"/>
              <a:t>τη </a:t>
            </a:r>
            <a:r>
              <a:rPr lang="el-GR" dirty="0"/>
              <a:t>χρήση του έργου, για </a:t>
            </a:r>
            <a:r>
              <a:rPr lang="el-GR" dirty="0" smtClean="0"/>
              <a:t>τον </a:t>
            </a:r>
            <a:r>
              <a:rPr lang="el-GR" dirty="0"/>
              <a:t>διανομέα του έργου και </a:t>
            </a:r>
            <a:r>
              <a:rPr lang="el-GR" dirty="0" err="1" smtClean="0"/>
              <a:t>αδειοδόχο</a:t>
            </a:r>
            <a:r>
              <a:rPr lang="el-GR" dirty="0" smtClean="0"/>
              <a:t>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</a:t>
            </a:r>
            <a:r>
              <a:rPr lang="el-GR" dirty="0" smtClean="0"/>
              <a:t>έργο.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</a:t>
            </a:r>
            <a:r>
              <a:rPr lang="el-GR" dirty="0" smtClean="0"/>
              <a:t>στον </a:t>
            </a:r>
            <a:r>
              <a:rPr lang="el-GR" dirty="0"/>
              <a:t>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τόπο.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9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>
              <a:buNone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pPr marL="0" indent="0">
              <a:buNone/>
            </a:pPr>
            <a:r>
              <a:rPr lang="el-GR" sz="2000" dirty="0"/>
              <a:t>Εικόνα 1: Εξώφυλλο του βιβλίου </a:t>
            </a:r>
            <a:r>
              <a:rPr lang="el-GR" sz="2000" dirty="0" smtClean="0"/>
              <a:t>«</a:t>
            </a:r>
            <a:r>
              <a:rPr lang="el-GR" sz="2000" dirty="0" smtClean="0">
                <a:hlinkClick r:id="rId3"/>
              </a:rPr>
              <a:t>Ο </a:t>
            </a:r>
            <a:r>
              <a:rPr lang="el-GR" sz="2000" dirty="0">
                <a:hlinkClick r:id="rId3"/>
              </a:rPr>
              <a:t>κύριος </a:t>
            </a:r>
            <a:r>
              <a:rPr lang="el-GR" sz="2000" dirty="0" err="1">
                <a:hlinkClick r:id="rId3"/>
              </a:rPr>
              <a:t>Ευτύχης</a:t>
            </a:r>
            <a:r>
              <a:rPr lang="el-GR" sz="2000" dirty="0">
                <a:hlinkClick r:id="rId3"/>
              </a:rPr>
              <a:t> και η κυρία </a:t>
            </a:r>
            <a:r>
              <a:rPr lang="el-GR" sz="2000" dirty="0" smtClean="0">
                <a:hlinkClick r:id="rId3"/>
              </a:rPr>
              <a:t>Δυστυχία</a:t>
            </a:r>
            <a:r>
              <a:rPr lang="el-GR" sz="2000" dirty="0" smtClean="0"/>
              <a:t>» </a:t>
            </a:r>
            <a:r>
              <a:rPr lang="el-GR" sz="2000" dirty="0"/>
              <a:t>/ Άντονι </a:t>
            </a:r>
            <a:r>
              <a:rPr lang="el-GR" sz="2000" dirty="0" err="1"/>
              <a:t>Σνάιντερ</a:t>
            </a:r>
            <a:r>
              <a:rPr lang="el-GR" sz="2000" dirty="0"/>
              <a:t> · μετάφραση Μαρία Σούμπερτ · εικονογράφηση </a:t>
            </a:r>
            <a:r>
              <a:rPr lang="el-GR" sz="2000" dirty="0" err="1"/>
              <a:t>Σουζάνε</a:t>
            </a:r>
            <a:r>
              <a:rPr lang="el-GR" sz="2000" dirty="0"/>
              <a:t> </a:t>
            </a:r>
            <a:r>
              <a:rPr lang="el-GR" sz="2000" dirty="0" err="1"/>
              <a:t>Στράσερ</a:t>
            </a:r>
            <a:r>
              <a:rPr lang="el-GR" sz="2000" dirty="0"/>
              <a:t>. - 1η </a:t>
            </a:r>
            <a:r>
              <a:rPr lang="el-GR" sz="2000" dirty="0" err="1"/>
              <a:t>έκδ</a:t>
            </a:r>
            <a:r>
              <a:rPr lang="el-GR" sz="2000" dirty="0"/>
              <a:t>. - Αθήνα : Διάπλαση, 2013.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Διδακτική </a:t>
            </a:r>
            <a:r>
              <a:rPr lang="el-GR" sz="2400" b="1" dirty="0" smtClean="0"/>
              <a:t>πρακτική</a:t>
            </a:r>
            <a:r>
              <a:rPr lang="en-GB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Κατερίνα </a:t>
            </a:r>
            <a:r>
              <a:rPr lang="el-GR" sz="2400" dirty="0" err="1" smtClean="0"/>
              <a:t>Πετρουτσοπούλου</a:t>
            </a:r>
            <a:r>
              <a:rPr lang="el-GR" sz="2400" dirty="0" smtClean="0"/>
              <a:t>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400" b="1" dirty="0" smtClean="0"/>
              <a:t>Βιβλίο</a:t>
            </a:r>
            <a:r>
              <a:rPr lang="el-GR" sz="2400" dirty="0" smtClean="0"/>
              <a:t>: </a:t>
            </a:r>
            <a:r>
              <a:rPr lang="el-GR" sz="2400" dirty="0" err="1"/>
              <a:t>Schneider</a:t>
            </a:r>
            <a:r>
              <a:rPr lang="el-GR" sz="2400" dirty="0"/>
              <a:t>, </a:t>
            </a:r>
            <a:r>
              <a:rPr lang="el-GR" sz="2400" dirty="0" err="1"/>
              <a:t>Antonie</a:t>
            </a:r>
            <a:r>
              <a:rPr lang="el-GR" sz="2400" dirty="0"/>
              <a:t>. </a:t>
            </a:r>
            <a:r>
              <a:rPr lang="el-GR" sz="2400" b="1" dirty="0"/>
              <a:t>Ο κύριος Ευτύχης και η κυρία Δυστυχία </a:t>
            </a:r>
            <a:r>
              <a:rPr lang="el-GR" sz="2400" dirty="0"/>
              <a:t>/ Άντονι </a:t>
            </a:r>
            <a:r>
              <a:rPr lang="el-GR" sz="2400" dirty="0" err="1"/>
              <a:t>Σνάιντερ</a:t>
            </a:r>
            <a:r>
              <a:rPr lang="el-GR" sz="2400" dirty="0"/>
              <a:t> · μετάφραση Μαρία Σούμπερτ · εικονογράφηση </a:t>
            </a:r>
            <a:r>
              <a:rPr lang="el-GR" sz="2400" dirty="0" err="1"/>
              <a:t>Σουζάνε</a:t>
            </a:r>
            <a:r>
              <a:rPr lang="el-GR" sz="2400" dirty="0"/>
              <a:t> </a:t>
            </a:r>
            <a:r>
              <a:rPr lang="el-GR" sz="2400" dirty="0" err="1"/>
              <a:t>Στράσερ</a:t>
            </a:r>
            <a:r>
              <a:rPr lang="el-GR" sz="2400" dirty="0"/>
              <a:t>. - 1η </a:t>
            </a:r>
            <a:r>
              <a:rPr lang="el-GR" sz="2400" dirty="0" err="1"/>
              <a:t>έκδ</a:t>
            </a:r>
            <a:r>
              <a:rPr lang="el-GR" sz="2400" dirty="0"/>
              <a:t>. - Αθήνα : Διάπλαση, 2013.</a:t>
            </a:r>
            <a:endParaRPr lang="en-GB" sz="2400" dirty="0"/>
          </a:p>
        </p:txBody>
      </p:sp>
      <p:pic>
        <p:nvPicPr>
          <p:cNvPr id="1026" name="Picture 2" descr="Εξώφυλλο του βιβλίου: Ο κύριος Ευτύχης και η κυρία Δυστυχία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2555" y="5013176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Ανάγνωση του βιβλίου</a:t>
            </a:r>
            <a:endParaRPr lang="el-GR" dirty="0"/>
          </a:p>
        </p:txBody>
      </p:sp>
      <p:pic>
        <p:nvPicPr>
          <p:cNvPr id="7" name="Content Placeholder 3" descr="Η νηπιαγωγός διαβάζει το βιβλίο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4637" y="1557338"/>
            <a:ext cx="5687425" cy="4525962"/>
          </a:xfrm>
        </p:spPr>
      </p:pic>
    </p:spTree>
    <p:extLst>
      <p:ext uri="{BB962C8B-B14F-4D97-AF65-F5344CB8AC3E}">
        <p14:creationId xmlns:p14="http://schemas.microsoft.com/office/powerpoint/2010/main" val="140459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 </a:t>
            </a:r>
            <a:r>
              <a:rPr lang="el-GR" dirty="0" smtClean="0"/>
              <a:t>την ανάγνωση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altLang="el-GR" dirty="0"/>
              <a:t>Τι παρατηρείτε στο εξώφυλλο</a:t>
            </a:r>
            <a:r>
              <a:rPr lang="en-US" altLang="el-GR" dirty="0"/>
              <a:t>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altLang="el-GR" sz="2600" dirty="0" smtClean="0"/>
              <a:t>Δύο σπιτάκια…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ένα </a:t>
            </a:r>
            <a:r>
              <a:rPr lang="el-GR" altLang="el-GR" sz="2600" dirty="0"/>
              <a:t>του κυρίου Ευτύχη και ένα της κυρίας Δυστυχίας.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altLang="el-GR" dirty="0" smtClean="0"/>
              <a:t>Ωραία! Ποιο </a:t>
            </a:r>
            <a:r>
              <a:rPr lang="el-GR" altLang="el-GR" dirty="0"/>
              <a:t>σπιτάκι αρέσει σε </a:t>
            </a:r>
            <a:r>
              <a:rPr lang="el-GR" altLang="el-GR" dirty="0" smtClean="0"/>
              <a:t>εσάς </a:t>
            </a:r>
            <a:r>
              <a:rPr lang="el-GR" altLang="el-GR" dirty="0"/>
              <a:t>πιο πολύ</a:t>
            </a:r>
            <a:r>
              <a:rPr lang="en-US" altLang="el-GR" dirty="0"/>
              <a:t>;</a:t>
            </a:r>
            <a:endParaRPr lang="el-GR" altLang="el-GR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altLang="el-GR" sz="2600" dirty="0" smtClean="0"/>
              <a:t>Εμένα </a:t>
            </a:r>
            <a:r>
              <a:rPr lang="el-GR" altLang="el-GR" sz="2600" dirty="0"/>
              <a:t>μου αρέσει του κυρίου Ευτύχη γιατί είναι με πολλά χρώματα.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altLang="el-GR" dirty="0"/>
              <a:t>Μάλιστα…</a:t>
            </a:r>
            <a:r>
              <a:rPr lang="en-US" altLang="el-GR" dirty="0"/>
              <a:t> </a:t>
            </a:r>
            <a:r>
              <a:rPr lang="el-GR" altLang="el-GR" dirty="0"/>
              <a:t>και της κυρίας Δυστυχίας το σπίτι;</a:t>
            </a:r>
          </a:p>
          <a:p>
            <a:pPr lvl="1">
              <a:lnSpc>
                <a:spcPct val="120000"/>
              </a:lnSpc>
            </a:pPr>
            <a:r>
              <a:rPr lang="el-GR" altLang="el-GR" sz="2600" dirty="0" smtClean="0"/>
              <a:t>Της </a:t>
            </a:r>
            <a:r>
              <a:rPr lang="el-GR" altLang="el-GR" sz="2600" dirty="0"/>
              <a:t>κυρίας Δυστυχίας το σπίτι είναι σκούρο.</a:t>
            </a:r>
          </a:p>
          <a:p>
            <a:pPr>
              <a:lnSpc>
                <a:spcPct val="120000"/>
              </a:lnSpc>
            </a:pPr>
            <a:r>
              <a:rPr lang="el-GR" altLang="el-GR" dirty="0"/>
              <a:t>Πολύ ωραία!</a:t>
            </a:r>
            <a:r>
              <a:rPr lang="en-US" altLang="el-GR" dirty="0"/>
              <a:t> </a:t>
            </a:r>
            <a:r>
              <a:rPr lang="el-GR" altLang="el-GR" dirty="0"/>
              <a:t>Για ποιο λόγο σκέφτεστε ότι είναι σκούρο;</a:t>
            </a:r>
          </a:p>
          <a:p>
            <a:pPr lvl="1">
              <a:lnSpc>
                <a:spcPct val="120000"/>
              </a:lnSpc>
            </a:pPr>
            <a:r>
              <a:rPr lang="el-GR" altLang="el-GR" sz="2600" dirty="0"/>
              <a:t>Μα γιατί είναι δυστυχισμένη.</a:t>
            </a:r>
            <a:r>
              <a:rPr lang="en-US" altLang="el-GR" sz="2600" dirty="0"/>
              <a:t> </a:t>
            </a:r>
            <a:r>
              <a:rPr lang="el-GR" altLang="el-GR" sz="2600" dirty="0"/>
              <a:t>Όταν είμαστε ευτυχισμένοι και χαρούμενοι βάζουμε χρώματα ενώ όταν είμαστε δυστυχισμένοι είναι όλα μαύρα και σκούρα.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565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την ανάγνωση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600" dirty="0">
                <a:latin typeface="Calibri" panose="020F0502020204030204" pitchFamily="34" charset="0"/>
              </a:rPr>
              <a:t>Μετά τα παιδιά χωρίστηκαν σε 4 ομάδες και έφτιαξαν τις πόλεις (2 πόλεις για την ευτυχία και 2 πόλεις για τη δυστυχία). </a:t>
            </a:r>
            <a:endParaRPr lang="en-US" altLang="el-GR" sz="2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altLang="el-GR" sz="2600" dirty="0" smtClean="0">
                <a:latin typeface="Calibri" panose="020F0502020204030204" pitchFamily="34" charset="0"/>
              </a:rPr>
              <a:t>Το </a:t>
            </a:r>
            <a:r>
              <a:rPr lang="el-GR" altLang="el-GR" sz="2600" dirty="0">
                <a:latin typeface="Calibri" panose="020F0502020204030204" pitchFamily="34" charset="0"/>
              </a:rPr>
              <a:t>υλικό προερχόταν από χαρτόνια, κόμικς, εφημερίδες, περιοδικά και  τυπωμένα έργα τέχνης.</a:t>
            </a:r>
          </a:p>
          <a:p>
            <a:endParaRPr lang="el-GR" sz="2600" dirty="0"/>
          </a:p>
        </p:txBody>
      </p:sp>
      <p:pic>
        <p:nvPicPr>
          <p:cNvPr id="5" name="Content Placeholder 3" descr="Τα παιδιά κόβουν και κολλούν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33" y="1700808"/>
            <a:ext cx="4223967" cy="31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1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έργα των παιδιών (1/2)</a:t>
            </a:r>
            <a:endParaRPr lang="el-GR" dirty="0"/>
          </a:p>
        </p:txBody>
      </p:sp>
      <p:pic>
        <p:nvPicPr>
          <p:cNvPr id="5" name="Content Placeholder 3" descr="Μια δυστυχισμένη και μια ευτυχισμένη πόλη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784729"/>
            <a:ext cx="8229600" cy="4071180"/>
          </a:xfrm>
        </p:spPr>
      </p:pic>
    </p:spTree>
    <p:extLst>
      <p:ext uri="{BB962C8B-B14F-4D97-AF65-F5344CB8AC3E}">
        <p14:creationId xmlns:p14="http://schemas.microsoft.com/office/powerpoint/2010/main" val="113825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έργα των </a:t>
            </a:r>
            <a:r>
              <a:rPr lang="el-GR" dirty="0" smtClean="0"/>
              <a:t>παιδιών (2/2)</a:t>
            </a:r>
            <a:endParaRPr lang="el-GR" dirty="0"/>
          </a:p>
        </p:txBody>
      </p:sp>
      <p:pic>
        <p:nvPicPr>
          <p:cNvPr id="4" name="Content Placeholder 3" descr="Μια δυστυχισμένη και μια ευτυχισμένη πόλη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653556"/>
            <a:ext cx="8229600" cy="43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98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29/2015 1:02:38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1026,5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3D080D9-E2FF-49B2-B7CA-597C0B7BCB45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561</Words>
  <Application>Microsoft Office PowerPoint</Application>
  <PresentationFormat>On-screen Show (4:3)</PresentationFormat>
  <Paragraphs>62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Θέμα του Office</vt:lpstr>
      <vt:lpstr>Το Εικονογραφημένο Βιβλίο στην Προσχολική Εκπαίδευση</vt:lpstr>
      <vt:lpstr>Διδακτική Πρακτική</vt:lpstr>
      <vt:lpstr>Ανάγνωση του βιβλίου</vt:lpstr>
      <vt:lpstr>Κατά την ανάγνωση</vt:lpstr>
      <vt:lpstr>Μετά την ανάγνωση</vt:lpstr>
      <vt:lpstr>Τα έργα των παιδιών (1/2)</vt:lpstr>
      <vt:lpstr>Τα έργα των παιδιών (2/2)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κύριος Ευτύχης και η κυρία Δυστυχία</dc:title>
  <dc:subject>Το Εικονογραφημένο Βιβλίο στην Προσχολική Εκπαίδευση</dc:subject>
  <dc:creator> Αγγελική Γιαννικοπούλου</dc:creator>
  <cp:lastModifiedBy>Smaragda Papadopoulou</cp:lastModifiedBy>
  <cp:revision>200</cp:revision>
  <dcterms:created xsi:type="dcterms:W3CDTF">2012-09-06T09:03:05Z</dcterms:created>
  <dcterms:modified xsi:type="dcterms:W3CDTF">2015-10-28T23:03:35Z</dcterms:modified>
  <cp:category>Συναισθήματα</cp:category>
</cp:coreProperties>
</file>