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7"/>
  </p:notesMasterIdLst>
  <p:sldIdLst>
    <p:sldId id="309" r:id="rId2"/>
    <p:sldId id="257" r:id="rId3"/>
    <p:sldId id="258" r:id="rId4"/>
    <p:sldId id="259" r:id="rId5"/>
    <p:sldId id="260" r:id="rId6"/>
    <p:sldId id="261" r:id="rId7"/>
    <p:sldId id="262" r:id="rId8"/>
    <p:sldId id="263" r:id="rId9"/>
    <p:sldId id="264" r:id="rId10"/>
    <p:sldId id="265" r:id="rId11"/>
    <p:sldId id="266" r:id="rId12"/>
    <p:sldId id="267" r:id="rId13"/>
    <p:sldId id="268" r:id="rId14"/>
    <p:sldId id="271" r:id="rId15"/>
    <p:sldId id="277" r:id="rId16"/>
    <p:sldId id="278" r:id="rId17"/>
    <p:sldId id="296" r:id="rId18"/>
    <p:sldId id="297" r:id="rId19"/>
    <p:sldId id="298" r:id="rId20"/>
    <p:sldId id="299" r:id="rId21"/>
    <p:sldId id="300" r:id="rId22"/>
    <p:sldId id="301" r:id="rId23"/>
    <p:sldId id="302" r:id="rId24"/>
    <p:sldId id="303" r:id="rId25"/>
    <p:sldId id="304" r:id="rId26"/>
    <p:sldId id="305" r:id="rId27"/>
    <p:sldId id="306" r:id="rId28"/>
    <p:sldId id="307" r:id="rId29"/>
    <p:sldId id="308" r:id="rId30"/>
    <p:sldId id="310" r:id="rId31"/>
    <p:sldId id="311" r:id="rId32"/>
    <p:sldId id="312" r:id="rId33"/>
    <p:sldId id="313" r:id="rId34"/>
    <p:sldId id="314" r:id="rId35"/>
    <p:sldId id="315" r:id="rId3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75BC"/>
    <a:srgbClr val="5077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749"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36D6CF-F158-4B98-BEED-088D87959B2A}" type="datetimeFigureOut">
              <a:rPr lang="el-GR" smtClean="0"/>
              <a:pPr/>
              <a:t>1/7/2016</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E7C51E-BF7A-4AA8-B7C3-15AFDEB7A5B9}" type="slidenum">
              <a:rPr lang="el-GR" smtClean="0"/>
              <a:pPr/>
              <a:t>‹#›</a:t>
            </a:fld>
            <a:endParaRPr lang="el-GR"/>
          </a:p>
        </p:txBody>
      </p:sp>
    </p:spTree>
    <p:extLst>
      <p:ext uri="{BB962C8B-B14F-4D97-AF65-F5344CB8AC3E}">
        <p14:creationId xmlns:p14="http://schemas.microsoft.com/office/powerpoint/2010/main" val="2440787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5603"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endParaRPr lang="el-GR" smtClean="0">
              <a:solidFill>
                <a:srgbClr val="FF0000"/>
              </a:solidFill>
            </a:endParaRPr>
          </a:p>
        </p:txBody>
      </p:sp>
      <p:sp>
        <p:nvSpPr>
          <p:cNvPr id="25604"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85C96CF-EF56-4517-B9F5-9B3FFE84071A}" type="slidenum">
              <a:rPr lang="el-GR"/>
              <a:pPr/>
              <a:t>1</a:t>
            </a:fld>
            <a:endParaRPr lang="el-GR"/>
          </a:p>
        </p:txBody>
      </p:sp>
    </p:spTree>
    <p:extLst>
      <p:ext uri="{BB962C8B-B14F-4D97-AF65-F5344CB8AC3E}">
        <p14:creationId xmlns:p14="http://schemas.microsoft.com/office/powerpoint/2010/main" val="1978610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68611" name="Rectangle 2"/>
          <p:cNvSpPr>
            <a:spLocks noGrp="1" noChangeArrowheads="1"/>
          </p:cNvSpPr>
          <p:nvPr>
            <p:ph type="body" idx="1"/>
          </p:nvPr>
        </p:nvSpPr>
        <p:spPr>
          <a:noFill/>
          <a:ln/>
        </p:spPr>
        <p:txBody>
          <a:bodyPr/>
          <a:lstStyle/>
          <a:p>
            <a:pPr eaLnBrk="1" hangingPunct="1"/>
            <a:r>
              <a:rPr lang="en-US" smtClean="0">
                <a:latin typeface="Helvetica" charset="0"/>
                <a:ea typeface="Helvetica" charset="0"/>
                <a:cs typeface="Helvetica" charset="0"/>
                <a:sym typeface="Helvetica" charset="0"/>
              </a:rPr>
              <a:t>πάμε να δούμε ένα βίντεο</a:t>
            </a:r>
          </a:p>
        </p:txBody>
      </p:sp>
    </p:spTree>
    <p:extLst>
      <p:ext uri="{BB962C8B-B14F-4D97-AF65-F5344CB8AC3E}">
        <p14:creationId xmlns:p14="http://schemas.microsoft.com/office/powerpoint/2010/main" val="597729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
          <p:cNvSpPr>
            <a:spLocks noGrp="1" noRot="1" noChangeAspect="1" noChangeArrowheads="1" noTextEdit="1"/>
          </p:cNvSpPr>
          <p:nvPr>
            <p:ph type="sldImg"/>
          </p:nvPr>
        </p:nvSpPr>
        <p:spPr>
          <a:xfrm>
            <a:off x="1143000" y="685800"/>
            <a:ext cx="4572000" cy="3429000"/>
          </a:xfrm>
          <a:solidFill>
            <a:srgbClr val="FFFFFF"/>
          </a:solidFill>
          <a:ln/>
        </p:spPr>
      </p:sp>
      <p:sp>
        <p:nvSpPr>
          <p:cNvPr id="70659" name="Rectangle 2"/>
          <p:cNvSpPr>
            <a:spLocks noGrp="1" noChangeArrowheads="1"/>
          </p:cNvSpPr>
          <p:nvPr>
            <p:ph type="body" idx="1"/>
          </p:nvPr>
        </p:nvSpPr>
        <p:spPr>
          <a:noFill/>
          <a:ln/>
        </p:spPr>
        <p:txBody>
          <a:bodyPr/>
          <a:lstStyle/>
          <a:p>
            <a:pPr eaLnBrk="1" hangingPunct="1"/>
            <a:r>
              <a:rPr lang="en-US" smtClean="0">
                <a:latin typeface="Helvetica" charset="0"/>
                <a:ea typeface="Helvetica" charset="0"/>
                <a:cs typeface="Helvetica" charset="0"/>
                <a:sym typeface="Helvetica" charset="0"/>
              </a:rPr>
              <a:t>Πριν περάσουμε στην βασική μας θεωρία ας λύσουμε το δύσκολο θέμα της κωδικοποιήσης</a:t>
            </a:r>
          </a:p>
        </p:txBody>
      </p:sp>
    </p:spTree>
    <p:extLst>
      <p:ext uri="{BB962C8B-B14F-4D97-AF65-F5344CB8AC3E}">
        <p14:creationId xmlns:p14="http://schemas.microsoft.com/office/powerpoint/2010/main" val="1902907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34819"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34820"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3EBC17E-51DE-4D78-8BB7-5756ED1B8A4C}" type="slidenum">
              <a:rPr lang="el-GR"/>
              <a:pPr/>
              <a:t>30</a:t>
            </a:fld>
            <a:endParaRPr lang="el-GR"/>
          </a:p>
        </p:txBody>
      </p:sp>
    </p:spTree>
    <p:extLst>
      <p:ext uri="{BB962C8B-B14F-4D97-AF65-F5344CB8AC3E}">
        <p14:creationId xmlns:p14="http://schemas.microsoft.com/office/powerpoint/2010/main" val="2621096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35843"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endParaRPr lang="el-GR" smtClean="0"/>
          </a:p>
        </p:txBody>
      </p:sp>
      <p:sp>
        <p:nvSpPr>
          <p:cNvPr id="35844"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DC76BA4-495B-48EC-B1F6-6271E37FA6DE}" type="slidenum">
              <a:rPr lang="el-GR"/>
              <a:pPr/>
              <a:t>31</a:t>
            </a:fld>
            <a:endParaRPr lang="el-GR"/>
          </a:p>
        </p:txBody>
      </p:sp>
    </p:spTree>
    <p:extLst>
      <p:ext uri="{BB962C8B-B14F-4D97-AF65-F5344CB8AC3E}">
        <p14:creationId xmlns:p14="http://schemas.microsoft.com/office/powerpoint/2010/main" val="2635922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338C348-BF37-4A8B-9146-016A5AFAC386}" type="slidenum">
              <a:rPr lang="el-GR"/>
              <a:pPr/>
              <a:t>32</a:t>
            </a:fld>
            <a:endParaRPr lang="el-GR"/>
          </a:p>
        </p:txBody>
      </p:sp>
    </p:spTree>
    <p:extLst>
      <p:ext uri="{BB962C8B-B14F-4D97-AF65-F5344CB8AC3E}">
        <p14:creationId xmlns:p14="http://schemas.microsoft.com/office/powerpoint/2010/main" val="1520872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92B6C81-AF05-49AD-AA97-AAEB8B6B12EA}" type="slidenum">
              <a:rPr lang="el-GR"/>
              <a:pPr/>
              <a:t>33</a:t>
            </a:fld>
            <a:endParaRPr lang="el-GR"/>
          </a:p>
        </p:txBody>
      </p:sp>
    </p:spTree>
    <p:extLst>
      <p:ext uri="{BB962C8B-B14F-4D97-AF65-F5344CB8AC3E}">
        <p14:creationId xmlns:p14="http://schemas.microsoft.com/office/powerpoint/2010/main" val="2736514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AA72E74-FCDA-4C27-B3A8-FBCF01E49F03}" type="slidenum">
              <a:rPr lang="el-GR"/>
              <a:pPr/>
              <a:t>34</a:t>
            </a:fld>
            <a:endParaRPr lang="el-GR"/>
          </a:p>
        </p:txBody>
      </p:sp>
    </p:spTree>
    <p:extLst>
      <p:ext uri="{BB962C8B-B14F-4D97-AF65-F5344CB8AC3E}">
        <p14:creationId xmlns:p14="http://schemas.microsoft.com/office/powerpoint/2010/main" val="1114456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5654C90-E73D-4F71-BD10-FEFBB8DDAE2E}" type="slidenum">
              <a:rPr lang="el-GR"/>
              <a:pPr/>
              <a:t>35</a:t>
            </a:fld>
            <a:endParaRPr lang="el-GR"/>
          </a:p>
        </p:txBody>
      </p:sp>
    </p:spTree>
    <p:extLst>
      <p:ext uri="{BB962C8B-B14F-4D97-AF65-F5344CB8AC3E}">
        <p14:creationId xmlns:p14="http://schemas.microsoft.com/office/powerpoint/2010/main" val="3987765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6"/>
            <a:ext cx="7772400" cy="1470025"/>
          </a:xfrm>
        </p:spPr>
        <p:txBody>
          <a:bodyPr/>
          <a:lstStyle>
            <a:lvl1pPr>
              <a:defRPr>
                <a:solidFill>
                  <a:schemeClr val="accent1"/>
                </a:solidFill>
              </a:defRPr>
            </a:lvl1pPr>
          </a:lstStyle>
          <a:p>
            <a:r>
              <a:rPr lang="el-GR" smtClean="0"/>
              <a:t>Kλικ για επεξεργασία του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smtClean="0"/>
              <a:t>Kλικ για επεξεργασία του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p:nvSpPr>
        <p:spPr>
          <a:xfrm>
            <a:off x="8644856" y="6441972"/>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p:nvSpPr>
        <p:spPr bwMode="auto">
          <a:xfrm>
            <a:off x="539554" y="6441601"/>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US" sz="1000" dirty="0" smtClean="0">
                <a:solidFill>
                  <a:srgbClr val="5075BC"/>
                </a:solidFill>
                <a:ea typeface="ＭＳ Ｐゴシック" pitchFamily="34" charset="-128"/>
                <a:cs typeface="+mn-cs"/>
              </a:rPr>
              <a:t>Treatment</a:t>
            </a:r>
            <a:r>
              <a:rPr lang="en-US" sz="1000" baseline="0" dirty="0" smtClean="0">
                <a:solidFill>
                  <a:srgbClr val="5075BC"/>
                </a:solidFill>
                <a:ea typeface="ＭＳ Ｐゴシック" pitchFamily="34" charset="-128"/>
                <a:cs typeface="+mn-cs"/>
              </a:rPr>
              <a:t> </a:t>
            </a:r>
            <a:r>
              <a:rPr lang="el-GR" sz="1000" baseline="0" dirty="0" smtClean="0">
                <a:solidFill>
                  <a:srgbClr val="5075BC"/>
                </a:solidFill>
                <a:ea typeface="ＭＳ Ｐゴシック" pitchFamily="34" charset="-128"/>
                <a:cs typeface="+mn-cs"/>
              </a:rPr>
              <a:t>και Μοντάζ</a:t>
            </a:r>
            <a:endParaRPr lang="en-US" sz="1000" dirty="0">
              <a:solidFill>
                <a:srgbClr val="5075BC"/>
              </a:solidFill>
              <a:ea typeface="ＭＳ Ｐゴシック" pitchFamily="34" charset="-128"/>
              <a:cs typeface="+mn-cs"/>
            </a:endParaRPr>
          </a:p>
        </p:txBody>
      </p:sp>
      <p:pic>
        <p:nvPicPr>
          <p:cNvPr id="6" name="Picture 5"/>
          <p:cNvPicPr>
            <a:picLocks noChangeAspect="1"/>
          </p:cNvPicPr>
          <p:nvPr/>
        </p:nvPicPr>
        <p:blipFill>
          <a:blip r:embed="rId2"/>
          <a:stretch>
            <a:fillRect/>
          </a:stretch>
        </p:blipFill>
        <p:spPr>
          <a:xfrm>
            <a:off x="58723" y="6255466"/>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9"/>
            <a:ext cx="2057400" cy="5851525"/>
          </a:xfrm>
        </p:spPr>
        <p:txBody>
          <a:bodyPr vert="eaVert"/>
          <a:lstStyle>
            <a:lvl1pPr>
              <a:defRPr b="0">
                <a:solidFill>
                  <a:srgbClr val="5075BC"/>
                </a:solidFill>
              </a:defRPr>
            </a:lvl1pPr>
          </a:lstStyle>
          <a:p>
            <a:r>
              <a:rPr lang="el-GR" smtClean="0"/>
              <a:t>Kλικ για επεξεργασία του τίτλου</a:t>
            </a:r>
            <a:endParaRPr lang="el-GR" dirty="0"/>
          </a:p>
        </p:txBody>
      </p:sp>
      <p:sp>
        <p:nvSpPr>
          <p:cNvPr id="3" name="Θέση κατακόρυφου κειμένου 2"/>
          <p:cNvSpPr>
            <a:spLocks noGrp="1"/>
          </p:cNvSpPr>
          <p:nvPr>
            <p:ph type="body" orient="vert" idx="1"/>
          </p:nvPr>
        </p:nvSpPr>
        <p:spPr>
          <a:xfrm>
            <a:off x="457200" y="274639"/>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smtClean="0"/>
              <a:t>Kλικ για επεξεργασία του τίτλου</a:t>
            </a:r>
            <a:endParaRPr lang="el-GR" dirty="0"/>
          </a:p>
        </p:txBody>
      </p:sp>
      <p:sp>
        <p:nvSpPr>
          <p:cNvPr id="3" name="Θέση περιεχομένου 2"/>
          <p:cNvSpPr>
            <a:spLocks noGrp="1"/>
          </p:cNvSpPr>
          <p:nvPr>
            <p:ph idx="1"/>
          </p:nvPr>
        </p:nvSpPr>
        <p:spPr>
          <a:xfrm>
            <a:off x="464156" y="1556793"/>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Θέση αριθμού διαφάνειας 5"/>
          <p:cNvSpPr txBox="1">
            <a:spLocks/>
          </p:cNvSpPr>
          <p:nvPr/>
        </p:nvSpPr>
        <p:spPr>
          <a:xfrm>
            <a:off x="8644856" y="6441972"/>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p:nvSpPr>
        <p:spPr bwMode="auto">
          <a:xfrm>
            <a:off x="539554" y="6441601"/>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US" sz="1000" dirty="0" smtClean="0">
                <a:solidFill>
                  <a:srgbClr val="5075BC"/>
                </a:solidFill>
                <a:ea typeface="ＭＳ Ｐゴシック" pitchFamily="34" charset="-128"/>
                <a:cs typeface="+mn-cs"/>
              </a:rPr>
              <a:t>Treatment</a:t>
            </a:r>
            <a:r>
              <a:rPr lang="en-US" sz="1000" baseline="0" dirty="0" smtClean="0">
                <a:solidFill>
                  <a:srgbClr val="5075BC"/>
                </a:solidFill>
                <a:ea typeface="ＭＳ Ｐゴシック" pitchFamily="34" charset="-128"/>
                <a:cs typeface="+mn-cs"/>
              </a:rPr>
              <a:t> </a:t>
            </a:r>
            <a:r>
              <a:rPr lang="el-GR" sz="1000" baseline="0" dirty="0" smtClean="0">
                <a:solidFill>
                  <a:srgbClr val="5075BC"/>
                </a:solidFill>
                <a:ea typeface="ＭＳ Ｐゴシック" pitchFamily="34" charset="-128"/>
                <a:cs typeface="+mn-cs"/>
              </a:rPr>
              <a:t>και Μοντάζ</a:t>
            </a:r>
            <a:endParaRPr lang="en-US" sz="1000" dirty="0">
              <a:solidFill>
                <a:srgbClr val="5075BC"/>
              </a:solidFill>
              <a:ea typeface="ＭＳ Ｐゴシック" pitchFamily="34" charset="-128"/>
              <a:cs typeface="+mn-cs"/>
            </a:endParaRPr>
          </a:p>
        </p:txBody>
      </p:sp>
      <p:pic>
        <p:nvPicPr>
          <p:cNvPr id="6" name="Picture 5"/>
          <p:cNvPicPr>
            <a:picLocks noChangeAspect="1"/>
          </p:cNvPicPr>
          <p:nvPr/>
        </p:nvPicPr>
        <p:blipFill>
          <a:blip r:embed="rId2"/>
          <a:stretch>
            <a:fillRect/>
          </a:stretch>
        </p:blipFill>
        <p:spPr>
          <a:xfrm>
            <a:off x="58723" y="6255466"/>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1"/>
            <a:ext cx="7772400" cy="1362075"/>
          </a:xfrm>
        </p:spPr>
        <p:txBody>
          <a:bodyPr anchor="t"/>
          <a:lstStyle>
            <a:lvl1pPr algn="l">
              <a:defRPr sz="4000" b="0" cap="none" baseline="0">
                <a:solidFill>
                  <a:srgbClr val="5075BC"/>
                </a:solidFill>
              </a:defRPr>
            </a:lvl1pPr>
          </a:lstStyle>
          <a:p>
            <a:r>
              <a:rPr lang="el-GR" smtClean="0"/>
              <a:t>Kλικ για επεξεργασία του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smtClean="0"/>
              <a:t>Kλικ για επεξεργασία του τίτλου</a:t>
            </a:r>
            <a:endParaRPr lang="el-GR" dirty="0"/>
          </a:p>
        </p:txBody>
      </p:sp>
      <p:sp>
        <p:nvSpPr>
          <p:cNvPr id="3" name="Θέση περιεχομένου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p:cNvSpPr txBox="1">
            <a:spLocks/>
          </p:cNvSpPr>
          <p:nvPr/>
        </p:nvSpPr>
        <p:spPr>
          <a:xfrm>
            <a:off x="8644856" y="6441972"/>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p:nvSpPr>
        <p:spPr bwMode="auto">
          <a:xfrm>
            <a:off x="539554" y="6441601"/>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US" sz="1000" dirty="0" smtClean="0">
                <a:solidFill>
                  <a:srgbClr val="5075BC"/>
                </a:solidFill>
                <a:ea typeface="ＭＳ Ｐゴシック" pitchFamily="34" charset="-128"/>
                <a:cs typeface="+mn-cs"/>
              </a:rPr>
              <a:t>Treatment</a:t>
            </a:r>
            <a:r>
              <a:rPr lang="en-US" sz="1000" baseline="0" dirty="0" smtClean="0">
                <a:solidFill>
                  <a:srgbClr val="5075BC"/>
                </a:solidFill>
                <a:ea typeface="ＭＳ Ｐゴシック" pitchFamily="34" charset="-128"/>
                <a:cs typeface="+mn-cs"/>
              </a:rPr>
              <a:t> </a:t>
            </a:r>
            <a:r>
              <a:rPr lang="el-GR" sz="1000" baseline="0" dirty="0" smtClean="0">
                <a:solidFill>
                  <a:srgbClr val="5075BC"/>
                </a:solidFill>
                <a:ea typeface="ＭＳ Ｐゴシック" pitchFamily="34" charset="-128"/>
                <a:cs typeface="+mn-cs"/>
              </a:rPr>
              <a:t>και Μοντάζ</a:t>
            </a:r>
            <a:endParaRPr lang="en-US" sz="1000" dirty="0">
              <a:solidFill>
                <a:srgbClr val="5075BC"/>
              </a:solidFill>
              <a:ea typeface="ＭＳ Ｐゴシック" pitchFamily="34" charset="-128"/>
              <a:cs typeface="+mn-cs"/>
            </a:endParaRPr>
          </a:p>
        </p:txBody>
      </p:sp>
      <p:pic>
        <p:nvPicPr>
          <p:cNvPr id="7" name="Picture 6"/>
          <p:cNvPicPr>
            <a:picLocks noChangeAspect="1"/>
          </p:cNvPicPr>
          <p:nvPr/>
        </p:nvPicPr>
        <p:blipFill>
          <a:blip r:embed="rId2"/>
          <a:stretch>
            <a:fillRect/>
          </a:stretch>
        </p:blipFill>
        <p:spPr>
          <a:xfrm>
            <a:off x="58723" y="6255466"/>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smtClean="0"/>
              <a:t>Kλικ για επεξεργασία του τίτλου</a:t>
            </a:r>
            <a:endParaRPr lang="el-GR" dirty="0"/>
          </a:p>
        </p:txBody>
      </p:sp>
      <p:sp>
        <p:nvSpPr>
          <p:cNvPr id="3" name="Θέση κειμένου 2"/>
          <p:cNvSpPr>
            <a:spLocks noGrp="1"/>
          </p:cNvSpPr>
          <p:nvPr>
            <p:ph type="body" idx="1"/>
          </p:nvPr>
        </p:nvSpPr>
        <p:spPr>
          <a:xfrm>
            <a:off x="457200" y="157425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7" y="157425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Θέση περιεχομένου 5"/>
          <p:cNvSpPr>
            <a:spLocks noGrp="1"/>
          </p:cNvSpPr>
          <p:nvPr>
            <p:ph sz="quarter" idx="4"/>
          </p:nvPr>
        </p:nvSpPr>
        <p:spPr>
          <a:xfrm>
            <a:off x="4645027"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p:cNvSpPr txBox="1">
            <a:spLocks/>
          </p:cNvSpPr>
          <p:nvPr/>
        </p:nvSpPr>
        <p:spPr>
          <a:xfrm>
            <a:off x="8644856" y="6441972"/>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p:cNvSpPr txBox="1">
            <a:spLocks/>
          </p:cNvSpPr>
          <p:nvPr/>
        </p:nvSpPr>
        <p:spPr bwMode="auto">
          <a:xfrm>
            <a:off x="539554" y="6441601"/>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US" sz="1000" dirty="0" smtClean="0">
                <a:solidFill>
                  <a:srgbClr val="5075BC"/>
                </a:solidFill>
                <a:ea typeface="ＭＳ Ｐゴシック" pitchFamily="34" charset="-128"/>
                <a:cs typeface="+mn-cs"/>
              </a:rPr>
              <a:t>Treatment</a:t>
            </a:r>
            <a:r>
              <a:rPr lang="en-US" sz="1000" baseline="0" dirty="0" smtClean="0">
                <a:solidFill>
                  <a:srgbClr val="5075BC"/>
                </a:solidFill>
                <a:ea typeface="ＭＳ Ｐゴシック" pitchFamily="34" charset="-128"/>
                <a:cs typeface="+mn-cs"/>
              </a:rPr>
              <a:t> </a:t>
            </a:r>
            <a:r>
              <a:rPr lang="el-GR" sz="1000" baseline="0" dirty="0" smtClean="0">
                <a:solidFill>
                  <a:srgbClr val="5075BC"/>
                </a:solidFill>
                <a:ea typeface="ＭＳ Ｐゴシック" pitchFamily="34" charset="-128"/>
                <a:cs typeface="+mn-cs"/>
              </a:rPr>
              <a:t>και Μοντάζ</a:t>
            </a:r>
            <a:endParaRPr lang="en-US" sz="1000" dirty="0">
              <a:solidFill>
                <a:srgbClr val="5075BC"/>
              </a:solidFill>
              <a:ea typeface="ＭＳ Ｐゴシック" pitchFamily="34" charset="-128"/>
              <a:cs typeface="+mn-cs"/>
            </a:endParaRPr>
          </a:p>
        </p:txBody>
      </p:sp>
      <p:pic>
        <p:nvPicPr>
          <p:cNvPr id="9" name="Picture 8"/>
          <p:cNvPicPr>
            <a:picLocks noChangeAspect="1"/>
          </p:cNvPicPr>
          <p:nvPr/>
        </p:nvPicPr>
        <p:blipFill>
          <a:blip r:embed="rId2"/>
          <a:stretch>
            <a:fillRect/>
          </a:stretch>
        </p:blipFill>
        <p:spPr>
          <a:xfrm>
            <a:off x="58723" y="6255466"/>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smtClean="0"/>
              <a:t>Kλικ για επεξεργασία του τίτλου</a:t>
            </a:r>
            <a:endParaRPr lang="el-GR" dirty="0"/>
          </a:p>
        </p:txBody>
      </p:sp>
      <p:sp>
        <p:nvSpPr>
          <p:cNvPr id="3" name="Θέση αριθμού διαφάνειας 5"/>
          <p:cNvSpPr txBox="1">
            <a:spLocks/>
          </p:cNvSpPr>
          <p:nvPr/>
        </p:nvSpPr>
        <p:spPr>
          <a:xfrm>
            <a:off x="8644856" y="6441972"/>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p:nvSpPr>
        <p:spPr bwMode="auto">
          <a:xfrm>
            <a:off x="539554" y="6441601"/>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US" sz="1000" dirty="0" smtClean="0">
                <a:solidFill>
                  <a:srgbClr val="5075BC"/>
                </a:solidFill>
                <a:ea typeface="ＭＳ Ｐゴシック" pitchFamily="34" charset="-128"/>
                <a:cs typeface="+mn-cs"/>
              </a:rPr>
              <a:t>Treatment</a:t>
            </a:r>
            <a:r>
              <a:rPr lang="en-US" sz="1000" baseline="0" dirty="0" smtClean="0">
                <a:solidFill>
                  <a:srgbClr val="5075BC"/>
                </a:solidFill>
                <a:ea typeface="ＭＳ Ｐゴシック" pitchFamily="34" charset="-128"/>
                <a:cs typeface="+mn-cs"/>
              </a:rPr>
              <a:t> </a:t>
            </a:r>
            <a:r>
              <a:rPr lang="el-GR" sz="1000" baseline="0" dirty="0" smtClean="0">
                <a:solidFill>
                  <a:srgbClr val="5075BC"/>
                </a:solidFill>
                <a:ea typeface="ＭＳ Ｐゴシック" pitchFamily="34" charset="-128"/>
                <a:cs typeface="+mn-cs"/>
              </a:rPr>
              <a:t>και Μοντάζ</a:t>
            </a:r>
            <a:endParaRPr lang="en-US" sz="1000" dirty="0">
              <a:solidFill>
                <a:srgbClr val="5075BC"/>
              </a:solidFill>
              <a:ea typeface="ＭＳ Ｐゴシック" pitchFamily="34" charset="-128"/>
              <a:cs typeface="+mn-cs"/>
            </a:endParaRPr>
          </a:p>
        </p:txBody>
      </p:sp>
      <p:pic>
        <p:nvPicPr>
          <p:cNvPr id="5" name="Picture 4"/>
          <p:cNvPicPr>
            <a:picLocks noChangeAspect="1"/>
          </p:cNvPicPr>
          <p:nvPr/>
        </p:nvPicPr>
        <p:blipFill>
          <a:blip r:embed="rId2"/>
          <a:stretch>
            <a:fillRect/>
          </a:stretch>
        </p:blipFill>
        <p:spPr>
          <a:xfrm>
            <a:off x="58723" y="6255466"/>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2"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rgbClr val="5075BC"/>
                </a:solidFill>
              </a:defRPr>
            </a:lvl1pPr>
          </a:lstStyle>
          <a:p>
            <a:pPr lvl="0"/>
            <a:r>
              <a:rPr lang="el-GR" smtClean="0"/>
              <a:t>Kλικ για επεξεργασία του τίτλου</a:t>
            </a:r>
            <a:endParaRPr lang="el-GR" dirty="0"/>
          </a:p>
        </p:txBody>
      </p:sp>
      <p:sp>
        <p:nvSpPr>
          <p:cNvPr id="5" name="Θέση αριθμού διαφάνειας 5"/>
          <p:cNvSpPr txBox="1">
            <a:spLocks/>
          </p:cNvSpPr>
          <p:nvPr/>
        </p:nvSpPr>
        <p:spPr>
          <a:xfrm>
            <a:off x="8644856" y="6441972"/>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p:nvSpPr>
        <p:spPr bwMode="auto">
          <a:xfrm>
            <a:off x="539554" y="6441601"/>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US" sz="1000" dirty="0" smtClean="0">
                <a:solidFill>
                  <a:srgbClr val="5075BC"/>
                </a:solidFill>
                <a:ea typeface="ＭＳ Ｐゴシック" pitchFamily="34" charset="-128"/>
                <a:cs typeface="+mn-cs"/>
              </a:rPr>
              <a:t>Treatment</a:t>
            </a:r>
            <a:r>
              <a:rPr lang="en-US" sz="1000" baseline="0" dirty="0" smtClean="0">
                <a:solidFill>
                  <a:srgbClr val="5075BC"/>
                </a:solidFill>
                <a:ea typeface="ＭＳ Ｐゴシック" pitchFamily="34" charset="-128"/>
                <a:cs typeface="+mn-cs"/>
              </a:rPr>
              <a:t> </a:t>
            </a:r>
            <a:r>
              <a:rPr lang="el-GR" sz="1000" baseline="0" dirty="0" smtClean="0">
                <a:solidFill>
                  <a:srgbClr val="5075BC"/>
                </a:solidFill>
                <a:ea typeface="ＭＳ Ｐゴシック" pitchFamily="34" charset="-128"/>
                <a:cs typeface="+mn-cs"/>
              </a:rPr>
              <a:t>και Μοντάζ</a:t>
            </a:r>
            <a:endParaRPr lang="en-US" sz="1000" dirty="0">
              <a:solidFill>
                <a:srgbClr val="5075BC"/>
              </a:solidFill>
              <a:ea typeface="ＭＳ Ｐゴシック" pitchFamily="34" charset="-128"/>
              <a:cs typeface="+mn-cs"/>
            </a:endParaRPr>
          </a:p>
        </p:txBody>
      </p:sp>
      <p:pic>
        <p:nvPicPr>
          <p:cNvPr id="8" name="Picture 7"/>
          <p:cNvPicPr>
            <a:picLocks noChangeAspect="1"/>
          </p:cNvPicPr>
          <p:nvPr/>
        </p:nvPicPr>
        <p:blipFill>
          <a:blip r:embed="rId2"/>
          <a:stretch>
            <a:fillRect/>
          </a:stretch>
        </p:blipFill>
        <p:spPr>
          <a:xfrm>
            <a:off x="58723" y="6255466"/>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rgbClr val="5075BC"/>
                </a:solidFill>
              </a:defRPr>
            </a:lvl1pPr>
          </a:lstStyle>
          <a:p>
            <a:pPr lvl="0"/>
            <a:r>
              <a:rPr lang="el-GR" smtClean="0"/>
              <a:t>Kλικ για επεξεργασία του τίτλου</a:t>
            </a:r>
            <a:endParaRPr lang="el-GR" dirty="0"/>
          </a:p>
        </p:txBody>
      </p:sp>
      <p:sp>
        <p:nvSpPr>
          <p:cNvPr id="5" name="Θέση αριθμού διαφάνειας 5"/>
          <p:cNvSpPr txBox="1">
            <a:spLocks/>
          </p:cNvSpPr>
          <p:nvPr/>
        </p:nvSpPr>
        <p:spPr>
          <a:xfrm>
            <a:off x="8644856" y="6441972"/>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p:nvSpPr>
        <p:spPr bwMode="auto">
          <a:xfrm>
            <a:off x="539554" y="6441601"/>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n-US" sz="1000" dirty="0" smtClean="0">
                <a:solidFill>
                  <a:srgbClr val="5075BC"/>
                </a:solidFill>
                <a:ea typeface="ＭＳ Ｐゴシック" pitchFamily="34" charset="-128"/>
                <a:cs typeface="+mn-cs"/>
              </a:rPr>
              <a:t>Treatment</a:t>
            </a:r>
            <a:r>
              <a:rPr lang="en-US" sz="1000" baseline="0" dirty="0" smtClean="0">
                <a:solidFill>
                  <a:srgbClr val="5075BC"/>
                </a:solidFill>
                <a:ea typeface="ＭＳ Ｐゴシック" pitchFamily="34" charset="-128"/>
                <a:cs typeface="+mn-cs"/>
              </a:rPr>
              <a:t> </a:t>
            </a:r>
            <a:r>
              <a:rPr lang="el-GR" sz="1000" baseline="0" dirty="0" smtClean="0">
                <a:solidFill>
                  <a:srgbClr val="5075BC"/>
                </a:solidFill>
                <a:ea typeface="ＭＳ Ｐゴシック" pitchFamily="34" charset="-128"/>
                <a:cs typeface="+mn-cs"/>
              </a:rPr>
              <a:t>και Μοντάζ</a:t>
            </a:r>
            <a:endParaRPr lang="en-US" sz="1000" dirty="0">
              <a:solidFill>
                <a:srgbClr val="5075BC"/>
              </a:solidFill>
              <a:ea typeface="ＭＳ Ｐゴシック" pitchFamily="34" charset="-128"/>
              <a:cs typeface="+mn-cs"/>
            </a:endParaRPr>
          </a:p>
        </p:txBody>
      </p:sp>
      <p:pic>
        <p:nvPicPr>
          <p:cNvPr id="7" name="Picture 6"/>
          <p:cNvPicPr>
            <a:picLocks noChangeAspect="1"/>
          </p:cNvPicPr>
          <p:nvPr/>
        </p:nvPicPr>
        <p:blipFill>
          <a:blip r:embed="rId2"/>
          <a:stretch>
            <a:fillRect/>
          </a:stretch>
        </p:blipFill>
        <p:spPr>
          <a:xfrm>
            <a:off x="58723" y="6255466"/>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opencourses.uoa.gr/courses/MEDIA101/"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 descr="Λογότυπο Εθνικόν και Καποδιστριακόν Πανεπιστήμιον Αθηνών"/>
          <p:cNvPicPr>
            <a:picLocks noChangeAspect="1"/>
          </p:cNvPicPr>
          <p:nvPr/>
        </p:nvPicPr>
        <p:blipFill>
          <a:blip r:embed="rId3"/>
          <a:srcRect/>
          <a:stretch>
            <a:fillRect/>
          </a:stretch>
        </p:blipFill>
        <p:spPr bwMode="auto">
          <a:xfrm>
            <a:off x="179388" y="404813"/>
            <a:ext cx="4148137" cy="817562"/>
          </a:xfrm>
          <a:prstGeom prst="rect">
            <a:avLst/>
          </a:prstGeom>
          <a:noFill/>
          <a:ln w="9525">
            <a:noFill/>
            <a:miter lim="800000"/>
            <a:headEnd/>
            <a:tailEnd/>
          </a:ln>
        </p:spPr>
      </p:pic>
      <p:sp>
        <p:nvSpPr>
          <p:cNvPr id="9219" name="Τίτλος 1"/>
          <p:cNvSpPr>
            <a:spLocks noGrp="1"/>
          </p:cNvSpPr>
          <p:nvPr>
            <p:ph type="ctrTitle"/>
          </p:nvPr>
        </p:nvSpPr>
        <p:spPr>
          <a:xfrm>
            <a:off x="469900" y="2006600"/>
            <a:ext cx="8278813" cy="1470025"/>
          </a:xfrm>
        </p:spPr>
        <p:txBody>
          <a:bodyPr/>
          <a:lstStyle/>
          <a:p>
            <a:pPr eaLnBrk="1" hangingPunct="1"/>
            <a:r>
              <a:rPr lang="el-GR" sz="4000" dirty="0" smtClean="0">
                <a:solidFill>
                  <a:srgbClr val="5075BC"/>
                </a:solidFill>
              </a:rPr>
              <a:t>Τηλεοπτικά</a:t>
            </a:r>
            <a:r>
              <a:rPr lang="el-GR" sz="4000" dirty="0" smtClean="0">
                <a:solidFill>
                  <a:srgbClr val="5077BC"/>
                </a:solidFill>
              </a:rPr>
              <a:t> Ρεπορτάζ</a:t>
            </a:r>
          </a:p>
        </p:txBody>
      </p:sp>
      <p:sp>
        <p:nvSpPr>
          <p:cNvPr id="3" name="Υπότιτλος 2"/>
          <p:cNvSpPr>
            <a:spLocks noGrp="1"/>
          </p:cNvSpPr>
          <p:nvPr>
            <p:ph type="subTitle" idx="1"/>
          </p:nvPr>
        </p:nvSpPr>
        <p:spPr>
          <a:xfrm>
            <a:off x="684213" y="3384550"/>
            <a:ext cx="7775575" cy="1752600"/>
          </a:xfrm>
        </p:spPr>
        <p:txBody>
          <a:bodyPr>
            <a:noAutofit/>
          </a:bodyPr>
          <a:lstStyle/>
          <a:p>
            <a:pPr>
              <a:defRPr/>
            </a:pPr>
            <a:r>
              <a:rPr lang="el-GR" sz="2800" dirty="0" smtClean="0">
                <a:solidFill>
                  <a:srgbClr val="5075BC"/>
                </a:solidFill>
                <a:latin typeface="+mj-lt"/>
                <a:ea typeface="+mj-ea"/>
                <a:cs typeface="+mj-cs"/>
              </a:rPr>
              <a:t>Ενότητα 3:</a:t>
            </a:r>
            <a:r>
              <a:rPr lang="en-US" sz="2800" dirty="0" smtClean="0">
                <a:solidFill>
                  <a:srgbClr val="5075BC"/>
                </a:solidFill>
                <a:latin typeface="+mj-lt"/>
                <a:ea typeface="+mj-ea"/>
                <a:cs typeface="+mj-cs"/>
              </a:rPr>
              <a:t> </a:t>
            </a:r>
            <a:r>
              <a:rPr lang="el-GR" sz="2800" dirty="0" smtClean="0"/>
              <a:t>Σχεδιασμός Υλοποίησης Ρεπορτάζ</a:t>
            </a:r>
          </a:p>
          <a:p>
            <a:pPr eaLnBrk="1" hangingPunct="1">
              <a:defRPr/>
            </a:pPr>
            <a:endParaRPr lang="el-GR" sz="2800" dirty="0" smtClean="0"/>
          </a:p>
          <a:p>
            <a:pPr eaLnBrk="1" hangingPunct="1">
              <a:defRPr/>
            </a:pPr>
            <a:r>
              <a:rPr lang="el-GR" sz="2800" dirty="0" smtClean="0"/>
              <a:t>Νίκος Μύρτου</a:t>
            </a:r>
            <a:endParaRPr lang="en-US" sz="2800" dirty="0" smtClean="0"/>
          </a:p>
          <a:p>
            <a:pPr eaLnBrk="1" hangingPunct="1">
              <a:defRPr/>
            </a:pPr>
            <a:r>
              <a:rPr lang="el-GR" sz="2800" dirty="0" smtClean="0"/>
              <a:t>Σχολή ΟΠΕ</a:t>
            </a:r>
          </a:p>
          <a:p>
            <a:pPr eaLnBrk="1" hangingPunct="1">
              <a:defRPr/>
            </a:pPr>
            <a:r>
              <a:rPr lang="el-GR" sz="2800" dirty="0" smtClean="0"/>
              <a:t>Τμήμα ΕΜΜΕ</a:t>
            </a:r>
            <a:endParaRPr lang="en-US" sz="2800" dirty="0" smtClean="0"/>
          </a:p>
          <a:p>
            <a:pPr eaLnBrk="1" hangingPunct="1">
              <a:defRPr/>
            </a:pPr>
            <a:endParaRPr lang="el-GR" sz="2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p:txBody>
          <a:bodyPr/>
          <a:lstStyle/>
          <a:p>
            <a:pPr eaLnBrk="1" hangingPunct="1"/>
            <a:r>
              <a:rPr lang="en-US" smtClean="0">
                <a:ea typeface="Lucida Grande" charset="0"/>
                <a:cs typeface="Lucida Grande" charset="0"/>
              </a:rPr>
              <a:t>Μοντάζ Συνέχειας - Ρακόρ</a:t>
            </a:r>
            <a:endParaRPr lang="en-US" smtClean="0"/>
          </a:p>
        </p:txBody>
      </p:sp>
      <p:sp>
        <p:nvSpPr>
          <p:cNvPr id="21507" name="Rectangle 2"/>
          <p:cNvSpPr>
            <a:spLocks noGrp="1" noChangeArrowheads="1"/>
          </p:cNvSpPr>
          <p:nvPr>
            <p:ph idx="1"/>
          </p:nvPr>
        </p:nvSpPr>
        <p:spPr>
          <a:xfrm>
            <a:off x="650081" y="1914526"/>
            <a:ext cx="7836694" cy="4351735"/>
          </a:xfrm>
        </p:spPr>
        <p:txBody>
          <a:bodyPr/>
          <a:lstStyle/>
          <a:p>
            <a:pPr marL="448056">
              <a:buNone/>
            </a:pPr>
            <a:endParaRPr lang="en-US" dirty="0" smtClean="0"/>
          </a:p>
          <a:p>
            <a:pPr marL="448056"/>
            <a:r>
              <a:rPr lang="en-US" dirty="0" err="1" smtClean="0">
                <a:ea typeface="Lucida Grande" charset="0"/>
                <a:cs typeface="Lucida Grande" charset="0"/>
              </a:rPr>
              <a:t>Συνέχεια</a:t>
            </a:r>
            <a:r>
              <a:rPr lang="en-US" dirty="0" smtClean="0">
                <a:ea typeface="Lucida Grande" charset="0"/>
                <a:cs typeface="Lucida Grande" charset="0"/>
              </a:rPr>
              <a:t> </a:t>
            </a:r>
            <a:r>
              <a:rPr lang="en-US" dirty="0" err="1" smtClean="0">
                <a:ea typeface="Lucida Grande" charset="0"/>
                <a:cs typeface="Lucida Grande" charset="0"/>
              </a:rPr>
              <a:t>Χώρου</a:t>
            </a:r>
            <a:endParaRPr lang="en-US" dirty="0" smtClean="0"/>
          </a:p>
          <a:p>
            <a:pPr marL="448056"/>
            <a:r>
              <a:rPr lang="en-US" dirty="0" err="1" smtClean="0">
                <a:ea typeface="Lucida Grande" charset="0"/>
                <a:cs typeface="Lucida Grande" charset="0"/>
              </a:rPr>
              <a:t>Συνέχεια</a:t>
            </a:r>
            <a:r>
              <a:rPr lang="en-US" dirty="0" smtClean="0">
                <a:ea typeface="Lucida Grande" charset="0"/>
                <a:cs typeface="Lucida Grande" charset="0"/>
              </a:rPr>
              <a:t> </a:t>
            </a:r>
            <a:r>
              <a:rPr lang="en-US" dirty="0" err="1" smtClean="0">
                <a:ea typeface="Lucida Grande" charset="0"/>
                <a:cs typeface="Lucida Grande" charset="0"/>
              </a:rPr>
              <a:t>Χρόνου</a:t>
            </a:r>
            <a:endParaRPr lang="en-US" dirty="0" smtClean="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p:txBody>
          <a:bodyPr/>
          <a:lstStyle/>
          <a:p>
            <a:pPr eaLnBrk="1" hangingPunct="1"/>
            <a:r>
              <a:rPr lang="en-US" smtClean="0">
                <a:ea typeface="Lucida Grande" charset="0"/>
                <a:cs typeface="Lucida Grande" charset="0"/>
              </a:rPr>
              <a:t>Διαστάσεις του Μοντάζ</a:t>
            </a:r>
            <a:endParaRPr lang="en-US" smtClean="0"/>
          </a:p>
        </p:txBody>
      </p:sp>
      <p:sp>
        <p:nvSpPr>
          <p:cNvPr id="22531" name="Rectangle 2"/>
          <p:cNvSpPr>
            <a:spLocks noGrp="1" noChangeArrowheads="1"/>
          </p:cNvSpPr>
          <p:nvPr>
            <p:ph idx="1"/>
          </p:nvPr>
        </p:nvSpPr>
        <p:spPr>
          <a:xfrm>
            <a:off x="650081" y="1914526"/>
            <a:ext cx="7836694" cy="4351735"/>
          </a:xfrm>
        </p:spPr>
        <p:txBody>
          <a:bodyPr/>
          <a:lstStyle/>
          <a:p>
            <a:pPr marL="448056"/>
            <a:r>
              <a:rPr lang="en-US" dirty="0" err="1" smtClean="0">
                <a:ea typeface="Lucida Grande" charset="0"/>
                <a:cs typeface="Lucida Grande" charset="0"/>
              </a:rPr>
              <a:t>Γραφιστικές</a:t>
            </a:r>
            <a:r>
              <a:rPr lang="en-US" dirty="0" smtClean="0">
                <a:ea typeface="Lucida Grande" charset="0"/>
                <a:cs typeface="Lucida Grande" charset="0"/>
              </a:rPr>
              <a:t> </a:t>
            </a:r>
            <a:r>
              <a:rPr lang="en-US" dirty="0" err="1" smtClean="0">
                <a:ea typeface="Lucida Grande" charset="0"/>
                <a:cs typeface="Lucida Grande" charset="0"/>
              </a:rPr>
              <a:t>Σχέσεις</a:t>
            </a:r>
            <a:r>
              <a:rPr lang="en-US" dirty="0" smtClean="0">
                <a:ea typeface="Lucida Grande" charset="0"/>
                <a:cs typeface="Lucida Grande" charset="0"/>
              </a:rPr>
              <a:t> </a:t>
            </a:r>
            <a:r>
              <a:rPr lang="en-US" dirty="0" err="1" smtClean="0">
                <a:ea typeface="Lucida Grande" charset="0"/>
                <a:cs typeface="Lucida Grande" charset="0"/>
              </a:rPr>
              <a:t>μεταξύ</a:t>
            </a:r>
            <a:r>
              <a:rPr lang="en-US" dirty="0" smtClean="0">
                <a:ea typeface="Lucida Grande" charset="0"/>
                <a:cs typeface="Lucida Grande" charset="0"/>
              </a:rPr>
              <a:t> </a:t>
            </a:r>
            <a:r>
              <a:rPr lang="en-US" dirty="0" err="1" smtClean="0">
                <a:ea typeface="Lucida Grande" charset="0"/>
                <a:cs typeface="Lucida Grande" charset="0"/>
              </a:rPr>
              <a:t>πλάνων</a:t>
            </a:r>
            <a:endParaRPr lang="en-US" dirty="0" smtClean="0"/>
          </a:p>
          <a:p>
            <a:pPr marL="448056"/>
            <a:r>
              <a:rPr lang="en-US" dirty="0" err="1" smtClean="0">
                <a:ea typeface="Lucida Grande" charset="0"/>
                <a:cs typeface="Lucida Grande" charset="0"/>
              </a:rPr>
              <a:t>Ρυθμικές</a:t>
            </a:r>
            <a:r>
              <a:rPr lang="en-US" dirty="0" smtClean="0">
                <a:ea typeface="Lucida Grande" charset="0"/>
                <a:cs typeface="Lucida Grande" charset="0"/>
              </a:rPr>
              <a:t> </a:t>
            </a:r>
            <a:r>
              <a:rPr lang="en-US" dirty="0" err="1" smtClean="0">
                <a:ea typeface="Lucida Grande" charset="0"/>
                <a:cs typeface="Lucida Grande" charset="0"/>
              </a:rPr>
              <a:t>Σχέσεις</a:t>
            </a:r>
            <a:endParaRPr lang="en-US" dirty="0" smtClean="0"/>
          </a:p>
          <a:p>
            <a:pPr marL="448056"/>
            <a:r>
              <a:rPr lang="en-US" dirty="0" err="1" smtClean="0">
                <a:ea typeface="Lucida Grande" charset="0"/>
                <a:cs typeface="Lucida Grande" charset="0"/>
              </a:rPr>
              <a:t>Χωρικές</a:t>
            </a:r>
            <a:r>
              <a:rPr lang="en-US" dirty="0" smtClean="0">
                <a:ea typeface="Lucida Grande" charset="0"/>
                <a:cs typeface="Lucida Grande" charset="0"/>
              </a:rPr>
              <a:t> </a:t>
            </a:r>
            <a:r>
              <a:rPr lang="en-US" dirty="0" err="1" smtClean="0">
                <a:ea typeface="Lucida Grande" charset="0"/>
                <a:cs typeface="Lucida Grande" charset="0"/>
              </a:rPr>
              <a:t>Σχέσεις</a:t>
            </a:r>
            <a:endParaRPr lang="en-US" dirty="0" smtClean="0"/>
          </a:p>
          <a:p>
            <a:pPr marL="448056"/>
            <a:r>
              <a:rPr lang="en-US" dirty="0" err="1" smtClean="0">
                <a:ea typeface="Lucida Grande" charset="0"/>
                <a:cs typeface="Lucida Grande" charset="0"/>
              </a:rPr>
              <a:t>Χρονικές</a:t>
            </a:r>
            <a:r>
              <a:rPr lang="en-US" dirty="0" smtClean="0">
                <a:ea typeface="Lucida Grande" charset="0"/>
                <a:cs typeface="Lucida Grande" charset="0"/>
              </a:rPr>
              <a:t> </a:t>
            </a:r>
            <a:r>
              <a:rPr lang="en-US" dirty="0" err="1" smtClean="0">
                <a:ea typeface="Lucida Grande" charset="0"/>
                <a:cs typeface="Lucida Grande" charset="0"/>
              </a:rPr>
              <a:t>Σχέσεις</a:t>
            </a:r>
            <a:endParaRPr lang="en-US" dirty="0" smtClean="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p:txBody>
          <a:bodyPr/>
          <a:lstStyle/>
          <a:p>
            <a:pPr eaLnBrk="1" hangingPunct="1"/>
            <a:r>
              <a:rPr lang="en-US" dirty="0" smtClean="0">
                <a:ea typeface="Lucida Grande" charset="0"/>
                <a:cs typeface="Lucida Grande" charset="0"/>
              </a:rPr>
              <a:t> </a:t>
            </a:r>
            <a:r>
              <a:rPr lang="en-US" dirty="0" err="1" smtClean="0">
                <a:ea typeface="Lucida Grande" charset="0"/>
                <a:cs typeface="Lucida Grande" charset="0"/>
              </a:rPr>
              <a:t>Συνδέσεις</a:t>
            </a:r>
            <a:r>
              <a:rPr lang="en-US" dirty="0" smtClean="0">
                <a:ea typeface="Lucida Grande" charset="0"/>
                <a:cs typeface="Lucida Grande" charset="0"/>
              </a:rPr>
              <a:t> </a:t>
            </a:r>
            <a:r>
              <a:rPr lang="en-US" dirty="0" err="1" smtClean="0">
                <a:ea typeface="Lucida Grande" charset="0"/>
                <a:cs typeface="Lucida Grande" charset="0"/>
              </a:rPr>
              <a:t>Πλάνων</a:t>
            </a:r>
            <a:endParaRPr lang="en-US" dirty="0" smtClean="0"/>
          </a:p>
        </p:txBody>
      </p:sp>
      <p:sp>
        <p:nvSpPr>
          <p:cNvPr id="23555" name="Rectangle 2"/>
          <p:cNvSpPr>
            <a:spLocks noGrp="1" noChangeArrowheads="1"/>
          </p:cNvSpPr>
          <p:nvPr>
            <p:ph idx="1"/>
          </p:nvPr>
        </p:nvSpPr>
        <p:spPr>
          <a:xfrm>
            <a:off x="650081" y="1914526"/>
            <a:ext cx="7836694" cy="4351735"/>
          </a:xfrm>
        </p:spPr>
        <p:txBody>
          <a:bodyPr/>
          <a:lstStyle/>
          <a:p>
            <a:pPr marL="448056"/>
            <a:r>
              <a:rPr lang="en-US" dirty="0" smtClean="0"/>
              <a:t>Cut</a:t>
            </a:r>
          </a:p>
          <a:p>
            <a:pPr marL="448056"/>
            <a:r>
              <a:rPr lang="en-US" dirty="0" smtClean="0"/>
              <a:t>Dissolve</a:t>
            </a:r>
          </a:p>
          <a:p>
            <a:pPr marL="448056"/>
            <a:r>
              <a:rPr lang="en-US" dirty="0" smtClean="0"/>
              <a:t>Fade In/Out</a:t>
            </a:r>
          </a:p>
          <a:p>
            <a:pPr marL="448056"/>
            <a:r>
              <a:rPr lang="en-US" dirty="0" smtClean="0"/>
              <a:t>(Wipes)</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p:txBody>
          <a:bodyPr>
            <a:normAutofit/>
          </a:bodyPr>
          <a:lstStyle/>
          <a:p>
            <a:pPr eaLnBrk="1" hangingPunct="1"/>
            <a:r>
              <a:rPr lang="en-US" dirty="0" err="1">
                <a:ea typeface="Lucida Grande" charset="0"/>
                <a:cs typeface="Lucida Grande" charset="0"/>
              </a:rPr>
              <a:t>Είδη</a:t>
            </a:r>
            <a:r>
              <a:rPr lang="en-US" dirty="0">
                <a:ea typeface="Lucida Grande" charset="0"/>
                <a:cs typeface="Lucida Grande" charset="0"/>
              </a:rPr>
              <a:t> </a:t>
            </a:r>
            <a:r>
              <a:rPr lang="en-US" dirty="0" err="1">
                <a:ea typeface="Lucida Grande" charset="0"/>
                <a:cs typeface="Lucida Grande" charset="0"/>
              </a:rPr>
              <a:t>Πλάνων</a:t>
            </a:r>
            <a:r>
              <a:rPr lang="en-US" dirty="0">
                <a:ea typeface="Lucida Grande" charset="0"/>
                <a:cs typeface="Lucida Grande" charset="0"/>
              </a:rPr>
              <a:t> (</a:t>
            </a:r>
            <a:r>
              <a:rPr lang="en-US" dirty="0" err="1">
                <a:ea typeface="Lucida Grande" charset="0"/>
                <a:cs typeface="Lucida Grande" charset="0"/>
              </a:rPr>
              <a:t>Μέγεθος</a:t>
            </a:r>
            <a:r>
              <a:rPr lang="en-US" dirty="0">
                <a:ea typeface="Lucida Grande" charset="0"/>
                <a:cs typeface="Lucida Grande" charset="0"/>
              </a:rPr>
              <a:t>)</a:t>
            </a:r>
            <a:endParaRPr lang="en-US" dirty="0"/>
          </a:p>
        </p:txBody>
      </p:sp>
      <p:sp>
        <p:nvSpPr>
          <p:cNvPr id="24579" name="Rectangle 2"/>
          <p:cNvSpPr>
            <a:spLocks noGrp="1" noChangeArrowheads="1"/>
          </p:cNvSpPr>
          <p:nvPr>
            <p:ph idx="1"/>
          </p:nvPr>
        </p:nvSpPr>
        <p:spPr/>
        <p:txBody>
          <a:bodyPr>
            <a:normAutofit/>
          </a:bodyPr>
          <a:lstStyle/>
          <a:p>
            <a:pPr marL="448056"/>
            <a:r>
              <a:rPr lang="en-US" dirty="0" err="1" smtClean="0">
                <a:ea typeface="Lucida Grande" charset="0"/>
                <a:cs typeface="Lucida Grande" charset="0"/>
              </a:rPr>
              <a:t>Το</a:t>
            </a:r>
            <a:r>
              <a:rPr lang="en-US" dirty="0" smtClean="0">
                <a:ea typeface="Lucida Grande" charset="0"/>
                <a:cs typeface="Lucida Grande" charset="0"/>
              </a:rPr>
              <a:t> </a:t>
            </a:r>
            <a:r>
              <a:rPr lang="en-US" dirty="0" err="1" smtClean="0">
                <a:ea typeface="Lucida Grande" charset="0"/>
                <a:cs typeface="Lucida Grande" charset="0"/>
              </a:rPr>
              <a:t>μέγεθος</a:t>
            </a:r>
            <a:r>
              <a:rPr lang="en-US" dirty="0" smtClean="0">
                <a:ea typeface="Lucida Grande" charset="0"/>
                <a:cs typeface="Lucida Grande" charset="0"/>
              </a:rPr>
              <a:t> </a:t>
            </a:r>
            <a:r>
              <a:rPr lang="en-US" dirty="0" err="1" smtClean="0">
                <a:ea typeface="Lucida Grande" charset="0"/>
                <a:cs typeface="Lucida Grande" charset="0"/>
              </a:rPr>
              <a:t>του</a:t>
            </a:r>
            <a:r>
              <a:rPr lang="en-US" dirty="0" smtClean="0">
                <a:ea typeface="Lucida Grande" charset="0"/>
                <a:cs typeface="Lucida Grande" charset="0"/>
              </a:rPr>
              <a:t> </a:t>
            </a:r>
            <a:r>
              <a:rPr lang="en-US" dirty="0" err="1" smtClean="0">
                <a:ea typeface="Lucida Grande" charset="0"/>
                <a:cs typeface="Lucida Grande" charset="0"/>
              </a:rPr>
              <a:t>πλάνου</a:t>
            </a:r>
            <a:r>
              <a:rPr lang="en-US" dirty="0" smtClean="0">
                <a:ea typeface="Lucida Grande" charset="0"/>
                <a:cs typeface="Lucida Grande" charset="0"/>
              </a:rPr>
              <a:t> </a:t>
            </a:r>
            <a:r>
              <a:rPr lang="en-US" dirty="0" err="1" smtClean="0">
                <a:ea typeface="Lucida Grande" charset="0"/>
                <a:cs typeface="Lucida Grande" charset="0"/>
              </a:rPr>
              <a:t>ορίζεται</a:t>
            </a:r>
            <a:r>
              <a:rPr lang="en-US" dirty="0" smtClean="0">
                <a:ea typeface="Lucida Grande" charset="0"/>
                <a:cs typeface="Lucida Grande" charset="0"/>
              </a:rPr>
              <a:t> </a:t>
            </a:r>
            <a:r>
              <a:rPr lang="en-US" dirty="0" err="1" smtClean="0">
                <a:ea typeface="Lucida Grande" charset="0"/>
                <a:cs typeface="Lucida Grande" charset="0"/>
              </a:rPr>
              <a:t>σε</a:t>
            </a:r>
            <a:r>
              <a:rPr lang="en-US" dirty="0" smtClean="0">
                <a:ea typeface="Lucida Grande" charset="0"/>
                <a:cs typeface="Lucida Grande" charset="0"/>
              </a:rPr>
              <a:t> </a:t>
            </a:r>
            <a:r>
              <a:rPr lang="en-US" dirty="0" err="1" smtClean="0">
                <a:ea typeface="Lucida Grande" charset="0"/>
                <a:cs typeface="Lucida Grande" charset="0"/>
              </a:rPr>
              <a:t>σχέση</a:t>
            </a:r>
            <a:r>
              <a:rPr lang="en-US" dirty="0" smtClean="0">
                <a:ea typeface="Lucida Grande" charset="0"/>
                <a:cs typeface="Lucida Grande" charset="0"/>
              </a:rPr>
              <a:t> </a:t>
            </a:r>
            <a:r>
              <a:rPr lang="en-US" dirty="0" err="1" smtClean="0">
                <a:ea typeface="Lucida Grande" charset="0"/>
                <a:cs typeface="Lucida Grande" charset="0"/>
              </a:rPr>
              <a:t>με</a:t>
            </a:r>
            <a:r>
              <a:rPr lang="en-US" dirty="0" smtClean="0">
                <a:ea typeface="Lucida Grande" charset="0"/>
                <a:cs typeface="Lucida Grande" charset="0"/>
              </a:rPr>
              <a:t> </a:t>
            </a:r>
            <a:r>
              <a:rPr lang="en-US" dirty="0" err="1" smtClean="0">
                <a:ea typeface="Lucida Grande" charset="0"/>
                <a:cs typeface="Lucida Grande" charset="0"/>
              </a:rPr>
              <a:t>τον</a:t>
            </a:r>
            <a:r>
              <a:rPr lang="en-US" dirty="0" smtClean="0">
                <a:ea typeface="Lucida Grande" charset="0"/>
                <a:cs typeface="Lucida Grande" charset="0"/>
              </a:rPr>
              <a:t> </a:t>
            </a:r>
            <a:r>
              <a:rPr lang="en-US" dirty="0" err="1" smtClean="0">
                <a:ea typeface="Lucida Grande" charset="0"/>
                <a:cs typeface="Lucida Grande" charset="0"/>
              </a:rPr>
              <a:t>άνθρωπο</a:t>
            </a:r>
            <a:r>
              <a:rPr lang="en-US" dirty="0" smtClean="0">
                <a:ea typeface="Lucida Grande" charset="0"/>
                <a:cs typeface="Lucida Grande" charset="0"/>
              </a:rPr>
              <a:t>.</a:t>
            </a:r>
            <a:endParaRPr lang="en-US" dirty="0" smtClean="0"/>
          </a:p>
          <a:p>
            <a:pPr marL="448056"/>
            <a:r>
              <a:rPr lang="en-US" dirty="0" err="1" smtClean="0">
                <a:ea typeface="Lucida Grande" charset="0"/>
                <a:cs typeface="Lucida Grande" charset="0"/>
              </a:rPr>
              <a:t>Συνήθως</a:t>
            </a:r>
            <a:r>
              <a:rPr lang="en-US" dirty="0" smtClean="0">
                <a:ea typeface="Lucida Grande" charset="0"/>
                <a:cs typeface="Lucida Grande" charset="0"/>
              </a:rPr>
              <a:t> η </a:t>
            </a:r>
            <a:r>
              <a:rPr lang="en-US" dirty="0" err="1" smtClean="0">
                <a:ea typeface="Lucida Grande" charset="0"/>
                <a:cs typeface="Lucida Grande" charset="0"/>
              </a:rPr>
              <a:t>εναλλαγή</a:t>
            </a:r>
            <a:r>
              <a:rPr lang="en-US" dirty="0" smtClean="0">
                <a:ea typeface="Lucida Grande" charset="0"/>
                <a:cs typeface="Lucida Grande" charset="0"/>
              </a:rPr>
              <a:t> </a:t>
            </a:r>
            <a:r>
              <a:rPr lang="en-US" dirty="0" err="1" smtClean="0">
                <a:ea typeface="Lucida Grande" charset="0"/>
                <a:cs typeface="Lucida Grande" charset="0"/>
              </a:rPr>
              <a:t>πλάνου</a:t>
            </a:r>
            <a:r>
              <a:rPr lang="en-US" dirty="0" smtClean="0">
                <a:ea typeface="Lucida Grande" charset="0"/>
                <a:cs typeface="Lucida Grande" charset="0"/>
              </a:rPr>
              <a:t> </a:t>
            </a:r>
            <a:r>
              <a:rPr lang="en-US" dirty="0" err="1" smtClean="0">
                <a:ea typeface="Lucida Grande" charset="0"/>
                <a:cs typeface="Lucida Grande" charset="0"/>
              </a:rPr>
              <a:t>γίνεται</a:t>
            </a:r>
            <a:r>
              <a:rPr lang="en-US" dirty="0" smtClean="0">
                <a:ea typeface="Lucida Grande" charset="0"/>
                <a:cs typeface="Lucida Grande" charset="0"/>
              </a:rPr>
              <a:t> </a:t>
            </a:r>
            <a:r>
              <a:rPr lang="en-US" dirty="0" err="1" smtClean="0">
                <a:ea typeface="Lucida Grande" charset="0"/>
                <a:cs typeface="Lucida Grande" charset="0"/>
              </a:rPr>
              <a:t>από</a:t>
            </a:r>
            <a:r>
              <a:rPr lang="en-US" dirty="0" smtClean="0">
                <a:ea typeface="Lucida Grande" charset="0"/>
                <a:cs typeface="Lucida Grande" charset="0"/>
              </a:rPr>
              <a:t> </a:t>
            </a:r>
            <a:r>
              <a:rPr lang="en-US" dirty="0" err="1" smtClean="0">
                <a:ea typeface="Lucida Grande" charset="0"/>
                <a:cs typeface="Lucida Grande" charset="0"/>
              </a:rPr>
              <a:t>το</a:t>
            </a:r>
            <a:r>
              <a:rPr lang="en-US" dirty="0" smtClean="0">
                <a:ea typeface="Lucida Grande" charset="0"/>
                <a:cs typeface="Lucida Grande" charset="0"/>
              </a:rPr>
              <a:t> </a:t>
            </a:r>
            <a:r>
              <a:rPr lang="en-US" dirty="0" err="1" smtClean="0">
                <a:ea typeface="Lucida Grande" charset="0"/>
                <a:cs typeface="Lucida Grande" charset="0"/>
              </a:rPr>
              <a:t>πιο</a:t>
            </a:r>
            <a:r>
              <a:rPr lang="en-US" dirty="0" smtClean="0">
                <a:ea typeface="Lucida Grande" charset="0"/>
                <a:cs typeface="Lucida Grande" charset="0"/>
              </a:rPr>
              <a:t> </a:t>
            </a:r>
            <a:r>
              <a:rPr lang="en-US" dirty="0" err="1" smtClean="0">
                <a:ea typeface="Lucida Grande" charset="0"/>
                <a:cs typeface="Lucida Grande" charset="0"/>
              </a:rPr>
              <a:t>γενικό</a:t>
            </a:r>
            <a:r>
              <a:rPr lang="en-US" dirty="0" smtClean="0">
                <a:ea typeface="Lucida Grande" charset="0"/>
                <a:cs typeface="Lucida Grande" charset="0"/>
              </a:rPr>
              <a:t> </a:t>
            </a:r>
            <a:r>
              <a:rPr lang="en-US" dirty="0" err="1" smtClean="0">
                <a:ea typeface="Lucida Grande" charset="0"/>
                <a:cs typeface="Lucida Grande" charset="0"/>
              </a:rPr>
              <a:t>στο</a:t>
            </a:r>
            <a:r>
              <a:rPr lang="en-US" dirty="0" smtClean="0">
                <a:ea typeface="Lucida Grande" charset="0"/>
                <a:cs typeface="Lucida Grande" charset="0"/>
              </a:rPr>
              <a:t> </a:t>
            </a:r>
            <a:r>
              <a:rPr lang="en-US" dirty="0" err="1" smtClean="0">
                <a:ea typeface="Lucida Grande" charset="0"/>
                <a:cs typeface="Lucida Grande" charset="0"/>
              </a:rPr>
              <a:t>πιο</a:t>
            </a:r>
            <a:r>
              <a:rPr lang="en-US" dirty="0" smtClean="0">
                <a:ea typeface="Lucida Grande" charset="0"/>
                <a:cs typeface="Lucida Grande" charset="0"/>
              </a:rPr>
              <a:t> </a:t>
            </a:r>
            <a:r>
              <a:rPr lang="en-US" dirty="0" err="1" smtClean="0">
                <a:ea typeface="Lucida Grande" charset="0"/>
                <a:cs typeface="Lucida Grande" charset="0"/>
              </a:rPr>
              <a:t>κοντινό</a:t>
            </a:r>
            <a:r>
              <a:rPr lang="en-US" dirty="0" smtClean="0">
                <a:ea typeface="Lucida Grande" charset="0"/>
                <a:cs typeface="Lucida Grande" charset="0"/>
              </a:rPr>
              <a:t>.</a:t>
            </a:r>
            <a:endParaRPr lang="en-US" dirty="0" smtClean="0"/>
          </a:p>
          <a:p>
            <a:pPr marL="448056"/>
            <a:r>
              <a:rPr lang="en-US" dirty="0" err="1" smtClean="0">
                <a:ea typeface="Lucida Grande" charset="0"/>
                <a:cs typeface="Lucida Grande" charset="0"/>
              </a:rPr>
              <a:t>Όσο</a:t>
            </a:r>
            <a:r>
              <a:rPr lang="en-US" dirty="0" smtClean="0">
                <a:ea typeface="Lucida Grande" charset="0"/>
                <a:cs typeface="Lucida Grande" charset="0"/>
              </a:rPr>
              <a:t> </a:t>
            </a:r>
            <a:r>
              <a:rPr lang="en-US" dirty="0" err="1" smtClean="0">
                <a:ea typeface="Lucida Grande" charset="0"/>
                <a:cs typeface="Lucida Grande" charset="0"/>
              </a:rPr>
              <a:t>πιο</a:t>
            </a:r>
            <a:r>
              <a:rPr lang="en-US" dirty="0" smtClean="0">
                <a:ea typeface="Lucida Grande" charset="0"/>
                <a:cs typeface="Lucida Grande" charset="0"/>
              </a:rPr>
              <a:t> </a:t>
            </a:r>
            <a:r>
              <a:rPr lang="en-US" dirty="0" err="1" smtClean="0">
                <a:ea typeface="Lucida Grande" charset="0"/>
                <a:cs typeface="Lucida Grande" charset="0"/>
              </a:rPr>
              <a:t>γενικό</a:t>
            </a:r>
            <a:r>
              <a:rPr lang="en-US" dirty="0" smtClean="0">
                <a:ea typeface="Lucida Grande" charset="0"/>
                <a:cs typeface="Lucida Grande" charset="0"/>
              </a:rPr>
              <a:t> </a:t>
            </a:r>
            <a:r>
              <a:rPr lang="en-US" dirty="0" err="1" smtClean="0">
                <a:ea typeface="Lucida Grande" charset="0"/>
                <a:cs typeface="Lucida Grande" charset="0"/>
              </a:rPr>
              <a:t>ένα</a:t>
            </a:r>
            <a:r>
              <a:rPr lang="en-US" dirty="0" smtClean="0">
                <a:ea typeface="Lucida Grande" charset="0"/>
                <a:cs typeface="Lucida Grande" charset="0"/>
              </a:rPr>
              <a:t> </a:t>
            </a:r>
            <a:r>
              <a:rPr lang="en-US" dirty="0" err="1" smtClean="0">
                <a:ea typeface="Lucida Grande" charset="0"/>
                <a:cs typeface="Lucida Grande" charset="0"/>
              </a:rPr>
              <a:t>πλάνο</a:t>
            </a:r>
            <a:r>
              <a:rPr lang="en-US" dirty="0" smtClean="0">
                <a:ea typeface="Lucida Grande" charset="0"/>
                <a:cs typeface="Lucida Grande" charset="0"/>
              </a:rPr>
              <a:t> </a:t>
            </a:r>
            <a:r>
              <a:rPr lang="en-US" dirty="0" err="1" smtClean="0">
                <a:ea typeface="Lucida Grande" charset="0"/>
                <a:cs typeface="Lucida Grande" charset="0"/>
              </a:rPr>
              <a:t>τόσο</a:t>
            </a:r>
            <a:r>
              <a:rPr lang="en-US" dirty="0" smtClean="0">
                <a:ea typeface="Lucida Grande" charset="0"/>
                <a:cs typeface="Lucida Grande" charset="0"/>
              </a:rPr>
              <a:t> </a:t>
            </a:r>
            <a:r>
              <a:rPr lang="en-US" dirty="0" err="1" smtClean="0">
                <a:ea typeface="Lucida Grande" charset="0"/>
                <a:cs typeface="Lucida Grande" charset="0"/>
              </a:rPr>
              <a:t>περισσότερη</a:t>
            </a:r>
            <a:r>
              <a:rPr lang="en-US" dirty="0" smtClean="0">
                <a:ea typeface="Lucida Grande" charset="0"/>
                <a:cs typeface="Lucida Grande" charset="0"/>
              </a:rPr>
              <a:t> </a:t>
            </a:r>
            <a:r>
              <a:rPr lang="en-US" dirty="0" err="1" smtClean="0">
                <a:ea typeface="Lucida Grande" charset="0"/>
                <a:cs typeface="Lucida Grande" charset="0"/>
              </a:rPr>
              <a:t>διάρκεια</a:t>
            </a:r>
            <a:r>
              <a:rPr lang="en-US" dirty="0" smtClean="0">
                <a:ea typeface="Lucida Grande" charset="0"/>
                <a:cs typeface="Lucida Grande" charset="0"/>
              </a:rPr>
              <a:t> </a:t>
            </a:r>
            <a:r>
              <a:rPr lang="en-US" dirty="0" err="1" smtClean="0">
                <a:ea typeface="Lucida Grande" charset="0"/>
                <a:cs typeface="Lucida Grande" charset="0"/>
              </a:rPr>
              <a:t>απαιτεί</a:t>
            </a:r>
            <a:r>
              <a:rPr lang="en-US" dirty="0" smtClean="0">
                <a:ea typeface="Lucida Grande" charset="0"/>
                <a:cs typeface="Lucida Grande" charset="0"/>
              </a:rPr>
              <a:t>, </a:t>
            </a:r>
            <a:r>
              <a:rPr lang="en-US" dirty="0" err="1" smtClean="0">
                <a:ea typeface="Lucida Grande" charset="0"/>
                <a:cs typeface="Lucida Grande" charset="0"/>
              </a:rPr>
              <a:t>και</a:t>
            </a:r>
            <a:r>
              <a:rPr lang="en-US" dirty="0" smtClean="0">
                <a:ea typeface="Lucida Grande" charset="0"/>
                <a:cs typeface="Lucida Grande" charset="0"/>
              </a:rPr>
              <a:t> </a:t>
            </a:r>
            <a:r>
              <a:rPr lang="en-US" dirty="0" err="1" smtClean="0">
                <a:ea typeface="Lucida Grande" charset="0"/>
                <a:cs typeface="Lucida Grande" charset="0"/>
              </a:rPr>
              <a:t>το</a:t>
            </a:r>
            <a:r>
              <a:rPr lang="en-US" dirty="0" smtClean="0">
                <a:ea typeface="Lucida Grande" charset="0"/>
                <a:cs typeface="Lucida Grande" charset="0"/>
              </a:rPr>
              <a:t> </a:t>
            </a:r>
            <a:r>
              <a:rPr lang="en-US" dirty="0" err="1" smtClean="0">
                <a:ea typeface="Lucida Grande" charset="0"/>
                <a:cs typeface="Lucida Grande" charset="0"/>
              </a:rPr>
              <a:t>αντίστροφο</a:t>
            </a:r>
            <a:r>
              <a:rPr lang="en-US" dirty="0" smtClean="0">
                <a:ea typeface="Lucida Grande" charset="0"/>
                <a:cs typeface="Lucida Grande" charset="0"/>
              </a:rPr>
              <a:t>.</a:t>
            </a:r>
            <a:endParaRPr lang="en-US" dirty="0" smtClean="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Grp="1" noChangeArrowheads="1"/>
          </p:cNvSpPr>
          <p:nvPr>
            <p:ph type="title"/>
          </p:nvPr>
        </p:nvSpPr>
        <p:spPr/>
        <p:txBody>
          <a:bodyPr>
            <a:normAutofit/>
          </a:bodyPr>
          <a:lstStyle/>
          <a:p>
            <a:pPr eaLnBrk="1" hangingPunct="1"/>
            <a:r>
              <a:rPr lang="en-US" dirty="0" err="1">
                <a:ea typeface="Lucida Grande" charset="0"/>
                <a:cs typeface="Lucida Grande" charset="0"/>
              </a:rPr>
              <a:t>Κινήσεις</a:t>
            </a:r>
            <a:r>
              <a:rPr lang="en-US" dirty="0">
                <a:ea typeface="Lucida Grande" charset="0"/>
                <a:cs typeface="Lucida Grande" charset="0"/>
              </a:rPr>
              <a:t> </a:t>
            </a:r>
            <a:r>
              <a:rPr lang="en-US" dirty="0" err="1">
                <a:ea typeface="Lucida Grande" charset="0"/>
                <a:cs typeface="Lucida Grande" charset="0"/>
              </a:rPr>
              <a:t>Κάμερας</a:t>
            </a:r>
            <a:r>
              <a:rPr lang="en-US" dirty="0">
                <a:ea typeface="Lucida Grande" charset="0"/>
                <a:cs typeface="Lucida Grande" charset="0"/>
              </a:rPr>
              <a:t> </a:t>
            </a:r>
            <a:r>
              <a:rPr lang="en-US" dirty="0" err="1">
                <a:ea typeface="Lucida Grande" charset="0"/>
                <a:cs typeface="Lucida Grande" charset="0"/>
              </a:rPr>
              <a:t>και</a:t>
            </a:r>
            <a:r>
              <a:rPr lang="en-US" dirty="0">
                <a:ea typeface="Lucida Grande" charset="0"/>
                <a:cs typeface="Lucida Grande" charset="0"/>
              </a:rPr>
              <a:t> </a:t>
            </a:r>
            <a:r>
              <a:rPr lang="en-US" dirty="0" err="1">
                <a:ea typeface="Lucida Grande" charset="0"/>
                <a:cs typeface="Lucida Grande" charset="0"/>
              </a:rPr>
              <a:t>Υποκειμένου</a:t>
            </a:r>
            <a:endParaRPr lang="en-US" dirty="0"/>
          </a:p>
        </p:txBody>
      </p:sp>
      <p:sp>
        <p:nvSpPr>
          <p:cNvPr id="27651" name="Rectangle 2"/>
          <p:cNvSpPr>
            <a:spLocks noGrp="1" noChangeArrowheads="1"/>
          </p:cNvSpPr>
          <p:nvPr>
            <p:ph idx="1"/>
          </p:nvPr>
        </p:nvSpPr>
        <p:spPr/>
        <p:txBody>
          <a:bodyPr/>
          <a:lstStyle/>
          <a:p>
            <a:pPr marL="448056"/>
            <a:r>
              <a:rPr lang="en-US" dirty="0" err="1" smtClean="0">
                <a:ea typeface="Lucida Grande" charset="0"/>
                <a:cs typeface="Lucida Grande" charset="0"/>
              </a:rPr>
              <a:t>Οι</a:t>
            </a:r>
            <a:r>
              <a:rPr lang="en-US" dirty="0" smtClean="0">
                <a:ea typeface="Lucida Grande" charset="0"/>
                <a:cs typeface="Lucida Grande" charset="0"/>
              </a:rPr>
              <a:t> </a:t>
            </a:r>
            <a:r>
              <a:rPr lang="en-US" dirty="0" err="1" smtClean="0">
                <a:ea typeface="Lucida Grande" charset="0"/>
                <a:cs typeface="Lucida Grande" charset="0"/>
              </a:rPr>
              <a:t>κινήσεις</a:t>
            </a:r>
            <a:r>
              <a:rPr lang="en-US" dirty="0" smtClean="0">
                <a:ea typeface="Lucida Grande" charset="0"/>
                <a:cs typeface="Lucida Grande" charset="0"/>
              </a:rPr>
              <a:t>  </a:t>
            </a:r>
            <a:r>
              <a:rPr lang="en-US" dirty="0" err="1" smtClean="0">
                <a:ea typeface="Lucida Grande" charset="0"/>
                <a:cs typeface="Lucida Grande" charset="0"/>
              </a:rPr>
              <a:t>της</a:t>
            </a:r>
            <a:r>
              <a:rPr lang="en-US" dirty="0" smtClean="0">
                <a:ea typeface="Lucida Grande" charset="0"/>
                <a:cs typeface="Lucida Grande" charset="0"/>
              </a:rPr>
              <a:t> </a:t>
            </a:r>
            <a:r>
              <a:rPr lang="en-US" dirty="0" err="1" smtClean="0">
                <a:ea typeface="Lucida Grande" charset="0"/>
                <a:cs typeface="Lucida Grande" charset="0"/>
              </a:rPr>
              <a:t>κάμερας</a:t>
            </a:r>
            <a:r>
              <a:rPr lang="en-US" dirty="0" smtClean="0">
                <a:ea typeface="Lucida Grande" charset="0"/>
                <a:cs typeface="Lucida Grande" charset="0"/>
              </a:rPr>
              <a:t> </a:t>
            </a:r>
            <a:r>
              <a:rPr lang="en-US" dirty="0" err="1" smtClean="0">
                <a:ea typeface="Lucida Grande" charset="0"/>
                <a:cs typeface="Lucida Grande" charset="0"/>
              </a:rPr>
              <a:t>αρχίζουν</a:t>
            </a:r>
            <a:r>
              <a:rPr lang="en-US" dirty="0" smtClean="0">
                <a:ea typeface="Lucida Grande" charset="0"/>
                <a:cs typeface="Lucida Grande" charset="0"/>
              </a:rPr>
              <a:t> </a:t>
            </a:r>
            <a:r>
              <a:rPr lang="en-US" dirty="0" err="1" smtClean="0">
                <a:ea typeface="Lucida Grande" charset="0"/>
                <a:cs typeface="Lucida Grande" charset="0"/>
              </a:rPr>
              <a:t>από</a:t>
            </a:r>
            <a:r>
              <a:rPr lang="en-US" dirty="0" smtClean="0">
                <a:ea typeface="Lucida Grande" charset="0"/>
                <a:cs typeface="Lucida Grande" charset="0"/>
              </a:rPr>
              <a:t> </a:t>
            </a:r>
            <a:r>
              <a:rPr lang="en-US" dirty="0" err="1" smtClean="0">
                <a:ea typeface="Lucida Grande" charset="0"/>
                <a:cs typeface="Lucida Grande" charset="0"/>
              </a:rPr>
              <a:t>στάση</a:t>
            </a:r>
            <a:r>
              <a:rPr lang="en-US" dirty="0" smtClean="0">
                <a:ea typeface="Lucida Grande" charset="0"/>
                <a:cs typeface="Lucida Grande" charset="0"/>
              </a:rPr>
              <a:t> </a:t>
            </a:r>
            <a:r>
              <a:rPr lang="en-US" dirty="0" err="1" smtClean="0">
                <a:ea typeface="Lucida Grande" charset="0"/>
                <a:cs typeface="Lucida Grande" charset="0"/>
              </a:rPr>
              <a:t>και</a:t>
            </a:r>
            <a:r>
              <a:rPr lang="en-US" dirty="0" smtClean="0">
                <a:ea typeface="Lucida Grande" charset="0"/>
                <a:cs typeface="Lucida Grande" charset="0"/>
              </a:rPr>
              <a:t> </a:t>
            </a:r>
            <a:r>
              <a:rPr lang="en-US" dirty="0" err="1" smtClean="0">
                <a:ea typeface="Lucida Grande" charset="0"/>
                <a:cs typeface="Lucida Grande" charset="0"/>
              </a:rPr>
              <a:t>να</a:t>
            </a:r>
            <a:r>
              <a:rPr lang="en-US" dirty="0" smtClean="0">
                <a:ea typeface="Lucida Grande" charset="0"/>
                <a:cs typeface="Lucida Grande" charset="0"/>
              </a:rPr>
              <a:t> </a:t>
            </a:r>
            <a:r>
              <a:rPr lang="en-US" dirty="0" err="1" smtClean="0">
                <a:ea typeface="Lucida Grande" charset="0"/>
                <a:cs typeface="Lucida Grande" charset="0"/>
              </a:rPr>
              <a:t>καταλήγουν</a:t>
            </a:r>
            <a:r>
              <a:rPr lang="en-US" dirty="0" smtClean="0">
                <a:ea typeface="Lucida Grande" charset="0"/>
                <a:cs typeface="Lucida Grande" charset="0"/>
              </a:rPr>
              <a:t> </a:t>
            </a:r>
            <a:r>
              <a:rPr lang="en-US" dirty="0" err="1" smtClean="0">
                <a:ea typeface="Lucida Grande" charset="0"/>
                <a:cs typeface="Lucida Grande" charset="0"/>
              </a:rPr>
              <a:t>σε</a:t>
            </a:r>
            <a:r>
              <a:rPr lang="en-US" dirty="0" smtClean="0">
                <a:ea typeface="Lucida Grande" charset="0"/>
                <a:cs typeface="Lucida Grande" charset="0"/>
              </a:rPr>
              <a:t> </a:t>
            </a:r>
            <a:r>
              <a:rPr lang="en-US" dirty="0" err="1" smtClean="0">
                <a:ea typeface="Lucida Grande" charset="0"/>
                <a:cs typeface="Lucida Grande" charset="0"/>
              </a:rPr>
              <a:t>στάση</a:t>
            </a:r>
            <a:r>
              <a:rPr lang="en-US" dirty="0" smtClean="0">
                <a:ea typeface="Lucida Grande" charset="0"/>
                <a:cs typeface="Lucida Grande" charset="0"/>
              </a:rPr>
              <a:t>.</a:t>
            </a:r>
            <a:endParaRPr lang="en-US" dirty="0" smtClean="0"/>
          </a:p>
          <a:p>
            <a:pPr marL="448056"/>
            <a:r>
              <a:rPr lang="en-US" dirty="0" err="1" smtClean="0">
                <a:ea typeface="Lucida Grande" charset="0"/>
                <a:cs typeface="Lucida Grande" charset="0"/>
              </a:rPr>
              <a:t>Οι</a:t>
            </a:r>
            <a:r>
              <a:rPr lang="en-US" dirty="0" smtClean="0">
                <a:ea typeface="Lucida Grande" charset="0"/>
                <a:cs typeface="Lucida Grande" charset="0"/>
              </a:rPr>
              <a:t> </a:t>
            </a:r>
            <a:r>
              <a:rPr lang="en-US" dirty="0" err="1" smtClean="0">
                <a:ea typeface="Lucida Grande" charset="0"/>
                <a:cs typeface="Lucida Grande" charset="0"/>
              </a:rPr>
              <a:t>κινήσεις</a:t>
            </a:r>
            <a:r>
              <a:rPr lang="en-US" dirty="0" smtClean="0">
                <a:ea typeface="Lucida Grande" charset="0"/>
                <a:cs typeface="Lucida Grande" charset="0"/>
              </a:rPr>
              <a:t> </a:t>
            </a:r>
            <a:r>
              <a:rPr lang="en-US" dirty="0" err="1" smtClean="0">
                <a:ea typeface="Lucida Grande" charset="0"/>
                <a:cs typeface="Lucida Grande" charset="0"/>
              </a:rPr>
              <a:t>κάμερας</a:t>
            </a:r>
            <a:r>
              <a:rPr lang="en-US" dirty="0" smtClean="0">
                <a:ea typeface="Lucida Grande" charset="0"/>
                <a:cs typeface="Lucida Grande" charset="0"/>
              </a:rPr>
              <a:t> ΔΕΝ </a:t>
            </a:r>
            <a:r>
              <a:rPr lang="en-US" dirty="0" err="1" smtClean="0">
                <a:ea typeface="Lucida Grande" charset="0"/>
                <a:cs typeface="Lucida Grande" charset="0"/>
              </a:rPr>
              <a:t>κόβονται</a:t>
            </a:r>
            <a:r>
              <a:rPr lang="en-US" dirty="0" smtClean="0">
                <a:ea typeface="Lucida Grande" charset="0"/>
                <a:cs typeface="Lucida Grande" charset="0"/>
              </a:rPr>
              <a:t>.</a:t>
            </a:r>
            <a:endParaRPr lang="en-US" dirty="0" smtClean="0"/>
          </a:p>
          <a:p>
            <a:pPr marL="448056"/>
            <a:r>
              <a:rPr lang="en-US" dirty="0" err="1" smtClean="0">
                <a:ea typeface="Lucida Grande" charset="0"/>
                <a:cs typeface="Lucida Grande" charset="0"/>
              </a:rPr>
              <a:t>Οι</a:t>
            </a:r>
            <a:r>
              <a:rPr lang="en-US" dirty="0" smtClean="0">
                <a:ea typeface="Lucida Grande" charset="0"/>
                <a:cs typeface="Lucida Grande" charset="0"/>
              </a:rPr>
              <a:t> </a:t>
            </a:r>
            <a:r>
              <a:rPr lang="en-US" dirty="0" err="1" smtClean="0">
                <a:ea typeface="Lucida Grande" charset="0"/>
                <a:cs typeface="Lucida Grande" charset="0"/>
              </a:rPr>
              <a:t>κινήσεις</a:t>
            </a:r>
            <a:r>
              <a:rPr lang="en-US" dirty="0" smtClean="0">
                <a:ea typeface="Lucida Grande" charset="0"/>
                <a:cs typeface="Lucida Grande" charset="0"/>
              </a:rPr>
              <a:t> </a:t>
            </a:r>
            <a:r>
              <a:rPr lang="en-US" dirty="0" err="1" smtClean="0">
                <a:ea typeface="Lucida Grande" charset="0"/>
                <a:cs typeface="Lucida Grande" charset="0"/>
              </a:rPr>
              <a:t>υποκειμένου</a:t>
            </a:r>
            <a:r>
              <a:rPr lang="en-US" dirty="0" smtClean="0">
                <a:ea typeface="Lucida Grande" charset="0"/>
                <a:cs typeface="Lucida Grande" charset="0"/>
              </a:rPr>
              <a:t> </a:t>
            </a:r>
            <a:r>
              <a:rPr lang="en-US" dirty="0" err="1" smtClean="0">
                <a:ea typeface="Lucida Grande" charset="0"/>
                <a:cs typeface="Lucida Grande" charset="0"/>
              </a:rPr>
              <a:t>αξιοποιούνται</a:t>
            </a:r>
            <a:r>
              <a:rPr lang="en-US" dirty="0" smtClean="0">
                <a:ea typeface="Lucida Grande" charset="0"/>
                <a:cs typeface="Lucida Grande" charset="0"/>
              </a:rPr>
              <a:t> </a:t>
            </a:r>
            <a:r>
              <a:rPr lang="en-US" dirty="0" err="1" smtClean="0">
                <a:ea typeface="Lucida Grande" charset="0"/>
                <a:cs typeface="Lucida Grande" charset="0"/>
              </a:rPr>
              <a:t>πιο</a:t>
            </a:r>
            <a:r>
              <a:rPr lang="en-US" dirty="0" smtClean="0">
                <a:ea typeface="Lucida Grande" charset="0"/>
                <a:cs typeface="Lucida Grande" charset="0"/>
              </a:rPr>
              <a:t> </a:t>
            </a:r>
            <a:r>
              <a:rPr lang="en-US" dirty="0" err="1" smtClean="0">
                <a:ea typeface="Lucida Grande" charset="0"/>
                <a:cs typeface="Lucida Grande" charset="0"/>
              </a:rPr>
              <a:t>δυναμικά</a:t>
            </a:r>
            <a:r>
              <a:rPr lang="en-US" dirty="0" smtClean="0">
                <a:ea typeface="Lucida Grande" charset="0"/>
                <a:cs typeface="Lucida Grande" charset="0"/>
              </a:rPr>
              <a:t>.</a:t>
            </a:r>
            <a:endParaRPr lang="en-US" dirty="0" smtClean="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p:txBody>
          <a:bodyPr>
            <a:normAutofit/>
          </a:bodyPr>
          <a:lstStyle/>
          <a:p>
            <a:pPr eaLnBrk="1" hangingPunct="1"/>
            <a:r>
              <a:rPr lang="en-US" dirty="0" err="1">
                <a:ea typeface="Lucida Grande" charset="0"/>
                <a:cs typeface="Lucida Grande" charset="0"/>
              </a:rPr>
              <a:t>Ρακόρ</a:t>
            </a:r>
            <a:r>
              <a:rPr lang="en-US" dirty="0">
                <a:ea typeface="Lucida Grande" charset="0"/>
                <a:cs typeface="Lucida Grande" charset="0"/>
              </a:rPr>
              <a:t>/</a:t>
            </a:r>
            <a:r>
              <a:rPr lang="en-US" dirty="0" err="1">
                <a:ea typeface="Lucida Grande" charset="0"/>
                <a:cs typeface="Lucida Grande" charset="0"/>
              </a:rPr>
              <a:t>Συνέχεια</a:t>
            </a:r>
            <a:endParaRPr lang="en-US" dirty="0"/>
          </a:p>
        </p:txBody>
      </p:sp>
      <p:sp>
        <p:nvSpPr>
          <p:cNvPr id="33795" name="Rectangle 2"/>
          <p:cNvSpPr>
            <a:spLocks noGrp="1" noChangeArrowheads="1"/>
          </p:cNvSpPr>
          <p:nvPr>
            <p:ph idx="1"/>
          </p:nvPr>
        </p:nvSpPr>
        <p:spPr/>
        <p:txBody>
          <a:bodyPr/>
          <a:lstStyle/>
          <a:p>
            <a:pPr marL="448056"/>
            <a:r>
              <a:rPr lang="en-US" dirty="0" smtClean="0">
                <a:ea typeface="Lucida Grande" charset="0"/>
                <a:cs typeface="Lucida Grande" charset="0"/>
              </a:rPr>
              <a:t>Η </a:t>
            </a:r>
            <a:r>
              <a:rPr lang="en-US" dirty="0" err="1" smtClean="0">
                <a:ea typeface="Lucida Grande" charset="0"/>
                <a:cs typeface="Lucida Grande" charset="0"/>
              </a:rPr>
              <a:t>συνέχεια</a:t>
            </a:r>
            <a:r>
              <a:rPr lang="en-US" dirty="0" smtClean="0">
                <a:ea typeface="Lucida Grande" charset="0"/>
                <a:cs typeface="Lucida Grande" charset="0"/>
              </a:rPr>
              <a:t> </a:t>
            </a:r>
            <a:r>
              <a:rPr lang="en-US" dirty="0" err="1" smtClean="0">
                <a:ea typeface="Lucida Grande" charset="0"/>
                <a:cs typeface="Lucida Grande" charset="0"/>
              </a:rPr>
              <a:t>χώρου</a:t>
            </a:r>
            <a:r>
              <a:rPr lang="en-US" dirty="0" smtClean="0">
                <a:ea typeface="Lucida Grande" charset="0"/>
                <a:cs typeface="Lucida Grande" charset="0"/>
              </a:rPr>
              <a:t>/</a:t>
            </a:r>
            <a:r>
              <a:rPr lang="en-US" dirty="0" err="1" smtClean="0">
                <a:ea typeface="Lucida Grande" charset="0"/>
                <a:cs typeface="Lucida Grande" charset="0"/>
              </a:rPr>
              <a:t>χρόνου</a:t>
            </a:r>
            <a:r>
              <a:rPr lang="en-US" dirty="0" smtClean="0">
                <a:ea typeface="Lucida Grande" charset="0"/>
                <a:cs typeface="Lucida Grande" charset="0"/>
              </a:rPr>
              <a:t> </a:t>
            </a:r>
            <a:r>
              <a:rPr lang="en-US" dirty="0" err="1" smtClean="0">
                <a:ea typeface="Lucida Grande" charset="0"/>
                <a:cs typeface="Lucida Grande" charset="0"/>
              </a:rPr>
              <a:t>ήταν</a:t>
            </a:r>
            <a:r>
              <a:rPr lang="en-US" dirty="0" smtClean="0">
                <a:ea typeface="Lucida Grande" charset="0"/>
                <a:cs typeface="Lucida Grande" charset="0"/>
              </a:rPr>
              <a:t> η </a:t>
            </a:r>
            <a:r>
              <a:rPr lang="en-US" dirty="0" err="1" smtClean="0">
                <a:ea typeface="Lucida Grande" charset="0"/>
                <a:cs typeface="Lucida Grande" charset="0"/>
              </a:rPr>
              <a:t>βασική</a:t>
            </a:r>
            <a:r>
              <a:rPr lang="en-US" dirty="0" smtClean="0">
                <a:ea typeface="Lucida Grande" charset="0"/>
                <a:cs typeface="Lucida Grande" charset="0"/>
              </a:rPr>
              <a:t> </a:t>
            </a:r>
            <a:r>
              <a:rPr lang="en-US" dirty="0" err="1" smtClean="0">
                <a:ea typeface="Lucida Grande" charset="0"/>
                <a:cs typeface="Lucida Grande" charset="0"/>
              </a:rPr>
              <a:t>ανησυχία</a:t>
            </a:r>
            <a:r>
              <a:rPr lang="en-US" dirty="0" smtClean="0">
                <a:ea typeface="Lucida Grande" charset="0"/>
                <a:cs typeface="Lucida Grande" charset="0"/>
              </a:rPr>
              <a:t>.</a:t>
            </a:r>
            <a:endParaRPr lang="en-US" dirty="0" smtClean="0"/>
          </a:p>
          <a:p>
            <a:pPr marL="448056"/>
            <a:r>
              <a:rPr lang="en-US" dirty="0" err="1" smtClean="0">
                <a:ea typeface="Lucida Grande" charset="0"/>
                <a:cs typeface="Lucida Grande" charset="0"/>
              </a:rPr>
              <a:t>Πλέον</a:t>
            </a:r>
            <a:r>
              <a:rPr lang="en-US" dirty="0" smtClean="0">
                <a:ea typeface="Lucida Grande" charset="0"/>
                <a:cs typeface="Lucida Grande" charset="0"/>
              </a:rPr>
              <a:t> </a:t>
            </a:r>
            <a:r>
              <a:rPr lang="en-US" dirty="0" err="1" smtClean="0">
                <a:ea typeface="Lucida Grande" charset="0"/>
                <a:cs typeface="Lucida Grande" charset="0"/>
              </a:rPr>
              <a:t>δίνουμε</a:t>
            </a:r>
            <a:r>
              <a:rPr lang="en-US" dirty="0" smtClean="0">
                <a:ea typeface="Lucida Grande" charset="0"/>
                <a:cs typeface="Lucida Grande" charset="0"/>
              </a:rPr>
              <a:t> </a:t>
            </a:r>
            <a:r>
              <a:rPr lang="en-US" dirty="0" err="1" smtClean="0">
                <a:ea typeface="Lucida Grande" charset="0"/>
                <a:cs typeface="Lucida Grande" charset="0"/>
              </a:rPr>
              <a:t>βαρύτητα</a:t>
            </a:r>
            <a:r>
              <a:rPr lang="en-US" dirty="0" smtClean="0">
                <a:ea typeface="Lucida Grande" charset="0"/>
                <a:cs typeface="Lucida Grande" charset="0"/>
              </a:rPr>
              <a:t> </a:t>
            </a:r>
            <a:r>
              <a:rPr lang="en-US" dirty="0" err="1" smtClean="0">
                <a:ea typeface="Lucida Grande" charset="0"/>
                <a:cs typeface="Lucida Grande" charset="0"/>
              </a:rPr>
              <a:t>στην</a:t>
            </a:r>
            <a:r>
              <a:rPr lang="en-US" dirty="0" smtClean="0">
                <a:ea typeface="Lucida Grande" charset="0"/>
                <a:cs typeface="Lucida Grande" charset="0"/>
              </a:rPr>
              <a:t> </a:t>
            </a:r>
            <a:r>
              <a:rPr lang="en-US" dirty="0" err="1" smtClean="0">
                <a:ea typeface="Lucida Grande" charset="0"/>
                <a:cs typeface="Lucida Grande" charset="0"/>
              </a:rPr>
              <a:t>συναισθηματική</a:t>
            </a:r>
            <a:r>
              <a:rPr lang="en-US" dirty="0" smtClean="0">
                <a:ea typeface="Lucida Grande" charset="0"/>
                <a:cs typeface="Lucida Grande" charset="0"/>
              </a:rPr>
              <a:t> </a:t>
            </a:r>
            <a:r>
              <a:rPr lang="en-US" dirty="0" err="1" smtClean="0">
                <a:ea typeface="Lucida Grande" charset="0"/>
                <a:cs typeface="Lucida Grande" charset="0"/>
              </a:rPr>
              <a:t>κατάσταση</a:t>
            </a:r>
            <a:r>
              <a:rPr lang="en-US" dirty="0" smtClean="0">
                <a:ea typeface="Lucida Grande" charset="0"/>
                <a:cs typeface="Lucida Grande" charset="0"/>
              </a:rPr>
              <a:t> </a:t>
            </a:r>
            <a:r>
              <a:rPr lang="en-US" dirty="0" err="1" smtClean="0">
                <a:ea typeface="Lucida Grande" charset="0"/>
                <a:cs typeface="Lucida Grande" charset="0"/>
              </a:rPr>
              <a:t>του</a:t>
            </a:r>
            <a:r>
              <a:rPr lang="en-US" dirty="0" smtClean="0">
                <a:ea typeface="Lucida Grande" charset="0"/>
                <a:cs typeface="Lucida Grande" charset="0"/>
              </a:rPr>
              <a:t> </a:t>
            </a:r>
            <a:r>
              <a:rPr lang="en-US" dirty="0" err="1" smtClean="0">
                <a:ea typeface="Lucida Grande" charset="0"/>
                <a:cs typeface="Lucida Grande" charset="0"/>
              </a:rPr>
              <a:t>θεατή</a:t>
            </a:r>
            <a:r>
              <a:rPr lang="en-US" dirty="0" smtClean="0">
                <a:ea typeface="Lucida Grande" charset="0"/>
                <a:cs typeface="Lucida Grande" charset="0"/>
              </a:rPr>
              <a:t>.</a:t>
            </a:r>
            <a:endParaRPr lang="en-US" dirty="0" smtClean="0"/>
          </a:p>
          <a:p>
            <a:pPr marL="448056"/>
            <a:r>
              <a:rPr lang="en-US" dirty="0" smtClean="0">
                <a:ea typeface="Lucida Grande" charset="0"/>
                <a:cs typeface="Lucida Grande" charset="0"/>
              </a:rPr>
              <a:t>Η </a:t>
            </a:r>
            <a:r>
              <a:rPr lang="en-US" dirty="0" err="1" smtClean="0">
                <a:ea typeface="Lucida Grande" charset="0"/>
                <a:cs typeface="Lucida Grande" charset="0"/>
              </a:rPr>
              <a:t>συνέχεια</a:t>
            </a:r>
            <a:r>
              <a:rPr lang="en-US" dirty="0" smtClean="0">
                <a:ea typeface="Lucida Grande" charset="0"/>
                <a:cs typeface="Lucida Grande" charset="0"/>
              </a:rPr>
              <a:t> </a:t>
            </a:r>
            <a:r>
              <a:rPr lang="en-US" dirty="0" err="1" smtClean="0">
                <a:ea typeface="Lucida Grande" charset="0"/>
                <a:cs typeface="Lucida Grande" charset="0"/>
              </a:rPr>
              <a:t>δράσης</a:t>
            </a:r>
            <a:r>
              <a:rPr lang="en-US" dirty="0" smtClean="0">
                <a:ea typeface="Lucida Grande" charset="0"/>
                <a:cs typeface="Lucida Grande" charset="0"/>
              </a:rPr>
              <a:t> </a:t>
            </a:r>
            <a:r>
              <a:rPr lang="en-US" dirty="0" err="1" smtClean="0">
                <a:ea typeface="Lucida Grande" charset="0"/>
                <a:cs typeface="Lucida Grande" charset="0"/>
              </a:rPr>
              <a:t>παραμένει</a:t>
            </a:r>
            <a:r>
              <a:rPr lang="en-US" dirty="0" smtClean="0">
                <a:ea typeface="Lucida Grande" charset="0"/>
                <a:cs typeface="Lucida Grande" charset="0"/>
              </a:rPr>
              <a:t> </a:t>
            </a:r>
            <a:r>
              <a:rPr lang="en-US" dirty="0" err="1" smtClean="0">
                <a:ea typeface="Lucida Grande" charset="0"/>
                <a:cs typeface="Lucida Grande" charset="0"/>
              </a:rPr>
              <a:t>το</a:t>
            </a:r>
            <a:r>
              <a:rPr lang="en-US" dirty="0" smtClean="0">
                <a:ea typeface="Lucida Grande" charset="0"/>
                <a:cs typeface="Lucida Grande" charset="0"/>
              </a:rPr>
              <a:t> </a:t>
            </a:r>
            <a:r>
              <a:rPr lang="en-US" dirty="0" err="1" smtClean="0">
                <a:ea typeface="Lucida Grande" charset="0"/>
                <a:cs typeface="Lucida Grande" charset="0"/>
              </a:rPr>
              <a:t>βασικό</a:t>
            </a:r>
            <a:r>
              <a:rPr lang="en-US" dirty="0" smtClean="0">
                <a:ea typeface="Lucida Grande" charset="0"/>
                <a:cs typeface="Lucida Grande" charset="0"/>
              </a:rPr>
              <a:t> </a:t>
            </a:r>
            <a:r>
              <a:rPr lang="en-US" dirty="0" err="1" smtClean="0">
                <a:ea typeface="Lucida Grande" charset="0"/>
                <a:cs typeface="Lucida Grande" charset="0"/>
              </a:rPr>
              <a:t>εργαλείο</a:t>
            </a:r>
            <a:r>
              <a:rPr lang="en-US" dirty="0" smtClean="0">
                <a:ea typeface="Lucida Grande" charset="0"/>
                <a:cs typeface="Lucida Grande" charset="0"/>
              </a:rPr>
              <a:t> </a:t>
            </a:r>
            <a:r>
              <a:rPr lang="en-US" dirty="0" err="1" smtClean="0">
                <a:ea typeface="Lucida Grande" charset="0"/>
                <a:cs typeface="Lucida Grande" charset="0"/>
              </a:rPr>
              <a:t>για</a:t>
            </a:r>
            <a:r>
              <a:rPr lang="en-US" dirty="0" smtClean="0">
                <a:ea typeface="Lucida Grande" charset="0"/>
                <a:cs typeface="Lucida Grande" charset="0"/>
              </a:rPr>
              <a:t> </a:t>
            </a:r>
            <a:r>
              <a:rPr lang="en-US" dirty="0" err="1" smtClean="0">
                <a:ea typeface="Lucida Grande" charset="0"/>
                <a:cs typeface="Lucida Grande" charset="0"/>
              </a:rPr>
              <a:t>σωστά</a:t>
            </a:r>
            <a:r>
              <a:rPr lang="en-US" dirty="0" smtClean="0">
                <a:ea typeface="Lucida Grande" charset="0"/>
                <a:cs typeface="Lucida Grande" charset="0"/>
              </a:rPr>
              <a:t> </a:t>
            </a:r>
            <a:r>
              <a:rPr lang="en-US" dirty="0" err="1" smtClean="0">
                <a:ea typeface="Lucida Grande" charset="0"/>
                <a:cs typeface="Lucida Grande" charset="0"/>
              </a:rPr>
              <a:t>κοψίματα</a:t>
            </a:r>
            <a:r>
              <a:rPr lang="en-US" dirty="0" smtClean="0">
                <a:ea typeface="Lucida Grande" charset="0"/>
                <a:cs typeface="Lucida Grande" charset="0"/>
              </a:rPr>
              <a:t>.</a:t>
            </a:r>
            <a:endParaRPr lang="en-US" dirty="0" smtClean="0"/>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Grp="1" noChangeArrowheads="1"/>
          </p:cNvSpPr>
          <p:nvPr>
            <p:ph type="title"/>
          </p:nvPr>
        </p:nvSpPr>
        <p:spPr/>
        <p:txBody>
          <a:bodyPr>
            <a:normAutofit/>
          </a:bodyPr>
          <a:lstStyle/>
          <a:p>
            <a:pPr eaLnBrk="1" hangingPunct="1"/>
            <a:r>
              <a:rPr lang="en-US" dirty="0" err="1">
                <a:ea typeface="Lucida Grande" charset="0"/>
                <a:cs typeface="Lucida Grande" charset="0"/>
              </a:rPr>
              <a:t>Πότε</a:t>
            </a:r>
            <a:r>
              <a:rPr lang="en-US" dirty="0">
                <a:ea typeface="Lucida Grande" charset="0"/>
                <a:cs typeface="Lucida Grande" charset="0"/>
              </a:rPr>
              <a:t> </a:t>
            </a:r>
            <a:r>
              <a:rPr lang="en-US" dirty="0" err="1">
                <a:ea typeface="Lucida Grande" charset="0"/>
                <a:cs typeface="Lucida Grande" charset="0"/>
              </a:rPr>
              <a:t>αλλάζω</a:t>
            </a:r>
            <a:r>
              <a:rPr lang="en-US" dirty="0">
                <a:ea typeface="Lucida Grande" charset="0"/>
                <a:cs typeface="Lucida Grande" charset="0"/>
              </a:rPr>
              <a:t> </a:t>
            </a:r>
            <a:r>
              <a:rPr lang="en-US" dirty="0" err="1">
                <a:ea typeface="Lucida Grande" charset="0"/>
                <a:cs typeface="Lucida Grande" charset="0"/>
              </a:rPr>
              <a:t>πλάνο</a:t>
            </a:r>
            <a:r>
              <a:rPr lang="en-US" dirty="0">
                <a:ea typeface="Lucida Grande" charset="0"/>
                <a:cs typeface="Lucida Grande" charset="0"/>
              </a:rPr>
              <a:t>;</a:t>
            </a:r>
            <a:endParaRPr lang="en-US" dirty="0"/>
          </a:p>
        </p:txBody>
      </p:sp>
      <p:sp>
        <p:nvSpPr>
          <p:cNvPr id="34819" name="Rectangle 2"/>
          <p:cNvSpPr>
            <a:spLocks noGrp="1" noChangeArrowheads="1"/>
          </p:cNvSpPr>
          <p:nvPr>
            <p:ph idx="1"/>
          </p:nvPr>
        </p:nvSpPr>
        <p:spPr/>
        <p:txBody>
          <a:bodyPr/>
          <a:lstStyle/>
          <a:p>
            <a:pPr marL="448056"/>
            <a:r>
              <a:rPr lang="en-US" dirty="0" err="1" smtClean="0">
                <a:ea typeface="Lucida Grande" charset="0"/>
                <a:cs typeface="Lucida Grande" charset="0"/>
              </a:rPr>
              <a:t>Όταν</a:t>
            </a:r>
            <a:r>
              <a:rPr lang="en-US" dirty="0" smtClean="0">
                <a:ea typeface="Lucida Grande" charset="0"/>
                <a:cs typeface="Lucida Grande" charset="0"/>
              </a:rPr>
              <a:t> </a:t>
            </a:r>
            <a:r>
              <a:rPr lang="en-US" dirty="0" err="1" smtClean="0">
                <a:ea typeface="Lucida Grande" charset="0"/>
                <a:cs typeface="Lucida Grande" charset="0"/>
              </a:rPr>
              <a:t>και</a:t>
            </a:r>
            <a:r>
              <a:rPr lang="en-US" dirty="0" smtClean="0">
                <a:ea typeface="Lucida Grande" charset="0"/>
                <a:cs typeface="Lucida Grande" charset="0"/>
              </a:rPr>
              <a:t> ΑΝ </a:t>
            </a:r>
            <a:r>
              <a:rPr lang="en-US" dirty="0" err="1" smtClean="0">
                <a:ea typeface="Lucida Grande" charset="0"/>
                <a:cs typeface="Lucida Grande" charset="0"/>
              </a:rPr>
              <a:t>πρέπει</a:t>
            </a:r>
            <a:r>
              <a:rPr lang="en-US" dirty="0" smtClean="0">
                <a:ea typeface="Lucida Grande" charset="0"/>
                <a:cs typeface="Lucida Grande" charset="0"/>
              </a:rPr>
              <a:t>.</a:t>
            </a:r>
            <a:endParaRPr lang="en-US" dirty="0" smtClean="0"/>
          </a:p>
          <a:p>
            <a:pPr marL="448056"/>
            <a:r>
              <a:rPr lang="en-US" dirty="0" err="1" smtClean="0">
                <a:ea typeface="Lucida Grande" charset="0"/>
                <a:cs typeface="Lucida Grande" charset="0"/>
              </a:rPr>
              <a:t>Το</a:t>
            </a:r>
            <a:r>
              <a:rPr lang="en-US" dirty="0" smtClean="0">
                <a:ea typeface="Lucida Grande" charset="0"/>
                <a:cs typeface="Lucida Grande" charset="0"/>
              </a:rPr>
              <a:t> </a:t>
            </a:r>
            <a:r>
              <a:rPr lang="en-US" dirty="0" err="1" smtClean="0">
                <a:ea typeface="Lucida Grande" charset="0"/>
                <a:cs typeface="Lucida Grande" charset="0"/>
              </a:rPr>
              <a:t>ότι</a:t>
            </a:r>
            <a:r>
              <a:rPr lang="en-US" dirty="0" smtClean="0">
                <a:ea typeface="Lucida Grande" charset="0"/>
                <a:cs typeface="Lucida Grande" charset="0"/>
              </a:rPr>
              <a:t> </a:t>
            </a:r>
            <a:r>
              <a:rPr lang="en-US" dirty="0" err="1" smtClean="0">
                <a:ea typeface="Lucida Grande" charset="0"/>
                <a:cs typeface="Lucida Grande" charset="0"/>
              </a:rPr>
              <a:t>μπορώ</a:t>
            </a:r>
            <a:r>
              <a:rPr lang="en-US" dirty="0" smtClean="0">
                <a:ea typeface="Lucida Grande" charset="0"/>
                <a:cs typeface="Lucida Grande" charset="0"/>
              </a:rPr>
              <a:t> </a:t>
            </a:r>
            <a:r>
              <a:rPr lang="en-US" dirty="0" err="1" smtClean="0">
                <a:ea typeface="Lucida Grande" charset="0"/>
                <a:cs typeface="Lucida Grande" charset="0"/>
              </a:rPr>
              <a:t>να</a:t>
            </a:r>
            <a:r>
              <a:rPr lang="en-US" dirty="0" smtClean="0">
                <a:ea typeface="Lucida Grande" charset="0"/>
                <a:cs typeface="Lucida Grande" charset="0"/>
              </a:rPr>
              <a:t> </a:t>
            </a:r>
            <a:r>
              <a:rPr lang="en-US" dirty="0" err="1" smtClean="0">
                <a:ea typeface="Lucida Grande" charset="0"/>
                <a:cs typeface="Lucida Grande" charset="0"/>
              </a:rPr>
              <a:t>αλλάξω</a:t>
            </a:r>
            <a:r>
              <a:rPr lang="en-US" dirty="0" smtClean="0">
                <a:ea typeface="Lucida Grande" charset="0"/>
                <a:cs typeface="Lucida Grande" charset="0"/>
              </a:rPr>
              <a:t> </a:t>
            </a:r>
            <a:r>
              <a:rPr lang="en-US" dirty="0" err="1" smtClean="0">
                <a:ea typeface="Lucida Grande" charset="0"/>
                <a:cs typeface="Lucida Grande" charset="0"/>
              </a:rPr>
              <a:t>πλάνο</a:t>
            </a:r>
            <a:r>
              <a:rPr lang="en-US" dirty="0" smtClean="0">
                <a:ea typeface="Lucida Grande" charset="0"/>
                <a:cs typeface="Lucida Grande" charset="0"/>
              </a:rPr>
              <a:t> </a:t>
            </a:r>
            <a:r>
              <a:rPr lang="en-US" dirty="0" err="1" smtClean="0">
                <a:ea typeface="Lucida Grande" charset="0"/>
                <a:cs typeface="Lucida Grande" charset="0"/>
              </a:rPr>
              <a:t>δεν</a:t>
            </a:r>
            <a:r>
              <a:rPr lang="en-US" dirty="0" smtClean="0">
                <a:ea typeface="Lucida Grande" charset="0"/>
                <a:cs typeface="Lucida Grande" charset="0"/>
              </a:rPr>
              <a:t> </a:t>
            </a:r>
            <a:r>
              <a:rPr lang="en-US" dirty="0" err="1" smtClean="0">
                <a:ea typeface="Lucida Grande" charset="0"/>
                <a:cs typeface="Lucida Grande" charset="0"/>
              </a:rPr>
              <a:t>σημαίνει</a:t>
            </a:r>
            <a:r>
              <a:rPr lang="en-US" dirty="0" smtClean="0">
                <a:ea typeface="Lucida Grande" charset="0"/>
                <a:cs typeface="Lucida Grande" charset="0"/>
              </a:rPr>
              <a:t> </a:t>
            </a:r>
            <a:r>
              <a:rPr lang="en-US" dirty="0" err="1" smtClean="0">
                <a:ea typeface="Lucida Grande" charset="0"/>
                <a:cs typeface="Lucida Grande" charset="0"/>
              </a:rPr>
              <a:t>ότι</a:t>
            </a:r>
            <a:r>
              <a:rPr lang="en-US" dirty="0" smtClean="0">
                <a:ea typeface="Lucida Grande" charset="0"/>
                <a:cs typeface="Lucida Grande" charset="0"/>
              </a:rPr>
              <a:t> </a:t>
            </a:r>
            <a:r>
              <a:rPr lang="en-US" dirty="0" err="1" smtClean="0">
                <a:ea typeface="Lucida Grande" charset="0"/>
                <a:cs typeface="Lucida Grande" charset="0"/>
              </a:rPr>
              <a:t>πρέπει</a:t>
            </a:r>
            <a:r>
              <a:rPr lang="en-US" dirty="0" smtClean="0">
                <a:ea typeface="Lucida Grande" charset="0"/>
                <a:cs typeface="Lucida Grande" charset="0"/>
              </a:rPr>
              <a:t>.</a:t>
            </a:r>
            <a:endParaRPr lang="en-US" dirty="0" smtClean="0"/>
          </a:p>
          <a:p>
            <a:pPr marL="448056"/>
            <a:r>
              <a:rPr lang="en-US" dirty="0" err="1" smtClean="0">
                <a:ea typeface="Lucida Grande" charset="0"/>
                <a:cs typeface="Lucida Grande" charset="0"/>
              </a:rPr>
              <a:t>Ρυθμός-Ρυθμός-Συναίσθημα</a:t>
            </a:r>
            <a:endParaRPr lang="en-US" dirty="0" smtClean="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
          <p:cNvSpPr>
            <a:spLocks noGrp="1" noChangeArrowheads="1"/>
          </p:cNvSpPr>
          <p:nvPr>
            <p:ph type="title"/>
          </p:nvPr>
        </p:nvSpPr>
        <p:spPr/>
        <p:txBody>
          <a:bodyPr>
            <a:noAutofit/>
          </a:bodyPr>
          <a:lstStyle/>
          <a:p>
            <a:pPr eaLnBrk="1" hangingPunct="1"/>
            <a:r>
              <a:rPr lang="en-US" sz="4000" dirty="0" err="1">
                <a:ea typeface="Lucida Grande" charset="0"/>
                <a:cs typeface="Lucida Grande" charset="0"/>
              </a:rPr>
              <a:t>Άλλο</a:t>
            </a:r>
            <a:r>
              <a:rPr lang="en-US" sz="4000" dirty="0">
                <a:ea typeface="Lucida Grande" charset="0"/>
                <a:cs typeface="Lucida Grande" charset="0"/>
              </a:rPr>
              <a:t> </a:t>
            </a:r>
            <a:r>
              <a:rPr lang="en-US" sz="4000" dirty="0" err="1">
                <a:ea typeface="Lucida Grande" charset="0"/>
                <a:cs typeface="Lucida Grande" charset="0"/>
              </a:rPr>
              <a:t>το</a:t>
            </a:r>
            <a:r>
              <a:rPr lang="en-US" sz="4000" dirty="0">
                <a:ea typeface="Lucida Grande" charset="0"/>
                <a:cs typeface="Lucida Grande" charset="0"/>
              </a:rPr>
              <a:t> </a:t>
            </a:r>
            <a:r>
              <a:rPr lang="en-US" sz="4000" dirty="0" err="1">
                <a:ea typeface="Lucida Grande" charset="0"/>
                <a:cs typeface="Lucida Grande" charset="0"/>
              </a:rPr>
              <a:t>μοντάζ</a:t>
            </a:r>
            <a:r>
              <a:rPr lang="en-US" sz="4000" dirty="0">
                <a:ea typeface="Lucida Grande" charset="0"/>
                <a:cs typeface="Lucida Grande" charset="0"/>
              </a:rPr>
              <a:t> </a:t>
            </a:r>
            <a:r>
              <a:rPr lang="en-US" sz="4000" dirty="0" err="1">
                <a:ea typeface="Lucida Grande" charset="0"/>
                <a:cs typeface="Lucida Grande" charset="0"/>
              </a:rPr>
              <a:t>και</a:t>
            </a:r>
            <a:r>
              <a:rPr lang="en-US" sz="4000" dirty="0">
                <a:ea typeface="Lucida Grande" charset="0"/>
                <a:cs typeface="Lucida Grande" charset="0"/>
              </a:rPr>
              <a:t> </a:t>
            </a:r>
            <a:r>
              <a:rPr lang="en-US" sz="4000" dirty="0" err="1">
                <a:ea typeface="Lucida Grande" charset="0"/>
                <a:cs typeface="Lucida Grande" charset="0"/>
              </a:rPr>
              <a:t>άλλο</a:t>
            </a:r>
            <a:r>
              <a:rPr lang="en-US" sz="4000" dirty="0">
                <a:ea typeface="Lucida Grande" charset="0"/>
                <a:cs typeface="Lucida Grande" charset="0"/>
              </a:rPr>
              <a:t> η </a:t>
            </a:r>
            <a:r>
              <a:rPr lang="en-US" sz="4000" dirty="0" err="1">
                <a:ea typeface="Lucida Grande" charset="0"/>
                <a:cs typeface="Lucida Grande" charset="0"/>
              </a:rPr>
              <a:t>χρήση</a:t>
            </a:r>
            <a:r>
              <a:rPr lang="en-US" sz="4000" dirty="0">
                <a:ea typeface="Lucida Grande" charset="0"/>
                <a:cs typeface="Lucida Grande" charset="0"/>
              </a:rPr>
              <a:t> </a:t>
            </a:r>
            <a:r>
              <a:rPr lang="en-US" sz="4000" dirty="0" err="1">
                <a:ea typeface="Lucida Grande" charset="0"/>
                <a:cs typeface="Lucida Grande" charset="0"/>
              </a:rPr>
              <a:t>προγράμματος</a:t>
            </a:r>
            <a:endParaRPr lang="en-US" sz="4000" dirty="0"/>
          </a:p>
        </p:txBody>
      </p:sp>
      <p:sp>
        <p:nvSpPr>
          <p:cNvPr id="2" name="Content Placeholder 1"/>
          <p:cNvSpPr>
            <a:spLocks noGrp="1"/>
          </p:cNvSpPr>
          <p:nvPr>
            <p:ph idx="1"/>
          </p:nvPr>
        </p:nvSpPr>
        <p:spPr/>
        <p:txBody>
          <a:bodyPr/>
          <a:lstStyle/>
          <a:p>
            <a:endParaRPr lang="el-GR" dirty="0"/>
          </a:p>
        </p:txBody>
      </p:sp>
      <p:sp>
        <p:nvSpPr>
          <p:cNvPr id="53251" name="Rectangle 2"/>
          <p:cNvSpPr>
            <a:spLocks/>
          </p:cNvSpPr>
          <p:nvPr/>
        </p:nvSpPr>
        <p:spPr bwMode="auto">
          <a:xfrm>
            <a:off x="2012751" y="2780928"/>
            <a:ext cx="5500688" cy="1314451"/>
          </a:xfrm>
          <a:prstGeom prst="rect">
            <a:avLst/>
          </a:prstGeom>
          <a:noFill/>
          <a:ln w="12700">
            <a:noFill/>
            <a:miter lim="800000"/>
            <a:headEnd/>
            <a:tailEnd/>
          </a:ln>
        </p:spPr>
        <p:txBody>
          <a:bodyPr lIns="0" tIns="0" rIns="0" bIns="0"/>
          <a:lstStyle/>
          <a:p>
            <a:pPr algn="ctr"/>
            <a:r>
              <a:rPr lang="en-US" sz="2600" dirty="0" err="1">
                <a:ea typeface="Lucida Grande" charset="0"/>
                <a:cs typeface="Lucida Grande" charset="0"/>
              </a:rPr>
              <a:t>Το</a:t>
            </a:r>
            <a:r>
              <a:rPr lang="en-US" sz="2600" dirty="0">
                <a:ea typeface="Lucida Grande" charset="0"/>
                <a:cs typeface="Lucida Grande" charset="0"/>
              </a:rPr>
              <a:t> </a:t>
            </a:r>
            <a:r>
              <a:rPr lang="en-US" sz="2600" dirty="0" err="1">
                <a:ea typeface="Lucida Grande" charset="0"/>
                <a:cs typeface="Lucida Grande" charset="0"/>
              </a:rPr>
              <a:t>μοντάζ</a:t>
            </a:r>
            <a:r>
              <a:rPr lang="en-US" sz="2600" dirty="0">
                <a:ea typeface="Lucida Grande" charset="0"/>
                <a:cs typeface="Lucida Grande" charset="0"/>
              </a:rPr>
              <a:t> </a:t>
            </a:r>
            <a:r>
              <a:rPr lang="en-US" sz="2600" dirty="0" err="1">
                <a:ea typeface="Lucida Grande" charset="0"/>
                <a:cs typeface="Lucida Grande" charset="0"/>
              </a:rPr>
              <a:t>θέλει</a:t>
            </a:r>
            <a:r>
              <a:rPr lang="en-US" sz="2600" dirty="0">
                <a:ea typeface="Lucida Grande" charset="0"/>
                <a:cs typeface="Lucida Grande" charset="0"/>
              </a:rPr>
              <a:t> </a:t>
            </a:r>
            <a:r>
              <a:rPr lang="en-US" sz="2600" dirty="0" err="1">
                <a:ea typeface="Lucida Grande" charset="0"/>
                <a:cs typeface="Lucida Grande" charset="0"/>
              </a:rPr>
              <a:t>ταλέντο</a:t>
            </a:r>
            <a:r>
              <a:rPr lang="en-US" sz="2600" dirty="0">
                <a:ea typeface="Lucida Grande" charset="0"/>
                <a:cs typeface="Lucida Grande" charset="0"/>
              </a:rPr>
              <a:t> </a:t>
            </a:r>
            <a:r>
              <a:rPr lang="en-US" sz="2600" dirty="0" err="1">
                <a:ea typeface="Lucida Grande" charset="0"/>
                <a:cs typeface="Lucida Grande" charset="0"/>
              </a:rPr>
              <a:t>και</a:t>
            </a:r>
            <a:r>
              <a:rPr lang="en-US" sz="2600" dirty="0">
                <a:ea typeface="Lucida Grande" charset="0"/>
                <a:cs typeface="Lucida Grande" charset="0"/>
              </a:rPr>
              <a:t> </a:t>
            </a:r>
            <a:r>
              <a:rPr lang="en-US" sz="2600" dirty="0" err="1">
                <a:ea typeface="Lucida Grande" charset="0"/>
                <a:cs typeface="Lucida Grande" charset="0"/>
              </a:rPr>
              <a:t>δουλειά</a:t>
            </a:r>
            <a:endParaRPr lang="en-US" sz="2600" dirty="0">
              <a:ea typeface="Lucida Grande" charset="0"/>
              <a:cs typeface="Lucida Grande" charset="0"/>
            </a:endParaRPr>
          </a:p>
          <a:p>
            <a:pPr algn="ctr"/>
            <a:r>
              <a:rPr lang="en-US" sz="2600" dirty="0">
                <a:ea typeface="Lucida Grande" charset="0"/>
                <a:cs typeface="Lucida Grande" charset="0"/>
              </a:rPr>
              <a:t>ή</a:t>
            </a:r>
          </a:p>
          <a:p>
            <a:pPr algn="ctr"/>
            <a:r>
              <a:rPr lang="en-US" sz="2600" dirty="0" err="1">
                <a:ea typeface="Lucida Grande" charset="0"/>
                <a:cs typeface="Lucida Grande" charset="0"/>
              </a:rPr>
              <a:t>σκληρή</a:t>
            </a:r>
            <a:r>
              <a:rPr lang="en-US" sz="2600" dirty="0">
                <a:ea typeface="Lucida Grande" charset="0"/>
                <a:cs typeface="Lucida Grande" charset="0"/>
              </a:rPr>
              <a:t> </a:t>
            </a:r>
            <a:r>
              <a:rPr lang="en-US" sz="2600" dirty="0" err="1">
                <a:ea typeface="Lucida Grande" charset="0"/>
                <a:cs typeface="Lucida Grande" charset="0"/>
              </a:rPr>
              <a:t>δουλεία</a:t>
            </a:r>
            <a:r>
              <a:rPr lang="en-US" sz="2600" dirty="0">
                <a:ea typeface="Lucida Grande" charset="0"/>
                <a:cs typeface="Lucida Grande" charset="0"/>
              </a:rPr>
              <a:t> </a:t>
            </a:r>
            <a:r>
              <a:rPr lang="en-US" sz="2600" dirty="0" err="1">
                <a:ea typeface="Lucida Grande" charset="0"/>
                <a:cs typeface="Lucida Grande" charset="0"/>
              </a:rPr>
              <a:t>και</a:t>
            </a:r>
            <a:r>
              <a:rPr lang="en-US" sz="2600" dirty="0">
                <a:ea typeface="Lucida Grande" charset="0"/>
                <a:cs typeface="Lucida Grande" charset="0"/>
              </a:rPr>
              <a:t> </a:t>
            </a:r>
            <a:r>
              <a:rPr lang="en-US" sz="2600" dirty="0" err="1">
                <a:ea typeface="Lucida Grande" charset="0"/>
                <a:cs typeface="Lucida Grande" charset="0"/>
              </a:rPr>
              <a:t>πολύ</a:t>
            </a:r>
            <a:r>
              <a:rPr lang="en-US" sz="2600" dirty="0">
                <a:ea typeface="Lucida Grande" charset="0"/>
                <a:cs typeface="Lucida Grande" charset="0"/>
              </a:rPr>
              <a:t> </a:t>
            </a:r>
            <a:r>
              <a:rPr lang="en-US" sz="2600" dirty="0" err="1">
                <a:ea typeface="Lucida Grande" charset="0"/>
                <a:cs typeface="Lucida Grande" charset="0"/>
              </a:rPr>
              <a:t>θεάση</a:t>
            </a:r>
            <a:r>
              <a:rPr lang="en-US" sz="2600" dirty="0">
                <a:ea typeface="Lucida Grande" charset="0"/>
                <a:cs typeface="Lucida Grande" charset="0"/>
              </a:rPr>
              <a:t>!</a:t>
            </a:r>
          </a:p>
        </p:txBody>
      </p:sp>
      <p:sp>
        <p:nvSpPr>
          <p:cNvPr id="53252" name="Rectangle 3"/>
          <p:cNvSpPr>
            <a:spLocks/>
          </p:cNvSpPr>
          <p:nvPr/>
        </p:nvSpPr>
        <p:spPr bwMode="auto">
          <a:xfrm>
            <a:off x="251520" y="4543052"/>
            <a:ext cx="8731942" cy="800219"/>
          </a:xfrm>
          <a:prstGeom prst="rect">
            <a:avLst/>
          </a:prstGeom>
          <a:noFill/>
          <a:ln w="12700">
            <a:noFill/>
            <a:miter lim="800000"/>
            <a:headEnd/>
            <a:tailEnd/>
          </a:ln>
        </p:spPr>
        <p:txBody>
          <a:bodyPr wrap="none" lIns="0" tIns="0" rIns="0" bIns="0">
            <a:spAutoFit/>
          </a:bodyPr>
          <a:lstStyle/>
          <a:p>
            <a:r>
              <a:rPr lang="en-US" sz="2600" dirty="0">
                <a:ea typeface="Lucida Grande" charset="0"/>
                <a:cs typeface="Lucida Grande" charset="0"/>
              </a:rPr>
              <a:t>Η </a:t>
            </a:r>
            <a:r>
              <a:rPr lang="en-US" sz="2600" dirty="0" err="1">
                <a:ea typeface="Lucida Grande" charset="0"/>
                <a:cs typeface="Lucida Grande" charset="0"/>
              </a:rPr>
              <a:t>χρήση</a:t>
            </a:r>
            <a:r>
              <a:rPr lang="en-US" sz="2600" dirty="0">
                <a:ea typeface="Lucida Grande" charset="0"/>
                <a:cs typeface="Lucida Grande" charset="0"/>
              </a:rPr>
              <a:t> </a:t>
            </a:r>
            <a:r>
              <a:rPr lang="en-US" sz="2600" dirty="0" err="1">
                <a:ea typeface="Lucida Grande" charset="0"/>
                <a:cs typeface="Lucida Grande" charset="0"/>
              </a:rPr>
              <a:t>λογισμικού</a:t>
            </a:r>
            <a:r>
              <a:rPr lang="en-US" sz="2600" dirty="0">
                <a:ea typeface="Lucida Grande" charset="0"/>
                <a:cs typeface="Lucida Grande" charset="0"/>
              </a:rPr>
              <a:t> </a:t>
            </a:r>
            <a:r>
              <a:rPr lang="en-US" sz="2600" dirty="0" err="1">
                <a:ea typeface="Lucida Grande" charset="0"/>
                <a:cs typeface="Lucida Grande" charset="0"/>
              </a:rPr>
              <a:t>είναι</a:t>
            </a:r>
            <a:r>
              <a:rPr lang="en-US" sz="2600" dirty="0">
                <a:ea typeface="Lucida Grande" charset="0"/>
                <a:cs typeface="Lucida Grande" charset="0"/>
              </a:rPr>
              <a:t> </a:t>
            </a:r>
            <a:r>
              <a:rPr lang="en-US" sz="2600" dirty="0" err="1">
                <a:ea typeface="Lucida Grande" charset="0"/>
                <a:cs typeface="Lucida Grande" charset="0"/>
              </a:rPr>
              <a:t>κάτι</a:t>
            </a:r>
            <a:r>
              <a:rPr lang="en-US" sz="2600" dirty="0">
                <a:ea typeface="Lucida Grande" charset="0"/>
                <a:cs typeface="Lucida Grande" charset="0"/>
              </a:rPr>
              <a:t> </a:t>
            </a:r>
            <a:r>
              <a:rPr lang="en-US" sz="2600" dirty="0" err="1">
                <a:ea typeface="Lucida Grande" charset="0"/>
                <a:cs typeface="Lucida Grande" charset="0"/>
              </a:rPr>
              <a:t>που</a:t>
            </a:r>
            <a:r>
              <a:rPr lang="en-US" sz="2600" dirty="0">
                <a:ea typeface="Lucida Grande" charset="0"/>
                <a:cs typeface="Lucida Grande" charset="0"/>
              </a:rPr>
              <a:t> </a:t>
            </a:r>
            <a:r>
              <a:rPr lang="en-US" sz="2600" dirty="0" err="1">
                <a:ea typeface="Lucida Grande" charset="0"/>
                <a:cs typeface="Lucida Grande" charset="0"/>
              </a:rPr>
              <a:t>διδάσκεται</a:t>
            </a:r>
            <a:r>
              <a:rPr lang="en-US" sz="2600" dirty="0">
                <a:ea typeface="Lucida Grande" charset="0"/>
                <a:cs typeface="Lucida Grande" charset="0"/>
              </a:rPr>
              <a:t>!</a:t>
            </a:r>
          </a:p>
          <a:p>
            <a:r>
              <a:rPr lang="en-US" sz="2600" dirty="0">
                <a:ea typeface="Lucida Grande" charset="0"/>
                <a:cs typeface="Lucida Grande" charset="0"/>
              </a:rPr>
              <a:t>Η </a:t>
            </a:r>
            <a:r>
              <a:rPr lang="en-US" sz="2600" dirty="0" err="1">
                <a:ea typeface="Lucida Grande" charset="0"/>
                <a:cs typeface="Lucida Grande" charset="0"/>
              </a:rPr>
              <a:t>επιλογή</a:t>
            </a:r>
            <a:r>
              <a:rPr lang="en-US" sz="2600" dirty="0">
                <a:ea typeface="Lucida Grande" charset="0"/>
                <a:cs typeface="Lucida Grande" charset="0"/>
              </a:rPr>
              <a:t> </a:t>
            </a:r>
            <a:r>
              <a:rPr lang="en-US" sz="2600" dirty="0" err="1">
                <a:ea typeface="Lucida Grande" charset="0"/>
                <a:cs typeface="Lucida Grande" charset="0"/>
              </a:rPr>
              <a:t>λογισμικού</a:t>
            </a:r>
            <a:r>
              <a:rPr lang="en-US" sz="2600" dirty="0">
                <a:ea typeface="Lucida Grande" charset="0"/>
                <a:cs typeface="Lucida Grande" charset="0"/>
              </a:rPr>
              <a:t> </a:t>
            </a:r>
            <a:r>
              <a:rPr lang="en-US" sz="2600" dirty="0" err="1">
                <a:ea typeface="Lucida Grande" charset="0"/>
                <a:cs typeface="Lucida Grande" charset="0"/>
              </a:rPr>
              <a:t>δεν</a:t>
            </a:r>
            <a:r>
              <a:rPr lang="en-US" sz="2600" dirty="0">
                <a:ea typeface="Lucida Grande" charset="0"/>
                <a:cs typeface="Lucida Grande" charset="0"/>
              </a:rPr>
              <a:t> </a:t>
            </a:r>
            <a:r>
              <a:rPr lang="en-US" sz="2600" dirty="0" err="1">
                <a:ea typeface="Lucida Grande" charset="0"/>
                <a:cs typeface="Lucida Grande" charset="0"/>
              </a:rPr>
              <a:t>επηρέαζει</a:t>
            </a:r>
            <a:r>
              <a:rPr lang="en-US" sz="2600" dirty="0">
                <a:ea typeface="Lucida Grande" charset="0"/>
                <a:cs typeface="Lucida Grande" charset="0"/>
              </a:rPr>
              <a:t> </a:t>
            </a:r>
            <a:r>
              <a:rPr lang="en-US" sz="2600" dirty="0" err="1">
                <a:ea typeface="Lucida Grande" charset="0"/>
                <a:cs typeface="Lucida Grande" charset="0"/>
              </a:rPr>
              <a:t>την</a:t>
            </a:r>
            <a:r>
              <a:rPr lang="en-US" sz="2600" dirty="0">
                <a:ea typeface="Lucida Grande" charset="0"/>
                <a:cs typeface="Lucida Grande" charset="0"/>
              </a:rPr>
              <a:t> </a:t>
            </a:r>
            <a:r>
              <a:rPr lang="en-US" sz="2600" dirty="0" err="1">
                <a:ea typeface="Lucida Grande" charset="0"/>
                <a:cs typeface="Lucida Grande" charset="0"/>
              </a:rPr>
              <a:t>λειτουργία</a:t>
            </a:r>
            <a:r>
              <a:rPr lang="en-US" sz="2600" dirty="0">
                <a:ea typeface="Lucida Grande" charset="0"/>
                <a:cs typeface="Lucida Grande" charset="0"/>
              </a:rPr>
              <a:t> </a:t>
            </a:r>
            <a:r>
              <a:rPr lang="en-US" sz="2600" dirty="0" err="1">
                <a:ea typeface="Lucida Grande" charset="0"/>
                <a:cs typeface="Lucida Grande" charset="0"/>
              </a:rPr>
              <a:t>του</a:t>
            </a:r>
            <a:r>
              <a:rPr lang="en-US" sz="2600" dirty="0">
                <a:ea typeface="Lucida Grande" charset="0"/>
                <a:cs typeface="Lucida Grande" charset="0"/>
              </a:rPr>
              <a:t> </a:t>
            </a:r>
            <a:r>
              <a:rPr lang="en-US" sz="2600" dirty="0" err="1">
                <a:ea typeface="Lucida Grande" charset="0"/>
                <a:cs typeface="Lucida Grande" charset="0"/>
              </a:rPr>
              <a:t>μοντάζ</a:t>
            </a:r>
            <a:r>
              <a:rPr lang="en-US" sz="2600" dirty="0">
                <a:ea typeface="Lucida Grande" charset="0"/>
                <a:cs typeface="Lucida Grande" charset="0"/>
              </a:rPr>
              <a:t>!</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
          <p:cNvPicPr>
            <a:picLocks noChangeAspect="1" noChangeArrowheads="1"/>
          </p:cNvPicPr>
          <p:nvPr/>
        </p:nvPicPr>
        <p:blipFill rotWithShape="1">
          <a:blip r:embed="rId2" cstate="print"/>
          <a:srcRect l="-5894" t="-1" r="-4994" b="-791"/>
          <a:stretch/>
        </p:blipFill>
        <p:spPr bwMode="auto">
          <a:xfrm>
            <a:off x="539552" y="966787"/>
            <a:ext cx="7992888" cy="5774581"/>
          </a:xfrm>
          <a:prstGeom prst="rect">
            <a:avLst/>
          </a:prstGeom>
          <a:solidFill>
            <a:schemeClr val="bg1"/>
          </a:solidFill>
          <a:ln w="12700">
            <a:noFill/>
            <a:miter lim="800000"/>
            <a:headEnd/>
            <a:tailEnd/>
          </a:ln>
        </p:spPr>
      </p:pic>
      <p:sp>
        <p:nvSpPr>
          <p:cNvPr id="54275" name="Rectangle 2"/>
          <p:cNvSpPr>
            <a:spLocks noGrp="1" noChangeArrowheads="1"/>
          </p:cNvSpPr>
          <p:nvPr>
            <p:ph type="title"/>
          </p:nvPr>
        </p:nvSpPr>
        <p:spPr>
          <a:xfrm>
            <a:off x="650081" y="1"/>
            <a:ext cx="7836694" cy="809625"/>
          </a:xfrm>
        </p:spPr>
        <p:txBody>
          <a:bodyPr>
            <a:normAutofit/>
          </a:bodyPr>
          <a:lstStyle/>
          <a:p>
            <a:pPr eaLnBrk="1" hangingPunct="1"/>
            <a:r>
              <a:rPr lang="en-US" smtClean="0">
                <a:ea typeface="Lucida Grande" charset="0"/>
                <a:cs typeface="Lucida Grande" charset="0"/>
              </a:rPr>
              <a:t>Λογισμικά</a:t>
            </a:r>
            <a:endParaRPr lang="en-US" smtClean="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
          <p:cNvPicPr>
            <a:picLocks noChangeAspect="1" noChangeArrowheads="1"/>
          </p:cNvPicPr>
          <p:nvPr/>
        </p:nvPicPr>
        <p:blipFill rotWithShape="1">
          <a:blip r:embed="rId2" cstate="print"/>
          <a:srcRect l="-9590" t="2507" r="-3031"/>
          <a:stretch/>
        </p:blipFill>
        <p:spPr bwMode="auto">
          <a:xfrm>
            <a:off x="539552" y="838201"/>
            <a:ext cx="7992887" cy="5924551"/>
          </a:xfrm>
          <a:prstGeom prst="rect">
            <a:avLst/>
          </a:prstGeom>
          <a:solidFill>
            <a:schemeClr val="bg1"/>
          </a:solidFill>
          <a:ln w="12700">
            <a:noFill/>
            <a:miter lim="800000"/>
            <a:headEnd/>
            <a:tailEnd/>
          </a:ln>
        </p:spPr>
      </p:pic>
      <p:sp>
        <p:nvSpPr>
          <p:cNvPr id="55299" name="Rectangle 2"/>
          <p:cNvSpPr>
            <a:spLocks noGrp="1" noChangeArrowheads="1"/>
          </p:cNvSpPr>
          <p:nvPr>
            <p:ph type="title"/>
          </p:nvPr>
        </p:nvSpPr>
        <p:spPr>
          <a:xfrm>
            <a:off x="650081" y="1"/>
            <a:ext cx="7836694" cy="809625"/>
          </a:xfrm>
        </p:spPr>
        <p:txBody>
          <a:bodyPr>
            <a:normAutofit/>
          </a:bodyPr>
          <a:lstStyle/>
          <a:p>
            <a:pPr eaLnBrk="1" hangingPunct="1"/>
            <a:r>
              <a:rPr lang="en-US" smtClean="0">
                <a:ea typeface="Lucida Grande" charset="0"/>
                <a:cs typeface="Lucida Grande" charset="0"/>
              </a:rPr>
              <a:t>Λογισμικά</a:t>
            </a:r>
            <a:endParaRPr lang="en-US" smtClean="0"/>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2 Βασικά Είδη Δημοσιογραφίας</a:t>
            </a:r>
            <a:endParaRPr lang="el-GR" dirty="0"/>
          </a:p>
        </p:txBody>
      </p:sp>
      <p:sp>
        <p:nvSpPr>
          <p:cNvPr id="3" name="2 - Θέση περιεχομένου"/>
          <p:cNvSpPr>
            <a:spLocks noGrp="1"/>
          </p:cNvSpPr>
          <p:nvPr>
            <p:ph idx="1"/>
          </p:nvPr>
        </p:nvSpPr>
        <p:spPr/>
        <p:txBody>
          <a:bodyPr>
            <a:normAutofit/>
          </a:bodyPr>
          <a:lstStyle/>
          <a:p>
            <a:r>
              <a:rPr lang="en-US" dirty="0" smtClean="0"/>
              <a:t>Soft </a:t>
            </a:r>
            <a:r>
              <a:rPr lang="el-GR" dirty="0" smtClean="0"/>
              <a:t>(Μαλακή)</a:t>
            </a:r>
          </a:p>
          <a:p>
            <a:r>
              <a:rPr lang="en-US" dirty="0" smtClean="0"/>
              <a:t>Hard </a:t>
            </a:r>
            <a:r>
              <a:rPr lang="el-GR" dirty="0" smtClean="0"/>
              <a:t>(Σκληρή)</a:t>
            </a:r>
          </a:p>
          <a:p>
            <a:endParaRPr lang="el-GR" dirty="0"/>
          </a:p>
          <a:p>
            <a:pPr>
              <a:buNone/>
            </a:pPr>
            <a:r>
              <a:rPr lang="el-GR" dirty="0" smtClean="0"/>
              <a:t>    Γενικά τα «μαλακά» θέματα θεωρούνται κατώτερα ενώ τα «σκληρά» η σωστή δημοσιογραφία.</a:t>
            </a:r>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1"/>
          <p:cNvPicPr>
            <a:picLocks noChangeAspect="1" noChangeArrowheads="1"/>
          </p:cNvPicPr>
          <p:nvPr/>
        </p:nvPicPr>
        <p:blipFill>
          <a:blip r:embed="rId2" cstate="print"/>
          <a:srcRect l="108" t="1819" r="294" b="150"/>
          <a:stretch>
            <a:fillRect/>
          </a:stretch>
        </p:blipFill>
        <p:spPr bwMode="auto">
          <a:xfrm>
            <a:off x="1557337" y="1196752"/>
            <a:ext cx="6015038" cy="4914900"/>
          </a:xfrm>
          <a:prstGeom prst="rect">
            <a:avLst/>
          </a:prstGeom>
          <a:noFill/>
          <a:ln w="12700">
            <a:noFill/>
            <a:miter lim="800000"/>
            <a:headEnd/>
            <a:tailEnd/>
          </a:ln>
        </p:spPr>
      </p:pic>
      <p:sp>
        <p:nvSpPr>
          <p:cNvPr id="56323" name="Rectangle 2"/>
          <p:cNvSpPr>
            <a:spLocks noGrp="1" noChangeArrowheads="1"/>
          </p:cNvSpPr>
          <p:nvPr>
            <p:ph type="title"/>
          </p:nvPr>
        </p:nvSpPr>
        <p:spPr>
          <a:xfrm>
            <a:off x="650081" y="1"/>
            <a:ext cx="7836694" cy="809625"/>
          </a:xfrm>
        </p:spPr>
        <p:txBody>
          <a:bodyPr>
            <a:normAutofit/>
          </a:bodyPr>
          <a:lstStyle/>
          <a:p>
            <a:pPr eaLnBrk="1" hangingPunct="1"/>
            <a:r>
              <a:rPr lang="en-US" smtClean="0">
                <a:ea typeface="Lucida Grande" charset="0"/>
                <a:cs typeface="Lucida Grande" charset="0"/>
              </a:rPr>
              <a:t>Λογισμικά</a:t>
            </a:r>
            <a:endParaRPr lang="en-US" smtClean="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1"/>
          <p:cNvPicPr>
            <a:picLocks noChangeAspect="1" noChangeArrowheads="1"/>
          </p:cNvPicPr>
          <p:nvPr/>
        </p:nvPicPr>
        <p:blipFill rotWithShape="1">
          <a:blip r:embed="rId2" cstate="print"/>
          <a:srcRect l="-5123" r="-4140" b="-2501"/>
          <a:stretch/>
        </p:blipFill>
        <p:spPr bwMode="auto">
          <a:xfrm>
            <a:off x="539552" y="981075"/>
            <a:ext cx="7992888" cy="5760293"/>
          </a:xfrm>
          <a:prstGeom prst="rect">
            <a:avLst/>
          </a:prstGeom>
          <a:solidFill>
            <a:schemeClr val="bg1"/>
          </a:solidFill>
          <a:ln w="12700">
            <a:noFill/>
            <a:miter lim="800000"/>
            <a:headEnd/>
            <a:tailEnd/>
          </a:ln>
        </p:spPr>
      </p:pic>
      <p:sp>
        <p:nvSpPr>
          <p:cNvPr id="57347" name="Rectangle 2"/>
          <p:cNvSpPr>
            <a:spLocks noGrp="1" noChangeArrowheads="1"/>
          </p:cNvSpPr>
          <p:nvPr>
            <p:ph type="title"/>
          </p:nvPr>
        </p:nvSpPr>
        <p:spPr>
          <a:xfrm>
            <a:off x="650081" y="1"/>
            <a:ext cx="7836694" cy="809625"/>
          </a:xfrm>
        </p:spPr>
        <p:txBody>
          <a:bodyPr>
            <a:normAutofit/>
          </a:bodyPr>
          <a:lstStyle/>
          <a:p>
            <a:pPr eaLnBrk="1" hangingPunct="1"/>
            <a:r>
              <a:rPr lang="en-US" smtClean="0">
                <a:ea typeface="Lucida Grande" charset="0"/>
                <a:cs typeface="Lucida Grande" charset="0"/>
              </a:rPr>
              <a:t>Λογισμικά</a:t>
            </a:r>
            <a:endParaRPr lang="en-US" smtClean="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1"/>
          <p:cNvPicPr>
            <a:picLocks noChangeAspect="1" noChangeArrowheads="1"/>
          </p:cNvPicPr>
          <p:nvPr/>
        </p:nvPicPr>
        <p:blipFill rotWithShape="1">
          <a:blip r:embed="rId2" cstate="print"/>
          <a:srcRect l="-3352" r="-2401" b="-2350"/>
          <a:stretch/>
        </p:blipFill>
        <p:spPr bwMode="auto">
          <a:xfrm>
            <a:off x="539552" y="941786"/>
            <a:ext cx="7992888" cy="5799582"/>
          </a:xfrm>
          <a:prstGeom prst="rect">
            <a:avLst/>
          </a:prstGeom>
          <a:solidFill>
            <a:schemeClr val="bg1"/>
          </a:solidFill>
          <a:ln w="12700">
            <a:noFill/>
            <a:miter lim="800000"/>
            <a:headEnd/>
            <a:tailEnd/>
          </a:ln>
        </p:spPr>
      </p:pic>
      <p:sp>
        <p:nvSpPr>
          <p:cNvPr id="58371" name="Rectangle 2"/>
          <p:cNvSpPr>
            <a:spLocks noGrp="1" noChangeArrowheads="1"/>
          </p:cNvSpPr>
          <p:nvPr>
            <p:ph type="title"/>
          </p:nvPr>
        </p:nvSpPr>
        <p:spPr>
          <a:xfrm>
            <a:off x="650081" y="1"/>
            <a:ext cx="7836694" cy="809625"/>
          </a:xfrm>
        </p:spPr>
        <p:txBody>
          <a:bodyPr>
            <a:normAutofit/>
          </a:bodyPr>
          <a:lstStyle/>
          <a:p>
            <a:pPr eaLnBrk="1" hangingPunct="1"/>
            <a:r>
              <a:rPr lang="en-US" smtClean="0">
                <a:ea typeface="Lucida Grande" charset="0"/>
                <a:cs typeface="Lucida Grande" charset="0"/>
              </a:rPr>
              <a:t>Λογισμικά</a:t>
            </a:r>
            <a:endParaRPr lang="en-US" smtClean="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1"/>
          <p:cNvPicPr>
            <a:picLocks noChangeAspect="1" noChangeArrowheads="1"/>
          </p:cNvPicPr>
          <p:nvPr/>
        </p:nvPicPr>
        <p:blipFill rotWithShape="1">
          <a:blip r:embed="rId2" cstate="print"/>
          <a:srcRect l="-2302" r="-1334"/>
          <a:stretch/>
        </p:blipFill>
        <p:spPr bwMode="auto">
          <a:xfrm>
            <a:off x="539552" y="971551"/>
            <a:ext cx="7992888" cy="5743575"/>
          </a:xfrm>
          <a:prstGeom prst="rect">
            <a:avLst/>
          </a:prstGeom>
          <a:solidFill>
            <a:schemeClr val="bg1"/>
          </a:solidFill>
          <a:ln w="12700">
            <a:noFill/>
            <a:miter lim="800000"/>
            <a:headEnd/>
            <a:tailEnd/>
          </a:ln>
        </p:spPr>
      </p:pic>
      <p:sp>
        <p:nvSpPr>
          <p:cNvPr id="59395" name="Rectangle 2"/>
          <p:cNvSpPr>
            <a:spLocks noGrp="1" noChangeArrowheads="1"/>
          </p:cNvSpPr>
          <p:nvPr>
            <p:ph type="title"/>
          </p:nvPr>
        </p:nvSpPr>
        <p:spPr>
          <a:xfrm>
            <a:off x="650081" y="1"/>
            <a:ext cx="7836694" cy="809625"/>
          </a:xfrm>
        </p:spPr>
        <p:txBody>
          <a:bodyPr>
            <a:normAutofit/>
          </a:bodyPr>
          <a:lstStyle/>
          <a:p>
            <a:pPr eaLnBrk="1" hangingPunct="1"/>
            <a:r>
              <a:rPr lang="en-US" smtClean="0">
                <a:ea typeface="Lucida Grande" charset="0"/>
                <a:cs typeface="Lucida Grande" charset="0"/>
              </a:rPr>
              <a:t>Λογισμικά</a:t>
            </a:r>
            <a:endParaRPr lang="en-US" smtClean="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
          <p:cNvSpPr>
            <a:spLocks noGrp="1" noChangeArrowheads="1"/>
          </p:cNvSpPr>
          <p:nvPr>
            <p:ph type="title"/>
          </p:nvPr>
        </p:nvSpPr>
        <p:spPr/>
        <p:txBody>
          <a:bodyPr/>
          <a:lstStyle/>
          <a:p>
            <a:pPr eaLnBrk="1" hangingPunct="1"/>
            <a:r>
              <a:rPr lang="en-US" smtClean="0">
                <a:ea typeface="Lucida Grande" charset="0"/>
                <a:cs typeface="Lucida Grande" charset="0"/>
              </a:rPr>
              <a:t>Θεωρητικό Πλάισιο</a:t>
            </a:r>
            <a:endParaRPr lang="en-US" smtClean="0"/>
          </a:p>
        </p:txBody>
      </p:sp>
      <p:sp>
        <p:nvSpPr>
          <p:cNvPr id="60419" name="Rectangle 2"/>
          <p:cNvSpPr>
            <a:spLocks noGrp="1" noChangeArrowheads="1"/>
          </p:cNvSpPr>
          <p:nvPr>
            <p:ph idx="1"/>
          </p:nvPr>
        </p:nvSpPr>
        <p:spPr/>
        <p:txBody>
          <a:bodyPr/>
          <a:lstStyle/>
          <a:p>
            <a:pPr marL="0" indent="0">
              <a:buNone/>
            </a:pPr>
            <a:endParaRPr lang="el-GR" dirty="0" smtClean="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Grp="1" noChangeArrowheads="1"/>
          </p:cNvSpPr>
          <p:nvPr>
            <p:ph type="title"/>
          </p:nvPr>
        </p:nvSpPr>
        <p:spPr/>
        <p:txBody>
          <a:bodyPr/>
          <a:lstStyle/>
          <a:p>
            <a:pPr eaLnBrk="1" hangingPunct="1"/>
            <a:r>
              <a:rPr lang="en-US" smtClean="0"/>
              <a:t>Pudovkin (1926)</a:t>
            </a:r>
          </a:p>
        </p:txBody>
      </p:sp>
      <p:sp>
        <p:nvSpPr>
          <p:cNvPr id="61443" name="Rectangle 2"/>
          <p:cNvSpPr>
            <a:spLocks noGrp="1" noChangeArrowheads="1"/>
          </p:cNvSpPr>
          <p:nvPr>
            <p:ph idx="1"/>
          </p:nvPr>
        </p:nvSpPr>
        <p:spPr/>
        <p:txBody>
          <a:bodyPr>
            <a:normAutofit/>
          </a:bodyPr>
          <a:lstStyle/>
          <a:p>
            <a:pPr marL="0" indent="0">
              <a:buNone/>
            </a:pPr>
            <a:r>
              <a:rPr lang="en-US" dirty="0" smtClean="0">
                <a:ea typeface="Lucida Grande" charset="0"/>
                <a:cs typeface="Lucida Grande" charset="0"/>
              </a:rPr>
              <a:t>5 </a:t>
            </a:r>
            <a:r>
              <a:rPr lang="el-GR" dirty="0" smtClean="0">
                <a:ea typeface="Lucida Grande" charset="0"/>
                <a:cs typeface="Lucida Grande" charset="0"/>
              </a:rPr>
              <a:t> </a:t>
            </a:r>
            <a:r>
              <a:rPr lang="en-US" dirty="0" err="1" smtClean="0">
                <a:ea typeface="Lucida Grande" charset="0"/>
                <a:cs typeface="Lucida Grande" charset="0"/>
              </a:rPr>
              <a:t>Τεχνικές</a:t>
            </a:r>
            <a:endParaRPr lang="en-US" dirty="0" smtClean="0"/>
          </a:p>
          <a:p>
            <a:pPr marL="0" indent="0">
              <a:buNone/>
            </a:pPr>
            <a:endParaRPr lang="en-US" dirty="0" smtClean="0"/>
          </a:p>
          <a:p>
            <a:pPr marL="0" indent="0">
              <a:buNone/>
            </a:pPr>
            <a:r>
              <a:rPr lang="en-US" dirty="0" smtClean="0">
                <a:ea typeface="Lucida Grande" charset="0"/>
                <a:cs typeface="Lucida Grande" charset="0"/>
              </a:rPr>
              <a:t>1</a:t>
            </a:r>
            <a:r>
              <a:rPr lang="en-US" dirty="0" smtClean="0">
                <a:ea typeface="Lucida Grande" charset="0"/>
                <a:cs typeface="Lucida Grande" charset="0"/>
              </a:rPr>
              <a:t>.</a:t>
            </a:r>
            <a:r>
              <a:rPr lang="el-GR" dirty="0" smtClean="0">
                <a:ea typeface="Lucida Grande" charset="0"/>
                <a:cs typeface="Lucida Grande" charset="0"/>
              </a:rPr>
              <a:t> </a:t>
            </a:r>
            <a:r>
              <a:rPr lang="en-US" dirty="0" smtClean="0">
                <a:ea typeface="Lucida Grande" charset="0"/>
                <a:cs typeface="Lucida Grande" charset="0"/>
              </a:rPr>
              <a:t>Contrast/</a:t>
            </a:r>
            <a:r>
              <a:rPr lang="en-US" dirty="0" err="1" smtClean="0">
                <a:ea typeface="Lucida Grande" charset="0"/>
                <a:cs typeface="Lucida Grande" charset="0"/>
              </a:rPr>
              <a:t>Αντίθεση</a:t>
            </a:r>
            <a:endParaRPr lang="en-US" dirty="0" smtClean="0"/>
          </a:p>
          <a:p>
            <a:pPr marL="0" indent="0">
              <a:buNone/>
            </a:pPr>
            <a:r>
              <a:rPr lang="en-US" dirty="0" smtClean="0">
                <a:ea typeface="Lucida Grande" charset="0"/>
                <a:cs typeface="Lucida Grande" charset="0"/>
              </a:rPr>
              <a:t>2</a:t>
            </a:r>
            <a:r>
              <a:rPr lang="en-US" dirty="0" smtClean="0">
                <a:ea typeface="Lucida Grande" charset="0"/>
                <a:cs typeface="Lucida Grande" charset="0"/>
              </a:rPr>
              <a:t>.</a:t>
            </a:r>
            <a:r>
              <a:rPr lang="el-GR" dirty="0" smtClean="0">
                <a:ea typeface="Lucida Grande" charset="0"/>
                <a:cs typeface="Lucida Grande" charset="0"/>
              </a:rPr>
              <a:t> </a:t>
            </a:r>
            <a:r>
              <a:rPr lang="en-US" dirty="0" smtClean="0">
                <a:ea typeface="Lucida Grande" charset="0"/>
                <a:cs typeface="Lucida Grande" charset="0"/>
              </a:rPr>
              <a:t>Parallelism/Πα</a:t>
            </a:r>
            <a:r>
              <a:rPr lang="en-US" dirty="0" err="1" smtClean="0">
                <a:ea typeface="Lucida Grande" charset="0"/>
                <a:cs typeface="Lucida Grande" charset="0"/>
              </a:rPr>
              <a:t>ράλληλη</a:t>
            </a:r>
            <a:r>
              <a:rPr lang="en-US" dirty="0" smtClean="0">
                <a:ea typeface="Lucida Grande" charset="0"/>
                <a:cs typeface="Lucida Grande" charset="0"/>
              </a:rPr>
              <a:t> </a:t>
            </a:r>
            <a:r>
              <a:rPr lang="en-US" dirty="0" err="1" smtClean="0">
                <a:ea typeface="Lucida Grande" charset="0"/>
                <a:cs typeface="Lucida Grande" charset="0"/>
              </a:rPr>
              <a:t>Δράση</a:t>
            </a:r>
            <a:endParaRPr lang="en-US" dirty="0" smtClean="0"/>
          </a:p>
          <a:p>
            <a:pPr marL="0" indent="0">
              <a:buNone/>
            </a:pPr>
            <a:r>
              <a:rPr lang="en-US" dirty="0" smtClean="0">
                <a:ea typeface="Lucida Grande" charset="0"/>
                <a:cs typeface="Lucida Grande" charset="0"/>
              </a:rPr>
              <a:t>3</a:t>
            </a:r>
            <a:r>
              <a:rPr lang="en-US" dirty="0" smtClean="0">
                <a:ea typeface="Lucida Grande" charset="0"/>
                <a:cs typeface="Lucida Grande" charset="0"/>
              </a:rPr>
              <a:t>.</a:t>
            </a:r>
            <a:r>
              <a:rPr lang="el-GR" dirty="0" smtClean="0">
                <a:ea typeface="Lucida Grande" charset="0"/>
                <a:cs typeface="Lucida Grande" charset="0"/>
              </a:rPr>
              <a:t> </a:t>
            </a:r>
            <a:r>
              <a:rPr lang="en-US" dirty="0" err="1" smtClean="0">
                <a:ea typeface="Lucida Grande" charset="0"/>
                <a:cs typeface="Lucida Grande" charset="0"/>
              </a:rPr>
              <a:t>Συμ</a:t>
            </a:r>
            <a:r>
              <a:rPr lang="en-US" dirty="0" smtClean="0">
                <a:ea typeface="Lucida Grande" charset="0"/>
                <a:cs typeface="Lucida Grande" charset="0"/>
              </a:rPr>
              <a:t>βολισμός</a:t>
            </a:r>
            <a:endParaRPr lang="en-US" dirty="0" smtClean="0"/>
          </a:p>
          <a:p>
            <a:pPr marL="0" indent="0">
              <a:buNone/>
            </a:pPr>
            <a:r>
              <a:rPr lang="en-US" dirty="0" smtClean="0">
                <a:ea typeface="Lucida Grande" charset="0"/>
                <a:cs typeface="Lucida Grande" charset="0"/>
              </a:rPr>
              <a:t>4</a:t>
            </a:r>
            <a:r>
              <a:rPr lang="en-US" dirty="0" smtClean="0">
                <a:ea typeface="Lucida Grande" charset="0"/>
                <a:cs typeface="Lucida Grande" charset="0"/>
              </a:rPr>
              <a:t>.</a:t>
            </a:r>
            <a:r>
              <a:rPr lang="el-GR" dirty="0" smtClean="0">
                <a:ea typeface="Lucida Grande" charset="0"/>
                <a:cs typeface="Lucida Grande" charset="0"/>
              </a:rPr>
              <a:t> </a:t>
            </a:r>
            <a:r>
              <a:rPr lang="en-US" dirty="0" smtClean="0">
                <a:ea typeface="Lucida Grande" charset="0"/>
                <a:cs typeface="Lucida Grande" charset="0"/>
              </a:rPr>
              <a:t>Simultaneity/Τα</a:t>
            </a:r>
            <a:r>
              <a:rPr lang="en-US" dirty="0" err="1" smtClean="0">
                <a:ea typeface="Lucida Grande" charset="0"/>
                <a:cs typeface="Lucida Grande" charset="0"/>
              </a:rPr>
              <a:t>υτοχρονί</a:t>
            </a:r>
            <a:r>
              <a:rPr lang="en-US" dirty="0" smtClean="0">
                <a:ea typeface="Lucida Grande" charset="0"/>
                <a:cs typeface="Lucida Grande" charset="0"/>
              </a:rPr>
              <a:t>α</a:t>
            </a:r>
            <a:endParaRPr lang="en-US" dirty="0" smtClean="0"/>
          </a:p>
          <a:p>
            <a:pPr marL="0" indent="0">
              <a:buNone/>
            </a:pPr>
            <a:r>
              <a:rPr lang="en-US" dirty="0" smtClean="0"/>
              <a:t>5</a:t>
            </a:r>
            <a:r>
              <a:rPr lang="en-US" dirty="0" smtClean="0"/>
              <a:t>.</a:t>
            </a:r>
            <a:r>
              <a:rPr lang="el-GR" dirty="0" smtClean="0"/>
              <a:t> </a:t>
            </a:r>
            <a:r>
              <a:rPr lang="en-US" dirty="0" smtClean="0"/>
              <a:t>Leitmotif</a:t>
            </a:r>
            <a:endParaRPr lang="en-US" dirty="0" smtClean="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
          <p:cNvSpPr>
            <a:spLocks noGrp="1" noChangeArrowheads="1"/>
          </p:cNvSpPr>
          <p:nvPr>
            <p:ph type="title"/>
          </p:nvPr>
        </p:nvSpPr>
        <p:spPr/>
        <p:txBody>
          <a:bodyPr/>
          <a:lstStyle/>
          <a:p>
            <a:pPr eaLnBrk="1" hangingPunct="1"/>
            <a:r>
              <a:rPr lang="en-US" smtClean="0"/>
              <a:t>Djiga Vertof (1929)</a:t>
            </a:r>
          </a:p>
        </p:txBody>
      </p:sp>
      <p:sp>
        <p:nvSpPr>
          <p:cNvPr id="62467" name="Rectangle 2"/>
          <p:cNvSpPr>
            <a:spLocks noGrp="1" noChangeArrowheads="1"/>
          </p:cNvSpPr>
          <p:nvPr>
            <p:ph idx="1"/>
          </p:nvPr>
        </p:nvSpPr>
        <p:spPr/>
        <p:txBody>
          <a:bodyPr>
            <a:normAutofit lnSpcReduction="10000"/>
          </a:bodyPr>
          <a:lstStyle/>
          <a:p>
            <a:pPr marL="0" indent="0">
              <a:buNone/>
            </a:pPr>
            <a:endParaRPr lang="en-US" dirty="0" smtClean="0"/>
          </a:p>
          <a:p>
            <a:pPr marL="0" indent="0">
              <a:buNone/>
            </a:pPr>
            <a:r>
              <a:rPr lang="en-US" dirty="0" smtClean="0">
                <a:ea typeface="Lucida Grande" charset="0"/>
                <a:cs typeface="Lucida Grande" charset="0"/>
              </a:rPr>
              <a:t>“</a:t>
            </a:r>
            <a:r>
              <a:rPr lang="en-US" dirty="0" err="1" smtClean="0">
                <a:ea typeface="Lucida Grande" charset="0"/>
                <a:cs typeface="Lucida Grande" charset="0"/>
              </a:rPr>
              <a:t>Το</a:t>
            </a:r>
            <a:r>
              <a:rPr lang="en-US" dirty="0" smtClean="0">
                <a:ea typeface="Lucida Grande" charset="0"/>
                <a:cs typeface="Lucida Grande" charset="0"/>
              </a:rPr>
              <a:t> </a:t>
            </a:r>
            <a:r>
              <a:rPr lang="en-US" dirty="0" err="1" smtClean="0">
                <a:ea typeface="Lucida Grande" charset="0"/>
                <a:cs typeface="Lucida Grande" charset="0"/>
              </a:rPr>
              <a:t>μοντάζ</a:t>
            </a:r>
            <a:r>
              <a:rPr lang="en-US" dirty="0" smtClean="0">
                <a:ea typeface="Lucida Grande" charset="0"/>
                <a:cs typeface="Lucida Grande" charset="0"/>
              </a:rPr>
              <a:t> </a:t>
            </a:r>
            <a:r>
              <a:rPr lang="en-US" dirty="0" err="1" smtClean="0">
                <a:ea typeface="Lucida Grande" charset="0"/>
                <a:cs typeface="Lucida Grande" charset="0"/>
              </a:rPr>
              <a:t>αρχίζει</a:t>
            </a:r>
            <a:r>
              <a:rPr lang="en-US" dirty="0" smtClean="0">
                <a:ea typeface="Lucida Grande" charset="0"/>
                <a:cs typeface="Lucida Grande" charset="0"/>
              </a:rPr>
              <a:t> </a:t>
            </a:r>
            <a:r>
              <a:rPr lang="en-US" dirty="0" err="1" smtClean="0">
                <a:ea typeface="Lucida Grande" charset="0"/>
                <a:cs typeface="Lucida Grande" charset="0"/>
              </a:rPr>
              <a:t>από</a:t>
            </a:r>
            <a:r>
              <a:rPr lang="en-US" dirty="0" smtClean="0">
                <a:ea typeface="Lucida Grande" charset="0"/>
                <a:cs typeface="Lucida Grande" charset="0"/>
              </a:rPr>
              <a:t> </a:t>
            </a:r>
            <a:r>
              <a:rPr lang="en-US" dirty="0" err="1" smtClean="0">
                <a:ea typeface="Lucida Grande" charset="0"/>
                <a:cs typeface="Lucida Grande" charset="0"/>
              </a:rPr>
              <a:t>την</a:t>
            </a:r>
            <a:r>
              <a:rPr lang="en-US" dirty="0" smtClean="0">
                <a:ea typeface="Lucida Grande" charset="0"/>
                <a:cs typeface="Lucida Grande" charset="0"/>
              </a:rPr>
              <a:t> </a:t>
            </a:r>
            <a:r>
              <a:rPr lang="en-US" dirty="0" err="1" smtClean="0">
                <a:ea typeface="Lucida Grande" charset="0"/>
                <a:cs typeface="Lucida Grande" charset="0"/>
              </a:rPr>
              <a:t>στιγμή</a:t>
            </a:r>
            <a:r>
              <a:rPr lang="en-US" dirty="0" smtClean="0">
                <a:ea typeface="Lucida Grande" charset="0"/>
                <a:cs typeface="Lucida Grande" charset="0"/>
              </a:rPr>
              <a:t> </a:t>
            </a:r>
            <a:r>
              <a:rPr lang="en-US" dirty="0" err="1" smtClean="0">
                <a:ea typeface="Lucida Grande" charset="0"/>
                <a:cs typeface="Lucida Grande" charset="0"/>
              </a:rPr>
              <a:t>που</a:t>
            </a:r>
            <a:r>
              <a:rPr lang="en-US" dirty="0" smtClean="0">
                <a:ea typeface="Lucida Grande" charset="0"/>
                <a:cs typeface="Lucida Grande" charset="0"/>
              </a:rPr>
              <a:t> </a:t>
            </a:r>
            <a:r>
              <a:rPr lang="en-US" dirty="0" err="1" smtClean="0">
                <a:ea typeface="Lucida Grande" charset="0"/>
                <a:cs typeface="Lucida Grande" charset="0"/>
              </a:rPr>
              <a:t>θα</a:t>
            </a:r>
            <a:r>
              <a:rPr lang="en-US" dirty="0" smtClean="0">
                <a:ea typeface="Lucida Grande" charset="0"/>
                <a:cs typeface="Lucida Grande" charset="0"/>
              </a:rPr>
              <a:t> </a:t>
            </a:r>
            <a:r>
              <a:rPr lang="en-US" dirty="0" err="1" smtClean="0">
                <a:ea typeface="Lucida Grande" charset="0"/>
                <a:cs typeface="Lucida Grande" charset="0"/>
              </a:rPr>
              <a:t>επιλέξουμε</a:t>
            </a:r>
            <a:r>
              <a:rPr lang="en-US" dirty="0" smtClean="0">
                <a:ea typeface="Lucida Grande" charset="0"/>
                <a:cs typeface="Lucida Grande" charset="0"/>
              </a:rPr>
              <a:t> </a:t>
            </a:r>
            <a:r>
              <a:rPr lang="en-US" dirty="0" err="1" smtClean="0">
                <a:ea typeface="Lucida Grande" charset="0"/>
                <a:cs typeface="Lucida Grande" charset="0"/>
              </a:rPr>
              <a:t>την</a:t>
            </a:r>
            <a:r>
              <a:rPr lang="en-US" dirty="0" smtClean="0">
                <a:ea typeface="Lucida Grande" charset="0"/>
                <a:cs typeface="Lucida Grande" charset="0"/>
              </a:rPr>
              <a:t> </a:t>
            </a:r>
            <a:r>
              <a:rPr lang="en-US" dirty="0" err="1" smtClean="0">
                <a:ea typeface="Lucida Grande" charset="0"/>
                <a:cs typeface="Lucida Grande" charset="0"/>
              </a:rPr>
              <a:t>πρώτη</a:t>
            </a:r>
            <a:r>
              <a:rPr lang="en-US" dirty="0" smtClean="0">
                <a:ea typeface="Lucida Grande" charset="0"/>
                <a:cs typeface="Lucida Grande" charset="0"/>
              </a:rPr>
              <a:t> </a:t>
            </a:r>
            <a:r>
              <a:rPr lang="en-US" dirty="0" err="1" smtClean="0">
                <a:ea typeface="Lucida Grande" charset="0"/>
                <a:cs typeface="Lucida Grande" charset="0"/>
              </a:rPr>
              <a:t>θέση</a:t>
            </a:r>
            <a:r>
              <a:rPr lang="en-US" dirty="0" smtClean="0">
                <a:ea typeface="Lucida Grande" charset="0"/>
                <a:cs typeface="Lucida Grande" charset="0"/>
              </a:rPr>
              <a:t> </a:t>
            </a:r>
            <a:r>
              <a:rPr lang="en-US" dirty="0" err="1" smtClean="0">
                <a:ea typeface="Lucida Grande" charset="0"/>
                <a:cs typeface="Lucida Grande" charset="0"/>
              </a:rPr>
              <a:t>της</a:t>
            </a:r>
            <a:r>
              <a:rPr lang="en-US" dirty="0" smtClean="0">
                <a:ea typeface="Lucida Grande" charset="0"/>
                <a:cs typeface="Lucida Grande" charset="0"/>
              </a:rPr>
              <a:t> </a:t>
            </a:r>
            <a:r>
              <a:rPr lang="en-US" dirty="0" err="1" smtClean="0">
                <a:ea typeface="Lucida Grande" charset="0"/>
                <a:cs typeface="Lucida Grande" charset="0"/>
              </a:rPr>
              <a:t>κάμερας</a:t>
            </a:r>
            <a:r>
              <a:rPr lang="en-US" dirty="0" smtClean="0">
                <a:ea typeface="Lucida Grande" charset="0"/>
                <a:cs typeface="Lucida Grande" charset="0"/>
              </a:rPr>
              <a:t>.  </a:t>
            </a:r>
            <a:r>
              <a:rPr lang="en-US" dirty="0" err="1" smtClean="0">
                <a:ea typeface="Lucida Grande" charset="0"/>
                <a:cs typeface="Lucida Grande" charset="0"/>
              </a:rPr>
              <a:t>Από</a:t>
            </a:r>
            <a:r>
              <a:rPr lang="en-US" dirty="0" smtClean="0">
                <a:ea typeface="Lucida Grande" charset="0"/>
                <a:cs typeface="Lucida Grande" charset="0"/>
              </a:rPr>
              <a:t> </a:t>
            </a:r>
            <a:r>
              <a:rPr lang="en-US" dirty="0" err="1" smtClean="0">
                <a:ea typeface="Lucida Grande" charset="0"/>
                <a:cs typeface="Lucida Grande" charset="0"/>
              </a:rPr>
              <a:t>την</a:t>
            </a:r>
            <a:r>
              <a:rPr lang="en-US" dirty="0" smtClean="0">
                <a:ea typeface="Lucida Grande" charset="0"/>
                <a:cs typeface="Lucida Grande" charset="0"/>
              </a:rPr>
              <a:t> </a:t>
            </a:r>
            <a:r>
              <a:rPr lang="en-US" dirty="0" err="1" smtClean="0">
                <a:ea typeface="Lucida Grande" charset="0"/>
                <a:cs typeface="Lucida Grande" charset="0"/>
              </a:rPr>
              <a:t>πρώτη</a:t>
            </a:r>
            <a:r>
              <a:rPr lang="en-US" dirty="0" smtClean="0">
                <a:ea typeface="Lucida Grande" charset="0"/>
                <a:cs typeface="Lucida Grande" charset="0"/>
              </a:rPr>
              <a:t> </a:t>
            </a:r>
            <a:r>
              <a:rPr lang="en-US" dirty="0" err="1" smtClean="0">
                <a:ea typeface="Lucida Grande" charset="0"/>
                <a:cs typeface="Lucida Grande" charset="0"/>
              </a:rPr>
              <a:t>επιλογή</a:t>
            </a:r>
            <a:r>
              <a:rPr lang="en-US" dirty="0" smtClean="0">
                <a:ea typeface="Lucida Grande" charset="0"/>
                <a:cs typeface="Lucida Grande" charset="0"/>
              </a:rPr>
              <a:t> </a:t>
            </a:r>
            <a:r>
              <a:rPr lang="en-US" dirty="0" err="1" smtClean="0">
                <a:ea typeface="Lucida Grande" charset="0"/>
                <a:cs typeface="Lucida Grande" charset="0"/>
              </a:rPr>
              <a:t>δημιουργείται</a:t>
            </a:r>
            <a:r>
              <a:rPr lang="en-US" dirty="0" smtClean="0">
                <a:ea typeface="Lucida Grande" charset="0"/>
                <a:cs typeface="Lucida Grande" charset="0"/>
              </a:rPr>
              <a:t> </a:t>
            </a:r>
            <a:r>
              <a:rPr lang="en-US" dirty="0" err="1" smtClean="0">
                <a:ea typeface="Lucida Grande" charset="0"/>
                <a:cs typeface="Lucida Grande" charset="0"/>
              </a:rPr>
              <a:t>μια</a:t>
            </a:r>
            <a:r>
              <a:rPr lang="en-US" dirty="0" smtClean="0">
                <a:ea typeface="Lucida Grande" charset="0"/>
                <a:cs typeface="Lucida Grande" charset="0"/>
              </a:rPr>
              <a:t> </a:t>
            </a:r>
            <a:r>
              <a:rPr lang="en-US" dirty="0" err="1" smtClean="0">
                <a:ea typeface="Lucida Grande" charset="0"/>
                <a:cs typeface="Lucida Grande" charset="0"/>
              </a:rPr>
              <a:t>φυσική</a:t>
            </a:r>
            <a:r>
              <a:rPr lang="en-US" dirty="0" smtClean="0">
                <a:ea typeface="Lucida Grande" charset="0"/>
                <a:cs typeface="Lucida Grande" charset="0"/>
              </a:rPr>
              <a:t> </a:t>
            </a:r>
            <a:r>
              <a:rPr lang="en-US" dirty="0" err="1" smtClean="0">
                <a:ea typeface="Lucida Grande" charset="0"/>
                <a:cs typeface="Lucida Grande" charset="0"/>
              </a:rPr>
              <a:t>σειρά</a:t>
            </a:r>
            <a:r>
              <a:rPr lang="en-US" dirty="0" smtClean="0">
                <a:ea typeface="Lucida Grande" charset="0"/>
                <a:cs typeface="Lucida Grande" charset="0"/>
              </a:rPr>
              <a:t>”</a:t>
            </a:r>
            <a:endParaRPr lang="en-US" dirty="0" smtClean="0"/>
          </a:p>
          <a:p>
            <a:pPr marL="0" indent="0">
              <a:buNone/>
            </a:pPr>
            <a:endParaRPr lang="en-US" dirty="0" smtClean="0"/>
          </a:p>
          <a:p>
            <a:pPr marL="0" indent="0">
              <a:buNone/>
            </a:pPr>
            <a:r>
              <a:rPr lang="en-US" dirty="0" err="1" smtClean="0">
                <a:ea typeface="Lucida Grande" charset="0"/>
                <a:cs typeface="Lucida Grande" charset="0"/>
              </a:rPr>
              <a:t>Επαναπλαισίωση</a:t>
            </a:r>
            <a:endParaRPr lang="en-US" dirty="0" smtClean="0"/>
          </a:p>
          <a:p>
            <a:pPr marL="0" indent="0">
              <a:buNone/>
            </a:pPr>
            <a:r>
              <a:rPr lang="en-US" dirty="0" err="1" smtClean="0">
                <a:ea typeface="Lucida Grande" charset="0"/>
                <a:cs typeface="Lucida Grande" charset="0"/>
              </a:rPr>
              <a:t>Όχι</a:t>
            </a:r>
            <a:r>
              <a:rPr lang="en-US" dirty="0" smtClean="0">
                <a:ea typeface="Lucida Grande" charset="0"/>
                <a:cs typeface="Lucida Grande" charset="0"/>
              </a:rPr>
              <a:t> </a:t>
            </a:r>
            <a:r>
              <a:rPr lang="en-US" dirty="0" err="1" smtClean="0">
                <a:ea typeface="Lucida Grande" charset="0"/>
                <a:cs typeface="Lucida Grande" charset="0"/>
              </a:rPr>
              <a:t>στη</a:t>
            </a:r>
            <a:r>
              <a:rPr lang="en-US" dirty="0" smtClean="0">
                <a:ea typeface="Lucida Grande" charset="0"/>
                <a:cs typeface="Lucida Grande" charset="0"/>
              </a:rPr>
              <a:t> </a:t>
            </a:r>
            <a:r>
              <a:rPr lang="en-US" dirty="0" err="1" smtClean="0">
                <a:ea typeface="Lucida Grande" charset="0"/>
                <a:cs typeface="Lucida Grande" charset="0"/>
              </a:rPr>
              <a:t>Μυθοπλασία</a:t>
            </a:r>
            <a:endParaRPr lang="en-US" dirty="0" smtClean="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
          <p:cNvSpPr>
            <a:spLocks noGrp="1" noChangeArrowheads="1"/>
          </p:cNvSpPr>
          <p:nvPr>
            <p:ph type="title"/>
          </p:nvPr>
        </p:nvSpPr>
        <p:spPr/>
        <p:txBody>
          <a:bodyPr/>
          <a:lstStyle/>
          <a:p>
            <a:pPr eaLnBrk="1" hangingPunct="1"/>
            <a:r>
              <a:rPr lang="en-US" smtClean="0"/>
              <a:t>Walter Murch (1990)</a:t>
            </a:r>
          </a:p>
        </p:txBody>
      </p:sp>
      <p:sp>
        <p:nvSpPr>
          <p:cNvPr id="63491" name="Rectangle 2"/>
          <p:cNvSpPr>
            <a:spLocks noGrp="1" noChangeArrowheads="1"/>
          </p:cNvSpPr>
          <p:nvPr>
            <p:ph idx="1"/>
          </p:nvPr>
        </p:nvSpPr>
        <p:spPr/>
        <p:txBody>
          <a:bodyPr>
            <a:normAutofit fontScale="92500" lnSpcReduction="10000"/>
          </a:bodyPr>
          <a:lstStyle/>
          <a:p>
            <a:pPr marL="0" indent="0">
              <a:buNone/>
            </a:pPr>
            <a:r>
              <a:rPr lang="en-US" dirty="0" smtClean="0">
                <a:ea typeface="Lucida Grande" charset="0"/>
                <a:cs typeface="Lucida Grande" charset="0"/>
              </a:rPr>
              <a:t>6 </a:t>
            </a:r>
            <a:r>
              <a:rPr lang="el-GR" dirty="0" smtClean="0">
                <a:ea typeface="Lucida Grande" charset="0"/>
                <a:cs typeface="Lucida Grande" charset="0"/>
              </a:rPr>
              <a:t> </a:t>
            </a:r>
            <a:r>
              <a:rPr lang="en-US" dirty="0" err="1" smtClean="0">
                <a:ea typeface="Lucida Grande" charset="0"/>
                <a:cs typeface="Lucida Grande" charset="0"/>
              </a:rPr>
              <a:t>Κριτ</a:t>
            </a:r>
            <a:r>
              <a:rPr lang="el-GR" dirty="0" smtClean="0">
                <a:ea typeface="Lucida Grande" charset="0"/>
                <a:cs typeface="Lucida Grande" charset="0"/>
              </a:rPr>
              <a:t>ή</a:t>
            </a:r>
            <a:r>
              <a:rPr lang="en-US" dirty="0" err="1" smtClean="0">
                <a:ea typeface="Lucida Grande" charset="0"/>
                <a:cs typeface="Lucida Grande" charset="0"/>
              </a:rPr>
              <a:t>ρι</a:t>
            </a:r>
            <a:r>
              <a:rPr lang="en-US" dirty="0" smtClean="0">
                <a:ea typeface="Lucida Grande" charset="0"/>
                <a:cs typeface="Lucida Grande" charset="0"/>
              </a:rPr>
              <a:t>α </a:t>
            </a:r>
            <a:r>
              <a:rPr lang="en-US" dirty="0" smtClean="0">
                <a:ea typeface="Lucida Grande" charset="0"/>
                <a:cs typeface="Lucida Grande" charset="0"/>
              </a:rPr>
              <a:t>για το Cut</a:t>
            </a:r>
            <a:endParaRPr lang="en-US" dirty="0" smtClean="0"/>
          </a:p>
          <a:p>
            <a:pPr marL="0" indent="0">
              <a:buNone/>
            </a:pPr>
            <a:endParaRPr lang="en-US" dirty="0" smtClean="0"/>
          </a:p>
          <a:p>
            <a:pPr marL="0" indent="0">
              <a:buNone/>
            </a:pPr>
            <a:r>
              <a:rPr lang="en-US" dirty="0" smtClean="0"/>
              <a:t>1</a:t>
            </a:r>
            <a:r>
              <a:rPr lang="en-US" dirty="0" smtClean="0"/>
              <a:t>.</a:t>
            </a:r>
            <a:r>
              <a:rPr lang="el-GR" dirty="0" smtClean="0"/>
              <a:t> </a:t>
            </a:r>
            <a:r>
              <a:rPr lang="en-US" dirty="0" smtClean="0"/>
              <a:t>Emotion                                        </a:t>
            </a:r>
            <a:r>
              <a:rPr lang="en-US" dirty="0" smtClean="0"/>
              <a:t>51%</a:t>
            </a:r>
          </a:p>
          <a:p>
            <a:pPr marL="0" indent="0">
              <a:buNone/>
            </a:pPr>
            <a:r>
              <a:rPr lang="en-US" dirty="0" smtClean="0"/>
              <a:t>2.</a:t>
            </a:r>
            <a:r>
              <a:rPr lang="el-GR" dirty="0" smtClean="0"/>
              <a:t> </a:t>
            </a:r>
            <a:r>
              <a:rPr lang="en-US" dirty="0" smtClean="0"/>
              <a:t>Story                                             </a:t>
            </a:r>
            <a:r>
              <a:rPr lang="el-GR" dirty="0" smtClean="0"/>
              <a:t> </a:t>
            </a:r>
            <a:r>
              <a:rPr lang="en-US" dirty="0" smtClean="0"/>
              <a:t>23</a:t>
            </a:r>
            <a:r>
              <a:rPr lang="en-US" dirty="0" smtClean="0"/>
              <a:t>%</a:t>
            </a:r>
          </a:p>
          <a:p>
            <a:pPr marL="0" indent="0">
              <a:buNone/>
            </a:pPr>
            <a:r>
              <a:rPr lang="en-US" dirty="0" smtClean="0"/>
              <a:t>3.</a:t>
            </a:r>
            <a:r>
              <a:rPr lang="el-GR" dirty="0" smtClean="0"/>
              <a:t> </a:t>
            </a:r>
            <a:r>
              <a:rPr lang="en-US" dirty="0" smtClean="0"/>
              <a:t>Rhythm                                         </a:t>
            </a:r>
            <a:r>
              <a:rPr lang="el-GR" dirty="0" smtClean="0"/>
              <a:t> </a:t>
            </a:r>
            <a:r>
              <a:rPr lang="en-US" dirty="0" smtClean="0"/>
              <a:t>10</a:t>
            </a:r>
            <a:r>
              <a:rPr lang="en-US" dirty="0" smtClean="0"/>
              <a:t>%</a:t>
            </a:r>
          </a:p>
          <a:p>
            <a:pPr marL="0" indent="0">
              <a:buNone/>
            </a:pPr>
            <a:r>
              <a:rPr lang="en-US" dirty="0" smtClean="0"/>
              <a:t>4</a:t>
            </a:r>
            <a:r>
              <a:rPr lang="en-US" dirty="0" smtClean="0"/>
              <a:t>.</a:t>
            </a:r>
            <a:r>
              <a:rPr lang="el-GR" dirty="0" smtClean="0"/>
              <a:t> </a:t>
            </a:r>
            <a:r>
              <a:rPr lang="en-US" dirty="0" smtClean="0"/>
              <a:t>Eye </a:t>
            </a:r>
            <a:r>
              <a:rPr lang="en-US" dirty="0" smtClean="0"/>
              <a:t>Trace                                        </a:t>
            </a:r>
            <a:r>
              <a:rPr lang="en-US" dirty="0" smtClean="0"/>
              <a:t>7</a:t>
            </a:r>
            <a:r>
              <a:rPr lang="en-US" dirty="0" smtClean="0"/>
              <a:t>%</a:t>
            </a:r>
          </a:p>
          <a:p>
            <a:pPr marL="0" indent="0">
              <a:buNone/>
            </a:pPr>
            <a:r>
              <a:rPr lang="en-US" dirty="0" smtClean="0"/>
              <a:t>5</a:t>
            </a:r>
            <a:r>
              <a:rPr lang="en-US" dirty="0" smtClean="0"/>
              <a:t>.</a:t>
            </a:r>
            <a:r>
              <a:rPr lang="el-GR" dirty="0" smtClean="0"/>
              <a:t> </a:t>
            </a:r>
            <a:r>
              <a:rPr lang="en-US" dirty="0" smtClean="0"/>
              <a:t>Two </a:t>
            </a:r>
            <a:r>
              <a:rPr lang="en-US" dirty="0" smtClean="0"/>
              <a:t>Dimensional Plane of Screen      5%</a:t>
            </a:r>
          </a:p>
          <a:p>
            <a:pPr marL="0" indent="0">
              <a:buNone/>
            </a:pPr>
            <a:r>
              <a:rPr lang="en-US" dirty="0" smtClean="0"/>
              <a:t>6</a:t>
            </a:r>
            <a:r>
              <a:rPr lang="en-US" dirty="0" smtClean="0"/>
              <a:t>.</a:t>
            </a:r>
            <a:r>
              <a:rPr lang="el-GR" dirty="0" smtClean="0"/>
              <a:t> </a:t>
            </a:r>
            <a:r>
              <a:rPr lang="en-US" dirty="0" smtClean="0"/>
              <a:t>Three </a:t>
            </a:r>
            <a:r>
              <a:rPr lang="en-US" dirty="0" smtClean="0"/>
              <a:t>Dimensional Space of Action   4%</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
          <p:cNvSpPr>
            <a:spLocks noGrp="1" noChangeArrowheads="1"/>
          </p:cNvSpPr>
          <p:nvPr>
            <p:ph type="title"/>
          </p:nvPr>
        </p:nvSpPr>
        <p:spPr>
          <a:xfrm>
            <a:off x="650081" y="0"/>
            <a:ext cx="7836694" cy="1009651"/>
          </a:xfrm>
        </p:spPr>
        <p:txBody>
          <a:bodyPr>
            <a:normAutofit/>
          </a:bodyPr>
          <a:lstStyle/>
          <a:p>
            <a:pPr eaLnBrk="1" hangingPunct="1"/>
            <a:r>
              <a:rPr lang="en-US" smtClean="0"/>
              <a:t>Contemporary Times</a:t>
            </a:r>
          </a:p>
        </p:txBody>
      </p:sp>
      <p:sp>
        <p:nvSpPr>
          <p:cNvPr id="64515" name="Rectangle 2"/>
          <p:cNvSpPr>
            <a:spLocks/>
          </p:cNvSpPr>
          <p:nvPr/>
        </p:nvSpPr>
        <p:spPr bwMode="auto">
          <a:xfrm>
            <a:off x="646509" y="1247774"/>
            <a:ext cx="7836694" cy="4514851"/>
          </a:xfrm>
          <a:prstGeom prst="rect">
            <a:avLst/>
          </a:prstGeom>
          <a:noFill/>
          <a:ln w="12700">
            <a:noFill/>
            <a:miter lim="800000"/>
            <a:headEnd/>
            <a:tailEnd/>
          </a:ln>
        </p:spPr>
        <p:txBody>
          <a:bodyPr lIns="0" tIns="0" rIns="0" bIns="0"/>
          <a:lstStyle/>
          <a:p>
            <a:pPr algn="l"/>
            <a:r>
              <a:rPr lang="en-US" sz="2600" dirty="0">
                <a:ea typeface="Lucida Grande" charset="0"/>
                <a:cs typeface="Lucida Grande" charset="0"/>
              </a:rPr>
              <a:t>1</a:t>
            </a:r>
            <a:r>
              <a:rPr lang="en-US" sz="2600" dirty="0" smtClean="0">
                <a:ea typeface="Lucida Grande" charset="0"/>
                <a:cs typeface="Lucida Grande" charset="0"/>
              </a:rPr>
              <a:t>.</a:t>
            </a:r>
            <a:r>
              <a:rPr lang="el-GR" sz="2600" dirty="0" smtClean="0">
                <a:ea typeface="Lucida Grande" charset="0"/>
                <a:cs typeface="Lucida Grande" charset="0"/>
              </a:rPr>
              <a:t> </a:t>
            </a:r>
            <a:r>
              <a:rPr lang="en-US" sz="2600" dirty="0" smtClean="0">
                <a:ea typeface="Lucida Grande" charset="0"/>
                <a:cs typeface="Lucida Grande" charset="0"/>
              </a:rPr>
              <a:t>Επ</a:t>
            </a:r>
            <a:r>
              <a:rPr lang="en-US" sz="2600" dirty="0" err="1" smtClean="0">
                <a:ea typeface="Lucida Grande" charset="0"/>
                <a:cs typeface="Lucida Grande" charset="0"/>
              </a:rPr>
              <a:t>ιτάχυνση</a:t>
            </a:r>
            <a:r>
              <a:rPr lang="en-US" sz="2600" dirty="0" smtClean="0">
                <a:ea typeface="Lucida Grande" charset="0"/>
                <a:cs typeface="Lucida Grande" charset="0"/>
              </a:rPr>
              <a:t> </a:t>
            </a:r>
            <a:r>
              <a:rPr lang="en-US" sz="2600" dirty="0" err="1">
                <a:ea typeface="Lucida Grande" charset="0"/>
                <a:cs typeface="Lucida Grande" charset="0"/>
              </a:rPr>
              <a:t>Αφήγησης</a:t>
            </a:r>
            <a:r>
              <a:rPr lang="en-US" sz="2600" dirty="0">
                <a:ea typeface="Lucida Grande" charset="0"/>
                <a:cs typeface="Lucida Grande" charset="0"/>
              </a:rPr>
              <a:t> (</a:t>
            </a:r>
            <a:r>
              <a:rPr lang="en-US" sz="2600" dirty="0" err="1">
                <a:ea typeface="Lucida Grande" charset="0"/>
                <a:cs typeface="Lucida Grande" charset="0"/>
              </a:rPr>
              <a:t>χρόνου</a:t>
            </a:r>
            <a:r>
              <a:rPr lang="en-US" sz="2600" dirty="0">
                <a:ea typeface="Lucida Grande" charset="0"/>
                <a:cs typeface="Lucida Grande" charset="0"/>
              </a:rPr>
              <a:t>)</a:t>
            </a:r>
          </a:p>
          <a:p>
            <a:pPr algn="l"/>
            <a:r>
              <a:rPr lang="en-US" sz="2600" dirty="0">
                <a:ea typeface="Lucida Grande" charset="0"/>
                <a:cs typeface="Lucida Grande" charset="0"/>
              </a:rPr>
              <a:t>2</a:t>
            </a:r>
            <a:r>
              <a:rPr lang="en-US" sz="2600" dirty="0" smtClean="0">
                <a:ea typeface="Lucida Grande" charset="0"/>
                <a:cs typeface="Lucida Grande" charset="0"/>
              </a:rPr>
              <a:t>.</a:t>
            </a:r>
            <a:r>
              <a:rPr lang="el-GR" sz="2600" dirty="0" smtClean="0">
                <a:ea typeface="Lucida Grande" charset="0"/>
                <a:cs typeface="Lucida Grande" charset="0"/>
              </a:rPr>
              <a:t> </a:t>
            </a:r>
            <a:r>
              <a:rPr lang="en-US" sz="2600" dirty="0" smtClean="0">
                <a:ea typeface="Lucida Grande" charset="0"/>
                <a:cs typeface="Lucida Grande" charset="0"/>
              </a:rPr>
              <a:t>Punchline</a:t>
            </a:r>
            <a:endParaRPr lang="en-US" sz="2600" dirty="0">
              <a:ea typeface="Lucida Grande" charset="0"/>
              <a:cs typeface="Lucida Grande" charset="0"/>
            </a:endParaRPr>
          </a:p>
          <a:p>
            <a:pPr algn="l"/>
            <a:r>
              <a:rPr lang="en-US" sz="2600" dirty="0">
                <a:ea typeface="Lucida Grande" charset="0"/>
                <a:cs typeface="Lucida Grande" charset="0"/>
              </a:rPr>
              <a:t>3</a:t>
            </a:r>
            <a:r>
              <a:rPr lang="en-US" sz="2600" dirty="0" smtClean="0">
                <a:ea typeface="Lucida Grande" charset="0"/>
                <a:cs typeface="Lucida Grande" charset="0"/>
              </a:rPr>
              <a:t>.</a:t>
            </a:r>
            <a:r>
              <a:rPr lang="el-GR" sz="2600" dirty="0" smtClean="0">
                <a:ea typeface="Lucida Grande" charset="0"/>
                <a:cs typeface="Lucida Grande" charset="0"/>
              </a:rPr>
              <a:t> </a:t>
            </a:r>
            <a:r>
              <a:rPr lang="en-US" sz="2600" dirty="0" smtClean="0">
                <a:ea typeface="Lucida Grande" charset="0"/>
                <a:cs typeface="Lucida Grande" charset="0"/>
              </a:rPr>
              <a:t>Πα</a:t>
            </a:r>
            <a:r>
              <a:rPr lang="en-US" sz="2600" dirty="0" err="1" smtClean="0">
                <a:ea typeface="Lucida Grande" charset="0"/>
                <a:cs typeface="Lucida Grande" charset="0"/>
              </a:rPr>
              <a:t>ρουσ</a:t>
            </a:r>
            <a:r>
              <a:rPr lang="el-GR" sz="2600" dirty="0" smtClean="0">
                <a:ea typeface="Lucida Grande" charset="0"/>
                <a:cs typeface="Lucida Grande" charset="0"/>
              </a:rPr>
              <a:t>ί</a:t>
            </a:r>
            <a:r>
              <a:rPr lang="en-US" sz="2600" dirty="0" smtClean="0">
                <a:ea typeface="Lucida Grande" charset="0"/>
                <a:cs typeface="Lucida Grande" charset="0"/>
              </a:rPr>
              <a:t>α</a:t>
            </a:r>
            <a:r>
              <a:rPr lang="en-US" sz="2600" dirty="0" err="1" smtClean="0">
                <a:ea typeface="Lucida Grande" charset="0"/>
                <a:cs typeface="Lucida Grande" charset="0"/>
              </a:rPr>
              <a:t>ση</a:t>
            </a:r>
            <a:r>
              <a:rPr lang="en-US" sz="2600" dirty="0" smtClean="0">
                <a:ea typeface="Lucida Grande" charset="0"/>
                <a:cs typeface="Lucida Grande" charset="0"/>
              </a:rPr>
              <a:t> </a:t>
            </a:r>
            <a:r>
              <a:rPr lang="en-US" sz="2600" dirty="0">
                <a:ea typeface="Lucida Grande" charset="0"/>
                <a:cs typeface="Lucida Grande" charset="0"/>
              </a:rPr>
              <a:t>Μεγάλης Διάρκειας (training sequences)</a:t>
            </a:r>
          </a:p>
          <a:p>
            <a:pPr algn="l"/>
            <a:r>
              <a:rPr lang="en-US" sz="2600" dirty="0">
                <a:ea typeface="Lucida Grande" charset="0"/>
                <a:cs typeface="Lucida Grande" charset="0"/>
              </a:rPr>
              <a:t>4</a:t>
            </a:r>
            <a:r>
              <a:rPr lang="en-US" sz="2600" dirty="0" smtClean="0">
                <a:ea typeface="Lucida Grande" charset="0"/>
                <a:cs typeface="Lucida Grande" charset="0"/>
              </a:rPr>
              <a:t>.</a:t>
            </a:r>
            <a:r>
              <a:rPr lang="el-GR" sz="2600" dirty="0" smtClean="0">
                <a:ea typeface="Lucida Grande" charset="0"/>
                <a:cs typeface="Lucida Grande" charset="0"/>
              </a:rPr>
              <a:t> </a:t>
            </a:r>
            <a:r>
              <a:rPr lang="en-US" sz="2600" dirty="0" err="1" smtClean="0">
                <a:ea typeface="Lucida Grande" charset="0"/>
                <a:cs typeface="Lucida Grande" charset="0"/>
              </a:rPr>
              <a:t>Συνδυ</a:t>
            </a:r>
            <a:r>
              <a:rPr lang="en-US" sz="2600" dirty="0" smtClean="0">
                <a:ea typeface="Lucida Grande" charset="0"/>
                <a:cs typeface="Lucida Grande" charset="0"/>
              </a:rPr>
              <a:t>ασμός </a:t>
            </a:r>
            <a:r>
              <a:rPr lang="en-US" sz="2600" dirty="0">
                <a:ea typeface="Lucida Grande" charset="0"/>
                <a:cs typeface="Lucida Grande" charset="0"/>
              </a:rPr>
              <a:t>Ιστοριών</a:t>
            </a:r>
          </a:p>
          <a:p>
            <a:pPr algn="l"/>
            <a:r>
              <a:rPr lang="en-US" sz="2600" dirty="0">
                <a:ea typeface="Lucida Grande" charset="0"/>
                <a:cs typeface="Lucida Grande" charset="0"/>
              </a:rPr>
              <a:t>5</a:t>
            </a:r>
            <a:r>
              <a:rPr lang="en-US" sz="2600" dirty="0" smtClean="0">
                <a:ea typeface="Lucida Grande" charset="0"/>
                <a:cs typeface="Lucida Grande" charset="0"/>
              </a:rPr>
              <a:t>.</a:t>
            </a:r>
            <a:r>
              <a:rPr lang="el-GR" sz="2600" dirty="0" smtClean="0">
                <a:ea typeface="Lucida Grande" charset="0"/>
                <a:cs typeface="Lucida Grande" charset="0"/>
              </a:rPr>
              <a:t> </a:t>
            </a:r>
            <a:r>
              <a:rPr lang="en-US" sz="2600" dirty="0" err="1" smtClean="0">
                <a:ea typeface="Lucida Grande" charset="0"/>
                <a:cs typeface="Lucida Grande" charset="0"/>
              </a:rPr>
              <a:t>Σύγκριση</a:t>
            </a:r>
            <a:r>
              <a:rPr lang="en-US" sz="2600" dirty="0" smtClean="0">
                <a:ea typeface="Lucida Grande" charset="0"/>
                <a:cs typeface="Lucida Grande" charset="0"/>
              </a:rPr>
              <a:t> </a:t>
            </a:r>
            <a:r>
              <a:rPr lang="en-US" sz="2600" dirty="0">
                <a:ea typeface="Lucida Grande" charset="0"/>
                <a:cs typeface="Lucida Grande" charset="0"/>
              </a:rPr>
              <a:t>και </a:t>
            </a:r>
            <a:r>
              <a:rPr lang="en-US" sz="2600" dirty="0" err="1">
                <a:ea typeface="Lucida Grande" charset="0"/>
                <a:cs typeface="Lucida Grande" charset="0"/>
              </a:rPr>
              <a:t>Αντίθεση</a:t>
            </a:r>
            <a:endParaRPr lang="en-US" sz="2600" dirty="0">
              <a:ea typeface="Lucida Grande" charset="0"/>
              <a:cs typeface="Lucida Grande" charset="0"/>
            </a:endParaRPr>
          </a:p>
          <a:p>
            <a:pPr algn="l"/>
            <a:r>
              <a:rPr lang="en-US" sz="2600" dirty="0">
                <a:ea typeface="Lucida Grande" charset="0"/>
                <a:cs typeface="Lucida Grande" charset="0"/>
              </a:rPr>
              <a:t>6</a:t>
            </a:r>
            <a:r>
              <a:rPr lang="en-US" sz="2600" dirty="0" smtClean="0">
                <a:ea typeface="Lucida Grande" charset="0"/>
                <a:cs typeface="Lucida Grande" charset="0"/>
              </a:rPr>
              <a:t>.</a:t>
            </a:r>
            <a:r>
              <a:rPr lang="el-GR" sz="2600" dirty="0" smtClean="0">
                <a:ea typeface="Lucida Grande" charset="0"/>
                <a:cs typeface="Lucida Grande" charset="0"/>
              </a:rPr>
              <a:t> </a:t>
            </a:r>
            <a:r>
              <a:rPr lang="en-US" sz="2600" dirty="0" smtClean="0">
                <a:ea typeface="Lucida Grande" charset="0"/>
                <a:cs typeface="Lucida Grande" charset="0"/>
              </a:rPr>
              <a:t>Gestalt</a:t>
            </a:r>
            <a:endParaRPr lang="en-US" sz="2600" dirty="0">
              <a:ea typeface="Lucida Grande" charset="0"/>
              <a:cs typeface="Lucida Grande" charset="0"/>
            </a:endParaRPr>
          </a:p>
          <a:p>
            <a:pPr algn="l"/>
            <a:r>
              <a:rPr lang="en-US" sz="2600" dirty="0">
                <a:ea typeface="Lucida Grande" charset="0"/>
                <a:cs typeface="Lucida Grande" charset="0"/>
              </a:rPr>
              <a:t>7</a:t>
            </a:r>
            <a:r>
              <a:rPr lang="en-US" sz="2600" dirty="0" smtClean="0">
                <a:ea typeface="Lucida Grande" charset="0"/>
                <a:cs typeface="Lucida Grande" charset="0"/>
              </a:rPr>
              <a:t>.</a:t>
            </a:r>
            <a:r>
              <a:rPr lang="el-GR" sz="2600" dirty="0" smtClean="0">
                <a:ea typeface="Lucida Grande" charset="0"/>
                <a:cs typeface="Lucida Grande" charset="0"/>
              </a:rPr>
              <a:t> </a:t>
            </a:r>
            <a:r>
              <a:rPr lang="en-US" sz="2600" dirty="0" smtClean="0">
                <a:ea typeface="Lucida Grande" charset="0"/>
                <a:cs typeface="Lucida Grande" charset="0"/>
              </a:rPr>
              <a:t>Boiling </a:t>
            </a:r>
            <a:r>
              <a:rPr lang="en-US" sz="2600" dirty="0">
                <a:ea typeface="Lucida Grande" charset="0"/>
                <a:cs typeface="Lucida Grande" charset="0"/>
              </a:rPr>
              <a:t>Up</a:t>
            </a:r>
          </a:p>
          <a:p>
            <a:pPr algn="l"/>
            <a:r>
              <a:rPr lang="en-US" sz="2600" dirty="0">
                <a:ea typeface="Lucida Grande" charset="0"/>
                <a:cs typeface="Lucida Grande" charset="0"/>
              </a:rPr>
              <a:t>8</a:t>
            </a:r>
            <a:r>
              <a:rPr lang="en-US" sz="2600" dirty="0" smtClean="0">
                <a:ea typeface="Lucida Grande" charset="0"/>
                <a:cs typeface="Lucida Grande" charset="0"/>
              </a:rPr>
              <a:t>.</a:t>
            </a:r>
            <a:r>
              <a:rPr lang="el-GR" sz="2600" dirty="0" smtClean="0">
                <a:ea typeface="Lucida Grande" charset="0"/>
                <a:cs typeface="Lucida Grande" charset="0"/>
              </a:rPr>
              <a:t> </a:t>
            </a:r>
            <a:r>
              <a:rPr lang="en-US" sz="2600" dirty="0" err="1" smtClean="0">
                <a:ea typeface="Lucida Grande" charset="0"/>
                <a:cs typeface="Lucida Grande" charset="0"/>
              </a:rPr>
              <a:t>Ποιητικές</a:t>
            </a:r>
            <a:r>
              <a:rPr lang="en-US" sz="2600" dirty="0" smtClean="0">
                <a:ea typeface="Lucida Grande" charset="0"/>
                <a:cs typeface="Lucida Grande" charset="0"/>
              </a:rPr>
              <a:t> </a:t>
            </a:r>
            <a:r>
              <a:rPr lang="en-US" sz="2600" dirty="0" err="1">
                <a:ea typeface="Lucida Grande" charset="0"/>
                <a:cs typeface="Lucida Grande" charset="0"/>
              </a:rPr>
              <a:t>Λε</a:t>
            </a:r>
            <a:r>
              <a:rPr lang="en-US" sz="2600" dirty="0">
                <a:ea typeface="Lucida Grande" charset="0"/>
                <a:cs typeface="Lucida Grande" charset="0"/>
              </a:rPr>
              <a:t>πτομέρειες</a:t>
            </a:r>
          </a:p>
          <a:p>
            <a:pPr algn="l"/>
            <a:r>
              <a:rPr lang="en-US" sz="2600" dirty="0">
                <a:ea typeface="Lucida Grande" charset="0"/>
                <a:cs typeface="Lucida Grande" charset="0"/>
              </a:rPr>
              <a:t>9</a:t>
            </a:r>
            <a:r>
              <a:rPr lang="en-US" sz="2600" dirty="0" smtClean="0">
                <a:ea typeface="Lucida Grande" charset="0"/>
                <a:cs typeface="Lucida Grande" charset="0"/>
              </a:rPr>
              <a:t>.</a:t>
            </a:r>
            <a:r>
              <a:rPr lang="el-GR" sz="2600" dirty="0" smtClean="0">
                <a:ea typeface="Lucida Grande" charset="0"/>
                <a:cs typeface="Lucida Grande" charset="0"/>
              </a:rPr>
              <a:t> </a:t>
            </a:r>
            <a:r>
              <a:rPr lang="en-US" sz="2600" dirty="0" smtClean="0">
                <a:ea typeface="Lucida Grande" charset="0"/>
                <a:cs typeface="Lucida Grande" charset="0"/>
              </a:rPr>
              <a:t>Mental </a:t>
            </a:r>
            <a:r>
              <a:rPr lang="en-US" sz="2600" dirty="0">
                <a:ea typeface="Lucida Grande" charset="0"/>
                <a:cs typeface="Lucida Grande" charset="0"/>
              </a:rPr>
              <a:t>Construct</a:t>
            </a:r>
          </a:p>
          <a:p>
            <a:pPr algn="l"/>
            <a:r>
              <a:rPr lang="en-US" sz="2600" dirty="0">
                <a:ea typeface="Lucida Grande" charset="0"/>
                <a:cs typeface="Lucida Grande" charset="0"/>
              </a:rPr>
              <a:t>10. </a:t>
            </a:r>
            <a:r>
              <a:rPr lang="en-US" sz="2600" dirty="0" err="1">
                <a:ea typeface="Lucida Grande" charset="0"/>
                <a:cs typeface="Lucida Grande" charset="0"/>
              </a:rPr>
              <a:t>Διανοητικό</a:t>
            </a:r>
            <a:r>
              <a:rPr lang="en-US" sz="2600" dirty="0">
                <a:ea typeface="Lucida Grande" charset="0"/>
                <a:cs typeface="Lucida Grande" charset="0"/>
              </a:rPr>
              <a:t> </a:t>
            </a:r>
            <a:r>
              <a:rPr lang="en-US" sz="2600" dirty="0" err="1">
                <a:ea typeface="Lucida Grande" charset="0"/>
                <a:cs typeface="Lucida Grande" charset="0"/>
              </a:rPr>
              <a:t>Μοντάζ</a:t>
            </a:r>
            <a:r>
              <a:rPr lang="en-US" sz="2600" dirty="0">
                <a:ea typeface="Lucida Grande" charset="0"/>
                <a:cs typeface="Lucida Grande" charset="0"/>
              </a:rPr>
              <a:t> (</a:t>
            </a:r>
            <a:r>
              <a:rPr lang="en-US" sz="2600" dirty="0" err="1">
                <a:ea typeface="Lucida Grande" charset="0"/>
                <a:cs typeface="Lucida Grande" charset="0"/>
              </a:rPr>
              <a:t>μεταφορά</a:t>
            </a:r>
            <a:r>
              <a:rPr lang="en-US" sz="2600" dirty="0">
                <a:ea typeface="Lucida Grande" charset="0"/>
                <a:cs typeface="Lucida Grande" charset="0"/>
              </a:rPr>
              <a:t>)</a:t>
            </a:r>
          </a:p>
          <a:p>
            <a:endParaRPr lang="en-US" sz="2600" dirty="0">
              <a:ea typeface="Gill Sans" charset="0"/>
              <a:cs typeface="Gill Sans" charset="0"/>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
          <p:cNvSpPr>
            <a:spLocks noGrp="1" noChangeArrowheads="1"/>
          </p:cNvSpPr>
          <p:nvPr>
            <p:ph type="title"/>
          </p:nvPr>
        </p:nvSpPr>
        <p:spPr/>
        <p:txBody>
          <a:bodyPr>
            <a:normAutofit/>
          </a:bodyPr>
          <a:lstStyle/>
          <a:p>
            <a:pPr eaLnBrk="1" hangingPunct="1"/>
            <a:r>
              <a:rPr lang="en-US" smtClean="0"/>
              <a:t>Basic Non Linear Editing (NLE)</a:t>
            </a:r>
          </a:p>
        </p:txBody>
      </p:sp>
      <p:sp>
        <p:nvSpPr>
          <p:cNvPr id="65539" name="Rectangle 2"/>
          <p:cNvSpPr>
            <a:spLocks noGrp="1" noChangeArrowheads="1"/>
          </p:cNvSpPr>
          <p:nvPr>
            <p:ph idx="1"/>
          </p:nvPr>
        </p:nvSpPr>
        <p:spPr/>
        <p:txBody>
          <a:bodyPr>
            <a:normAutofit fontScale="92500" lnSpcReduction="10000"/>
          </a:bodyPr>
          <a:lstStyle/>
          <a:p>
            <a:pPr marL="0" indent="0">
              <a:lnSpc>
                <a:spcPct val="120000"/>
              </a:lnSpc>
              <a:buNone/>
            </a:pPr>
            <a:endParaRPr lang="en-US" dirty="0" smtClean="0"/>
          </a:p>
          <a:p>
            <a:pPr marL="0" indent="0">
              <a:lnSpc>
                <a:spcPct val="120000"/>
              </a:lnSpc>
              <a:buNone/>
            </a:pPr>
            <a:r>
              <a:rPr lang="en-US" dirty="0" smtClean="0">
                <a:ea typeface="Lucida Grande" charset="0"/>
                <a:cs typeface="Lucida Grande" charset="0"/>
              </a:rPr>
              <a:t>-</a:t>
            </a:r>
            <a:r>
              <a:rPr lang="en-US" dirty="0" err="1" smtClean="0">
                <a:ea typeface="Lucida Grande" charset="0"/>
                <a:cs typeface="Lucida Grande" charset="0"/>
              </a:rPr>
              <a:t>Τι</a:t>
            </a:r>
            <a:r>
              <a:rPr lang="en-US" dirty="0" smtClean="0">
                <a:ea typeface="Lucida Grande" charset="0"/>
                <a:cs typeface="Lucida Grande" charset="0"/>
              </a:rPr>
              <a:t> </a:t>
            </a:r>
            <a:r>
              <a:rPr lang="en-US" dirty="0" err="1" smtClean="0">
                <a:ea typeface="Lucida Grande" charset="0"/>
                <a:cs typeface="Lucida Grande" charset="0"/>
              </a:rPr>
              <a:t>ιστορία</a:t>
            </a:r>
            <a:r>
              <a:rPr lang="en-US" dirty="0" smtClean="0">
                <a:ea typeface="Lucida Grande" charset="0"/>
                <a:cs typeface="Lucida Grande" charset="0"/>
              </a:rPr>
              <a:t> </a:t>
            </a:r>
            <a:r>
              <a:rPr lang="en-US" dirty="0" err="1" smtClean="0">
                <a:ea typeface="Lucida Grande" charset="0"/>
                <a:cs typeface="Lucida Grande" charset="0"/>
              </a:rPr>
              <a:t>έχω</a:t>
            </a:r>
            <a:r>
              <a:rPr lang="en-US" dirty="0" smtClean="0">
                <a:ea typeface="Lucida Grande" charset="0"/>
                <a:cs typeface="Lucida Grande" charset="0"/>
              </a:rPr>
              <a:t> </a:t>
            </a:r>
            <a:r>
              <a:rPr lang="en-US" dirty="0" err="1" smtClean="0">
                <a:ea typeface="Lucida Grande" charset="0"/>
                <a:cs typeface="Lucida Grande" charset="0"/>
              </a:rPr>
              <a:t>να</a:t>
            </a:r>
            <a:r>
              <a:rPr lang="en-US" dirty="0" smtClean="0">
                <a:ea typeface="Lucida Grande" charset="0"/>
                <a:cs typeface="Lucida Grande" charset="0"/>
              </a:rPr>
              <a:t> </a:t>
            </a:r>
            <a:r>
              <a:rPr lang="en-US" dirty="0" err="1" smtClean="0">
                <a:ea typeface="Lucida Grande" charset="0"/>
                <a:cs typeface="Lucida Grande" charset="0"/>
              </a:rPr>
              <a:t>πω</a:t>
            </a:r>
            <a:r>
              <a:rPr lang="en-US" dirty="0" smtClean="0">
                <a:ea typeface="Lucida Grande" charset="0"/>
                <a:cs typeface="Lucida Grande" charset="0"/>
              </a:rPr>
              <a:t>;</a:t>
            </a:r>
            <a:endParaRPr lang="en-US" dirty="0" smtClean="0"/>
          </a:p>
          <a:p>
            <a:pPr marL="0" indent="0">
              <a:lnSpc>
                <a:spcPct val="120000"/>
              </a:lnSpc>
              <a:buNone/>
            </a:pPr>
            <a:r>
              <a:rPr lang="en-US" dirty="0" smtClean="0">
                <a:ea typeface="Lucida Grande" charset="0"/>
                <a:cs typeface="Lucida Grande" charset="0"/>
              </a:rPr>
              <a:t>-</a:t>
            </a:r>
            <a:r>
              <a:rPr lang="en-US" dirty="0" err="1" smtClean="0">
                <a:ea typeface="Lucida Grande" charset="0"/>
                <a:cs typeface="Lucida Grande" charset="0"/>
              </a:rPr>
              <a:t>Την</a:t>
            </a:r>
            <a:r>
              <a:rPr lang="en-US" dirty="0" smtClean="0">
                <a:ea typeface="Lucida Grande" charset="0"/>
                <a:cs typeface="Lucida Grande" charset="0"/>
              </a:rPr>
              <a:t> </a:t>
            </a:r>
            <a:r>
              <a:rPr lang="en-US" dirty="0" err="1" smtClean="0">
                <a:ea typeface="Lucida Grande" charset="0"/>
                <a:cs typeface="Lucida Grande" charset="0"/>
              </a:rPr>
              <a:t>έχω</a:t>
            </a:r>
            <a:r>
              <a:rPr lang="en-US" dirty="0" smtClean="0">
                <a:ea typeface="Lucida Grande" charset="0"/>
                <a:cs typeface="Lucida Grande" charset="0"/>
              </a:rPr>
              <a:t> </a:t>
            </a:r>
            <a:r>
              <a:rPr lang="en-US" dirty="0" err="1" smtClean="0">
                <a:ea typeface="Lucida Grande" charset="0"/>
                <a:cs typeface="Lucida Grande" charset="0"/>
              </a:rPr>
              <a:t>προσχεδιάσει</a:t>
            </a:r>
            <a:r>
              <a:rPr lang="en-US" dirty="0" smtClean="0">
                <a:ea typeface="Lucida Grande" charset="0"/>
                <a:cs typeface="Lucida Grande" charset="0"/>
              </a:rPr>
              <a:t> ή </a:t>
            </a:r>
            <a:r>
              <a:rPr lang="en-US" dirty="0" err="1" smtClean="0">
                <a:ea typeface="Lucida Grande" charset="0"/>
                <a:cs typeface="Lucida Grande" charset="0"/>
              </a:rPr>
              <a:t>θα</a:t>
            </a:r>
            <a:r>
              <a:rPr lang="en-US" dirty="0" smtClean="0">
                <a:ea typeface="Lucida Grande" charset="0"/>
                <a:cs typeface="Lucida Grande" charset="0"/>
              </a:rPr>
              <a:t> </a:t>
            </a:r>
            <a:r>
              <a:rPr lang="en-US" dirty="0" err="1" smtClean="0">
                <a:ea typeface="Lucida Grande" charset="0"/>
                <a:cs typeface="Lucida Grande" charset="0"/>
              </a:rPr>
              <a:t>προκύψει</a:t>
            </a:r>
            <a:r>
              <a:rPr lang="en-US" dirty="0" smtClean="0">
                <a:ea typeface="Lucida Grande" charset="0"/>
                <a:cs typeface="Lucida Grande" charset="0"/>
              </a:rPr>
              <a:t> </a:t>
            </a:r>
            <a:r>
              <a:rPr lang="en-US" dirty="0" err="1" smtClean="0">
                <a:ea typeface="Lucida Grande" charset="0"/>
                <a:cs typeface="Lucida Grande" charset="0"/>
              </a:rPr>
              <a:t>από</a:t>
            </a:r>
            <a:r>
              <a:rPr lang="en-US" dirty="0" smtClean="0">
                <a:ea typeface="Lucida Grande" charset="0"/>
                <a:cs typeface="Lucida Grande" charset="0"/>
              </a:rPr>
              <a:t> </a:t>
            </a:r>
            <a:r>
              <a:rPr lang="en-US" dirty="0" err="1" smtClean="0">
                <a:ea typeface="Lucida Grande" charset="0"/>
                <a:cs typeface="Lucida Grande" charset="0"/>
              </a:rPr>
              <a:t>το</a:t>
            </a:r>
            <a:r>
              <a:rPr lang="en-US" dirty="0" smtClean="0">
                <a:ea typeface="Lucida Grande" charset="0"/>
                <a:cs typeface="Lucida Grande" charset="0"/>
              </a:rPr>
              <a:t> </a:t>
            </a:r>
            <a:r>
              <a:rPr lang="en-US" dirty="0" err="1" smtClean="0">
                <a:ea typeface="Lucida Grande" charset="0"/>
                <a:cs typeface="Lucida Grande" charset="0"/>
              </a:rPr>
              <a:t>υλικό</a:t>
            </a:r>
            <a:r>
              <a:rPr lang="en-US" dirty="0" smtClean="0">
                <a:ea typeface="Lucida Grande" charset="0"/>
                <a:cs typeface="Lucida Grande" charset="0"/>
              </a:rPr>
              <a:t>;</a:t>
            </a:r>
            <a:endParaRPr lang="en-US" dirty="0" smtClean="0"/>
          </a:p>
          <a:p>
            <a:pPr marL="0" indent="0">
              <a:lnSpc>
                <a:spcPct val="120000"/>
              </a:lnSpc>
              <a:buNone/>
            </a:pPr>
            <a:r>
              <a:rPr lang="en-US" dirty="0" smtClean="0"/>
              <a:t>-Shortcuts </a:t>
            </a:r>
            <a:r>
              <a:rPr lang="en-US" dirty="0" err="1" smtClean="0"/>
              <a:t>Shortcuts</a:t>
            </a:r>
            <a:r>
              <a:rPr lang="en-US" dirty="0" smtClean="0"/>
              <a:t> </a:t>
            </a:r>
            <a:r>
              <a:rPr lang="en-US" dirty="0" err="1" smtClean="0"/>
              <a:t>Shortcuts</a:t>
            </a:r>
            <a:endParaRPr lang="en-US" dirty="0" smtClean="0"/>
          </a:p>
          <a:p>
            <a:pPr marL="0" indent="0">
              <a:lnSpc>
                <a:spcPct val="120000"/>
              </a:lnSpc>
              <a:buNone/>
            </a:pPr>
            <a:r>
              <a:rPr lang="en-US" dirty="0" smtClean="0">
                <a:ea typeface="Lucida Grande" charset="0"/>
                <a:cs typeface="Lucida Grande" charset="0"/>
              </a:rPr>
              <a:t>-”</a:t>
            </a:r>
            <a:r>
              <a:rPr lang="en-US" dirty="0" err="1" smtClean="0">
                <a:ea typeface="Lucida Grande" charset="0"/>
                <a:cs typeface="Lucida Grande" charset="0"/>
              </a:rPr>
              <a:t>Σωστός</a:t>
            </a:r>
            <a:r>
              <a:rPr lang="en-US" dirty="0" smtClean="0">
                <a:ea typeface="Lucida Grande" charset="0"/>
                <a:cs typeface="Lucida Grande" charset="0"/>
              </a:rPr>
              <a:t>” </a:t>
            </a:r>
            <a:r>
              <a:rPr lang="en-US" dirty="0" err="1" smtClean="0">
                <a:ea typeface="Lucida Grande" charset="0"/>
                <a:cs typeface="Lucida Grande" charset="0"/>
              </a:rPr>
              <a:t>και</a:t>
            </a:r>
            <a:r>
              <a:rPr lang="en-US" dirty="0" smtClean="0">
                <a:ea typeface="Lucida Grande" charset="0"/>
                <a:cs typeface="Lucida Grande" charset="0"/>
              </a:rPr>
              <a:t> “</a:t>
            </a:r>
            <a:r>
              <a:rPr lang="en-US" dirty="0" err="1" smtClean="0">
                <a:ea typeface="Lucida Grande" charset="0"/>
                <a:cs typeface="Lucida Grande" charset="0"/>
              </a:rPr>
              <a:t>Λάθος</a:t>
            </a:r>
            <a:r>
              <a:rPr lang="en-US" dirty="0" smtClean="0">
                <a:ea typeface="Lucida Grande" charset="0"/>
                <a:cs typeface="Lucida Grande" charset="0"/>
              </a:rPr>
              <a:t>” </a:t>
            </a:r>
            <a:r>
              <a:rPr lang="en-US" dirty="0" err="1" smtClean="0">
                <a:ea typeface="Lucida Grande" charset="0"/>
                <a:cs typeface="Lucida Grande" charset="0"/>
              </a:rPr>
              <a:t>Τρόπος</a:t>
            </a:r>
            <a:r>
              <a:rPr lang="en-US" dirty="0" smtClean="0">
                <a:ea typeface="Lucida Grande" charset="0"/>
                <a:cs typeface="Lucida Grande" charset="0"/>
              </a:rPr>
              <a:t> </a:t>
            </a:r>
            <a:r>
              <a:rPr lang="en-US" dirty="0" err="1" smtClean="0">
                <a:ea typeface="Lucida Grande" charset="0"/>
                <a:cs typeface="Lucida Grande" charset="0"/>
              </a:rPr>
              <a:t>Χρήσης</a:t>
            </a:r>
            <a:endParaRPr lang="en-US" dirty="0" smtClean="0"/>
          </a:p>
          <a:p>
            <a:pPr marL="0" indent="0">
              <a:lnSpc>
                <a:spcPct val="120000"/>
              </a:lnSpc>
              <a:buNone/>
            </a:pPr>
            <a:r>
              <a:rPr lang="en-US" dirty="0" smtClean="0"/>
              <a:t>-3 points editing  </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Treatment</a:t>
            </a:r>
            <a:endParaRPr lang="el-GR" dirty="0"/>
          </a:p>
        </p:txBody>
      </p:sp>
      <p:sp>
        <p:nvSpPr>
          <p:cNvPr id="3" name="2 - Θέση περιεχομένου"/>
          <p:cNvSpPr>
            <a:spLocks noGrp="1"/>
          </p:cNvSpPr>
          <p:nvPr>
            <p:ph idx="1"/>
          </p:nvPr>
        </p:nvSpPr>
        <p:spPr/>
        <p:txBody>
          <a:bodyPr>
            <a:normAutofit/>
          </a:bodyPr>
          <a:lstStyle/>
          <a:p>
            <a:r>
              <a:rPr lang="el-GR" dirty="0" smtClean="0"/>
              <a:t>Ασχέτως είδους, κάθε ιστορία πρέπει να έχει προσχεδιαστεί σε επίπεδο αφήγησης. Αυτό είναι το </a:t>
            </a:r>
            <a:r>
              <a:rPr lang="en-US" dirty="0" smtClean="0"/>
              <a:t>“treatment”.</a:t>
            </a:r>
          </a:p>
          <a:p>
            <a:r>
              <a:rPr lang="en-US" dirty="0" smtClean="0"/>
              <a:t>Information based Stories: what,</a:t>
            </a:r>
            <a:r>
              <a:rPr lang="el-GR" dirty="0" smtClean="0"/>
              <a:t> </a:t>
            </a:r>
            <a:r>
              <a:rPr lang="en-US" dirty="0" smtClean="0"/>
              <a:t>when,</a:t>
            </a:r>
            <a:r>
              <a:rPr lang="el-GR" dirty="0" smtClean="0"/>
              <a:t> </a:t>
            </a:r>
            <a:r>
              <a:rPr lang="en-US" dirty="0" smtClean="0"/>
              <a:t>where, who and why. </a:t>
            </a:r>
            <a:r>
              <a:rPr lang="el-GR" dirty="0" smtClean="0"/>
              <a:t>Ο πυρήνας του ενημερωτικού, «σκληρά» θέματα, και κλειδωμένα με τον χρόνο.</a:t>
            </a:r>
          </a:p>
          <a:p>
            <a:r>
              <a:rPr lang="en-US" dirty="0" smtClean="0"/>
              <a:t>Features: Human Interest Stories</a:t>
            </a:r>
            <a:endParaRPr lang="el-G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Τίτλος 6"/>
          <p:cNvSpPr>
            <a:spLocks noGrp="1"/>
          </p:cNvSpPr>
          <p:nvPr>
            <p:ph type="ctrTitle"/>
          </p:nvPr>
        </p:nvSpPr>
        <p:spPr>
          <a:xfrm>
            <a:off x="685800" y="2130425"/>
            <a:ext cx="7772400" cy="1470025"/>
          </a:xfrm>
        </p:spPr>
        <p:txBody>
          <a:bodyPr/>
          <a:lstStyle/>
          <a:p>
            <a:pPr eaLnBrk="1" hangingPunct="1"/>
            <a:r>
              <a:rPr lang="el-GR" smtClean="0">
                <a:solidFill>
                  <a:srgbClr val="5075BC"/>
                </a:solidFill>
              </a:rPr>
              <a:t>Τέλος Ενότητας</a:t>
            </a:r>
          </a:p>
        </p:txBody>
      </p:sp>
      <p:sp>
        <p:nvSpPr>
          <p:cNvPr id="18435" name="Υπότιτλος 7"/>
          <p:cNvSpPr>
            <a:spLocks noGrp="1"/>
          </p:cNvSpPr>
          <p:nvPr>
            <p:ph type="subTitle" idx="1"/>
          </p:nvPr>
        </p:nvSpPr>
        <p:spPr>
          <a:xfrm>
            <a:off x="684213" y="3886200"/>
            <a:ext cx="7775575" cy="1752600"/>
          </a:xfrm>
        </p:spPr>
        <p:txBody>
          <a:bodyPr/>
          <a:lstStyle/>
          <a:p>
            <a:pPr eaLnBrk="1" hangingPunct="1"/>
            <a:endParaRPr lang="el-GR"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l-GR" smtClean="0"/>
              <a:t>Χρηματοδότηση</a:t>
            </a:r>
          </a:p>
        </p:txBody>
      </p:sp>
      <p:sp>
        <p:nvSpPr>
          <p:cNvPr id="19459" name="Content Placeholder 2"/>
          <p:cNvSpPr>
            <a:spLocks noGrp="1"/>
          </p:cNvSpPr>
          <p:nvPr>
            <p:ph idx="1"/>
          </p:nvPr>
        </p:nvSpPr>
        <p:spPr>
          <a:xfrm>
            <a:off x="457200" y="1341438"/>
            <a:ext cx="8229600" cy="4525962"/>
          </a:xfrm>
        </p:spPr>
        <p:txBody>
          <a:bodyPr/>
          <a:lstStyle/>
          <a:p>
            <a:pPr eaLnBrk="1" hangingPunct="1"/>
            <a:r>
              <a:rPr lang="el-GR" sz="2000" smtClean="0"/>
              <a:t>Το παρόν εκπαιδευτικό υλικό έχει αναπτυχθεί στ</a:t>
            </a:r>
            <a:r>
              <a:rPr lang="en-US" sz="2000" smtClean="0"/>
              <a:t>o</a:t>
            </a:r>
            <a:r>
              <a:rPr lang="el-GR" sz="2000" smtClean="0"/>
              <a:t> πλαίσι</a:t>
            </a:r>
            <a:r>
              <a:rPr lang="en-US" sz="2000" smtClean="0"/>
              <a:t>o</a:t>
            </a:r>
            <a:r>
              <a:rPr lang="el-GR" sz="2000" smtClean="0"/>
              <a:t> του εκπαιδευτικού έργου του διδάσκοντα.</a:t>
            </a:r>
            <a:endParaRPr lang="en-US" sz="2000" smtClean="0"/>
          </a:p>
          <a:p>
            <a:pPr eaLnBrk="1" hangingPunct="1"/>
            <a:r>
              <a:rPr lang="el-GR" sz="2000" smtClean="0"/>
              <a:t>Το έργο «</a:t>
            </a:r>
            <a:r>
              <a:rPr lang="el-GR" sz="2000" b="1" smtClean="0"/>
              <a:t>Ανοικτά Ακαδημαϊκά Μαθήματα στο Πανεπιστήμιο Αθηνών</a:t>
            </a:r>
            <a:r>
              <a:rPr lang="el-GR" sz="2000" smtClean="0"/>
              <a:t>» έχει χρηματοδοτήσει μόνο την αναδιαμόρφωση του εκπαιδευτικού υλικού. </a:t>
            </a:r>
            <a:endParaRPr lang="en-US" sz="2000" smtClean="0"/>
          </a:p>
          <a:p>
            <a:pPr eaLnBrk="1" hangingPunct="1"/>
            <a:r>
              <a:rPr lang="el-GR" sz="200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19460" name="Picture 6" descr="Λογότυπο Επιχειρησιακού Προγράμματος Εκπαίδευση και Δια βίου Μάθηση"/>
          <p:cNvPicPr>
            <a:picLocks noChangeAspect="1"/>
          </p:cNvPicPr>
          <p:nvPr/>
        </p:nvPicPr>
        <p:blipFill>
          <a:blip r:embed="rId3" cstate="print"/>
          <a:srcRect/>
          <a:stretch>
            <a:fillRect/>
          </a:stretch>
        </p:blipFill>
        <p:spPr bwMode="auto">
          <a:xfrm>
            <a:off x="1619250" y="4652963"/>
            <a:ext cx="5502275" cy="1387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a:xfrm>
            <a:off x="722313" y="4406900"/>
            <a:ext cx="7772400" cy="1362075"/>
          </a:xfrm>
        </p:spPr>
        <p:txBody>
          <a:bodyPr/>
          <a:lstStyle/>
          <a:p>
            <a:pPr eaLnBrk="1" hangingPunct="1"/>
            <a:r>
              <a:rPr lang="el-GR" sz="4400" smtClean="0"/>
              <a:t>Σημειώματα</a:t>
            </a:r>
          </a:p>
        </p:txBody>
      </p:sp>
      <p:sp>
        <p:nvSpPr>
          <p:cNvPr id="20483" name="Text Placeholder 4"/>
          <p:cNvSpPr>
            <a:spLocks noGrp="1"/>
          </p:cNvSpPr>
          <p:nvPr>
            <p:ph type="body" idx="1"/>
          </p:nvPr>
        </p:nvSpPr>
        <p:spPr/>
        <p:txBody>
          <a:bodyPr/>
          <a:lstStyle/>
          <a:p>
            <a:pPr eaLnBrk="1" hangingPunct="1"/>
            <a:endParaRPr lang="el-GR"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l-GR" smtClean="0"/>
              <a:t>Σημείωμα Αναφοράς</a:t>
            </a:r>
          </a:p>
        </p:txBody>
      </p:sp>
      <p:sp>
        <p:nvSpPr>
          <p:cNvPr id="21507" name="Content Placeholder 2"/>
          <p:cNvSpPr>
            <a:spLocks noGrp="1"/>
          </p:cNvSpPr>
          <p:nvPr>
            <p:ph idx="1"/>
          </p:nvPr>
        </p:nvSpPr>
        <p:spPr>
          <a:xfrm>
            <a:off x="463550" y="1557338"/>
            <a:ext cx="8229600" cy="4525962"/>
          </a:xfrm>
        </p:spPr>
        <p:txBody>
          <a:bodyPr/>
          <a:lstStyle/>
          <a:p>
            <a:pPr marL="0" indent="0">
              <a:buNone/>
            </a:pPr>
            <a:r>
              <a:rPr lang="el-GR" sz="2000" dirty="0" err="1" smtClean="0"/>
              <a:t>Copyright</a:t>
            </a:r>
            <a:r>
              <a:rPr lang="el-GR" sz="2000" dirty="0" smtClean="0"/>
              <a:t> </a:t>
            </a:r>
            <a:r>
              <a:rPr lang="el-GR" sz="2000" dirty="0" err="1" smtClean="0"/>
              <a:t>Εθνικόν</a:t>
            </a:r>
            <a:r>
              <a:rPr lang="el-GR" sz="2000" dirty="0" smtClean="0"/>
              <a:t> και </a:t>
            </a:r>
            <a:r>
              <a:rPr lang="el-GR" sz="2000" dirty="0" err="1" smtClean="0"/>
              <a:t>Καποδιστριακόν</a:t>
            </a:r>
            <a:r>
              <a:rPr lang="el-GR" sz="2000" dirty="0" smtClean="0"/>
              <a:t> Πανεπιστήμιον Αθηνών</a:t>
            </a:r>
            <a:r>
              <a:rPr lang="en-US" sz="2000" dirty="0" smtClean="0"/>
              <a:t>, </a:t>
            </a:r>
            <a:r>
              <a:rPr lang="el-GR" sz="2000" dirty="0" smtClean="0"/>
              <a:t>Νίκος Μύρτου  </a:t>
            </a:r>
            <a:r>
              <a:rPr lang="el-GR" sz="2000" dirty="0" smtClean="0"/>
              <a:t>2015. </a:t>
            </a:r>
            <a:r>
              <a:rPr lang="el-GR" sz="2000" dirty="0" smtClean="0"/>
              <a:t>Νίκος Μύρτου. «Τηλεοπτική και Ραδιοφωνική </a:t>
            </a:r>
            <a:r>
              <a:rPr lang="el-GR" sz="2000" dirty="0" smtClean="0"/>
              <a:t>Παραγωγή. </a:t>
            </a:r>
            <a:r>
              <a:rPr lang="en-US" sz="2000" dirty="0" smtClean="0"/>
              <a:t>Treatment </a:t>
            </a:r>
            <a:r>
              <a:rPr lang="el-GR" sz="2000" dirty="0" smtClean="0"/>
              <a:t>και Μοντάζ». </a:t>
            </a:r>
            <a:r>
              <a:rPr lang="el-GR" sz="2000" dirty="0" smtClean="0"/>
              <a:t>Έκδοση: 1.0. Αθήνα </a:t>
            </a:r>
            <a:r>
              <a:rPr lang="el-GR" sz="2000" dirty="0" smtClean="0"/>
              <a:t>2015. </a:t>
            </a:r>
            <a:r>
              <a:rPr lang="el-GR" sz="2000" dirty="0" smtClean="0"/>
              <a:t>Διαθέσιμο από τη δικτυακή διεύθυνση: </a:t>
            </a:r>
            <a:r>
              <a:rPr lang="en-US" sz="2000" u="sng" dirty="0" smtClean="0">
                <a:hlinkClick r:id="rId3"/>
              </a:rPr>
              <a:t>http://opencourses.uoa.gr/courses/MEDIA10</a:t>
            </a:r>
            <a:r>
              <a:rPr lang="el-GR" sz="2000" u="sng" dirty="0" smtClean="0">
                <a:hlinkClick r:id="rId3"/>
              </a:rPr>
              <a:t>1</a:t>
            </a:r>
            <a:r>
              <a:rPr lang="en-US" sz="2000" u="sng" dirty="0" smtClean="0">
                <a:hlinkClick r:id="rId3"/>
              </a:rPr>
              <a:t>/</a:t>
            </a:r>
            <a:r>
              <a:rPr lang="el-GR" sz="2000" dirty="0" smtClean="0"/>
              <a:t>.</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161925"/>
            <a:ext cx="8229600" cy="1143000"/>
          </a:xfrm>
        </p:spPr>
        <p:txBody>
          <a:bodyPr/>
          <a:lstStyle/>
          <a:p>
            <a:pPr eaLnBrk="1" hangingPunct="1"/>
            <a:r>
              <a:rPr lang="el-GR" smtClean="0"/>
              <a:t>Σημείωμα Αδειοδότησης</a:t>
            </a:r>
          </a:p>
        </p:txBody>
      </p:sp>
      <p:sp>
        <p:nvSpPr>
          <p:cNvPr id="22531" name="Content Placeholder 2"/>
          <p:cNvSpPr>
            <a:spLocks noGrp="1"/>
          </p:cNvSpPr>
          <p:nvPr>
            <p:ph idx="1"/>
          </p:nvPr>
        </p:nvSpPr>
        <p:spPr>
          <a:xfrm>
            <a:off x="107950" y="765175"/>
            <a:ext cx="8928100" cy="1439863"/>
          </a:xfrm>
        </p:spPr>
        <p:txBody>
          <a:bodyPr>
            <a:normAutofit fontScale="92500" lnSpcReduction="10000"/>
          </a:bodyPr>
          <a:lstStyle/>
          <a:p>
            <a:pPr marL="0" indent="0" eaLnBrk="1" hangingPunct="1">
              <a:buFont typeface="Arial" charset="0"/>
              <a:buNone/>
            </a:pPr>
            <a:r>
              <a:rPr lang="el-GR"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eaLnBrk="1" hangingPunct="1">
              <a:buFont typeface="Arial" charset="0"/>
              <a:buNone/>
            </a:pPr>
            <a:endParaRPr lang="el-GR" sz="2000" smtClean="0"/>
          </a:p>
        </p:txBody>
      </p:sp>
      <p:pic>
        <p:nvPicPr>
          <p:cNvPr id="22532" name="Picture 22" descr="Λογότυπο για Άδειες χρήσης Creative Commons BY-NC-ND">
            <a:hlinkClick r:id="rId3"/>
          </p:cNvPr>
          <p:cNvPicPr>
            <a:picLocks noChangeAspect="1" noChangeArrowheads="1"/>
          </p:cNvPicPr>
          <p:nvPr/>
        </p:nvPicPr>
        <p:blipFill>
          <a:blip r:embed="rId4"/>
          <a:srcRect/>
          <a:stretch>
            <a:fillRect/>
          </a:stretch>
        </p:blipFill>
        <p:spPr bwMode="auto">
          <a:xfrm>
            <a:off x="3748088" y="2420938"/>
            <a:ext cx="1647825" cy="576262"/>
          </a:xfrm>
          <a:prstGeom prst="rect">
            <a:avLst/>
          </a:prstGeom>
          <a:noFill/>
          <a:ln w="9525">
            <a:noFill/>
            <a:miter lim="800000"/>
            <a:headEnd/>
            <a:tailEnd/>
          </a:ln>
        </p:spPr>
      </p:pic>
      <p:sp>
        <p:nvSpPr>
          <p:cNvPr id="6" name="TextBox 5"/>
          <p:cNvSpPr txBox="1"/>
          <p:nvPr/>
        </p:nvSpPr>
        <p:spPr>
          <a:xfrm>
            <a:off x="107950" y="2924175"/>
            <a:ext cx="9036050" cy="3457575"/>
          </a:xfrm>
          <a:prstGeom prst="rect">
            <a:avLst/>
          </a:prstGeom>
        </p:spPr>
        <p:txBody>
          <a:bodyPr anchor="ctr">
            <a:normAutofit/>
          </a:bodyPr>
          <a:lstStyle/>
          <a:p>
            <a:pPr>
              <a:defRPr/>
            </a:pPr>
            <a:r>
              <a:rPr lang="el-GR" dirty="0"/>
              <a:t>[1] http://creativecommons.org/licenses/by-nc-sa/4.0/ </a:t>
            </a:r>
            <a:endParaRPr lang="en-US"/>
          </a:p>
          <a:p>
            <a:pPr>
              <a:defRPr/>
            </a:pPr>
            <a:endParaRPr lang="el-GR" dirty="0"/>
          </a:p>
          <a:p>
            <a:pPr>
              <a:defRPr/>
            </a:pPr>
            <a:r>
              <a:rPr lang="el-GR" dirty="0"/>
              <a:t>Ως </a:t>
            </a:r>
            <a:r>
              <a:rPr lang="el-GR" b="1" dirty="0"/>
              <a:t>Μη Εμπορική</a:t>
            </a:r>
            <a:r>
              <a:rPr lang="el-GR" dirty="0"/>
              <a:t> ορίζεται η χρήση:</a:t>
            </a:r>
          </a:p>
          <a:p>
            <a:pPr marL="342900" indent="-342900">
              <a:buFont typeface="Arial" panose="020B0604020202020204" pitchFamily="34" charset="0"/>
              <a:buChar char="•"/>
              <a:defRPr/>
            </a:pPr>
            <a:r>
              <a:rPr lang="el-GR" dirty="0"/>
              <a:t>που δεν περιλαμβάνει άμεσο ή έμμεσο οικονομικό όφελος από την χρήση του έργου, για το διανομέα του έργου και </a:t>
            </a:r>
            <a:r>
              <a:rPr lang="el-GR" dirty="0" err="1"/>
              <a:t>αδειοδόχο</a:t>
            </a:r>
            <a:endParaRPr lang="el-GR" dirty="0"/>
          </a:p>
          <a:p>
            <a:pPr marL="342900" indent="-342900">
              <a:buFont typeface="Arial" panose="020B0604020202020204" pitchFamily="34" charset="0"/>
              <a:buChar char="•"/>
              <a:defRPr/>
            </a:pPr>
            <a:r>
              <a:rPr lang="el-GR" dirty="0"/>
              <a:t>που</a:t>
            </a:r>
            <a:r>
              <a:rPr lang="en-GB" dirty="0"/>
              <a:t> </a:t>
            </a:r>
            <a:r>
              <a:rPr lang="el-GR" dirty="0"/>
              <a:t>δεν περιλαμβάνει οικονομική συναλλαγή ως προϋπόθεση για τη χρήση ή πρόσβαση στο έργο</a:t>
            </a:r>
          </a:p>
          <a:p>
            <a:pPr marL="342900" indent="-342900">
              <a:buFont typeface="Arial" panose="020B0604020202020204" pitchFamily="34" charset="0"/>
              <a:buChar char="•"/>
              <a:defRPr/>
            </a:pPr>
            <a:r>
              <a:rPr lang="el-GR" dirty="0"/>
              <a:t>που</a:t>
            </a:r>
            <a:r>
              <a:rPr lang="en-GB" dirty="0"/>
              <a:t> </a:t>
            </a:r>
            <a:r>
              <a:rPr lang="el-GR" dirty="0"/>
              <a:t>δεν προσπορίζει στο διανομέα του έργου και</a:t>
            </a:r>
            <a:r>
              <a:rPr lang="en-GB" dirty="0"/>
              <a:t> </a:t>
            </a:r>
            <a:r>
              <a:rPr lang="el-GR" dirty="0" err="1"/>
              <a:t>αδειοδόχο</a:t>
            </a:r>
            <a:r>
              <a:rPr lang="en-GB" dirty="0"/>
              <a:t> </a:t>
            </a:r>
            <a:r>
              <a:rPr lang="el-GR" dirty="0"/>
              <a:t>έμμεσο οικονομικό όφελος (π.χ. διαφημίσεις) από την προβολή του έργου σε διαδικτυακό τόπο</a:t>
            </a:r>
            <a:endParaRPr lang="en-US" dirty="0"/>
          </a:p>
          <a:p>
            <a:pPr marL="342900" indent="-342900">
              <a:buFont typeface="Arial" panose="020B0604020202020204" pitchFamily="34" charset="0"/>
              <a:buChar char="•"/>
              <a:defRPr/>
            </a:pPr>
            <a:endParaRPr lang="el-GR" dirty="0"/>
          </a:p>
          <a:p>
            <a:pPr>
              <a:defRPr/>
            </a:pPr>
            <a:r>
              <a:rPr lang="el-GR" dirty="0"/>
              <a:t>Ο δικαιούχος μπορεί να παρέχει στον </a:t>
            </a:r>
            <a:r>
              <a:rPr lang="el-GR" dirty="0" err="1"/>
              <a:t>αδειοδόχο</a:t>
            </a:r>
            <a:r>
              <a:rPr lang="el-GR" dirty="0"/>
              <a:t> ξεχωριστή άδεια να χρησιμοποιεί το έργο για εμπορική χρήση, εφόσον αυτό του ζητηθεί.</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l-GR" smtClean="0"/>
              <a:t>Διατήρηση Σημειωμάτων</a:t>
            </a:r>
          </a:p>
        </p:txBody>
      </p:sp>
      <p:sp>
        <p:nvSpPr>
          <p:cNvPr id="3" name="Content Placeholder 2"/>
          <p:cNvSpPr>
            <a:spLocks noGrp="1"/>
          </p:cNvSpPr>
          <p:nvPr>
            <p:ph idx="1"/>
          </p:nvPr>
        </p:nvSpPr>
        <p:spPr>
          <a:xfrm>
            <a:off x="463550" y="1557338"/>
            <a:ext cx="8229600" cy="4525962"/>
          </a:xfrm>
        </p:spPr>
        <p:txBody>
          <a:bodyPr>
            <a:normAutofit/>
          </a:bodyPr>
          <a:lstStyle/>
          <a:p>
            <a:pPr marL="0" indent="0" eaLnBrk="1" hangingPunct="1">
              <a:buFont typeface="Arial" charset="0"/>
              <a:buNone/>
              <a:defRPr/>
            </a:pPr>
            <a:r>
              <a:rPr lang="el-GR" sz="2400" dirty="0" smtClean="0"/>
              <a:t>Οποιαδήποτε </a:t>
            </a:r>
            <a:r>
              <a:rPr lang="el-GR" sz="2400" dirty="0"/>
              <a:t>αναπαραγωγή ή διασκευή του υλικού θα πρέπει να συμπεριλαμβάνει:</a:t>
            </a:r>
          </a:p>
          <a:p>
            <a:pPr lvl="1" eaLnBrk="1" hangingPunct="1">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Αναφοράς</a:t>
            </a:r>
            <a:endParaRPr lang="el-GR" sz="2000" dirty="0"/>
          </a:p>
          <a:p>
            <a:pPr lvl="1" eaLnBrk="1" hangingPunct="1">
              <a:buFont typeface="Wingdings" panose="05000000000000000000" pitchFamily="2" charset="2"/>
              <a:buChar char="§"/>
              <a:defRP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eaLnBrk="1" hangingPunct="1">
              <a:buFont typeface="Wingdings" panose="05000000000000000000" pitchFamily="2" charset="2"/>
              <a:buChar char="§"/>
              <a:defRP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eaLnBrk="1" hangingPunct="1">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p>
          <a:p>
            <a:pPr marL="0" indent="0" eaLnBrk="1" hangingPunct="1">
              <a:buFont typeface="Arial" charset="0"/>
              <a:buNone/>
              <a:defRPr/>
            </a:pPr>
            <a:r>
              <a:rPr lang="el-GR" sz="2400" dirty="0"/>
              <a:t>μαζί με τους συνοδευόμενους </a:t>
            </a:r>
            <a:r>
              <a:rPr lang="el-GR" sz="2400" dirty="0" err="1"/>
              <a:t>υπερσυνδέσμους</a:t>
            </a:r>
            <a:r>
              <a:rPr lang="el-GR" sz="2400" dirty="0"/>
              <a:t>.</a:t>
            </a:r>
          </a:p>
          <a:p>
            <a:pPr eaLnBrk="1" hangingPunct="1">
              <a:defRPr/>
            </a:pPr>
            <a:endParaRPr lang="el-GR"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dirty="0" smtClean="0"/>
              <a:t>Top Down, Outside Looking In</a:t>
            </a:r>
            <a:endParaRPr lang="el-GR" dirty="0"/>
          </a:p>
        </p:txBody>
      </p:sp>
      <p:sp>
        <p:nvSpPr>
          <p:cNvPr id="3" name="2 - Θέση περιεχομένου"/>
          <p:cNvSpPr>
            <a:spLocks noGrp="1"/>
          </p:cNvSpPr>
          <p:nvPr>
            <p:ph idx="1"/>
          </p:nvPr>
        </p:nvSpPr>
        <p:spPr/>
        <p:txBody>
          <a:bodyPr>
            <a:normAutofit/>
          </a:bodyPr>
          <a:lstStyle/>
          <a:p>
            <a:r>
              <a:rPr lang="el-GR" dirty="0" smtClean="0"/>
              <a:t>Παραδοσιακά, ασχέτως θεματολογίας, ο δημοσιογράφος  εξετάζει το θέμα «απέξω» σαν ερευνητής κάνοντας μια «αναφορά» στον θεατή.</a:t>
            </a:r>
          </a:p>
          <a:p>
            <a:r>
              <a:rPr lang="en-US" dirty="0" smtClean="0"/>
              <a:t>Information Based Stories: </a:t>
            </a:r>
            <a:r>
              <a:rPr lang="el-GR" sz="2000" dirty="0" smtClean="0"/>
              <a:t>συνεντεύξεις μικρής διάρκειας ενισχυτικά, ο δημοσιογράφος κινεί το θέμα.</a:t>
            </a:r>
          </a:p>
          <a:p>
            <a:r>
              <a:rPr lang="en-US" dirty="0" smtClean="0"/>
              <a:t>Features: </a:t>
            </a:r>
            <a:r>
              <a:rPr lang="el-GR" sz="2000" dirty="0" smtClean="0"/>
              <a:t>μεγαλύτερη διάρκεια συνεντεύξεων, μικρότερος ρόλος του δημοσιογράφου</a:t>
            </a:r>
            <a:endParaRPr lang="el-GR"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dirty="0" smtClean="0"/>
              <a:t>Eye Level, Inside Looking Out</a:t>
            </a:r>
            <a:endParaRPr lang="el-GR" dirty="0"/>
          </a:p>
        </p:txBody>
      </p:sp>
      <p:sp>
        <p:nvSpPr>
          <p:cNvPr id="3" name="2 - Θέση περιεχομένου"/>
          <p:cNvSpPr>
            <a:spLocks noGrp="1"/>
          </p:cNvSpPr>
          <p:nvPr>
            <p:ph idx="1"/>
          </p:nvPr>
        </p:nvSpPr>
        <p:spPr/>
        <p:txBody>
          <a:bodyPr>
            <a:normAutofit/>
          </a:bodyPr>
          <a:lstStyle/>
          <a:p>
            <a:r>
              <a:rPr lang="el-GR" dirty="0" smtClean="0"/>
              <a:t>Δεν υπάρχει «αναφορά» αλλά </a:t>
            </a:r>
            <a:r>
              <a:rPr lang="en-US" dirty="0" smtClean="0"/>
              <a:t>case study.</a:t>
            </a:r>
          </a:p>
          <a:p>
            <a:r>
              <a:rPr lang="el-GR" dirty="0" smtClean="0"/>
              <a:t>Το θέμα παρουσιάζεται μέσα από ανθρώπινες ιστορίες, δεν προέρχεται από </a:t>
            </a:r>
            <a:r>
              <a:rPr lang="el-GR" dirty="0" err="1" smtClean="0"/>
              <a:t>εικονοποίηση</a:t>
            </a:r>
            <a:r>
              <a:rPr lang="el-GR" dirty="0" smtClean="0"/>
              <a:t>.</a:t>
            </a:r>
          </a:p>
          <a:p>
            <a:r>
              <a:rPr lang="el-GR" dirty="0" smtClean="0"/>
              <a:t>Πιο «υποκειμενικό»</a:t>
            </a:r>
          </a:p>
          <a:p>
            <a:r>
              <a:rPr lang="el-GR" dirty="0" smtClean="0"/>
              <a:t>Πιο «συναισθηματικό»</a:t>
            </a:r>
          </a:p>
          <a:p>
            <a:r>
              <a:rPr lang="en-US" dirty="0" smtClean="0"/>
              <a:t>Significant Vision</a:t>
            </a:r>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Significant Vision</a:t>
            </a:r>
            <a:endParaRPr lang="el-GR" dirty="0"/>
          </a:p>
        </p:txBody>
      </p:sp>
      <p:sp>
        <p:nvSpPr>
          <p:cNvPr id="3" name="2 - Θέση περιεχομένου"/>
          <p:cNvSpPr>
            <a:spLocks noGrp="1"/>
          </p:cNvSpPr>
          <p:nvPr>
            <p:ph idx="1"/>
          </p:nvPr>
        </p:nvSpPr>
        <p:spPr/>
        <p:txBody>
          <a:bodyPr>
            <a:noAutofit/>
          </a:bodyPr>
          <a:lstStyle/>
          <a:p>
            <a:r>
              <a:rPr lang="en-US" sz="2000" dirty="0" smtClean="0"/>
              <a:t>A </a:t>
            </a:r>
            <a:r>
              <a:rPr lang="en-US" sz="2000" dirty="0"/>
              <a:t>problem to be solved</a:t>
            </a:r>
          </a:p>
          <a:p>
            <a:r>
              <a:rPr lang="en-US" sz="2000" dirty="0" smtClean="0"/>
              <a:t>A </a:t>
            </a:r>
            <a:r>
              <a:rPr lang="en-US" sz="2000" dirty="0"/>
              <a:t>challenge to be met</a:t>
            </a:r>
          </a:p>
          <a:p>
            <a:r>
              <a:rPr lang="en-US" sz="2000" dirty="0" smtClean="0"/>
              <a:t>An </a:t>
            </a:r>
            <a:r>
              <a:rPr lang="en-US" sz="2000" dirty="0"/>
              <a:t>obstacle to be overcome</a:t>
            </a:r>
          </a:p>
          <a:p>
            <a:r>
              <a:rPr lang="en-US" sz="2000" dirty="0" smtClean="0"/>
              <a:t>A </a:t>
            </a:r>
            <a:r>
              <a:rPr lang="en-US" sz="2000" dirty="0"/>
              <a:t>threat to be handled</a:t>
            </a:r>
          </a:p>
          <a:p>
            <a:r>
              <a:rPr lang="en-US" sz="2000" dirty="0" smtClean="0"/>
              <a:t>A </a:t>
            </a:r>
            <a:r>
              <a:rPr lang="en-US" sz="2000" dirty="0"/>
              <a:t>decision or choice to be made</a:t>
            </a:r>
          </a:p>
          <a:p>
            <a:r>
              <a:rPr lang="en-US" sz="2000" dirty="0" smtClean="0"/>
              <a:t>A </a:t>
            </a:r>
            <a:r>
              <a:rPr lang="en-US" sz="2000" dirty="0"/>
              <a:t>pressure to be relieved</a:t>
            </a:r>
          </a:p>
          <a:p>
            <a:r>
              <a:rPr lang="en-US" sz="2000" dirty="0" smtClean="0"/>
              <a:t>A </a:t>
            </a:r>
            <a:r>
              <a:rPr lang="en-US" sz="2000" dirty="0"/>
              <a:t>tension to be eased</a:t>
            </a:r>
          </a:p>
          <a:p>
            <a:r>
              <a:rPr lang="en-US" sz="2000" dirty="0" smtClean="0"/>
              <a:t>A </a:t>
            </a:r>
            <a:r>
              <a:rPr lang="en-US" sz="2000" dirty="0"/>
              <a:t>victory to be celebrated</a:t>
            </a:r>
          </a:p>
          <a:p>
            <a:r>
              <a:rPr lang="en-US" sz="2000" dirty="0" smtClean="0"/>
              <a:t>A </a:t>
            </a:r>
            <a:r>
              <a:rPr lang="en-US" sz="2000" dirty="0"/>
              <a:t>kindness to be acknowledged</a:t>
            </a:r>
            <a:endParaRPr lang="el-GR"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Επιλογή </a:t>
            </a:r>
            <a:r>
              <a:rPr lang="en-US" dirty="0" smtClean="0"/>
              <a:t>Treatment</a:t>
            </a:r>
            <a:endParaRPr lang="el-GR" dirty="0"/>
          </a:p>
        </p:txBody>
      </p:sp>
      <p:sp>
        <p:nvSpPr>
          <p:cNvPr id="3" name="2 - Θέση περιεχομένου"/>
          <p:cNvSpPr>
            <a:spLocks noGrp="1"/>
          </p:cNvSpPr>
          <p:nvPr>
            <p:ph idx="1"/>
          </p:nvPr>
        </p:nvSpPr>
        <p:spPr/>
        <p:txBody>
          <a:bodyPr>
            <a:normAutofit fontScale="85000" lnSpcReduction="10000"/>
          </a:bodyPr>
          <a:lstStyle/>
          <a:p>
            <a:r>
              <a:rPr lang="en-US" dirty="0" smtClean="0"/>
              <a:t>Consider </a:t>
            </a:r>
            <a:r>
              <a:rPr lang="en-US" dirty="0"/>
              <a:t>the TOPIC.</a:t>
            </a:r>
          </a:p>
          <a:p>
            <a:r>
              <a:rPr lang="en-US" dirty="0" smtClean="0"/>
              <a:t>What </a:t>
            </a:r>
            <a:r>
              <a:rPr lang="en-US" dirty="0"/>
              <a:t>are the different ANGLES the topic can have?</a:t>
            </a:r>
          </a:p>
          <a:p>
            <a:r>
              <a:rPr lang="en-US" dirty="0" smtClean="0"/>
              <a:t>Which </a:t>
            </a:r>
            <a:r>
              <a:rPr lang="en-US" dirty="0"/>
              <a:t>angle will leave the viewer the most INFORMED?</a:t>
            </a:r>
          </a:p>
          <a:p>
            <a:r>
              <a:rPr lang="en-US" dirty="0" smtClean="0"/>
              <a:t>How </a:t>
            </a:r>
            <a:r>
              <a:rPr lang="en-US" dirty="0"/>
              <a:t>much INFORMATION is necessary to inform?</a:t>
            </a:r>
          </a:p>
          <a:p>
            <a:r>
              <a:rPr lang="en-US" dirty="0" smtClean="0"/>
              <a:t>Is </a:t>
            </a:r>
            <a:r>
              <a:rPr lang="en-US" dirty="0"/>
              <a:t>the story top down or eye level?</a:t>
            </a:r>
          </a:p>
          <a:p>
            <a:r>
              <a:rPr lang="en-US" dirty="0" smtClean="0"/>
              <a:t>Top </a:t>
            </a:r>
            <a:r>
              <a:rPr lang="en-US" dirty="0"/>
              <a:t>down feature or a “people story?”</a:t>
            </a:r>
          </a:p>
          <a:p>
            <a:r>
              <a:rPr lang="en-US" dirty="0" smtClean="0"/>
              <a:t>What </a:t>
            </a:r>
            <a:r>
              <a:rPr lang="en-US" dirty="0"/>
              <a:t>NATURAL SOUND can be used to </a:t>
            </a:r>
            <a:r>
              <a:rPr lang="en-US" dirty="0" smtClean="0"/>
              <a:t>maximize </a:t>
            </a:r>
            <a:r>
              <a:rPr lang="en-US" dirty="0"/>
              <a:t>fascination?</a:t>
            </a:r>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Επιλογή </a:t>
            </a:r>
            <a:r>
              <a:rPr lang="en-US" dirty="0" smtClean="0"/>
              <a:t>Treatment</a:t>
            </a:r>
            <a:endParaRPr lang="el-GR" dirty="0"/>
          </a:p>
        </p:txBody>
      </p:sp>
      <p:sp>
        <p:nvSpPr>
          <p:cNvPr id="3" name="2 - Θέση περιεχομένου"/>
          <p:cNvSpPr>
            <a:spLocks noGrp="1"/>
          </p:cNvSpPr>
          <p:nvPr>
            <p:ph idx="1"/>
          </p:nvPr>
        </p:nvSpPr>
        <p:spPr/>
        <p:txBody>
          <a:bodyPr>
            <a:normAutofit/>
          </a:bodyPr>
          <a:lstStyle/>
          <a:p>
            <a:r>
              <a:rPr lang="el-GR" dirty="0" smtClean="0"/>
              <a:t>Πόση Διάρκεια;</a:t>
            </a:r>
            <a:endParaRPr lang="en-US" dirty="0"/>
          </a:p>
          <a:p>
            <a:r>
              <a:rPr lang="el-GR" dirty="0" smtClean="0"/>
              <a:t>Είναι Ιστορία που μπορούμε να πούμε με Εικόνες;</a:t>
            </a:r>
          </a:p>
          <a:p>
            <a:r>
              <a:rPr lang="el-GR" dirty="0" err="1" smtClean="0"/>
              <a:t>ΒΒΙς</a:t>
            </a:r>
            <a:r>
              <a:rPr lang="el-GR" dirty="0" smtClean="0"/>
              <a:t> </a:t>
            </a:r>
            <a:r>
              <a:rPr lang="en-US" dirty="0" smtClean="0"/>
              <a:t>Boring But Interesting</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ChangeArrowheads="1"/>
          </p:cNvSpPr>
          <p:nvPr>
            <p:ph type="title"/>
          </p:nvPr>
        </p:nvSpPr>
        <p:spPr/>
        <p:txBody>
          <a:bodyPr>
            <a:normAutofit/>
          </a:bodyPr>
          <a:lstStyle/>
          <a:p>
            <a:pPr eaLnBrk="1" hangingPunct="1"/>
            <a:r>
              <a:rPr lang="en-US" smtClean="0">
                <a:ea typeface="Lucida Grande" charset="0"/>
                <a:cs typeface="Lucida Grande" charset="0"/>
              </a:rPr>
              <a:t>Μοντάζ/Film Cutting/Editing</a:t>
            </a:r>
            <a:endParaRPr lang="en-US" smtClean="0"/>
          </a:p>
        </p:txBody>
      </p:sp>
      <p:sp>
        <p:nvSpPr>
          <p:cNvPr id="20483" name="Rectangle 2"/>
          <p:cNvSpPr>
            <a:spLocks noGrp="1" noChangeArrowheads="1"/>
          </p:cNvSpPr>
          <p:nvPr>
            <p:ph idx="1"/>
          </p:nvPr>
        </p:nvSpPr>
        <p:spPr>
          <a:xfrm>
            <a:off x="650081" y="1914526"/>
            <a:ext cx="7836694" cy="4351735"/>
          </a:xfrm>
        </p:spPr>
        <p:txBody>
          <a:bodyPr/>
          <a:lstStyle/>
          <a:p>
            <a:pPr marL="448056"/>
            <a:r>
              <a:rPr lang="en-US" dirty="0" smtClean="0">
                <a:ea typeface="Lucida Grande" charset="0"/>
                <a:cs typeface="Lucida Grande" charset="0"/>
              </a:rPr>
              <a:t>Η </a:t>
            </a:r>
            <a:r>
              <a:rPr lang="en-US" dirty="0" err="1" smtClean="0">
                <a:ea typeface="Lucida Grande" charset="0"/>
                <a:cs typeface="Lucida Grande" charset="0"/>
              </a:rPr>
              <a:t>διαδικασία</a:t>
            </a:r>
            <a:r>
              <a:rPr lang="en-US" dirty="0" smtClean="0">
                <a:ea typeface="Lucida Grande" charset="0"/>
                <a:cs typeface="Lucida Grande" charset="0"/>
              </a:rPr>
              <a:t> </a:t>
            </a:r>
            <a:r>
              <a:rPr lang="en-US" dirty="0" err="1" smtClean="0">
                <a:ea typeface="Lucida Grande" charset="0"/>
                <a:cs typeface="Lucida Grande" charset="0"/>
              </a:rPr>
              <a:t>με</a:t>
            </a:r>
            <a:r>
              <a:rPr lang="en-US" dirty="0" smtClean="0">
                <a:ea typeface="Lucida Grande" charset="0"/>
                <a:cs typeface="Lucida Grande" charset="0"/>
              </a:rPr>
              <a:t> </a:t>
            </a:r>
            <a:r>
              <a:rPr lang="en-US" dirty="0" err="1" smtClean="0">
                <a:ea typeface="Lucida Grande" charset="0"/>
                <a:cs typeface="Lucida Grande" charset="0"/>
              </a:rPr>
              <a:t>την</a:t>
            </a:r>
            <a:r>
              <a:rPr lang="en-US" dirty="0" smtClean="0">
                <a:ea typeface="Lucida Grande" charset="0"/>
                <a:cs typeface="Lucida Grande" charset="0"/>
              </a:rPr>
              <a:t> </a:t>
            </a:r>
            <a:r>
              <a:rPr lang="en-US" dirty="0" err="1" smtClean="0">
                <a:ea typeface="Lucida Grande" charset="0"/>
                <a:cs typeface="Lucida Grande" charset="0"/>
              </a:rPr>
              <a:t>οποία</a:t>
            </a:r>
            <a:r>
              <a:rPr lang="en-US" dirty="0" smtClean="0">
                <a:ea typeface="Lucida Grande" charset="0"/>
                <a:cs typeface="Lucida Grande" charset="0"/>
              </a:rPr>
              <a:t> </a:t>
            </a:r>
            <a:r>
              <a:rPr lang="en-US" dirty="0" err="1" smtClean="0">
                <a:ea typeface="Lucida Grande" charset="0"/>
                <a:cs typeface="Lucida Grande" charset="0"/>
              </a:rPr>
              <a:t>συνδέουμε</a:t>
            </a:r>
            <a:r>
              <a:rPr lang="en-US" dirty="0" smtClean="0">
                <a:ea typeface="Lucida Grande" charset="0"/>
                <a:cs typeface="Lucida Grande" charset="0"/>
              </a:rPr>
              <a:t> </a:t>
            </a:r>
            <a:r>
              <a:rPr lang="en-US" dirty="0" err="1" smtClean="0">
                <a:ea typeface="Lucida Grande" charset="0"/>
                <a:cs typeface="Lucida Grande" charset="0"/>
              </a:rPr>
              <a:t>μια</a:t>
            </a:r>
            <a:r>
              <a:rPr lang="en-US" dirty="0" smtClean="0">
                <a:ea typeface="Lucida Grande" charset="0"/>
                <a:cs typeface="Lucida Grande" charset="0"/>
              </a:rPr>
              <a:t> </a:t>
            </a:r>
            <a:r>
              <a:rPr lang="en-US" dirty="0" err="1" smtClean="0">
                <a:ea typeface="Lucida Grande" charset="0"/>
                <a:cs typeface="Lucida Grande" charset="0"/>
              </a:rPr>
              <a:t>σειρά</a:t>
            </a:r>
            <a:r>
              <a:rPr lang="en-US" dirty="0" smtClean="0">
                <a:ea typeface="Lucida Grande" charset="0"/>
                <a:cs typeface="Lucida Grande" charset="0"/>
              </a:rPr>
              <a:t> </a:t>
            </a:r>
            <a:r>
              <a:rPr lang="en-US" dirty="0" err="1" smtClean="0">
                <a:ea typeface="Lucida Grande" charset="0"/>
                <a:cs typeface="Lucida Grande" charset="0"/>
              </a:rPr>
              <a:t>πλάνων</a:t>
            </a:r>
            <a:r>
              <a:rPr lang="en-US" dirty="0" smtClean="0">
                <a:ea typeface="Lucida Grande" charset="0"/>
                <a:cs typeface="Lucida Grande" charset="0"/>
              </a:rPr>
              <a:t> </a:t>
            </a:r>
            <a:r>
              <a:rPr lang="en-US" dirty="0" err="1" smtClean="0">
                <a:ea typeface="Lucida Grande" charset="0"/>
                <a:cs typeface="Lucida Grande" charset="0"/>
              </a:rPr>
              <a:t>ώστε</a:t>
            </a:r>
            <a:r>
              <a:rPr lang="en-US" dirty="0" smtClean="0">
                <a:ea typeface="Lucida Grande" charset="0"/>
                <a:cs typeface="Lucida Grande" charset="0"/>
              </a:rPr>
              <a:t> </a:t>
            </a:r>
            <a:r>
              <a:rPr lang="en-US" dirty="0" err="1" smtClean="0">
                <a:ea typeface="Lucida Grande" charset="0"/>
                <a:cs typeface="Lucida Grande" charset="0"/>
              </a:rPr>
              <a:t>να</a:t>
            </a:r>
            <a:r>
              <a:rPr lang="en-US" dirty="0" smtClean="0">
                <a:ea typeface="Lucida Grande" charset="0"/>
                <a:cs typeface="Lucida Grande" charset="0"/>
              </a:rPr>
              <a:t> </a:t>
            </a:r>
            <a:r>
              <a:rPr lang="en-US" dirty="0" err="1" smtClean="0">
                <a:ea typeface="Lucida Grande" charset="0"/>
                <a:cs typeface="Lucida Grande" charset="0"/>
              </a:rPr>
              <a:t>αφηγηθούμε</a:t>
            </a:r>
            <a:r>
              <a:rPr lang="en-US" dirty="0" smtClean="0">
                <a:ea typeface="Lucida Grande" charset="0"/>
                <a:cs typeface="Lucida Grande" charset="0"/>
              </a:rPr>
              <a:t> </a:t>
            </a:r>
            <a:r>
              <a:rPr lang="en-US" dirty="0" err="1" smtClean="0">
                <a:ea typeface="Lucida Grande" charset="0"/>
                <a:cs typeface="Lucida Grande" charset="0"/>
              </a:rPr>
              <a:t>μια</a:t>
            </a:r>
            <a:r>
              <a:rPr lang="en-US" dirty="0" smtClean="0">
                <a:ea typeface="Lucida Grande" charset="0"/>
                <a:cs typeface="Lucida Grande" charset="0"/>
              </a:rPr>
              <a:t> </a:t>
            </a:r>
            <a:r>
              <a:rPr lang="en-US" dirty="0" err="1" smtClean="0">
                <a:ea typeface="Lucida Grande" charset="0"/>
                <a:cs typeface="Lucida Grande" charset="0"/>
              </a:rPr>
              <a:t>ιστορία</a:t>
            </a:r>
            <a:r>
              <a:rPr lang="en-US" dirty="0" smtClean="0">
                <a:ea typeface="Lucida Grande" charset="0"/>
                <a:cs typeface="Lucida Grande" charset="0"/>
              </a:rPr>
              <a:t>.</a:t>
            </a:r>
            <a:endParaRPr lang="en-US" dirty="0" smtClean="0"/>
          </a:p>
          <a:p>
            <a:pPr marL="448056"/>
            <a:r>
              <a:rPr lang="en-US" dirty="0" err="1" smtClean="0">
                <a:ea typeface="Lucida Grande" charset="0"/>
                <a:cs typeface="Lucida Grande" charset="0"/>
              </a:rPr>
              <a:t>Τεχνικοί</a:t>
            </a:r>
            <a:r>
              <a:rPr lang="en-US" dirty="0" smtClean="0">
                <a:ea typeface="Lucida Grande" charset="0"/>
                <a:cs typeface="Lucida Grande" charset="0"/>
              </a:rPr>
              <a:t> </a:t>
            </a:r>
            <a:r>
              <a:rPr lang="en-US" dirty="0" err="1" smtClean="0">
                <a:ea typeface="Lucida Grande" charset="0"/>
                <a:cs typeface="Lucida Grande" charset="0"/>
              </a:rPr>
              <a:t>Λόγοι</a:t>
            </a:r>
            <a:endParaRPr lang="en-US" dirty="0" smtClean="0"/>
          </a:p>
          <a:p>
            <a:pPr marL="448056"/>
            <a:r>
              <a:rPr lang="en-US" dirty="0" err="1" smtClean="0">
                <a:ea typeface="Lucida Grande" charset="0"/>
                <a:cs typeface="Lucida Grande" charset="0"/>
              </a:rPr>
              <a:t>Αφηγηματικοί</a:t>
            </a:r>
            <a:r>
              <a:rPr lang="en-US" dirty="0" smtClean="0">
                <a:ea typeface="Lucida Grande" charset="0"/>
                <a:cs typeface="Lucida Grande" charset="0"/>
              </a:rPr>
              <a:t> </a:t>
            </a:r>
            <a:r>
              <a:rPr lang="en-US" dirty="0" err="1" smtClean="0">
                <a:ea typeface="Lucida Grande" charset="0"/>
                <a:cs typeface="Lucida Grande" charset="0"/>
              </a:rPr>
              <a:t>Λόγοι</a:t>
            </a:r>
            <a:endParaRPr lang="en-US" dirty="0" smtClean="0"/>
          </a:p>
        </p:txBody>
      </p:sp>
    </p:spTree>
  </p:cSld>
  <p:clrMapOvr>
    <a:masterClrMapping/>
  </p:clrMapOvr>
  <p:transition/>
</p:sld>
</file>

<file path=ppt/theme/theme1.xml><?xml version="1.0" encoding="utf-8"?>
<a:theme xmlns:a="http://schemas.openxmlformats.org/drawingml/2006/main" name="Uo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UoA</Template>
  <TotalTime>107</TotalTime>
  <Words>1028</Words>
  <Application>Microsoft Office PowerPoint</Application>
  <PresentationFormat>On-screen Show (4:3)</PresentationFormat>
  <Paragraphs>169</Paragraphs>
  <Slides>35</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ＭＳ Ｐゴシック</vt:lpstr>
      <vt:lpstr>Arial</vt:lpstr>
      <vt:lpstr>Calibri</vt:lpstr>
      <vt:lpstr>Gill Sans</vt:lpstr>
      <vt:lpstr>Helvetica</vt:lpstr>
      <vt:lpstr>Lucida Grande</vt:lpstr>
      <vt:lpstr>Wingdings</vt:lpstr>
      <vt:lpstr>UoA</vt:lpstr>
      <vt:lpstr>Τηλεοπτικά Ρεπορτάζ</vt:lpstr>
      <vt:lpstr>2 Βασικά Είδη Δημοσιογραφίας</vt:lpstr>
      <vt:lpstr>Treatment</vt:lpstr>
      <vt:lpstr>Top Down, Outside Looking In</vt:lpstr>
      <vt:lpstr>Eye Level, Inside Looking Out</vt:lpstr>
      <vt:lpstr>Significant Vision</vt:lpstr>
      <vt:lpstr>Επιλογή Treatment</vt:lpstr>
      <vt:lpstr>Επιλογή Treatment</vt:lpstr>
      <vt:lpstr>Μοντάζ/Film Cutting/Editing</vt:lpstr>
      <vt:lpstr>Μοντάζ Συνέχειας - Ρακόρ</vt:lpstr>
      <vt:lpstr>Διαστάσεις του Μοντάζ</vt:lpstr>
      <vt:lpstr> Συνδέσεις Πλάνων</vt:lpstr>
      <vt:lpstr>Είδη Πλάνων (Μέγεθος)</vt:lpstr>
      <vt:lpstr>Κινήσεις Κάμερας και Υποκειμένου</vt:lpstr>
      <vt:lpstr>Ρακόρ/Συνέχεια</vt:lpstr>
      <vt:lpstr>Πότε αλλάζω πλάνο;</vt:lpstr>
      <vt:lpstr>Άλλο το μοντάζ και άλλο η χρήση προγράμματος</vt:lpstr>
      <vt:lpstr>Λογισμικά</vt:lpstr>
      <vt:lpstr>Λογισμικά</vt:lpstr>
      <vt:lpstr>Λογισμικά</vt:lpstr>
      <vt:lpstr>Λογισμικά</vt:lpstr>
      <vt:lpstr>Λογισμικά</vt:lpstr>
      <vt:lpstr>Λογισμικά</vt:lpstr>
      <vt:lpstr>Θεωρητικό Πλάισιο</vt:lpstr>
      <vt:lpstr>Pudovkin (1926)</vt:lpstr>
      <vt:lpstr>Djiga Vertof (1929)</vt:lpstr>
      <vt:lpstr>Walter Murch (1990)</vt:lpstr>
      <vt:lpstr>Contemporary Times</vt:lpstr>
      <vt:lpstr>Basic Non Linear Editing (NLE)</vt:lpstr>
      <vt:lpstr>Τέλος Ενότητας</vt:lpstr>
      <vt:lpstr>Χρηματοδότηση</vt:lpstr>
      <vt:lpstr>Σημειώματα</vt:lpstr>
      <vt:lpstr>Σημείωμα Αναφοράς</vt:lpstr>
      <vt:lpstr>Σημείωμα Αδειοδότησης</vt:lpstr>
      <vt:lpstr>Διατήρηση Σημειωμάτων</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Story Treatment</dc:title>
  <dc:creator>Nickos Myrtou</dc:creator>
  <cp:lastModifiedBy>Uoa</cp:lastModifiedBy>
  <cp:revision>17</cp:revision>
  <dcterms:created xsi:type="dcterms:W3CDTF">2016-01-08T13:10:20Z</dcterms:created>
  <dcterms:modified xsi:type="dcterms:W3CDTF">2016-07-01T11:28:52Z</dcterms:modified>
</cp:coreProperties>
</file>