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2" r:id="rId2"/>
    <p:sldId id="333" r:id="rId3"/>
    <p:sldId id="334" r:id="rId4"/>
    <p:sldId id="335" r:id="rId5"/>
    <p:sldId id="336" r:id="rId6"/>
    <p:sldId id="337" r:id="rId7"/>
    <p:sldId id="338" r:id="rId8"/>
    <p:sldId id="339"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40"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2"/>
            <p14:sldId id="333"/>
            <p14:sldId id="334"/>
            <p14:sldId id="335"/>
            <p14:sldId id="336"/>
            <p14:sldId id="337"/>
            <p14:sldId id="338"/>
            <p14:sldId id="339"/>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3"/>
            <p14:sldId id="364"/>
            <p14:sldId id="365"/>
            <p14:sldId id="366"/>
            <p14:sldId id="367"/>
            <p14:sldId id="368"/>
            <p14:sldId id="369"/>
            <p14:sldId id="370"/>
            <p14:sldId id="371"/>
            <p14:sldId id="372"/>
            <p14:sldId id="373"/>
            <p14:sldId id="374"/>
            <p14:sldId id="340"/>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9309" autoAdjust="0"/>
  </p:normalViewPr>
  <p:slideViewPr>
    <p:cSldViewPr>
      <p:cViewPr varScale="1">
        <p:scale>
          <a:sx n="73" d="100"/>
          <a:sy n="73" d="100"/>
        </p:scale>
        <p:origin x="797"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805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244318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80222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8184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6772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550494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302820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5417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17</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2286647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009807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29873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038624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20</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3279959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21</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3730662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516609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23</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3891540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24</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808132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579854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9993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088722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551405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85504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691767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53228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677847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6728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755329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34</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2184554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800374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864925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961133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268055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05990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855172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396768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877424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42243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886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56315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82609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85335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45490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Εισαγωγή</a:t>
            </a:r>
            <a:r>
              <a:rPr lang="el-GR" sz="1000" baseline="0" dirty="0" smtClean="0">
                <a:solidFill>
                  <a:srgbClr val="5075BC"/>
                </a:solidFill>
                <a:ea typeface="+mn-ea"/>
                <a:cs typeface="+mn-cs"/>
              </a:rPr>
              <a:t> στην Κοινοτική Νοσηλευτική</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Εισαγωγή</a:t>
            </a:r>
            <a:r>
              <a:rPr lang="el-GR" sz="1000" baseline="0" dirty="0" smtClean="0">
                <a:solidFill>
                  <a:srgbClr val="5075BC"/>
                </a:solidFill>
                <a:ea typeface="+mn-ea"/>
                <a:cs typeface="+mn-cs"/>
              </a:rPr>
              <a:t> στην Κοινοτική Νοσηλευτική</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Εισαγωγή</a:t>
            </a:r>
            <a:r>
              <a:rPr lang="el-GR" sz="1000" baseline="0" dirty="0" smtClean="0">
                <a:solidFill>
                  <a:srgbClr val="5075BC"/>
                </a:solidFill>
                <a:ea typeface="+mn-ea"/>
                <a:cs typeface="+mn-cs"/>
              </a:rPr>
              <a:t> στην Κοινοτική Νοσηλευτική</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Εισαγωγή</a:t>
            </a:r>
            <a:r>
              <a:rPr lang="el-GR" sz="1000" baseline="0" dirty="0" smtClean="0">
                <a:solidFill>
                  <a:srgbClr val="5075BC"/>
                </a:solidFill>
                <a:ea typeface="+mn-ea"/>
                <a:cs typeface="+mn-cs"/>
              </a:rPr>
              <a:t> στην Κοινοτική Νοσηλευτική</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Εισαγωγή</a:t>
            </a:r>
            <a:r>
              <a:rPr lang="el-GR" sz="1000" baseline="0" dirty="0" smtClean="0">
                <a:solidFill>
                  <a:srgbClr val="5075BC"/>
                </a:solidFill>
                <a:ea typeface="+mn-ea"/>
                <a:cs typeface="+mn-cs"/>
              </a:rPr>
              <a:t> στην Κοινοτική Νοσηλευτική</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Εισαγωγή</a:t>
            </a:r>
            <a:r>
              <a:rPr lang="el-GR" sz="1000" baseline="0" dirty="0" smtClean="0">
                <a:solidFill>
                  <a:srgbClr val="5075BC"/>
                </a:solidFill>
                <a:ea typeface="+mn-ea"/>
                <a:cs typeface="+mn-cs"/>
              </a:rPr>
              <a:t> στην Κοινοτική Νοσηλευτική</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Εισαγωγή</a:t>
            </a:r>
            <a:r>
              <a:rPr lang="el-GR" sz="1000" baseline="0" dirty="0" smtClean="0">
                <a:solidFill>
                  <a:srgbClr val="5075BC"/>
                </a:solidFill>
                <a:ea typeface="+mn-ea"/>
                <a:cs typeface="+mn-cs"/>
              </a:rPr>
              <a:t> στην Κοινοτική Νοσηλευτική</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http://www.icn.ch/indkit2002Engbottom.JPG"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eclass.uoa.gr/courses/NURS169/"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opencourses.uoa.gr/courses/NURS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1700808"/>
            <a:ext cx="7772400" cy="1470025"/>
          </a:xfrm>
        </p:spPr>
        <p:txBody>
          <a:bodyPr/>
          <a:lstStyle/>
          <a:p>
            <a:r>
              <a:rPr lang="el-GR" dirty="0" smtClean="0">
                <a:solidFill>
                  <a:srgbClr val="5075BC"/>
                </a:solidFill>
              </a:rPr>
              <a:t>ΚΟΙΝΟΤΙΚΗ ΝΟΣΗΛΕΥΤΙΚΗ 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smtClean="0">
                <a:solidFill>
                  <a:srgbClr val="5075BC"/>
                </a:solidFill>
                <a:latin typeface="+mj-lt"/>
                <a:ea typeface="+mj-ea"/>
                <a:cs typeface="+mj-cs"/>
              </a:rPr>
              <a:t>Ενότητα 1:</a:t>
            </a:r>
            <a:r>
              <a:rPr lang="en-US" sz="2800" dirty="0" smtClean="0">
                <a:solidFill>
                  <a:srgbClr val="5075BC"/>
                </a:solidFill>
                <a:latin typeface="+mj-lt"/>
                <a:ea typeface="+mj-ea"/>
                <a:cs typeface="+mj-cs"/>
              </a:rPr>
              <a:t> </a:t>
            </a:r>
            <a:r>
              <a:rPr lang="el-GR" sz="2800" dirty="0" smtClean="0"/>
              <a:t>Εισαγωγή στην Κοινοτική Νοσηλευτική</a:t>
            </a:r>
          </a:p>
          <a:p>
            <a:r>
              <a:rPr lang="el-GR" sz="2800" dirty="0" smtClean="0"/>
              <a:t> </a:t>
            </a:r>
            <a:endParaRPr lang="en-US" sz="2800" dirty="0" smtClean="0"/>
          </a:p>
          <a:p>
            <a:endParaRPr lang="el-GR" sz="200" dirty="0" smtClean="0"/>
          </a:p>
          <a:p>
            <a:r>
              <a:rPr lang="el-GR" sz="2800" dirty="0" smtClean="0"/>
              <a:t>Αθηνά  Καλοκαιρινού </a:t>
            </a:r>
            <a:r>
              <a:rPr lang="el-GR" sz="2800" dirty="0"/>
              <a:t>– Αναγνωστοπούλου</a:t>
            </a:r>
          </a:p>
          <a:p>
            <a:r>
              <a:rPr lang="el-GR" sz="2800" dirty="0"/>
              <a:t>Καθηγήτρια  </a:t>
            </a:r>
          </a:p>
          <a:p>
            <a:r>
              <a:rPr lang="el-GR" sz="2800" dirty="0"/>
              <a:t>Τμήμα  </a:t>
            </a:r>
            <a:r>
              <a:rPr lang="el-GR" sz="2800" dirty="0" smtClean="0"/>
              <a:t>Νοσηλευτικής</a:t>
            </a:r>
            <a:r>
              <a:rPr lang="en-US" sz="2800" dirty="0" smtClean="0"/>
              <a:t> </a:t>
            </a:r>
            <a:endParaRPr lang="el-GR" sz="2800" dirty="0" smtClean="0"/>
          </a:p>
          <a:p>
            <a:r>
              <a:rPr lang="el-GR" sz="2400" dirty="0" smtClean="0"/>
              <a:t>Τομέας Δημόσιας Υγείας</a:t>
            </a:r>
          </a:p>
          <a:p>
            <a:r>
              <a:rPr lang="el-GR" sz="2400" dirty="0" smtClean="0"/>
              <a:t> Εργαστήριο Κοινοτικής Νοσηλευτικής</a:t>
            </a:r>
            <a:endParaRPr lang="el-GR" sz="2800" dirty="0" smtClean="0"/>
          </a:p>
        </p:txBody>
      </p:sp>
    </p:spTree>
    <p:extLst>
      <p:ext uri="{BB962C8B-B14F-4D97-AF65-F5344CB8AC3E}">
        <p14:creationId xmlns:p14="http://schemas.microsoft.com/office/powerpoint/2010/main" val="828022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smtClean="0"/>
              <a:t>Η Εκπαίδευση Υγείας στην Κοινότητα</a:t>
            </a:r>
            <a:endParaRPr lang="el-GR" dirty="0"/>
          </a:p>
        </p:txBody>
      </p:sp>
      <p:sp>
        <p:nvSpPr>
          <p:cNvPr id="2" name="Θέση κειμένου 1"/>
          <p:cNvSpPr>
            <a:spLocks noGrp="1"/>
          </p:cNvSpPr>
          <p:nvPr>
            <p:ph type="body" sz="half" idx="2"/>
          </p:nvPr>
        </p:nvSpPr>
        <p:spPr/>
        <p:txBody>
          <a:bodyPr/>
          <a:lstStyle/>
          <a:p>
            <a:endParaRPr lang="el-GR"/>
          </a:p>
        </p:txBody>
      </p:sp>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728" r="1739"/>
          <a:stretch/>
        </p:blipFill>
        <p:spPr>
          <a:xfrm>
            <a:off x="942888" y="1528523"/>
            <a:ext cx="7258223" cy="4677544"/>
          </a:xfrm>
          <a:prstGeom prst="rect">
            <a:avLst/>
          </a:prstGeom>
        </p:spPr>
      </p:pic>
    </p:spTree>
    <p:extLst>
      <p:ext uri="{BB962C8B-B14F-4D97-AF65-F5344CB8AC3E}">
        <p14:creationId xmlns:p14="http://schemas.microsoft.com/office/powerpoint/2010/main" val="302755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smtClean="0"/>
              <a:t>Πολιτισμικές Επιρροές στη Νοσηλευτική Κοινοτικής Υγείας</a:t>
            </a:r>
            <a:endParaRPr lang="el-GR" dirty="0"/>
          </a:p>
        </p:txBody>
      </p:sp>
      <p:sp>
        <p:nvSpPr>
          <p:cNvPr id="2" name="Θέση κειμένου 1"/>
          <p:cNvSpPr>
            <a:spLocks noGrp="1"/>
          </p:cNvSpPr>
          <p:nvPr>
            <p:ph type="body" sz="half" idx="2"/>
          </p:nvPr>
        </p:nvSpPr>
        <p:spPr/>
        <p:txBody>
          <a:bodyPr/>
          <a:lstStyle/>
          <a:p>
            <a:endParaRPr lang="el-G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9978" y="1628800"/>
            <a:ext cx="8731019" cy="4622304"/>
          </a:xfrm>
          <a:prstGeom prst="rect">
            <a:avLst/>
          </a:prstGeom>
        </p:spPr>
      </p:pic>
    </p:spTree>
    <p:extLst>
      <p:ext uri="{BB962C8B-B14F-4D97-AF65-F5344CB8AC3E}">
        <p14:creationId xmlns:p14="http://schemas.microsoft.com/office/powerpoint/2010/main" val="495239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smtClean="0"/>
              <a:t>Ο Νοσηλευτής στο Σχολείο</a:t>
            </a:r>
            <a:endParaRPr lang="el-GR" dirty="0"/>
          </a:p>
        </p:txBody>
      </p:sp>
      <p:sp>
        <p:nvSpPr>
          <p:cNvPr id="2" name="Θέση κειμένου 1"/>
          <p:cNvSpPr>
            <a:spLocks noGrp="1"/>
          </p:cNvSpPr>
          <p:nvPr>
            <p:ph type="body" sz="half" idx="2"/>
          </p:nvPr>
        </p:nvSpPr>
        <p:spPr/>
        <p:txBody>
          <a:bodyPr/>
          <a:lstStyle/>
          <a:p>
            <a:endParaRPr lang="el-G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3008" y="1726208"/>
            <a:ext cx="8397984" cy="4445992"/>
          </a:xfrm>
          <a:prstGeom prst="rect">
            <a:avLst/>
          </a:prstGeom>
        </p:spPr>
      </p:pic>
    </p:spTree>
    <p:extLst>
      <p:ext uri="{BB962C8B-B14F-4D97-AF65-F5344CB8AC3E}">
        <p14:creationId xmlns:p14="http://schemas.microsoft.com/office/powerpoint/2010/main" val="2677149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smtClean="0"/>
              <a:t>Ο Νοσηλευτής στην Υγιεινή της Εργασίας</a:t>
            </a:r>
            <a:endParaRPr lang="el-GR" dirty="0"/>
          </a:p>
        </p:txBody>
      </p:sp>
      <p:sp>
        <p:nvSpPr>
          <p:cNvPr id="2" name="Θέση κειμένου 1"/>
          <p:cNvSpPr>
            <a:spLocks noGrp="1"/>
          </p:cNvSpPr>
          <p:nvPr>
            <p:ph type="body" sz="half" idx="2"/>
          </p:nvPr>
        </p:nvSpPr>
        <p:spPr/>
        <p:txBody>
          <a:bodyPr/>
          <a:lstStyle/>
          <a:p>
            <a:endParaRPr lang="el-G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68715" y="1772899"/>
            <a:ext cx="8333545" cy="4411877"/>
          </a:xfrm>
          <a:prstGeom prst="rect">
            <a:avLst/>
          </a:prstGeom>
        </p:spPr>
      </p:pic>
    </p:spTree>
    <p:extLst>
      <p:ext uri="{BB962C8B-B14F-4D97-AF65-F5344CB8AC3E}">
        <p14:creationId xmlns:p14="http://schemas.microsoft.com/office/powerpoint/2010/main" val="2428412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3900" dirty="0" smtClean="0"/>
              <a:t>Οικογενειακή Ανάπτυξη &amp; Νοσηλευτική Αξιολόγησης της Οικογένειας</a:t>
            </a:r>
            <a:endParaRPr lang="el-GR" sz="3900" dirty="0"/>
          </a:p>
        </p:txBody>
      </p:sp>
      <p:sp>
        <p:nvSpPr>
          <p:cNvPr id="2" name="Θέση κειμένου 1"/>
          <p:cNvSpPr>
            <a:spLocks noGrp="1"/>
          </p:cNvSpPr>
          <p:nvPr>
            <p:ph type="body" sz="half" idx="2"/>
          </p:nvPr>
        </p:nvSpPr>
        <p:spPr/>
        <p:txBody>
          <a:bodyPr/>
          <a:lstStyle/>
          <a:p>
            <a:endParaRPr lang="el-G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2844" y="2124637"/>
            <a:ext cx="8003956" cy="4047563"/>
          </a:xfrm>
          <a:prstGeom prst="rect">
            <a:avLst/>
          </a:prstGeom>
        </p:spPr>
      </p:pic>
    </p:spTree>
    <p:extLst>
      <p:ext uri="{BB962C8B-B14F-4D97-AF65-F5344CB8AC3E}">
        <p14:creationId xmlns:p14="http://schemas.microsoft.com/office/powerpoint/2010/main" val="56217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4000" dirty="0" smtClean="0"/>
              <a:t>Τύποι Οργανισμών κατ’ </a:t>
            </a:r>
            <a:r>
              <a:rPr lang="el-GR" sz="4000" dirty="0" err="1" smtClean="0"/>
              <a:t>οίκον</a:t>
            </a:r>
            <a:r>
              <a:rPr lang="el-GR" sz="4000" dirty="0" smtClean="0"/>
              <a:t> Φροντίδας</a:t>
            </a:r>
            <a:endParaRPr lang="el-GR" sz="4000" dirty="0"/>
          </a:p>
        </p:txBody>
      </p:sp>
      <p:sp>
        <p:nvSpPr>
          <p:cNvPr id="2" name="Θέση κειμένου 1"/>
          <p:cNvSpPr>
            <a:spLocks noGrp="1"/>
          </p:cNvSpPr>
          <p:nvPr>
            <p:ph type="body" sz="half" idx="2"/>
          </p:nvPr>
        </p:nvSpPr>
        <p:spPr/>
        <p:txBody>
          <a:bodyPr/>
          <a:lstStyle/>
          <a:p>
            <a:endParaRPr lang="el-G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1272"/>
          <a:stretch/>
        </p:blipFill>
        <p:spPr bwMode="auto">
          <a:xfrm>
            <a:off x="1418556" y="1628800"/>
            <a:ext cx="6233864" cy="464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054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4000" dirty="0" smtClean="0"/>
              <a:t>Περιβαλλοντική Υγεία</a:t>
            </a:r>
            <a:endParaRPr lang="el-GR" sz="4000" dirty="0"/>
          </a:p>
        </p:txBody>
      </p:sp>
      <p:sp>
        <p:nvSpPr>
          <p:cNvPr id="2" name="Θέση κειμένου 1"/>
          <p:cNvSpPr>
            <a:spLocks noGrp="1"/>
          </p:cNvSpPr>
          <p:nvPr>
            <p:ph type="body" sz="half" idx="2"/>
          </p:nvPr>
        </p:nvSpPr>
        <p:spPr/>
        <p:txBody>
          <a:bodyPr/>
          <a:lstStyle/>
          <a:p>
            <a:endParaRPr lang="el-G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403"/>
          <a:stretch/>
        </p:blipFill>
        <p:spPr>
          <a:xfrm>
            <a:off x="1043608" y="1196752"/>
            <a:ext cx="6984776" cy="5016645"/>
          </a:xfrm>
          <a:prstGeom prst="rect">
            <a:avLst/>
          </a:prstGeom>
        </p:spPr>
      </p:pic>
    </p:spTree>
    <p:extLst>
      <p:ext uri="{BB962C8B-B14F-4D97-AF65-F5344CB8AC3E}">
        <p14:creationId xmlns:p14="http://schemas.microsoft.com/office/powerpoint/2010/main" val="2392943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altLang="el-GR" sz="4000" dirty="0">
                <a:solidFill>
                  <a:schemeClr val="accent1"/>
                </a:solidFill>
              </a:rPr>
              <a:t>Διαχείριση Κρίσεων</a:t>
            </a:r>
            <a:endParaRPr lang="en-US" altLang="el-GR" sz="4000" dirty="0">
              <a:solidFill>
                <a:schemeClr val="accent1"/>
              </a:solidFill>
            </a:endParaRPr>
          </a:p>
        </p:txBody>
      </p:sp>
      <p:pic>
        <p:nvPicPr>
          <p:cNvPr id="20483" name="Picture 3"/>
          <p:cNvPicPr>
            <a:picLocks noGrp="1" noChangeAspect="1" noChangeArrowheads="1"/>
          </p:cNvPicPr>
          <p:nvPr>
            <p:ph type="body" idx="1"/>
          </p:nvPr>
        </p:nvPicPr>
        <p:blipFill rotWithShape="1">
          <a:blip r:embed="rId3">
            <a:extLst>
              <a:ext uri="{28A0092B-C50C-407E-A947-70E740481C1C}">
                <a14:useLocalDpi xmlns:a14="http://schemas.microsoft.com/office/drawing/2010/main" val="0"/>
              </a:ext>
            </a:extLst>
          </a:blip>
          <a:srcRect t="1591" r="1086"/>
          <a:stretch/>
        </p:blipFill>
        <p:spPr>
          <a:xfrm>
            <a:off x="436051" y="1417638"/>
            <a:ext cx="8271898" cy="4525963"/>
          </a:xfrm>
        </p:spPr>
      </p:pic>
    </p:spTree>
    <p:extLst>
      <p:ext uri="{BB962C8B-B14F-4D97-AF65-F5344CB8AC3E}">
        <p14:creationId xmlns:p14="http://schemas.microsoft.com/office/powerpoint/2010/main" val="232715483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Ιστορική Αναδρομή</a:t>
            </a:r>
            <a:endParaRPr lang="el-GR" dirty="0"/>
          </a:p>
        </p:txBody>
      </p:sp>
      <p:sp>
        <p:nvSpPr>
          <p:cNvPr id="5" name="Θέση περιεχομένου 4"/>
          <p:cNvSpPr>
            <a:spLocks noGrp="1"/>
          </p:cNvSpPr>
          <p:nvPr>
            <p:ph idx="1"/>
          </p:nvPr>
        </p:nvSpPr>
        <p:spPr/>
        <p:txBody>
          <a:bodyPr>
            <a:noAutofit/>
          </a:bodyPr>
          <a:lstStyle/>
          <a:p>
            <a:r>
              <a:rPr lang="el-GR" dirty="0" smtClean="0"/>
              <a:t>Στο εξωτερικό</a:t>
            </a:r>
          </a:p>
          <a:p>
            <a:r>
              <a:rPr lang="el-GR" dirty="0" smtClean="0"/>
              <a:t>Στην Ελλάδα</a:t>
            </a:r>
          </a:p>
          <a:p>
            <a:pPr lvl="1"/>
            <a:r>
              <a:rPr lang="el-GR" sz="3200" dirty="0" smtClean="0"/>
              <a:t>Φροντίδα ασθενών</a:t>
            </a:r>
          </a:p>
          <a:p>
            <a:pPr lvl="1"/>
            <a:r>
              <a:rPr lang="el-GR" sz="3200" dirty="0" smtClean="0"/>
              <a:t>Φροντίδα υγειών</a:t>
            </a:r>
          </a:p>
          <a:p>
            <a:pPr lvl="2"/>
            <a:r>
              <a:rPr lang="el-GR" dirty="0" smtClean="0"/>
              <a:t>Εκπαίδευση</a:t>
            </a:r>
          </a:p>
          <a:p>
            <a:pPr lvl="2"/>
            <a:r>
              <a:rPr lang="el-GR" dirty="0" smtClean="0"/>
              <a:t>Εξειδίκευση</a:t>
            </a:r>
          </a:p>
        </p:txBody>
      </p:sp>
    </p:spTree>
    <p:extLst>
      <p:ext uri="{BB962C8B-B14F-4D97-AF65-F5344CB8AC3E}">
        <p14:creationId xmlns:p14="http://schemas.microsoft.com/office/powerpoint/2010/main" val="3442494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Η Κοινοτική Νοσηλευτική στη Χώρα μας</a:t>
            </a:r>
            <a:endParaRPr lang="el-GR" dirty="0"/>
          </a:p>
        </p:txBody>
      </p:sp>
      <p:sp>
        <p:nvSpPr>
          <p:cNvPr id="5" name="Θέση περιεχομένου 4"/>
          <p:cNvSpPr>
            <a:spLocks noGrp="1"/>
          </p:cNvSpPr>
          <p:nvPr>
            <p:ph idx="1"/>
          </p:nvPr>
        </p:nvSpPr>
        <p:spPr/>
        <p:txBody>
          <a:bodyPr>
            <a:noAutofit/>
          </a:bodyPr>
          <a:lstStyle/>
          <a:p>
            <a:r>
              <a:rPr lang="el-GR" sz="2700" dirty="0" smtClean="0"/>
              <a:t>Προ Βυζάντιο</a:t>
            </a:r>
          </a:p>
          <a:p>
            <a:r>
              <a:rPr lang="el-GR" sz="2700" dirty="0" smtClean="0"/>
              <a:t>Βυζάντιο</a:t>
            </a:r>
          </a:p>
          <a:p>
            <a:r>
              <a:rPr lang="el-GR" sz="2700" dirty="0" smtClean="0"/>
              <a:t>ΠΙΚΠΑ / ΑΣΕΑΝ / ΕΕΕΣ</a:t>
            </a:r>
          </a:p>
          <a:p>
            <a:r>
              <a:rPr lang="el-GR" sz="2700" dirty="0" smtClean="0"/>
              <a:t>ΕΣΥ</a:t>
            </a:r>
          </a:p>
          <a:p>
            <a:r>
              <a:rPr lang="el-GR" sz="2700" dirty="0" smtClean="0"/>
              <a:t>ΚΕΣΥ</a:t>
            </a:r>
          </a:p>
          <a:p>
            <a:r>
              <a:rPr lang="el-GR" sz="2700" dirty="0" smtClean="0"/>
              <a:t>ΕΣΑΝ</a:t>
            </a:r>
          </a:p>
          <a:p>
            <a:r>
              <a:rPr lang="el-GR" sz="2700" dirty="0" smtClean="0"/>
              <a:t>ΕΣΝΕ τομέας ΠΦΥ έκδοση οδηγού</a:t>
            </a:r>
          </a:p>
          <a:p>
            <a:r>
              <a:rPr lang="el-GR" sz="2700" dirty="0" smtClean="0"/>
              <a:t>Καποδιστριακό Πανεπιστήμιο Αθηνών Μεταπτυχιακό Κοινοτικής Νοσηλευτικής</a:t>
            </a:r>
          </a:p>
        </p:txBody>
      </p:sp>
    </p:spTree>
    <p:extLst>
      <p:ext uri="{BB962C8B-B14F-4D97-AF65-F5344CB8AC3E}">
        <p14:creationId xmlns:p14="http://schemas.microsoft.com/office/powerpoint/2010/main" val="1189628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smtClean="0"/>
              <a:t>Υγιείς Άνθρωποι 2010</a:t>
            </a:r>
            <a:br>
              <a:rPr lang="el-GR" dirty="0" smtClean="0"/>
            </a:br>
            <a:r>
              <a:rPr lang="el-GR" dirty="0" smtClean="0"/>
              <a:t>Υγιείς Άνθρωποι σε Υγιείς Κοινότητες</a:t>
            </a:r>
            <a:endParaRPr lang="el-GR"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2" t="10497" r="1247" b="3171"/>
          <a:stretch/>
        </p:blipFill>
        <p:spPr bwMode="auto">
          <a:xfrm>
            <a:off x="1769527" y="1772816"/>
            <a:ext cx="560494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73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n-US" altLang="el-GR" sz="4000" dirty="0" smtClean="0">
                <a:solidFill>
                  <a:schemeClr val="accent1"/>
                </a:solidFill>
              </a:rPr>
              <a:t>Guidelines</a:t>
            </a:r>
            <a:endParaRPr lang="en-US" altLang="el-GR" sz="4000" dirty="0">
              <a:solidFill>
                <a:schemeClr val="accent1"/>
              </a:solidFill>
            </a:endParaRPr>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0" t="1227" r="835" b="1"/>
          <a:stretch/>
        </p:blipFill>
        <p:spPr bwMode="auto">
          <a:xfrm>
            <a:off x="2725340" y="1196752"/>
            <a:ext cx="3693320" cy="521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7145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n-US" altLang="el-GR" sz="4000" dirty="0" smtClean="0">
                <a:solidFill>
                  <a:schemeClr val="accent1"/>
                </a:solidFill>
              </a:rPr>
              <a:t>European Working Group Members</a:t>
            </a:r>
            <a:endParaRPr lang="en-US" altLang="el-GR" sz="4000" dirty="0">
              <a:solidFill>
                <a:schemeClr val="accent1"/>
              </a:solidFill>
            </a:endParaRP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00" t="10532" r="1322" b="2333"/>
          <a:stretch/>
        </p:blipFill>
        <p:spPr bwMode="auto">
          <a:xfrm>
            <a:off x="2519772" y="1268760"/>
            <a:ext cx="4104456" cy="514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4294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Θέσεις Διεθνών Οργανισμών</a:t>
            </a:r>
            <a:endParaRPr lang="el-GR" dirty="0"/>
          </a:p>
        </p:txBody>
      </p:sp>
      <p:sp>
        <p:nvSpPr>
          <p:cNvPr id="5" name="Θέση περιεχομένου 4"/>
          <p:cNvSpPr>
            <a:spLocks noGrp="1"/>
          </p:cNvSpPr>
          <p:nvPr>
            <p:ph idx="1"/>
          </p:nvPr>
        </p:nvSpPr>
        <p:spPr/>
        <p:txBody>
          <a:bodyPr>
            <a:noAutofit/>
          </a:bodyPr>
          <a:lstStyle/>
          <a:p>
            <a:r>
              <a:rPr lang="el-GR" dirty="0" smtClean="0"/>
              <a:t>Διεθνούς Συμβουλίου Νοσηλευτών (</a:t>
            </a:r>
            <a:r>
              <a:rPr lang="en-US" dirty="0" smtClean="0"/>
              <a:t>I.C.N.)</a:t>
            </a:r>
          </a:p>
          <a:p>
            <a:endParaRPr lang="el-GR" dirty="0" smtClean="0"/>
          </a:p>
          <a:p>
            <a:r>
              <a:rPr lang="el-GR" dirty="0" smtClean="0"/>
              <a:t>Μόνιμης Επιτροπής Νοσηλευτών Ευρωπαϊκής Ένωσης</a:t>
            </a:r>
          </a:p>
        </p:txBody>
      </p:sp>
    </p:spTree>
    <p:extLst>
      <p:ext uri="{BB962C8B-B14F-4D97-AF65-F5344CB8AC3E}">
        <p14:creationId xmlns:p14="http://schemas.microsoft.com/office/powerpoint/2010/main" val="3406621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lgn="ctr" eaLnBrk="1" hangingPunct="1"/>
            <a:r>
              <a:rPr lang="en-US" altLang="el-GR" sz="4000" dirty="0" smtClean="0">
                <a:solidFill>
                  <a:schemeClr val="accent1"/>
                </a:solidFill>
              </a:rPr>
              <a:t>Nurses always there for You: Caring for Families</a:t>
            </a:r>
            <a:endParaRPr lang="en-US" altLang="el-GR" sz="4000" dirty="0">
              <a:solidFill>
                <a:schemeClr val="accent1"/>
              </a:solidFill>
            </a:endParaRPr>
          </a:p>
        </p:txBody>
      </p:sp>
      <p:pic>
        <p:nvPicPr>
          <p:cNvPr id="4" name="Picture 2" descr="Nurses Always There for You: Caring for Familie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41984" y="1417638"/>
            <a:ext cx="5060032" cy="499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396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n-US" altLang="el-GR" sz="4000" dirty="0" smtClean="0">
                <a:solidFill>
                  <a:schemeClr val="accent1"/>
                </a:solidFill>
              </a:rPr>
              <a:t>Nurses Working with the Poor</a:t>
            </a:r>
            <a:endParaRPr lang="en-US" altLang="el-GR" sz="4000" dirty="0">
              <a:solidFill>
                <a:schemeClr val="accent1"/>
              </a:solidFill>
            </a:endParaRPr>
          </a:p>
        </p:txBody>
      </p:sp>
      <p:graphicFrame>
        <p:nvGraphicFramePr>
          <p:cNvPr id="5" name="Object 2072"/>
          <p:cNvGraphicFramePr>
            <a:graphicFrameLocks noChangeAspect="1"/>
          </p:cNvGraphicFramePr>
          <p:nvPr>
            <p:extLst>
              <p:ext uri="{D42A27DB-BD31-4B8C-83A1-F6EECF244321}">
                <p14:modId xmlns:p14="http://schemas.microsoft.com/office/powerpoint/2010/main" val="2928081319"/>
              </p:ext>
            </p:extLst>
          </p:nvPr>
        </p:nvGraphicFramePr>
        <p:xfrm>
          <a:off x="1827901" y="1196752"/>
          <a:ext cx="5488198" cy="5206752"/>
        </p:xfrm>
        <a:graphic>
          <a:graphicData uri="http://schemas.openxmlformats.org/presentationml/2006/ole">
            <mc:AlternateContent xmlns:mc="http://schemas.openxmlformats.org/markup-compatibility/2006">
              <mc:Choice xmlns:v="urn:schemas-microsoft-com:vml" Requires="v">
                <p:oleObj spid="_x0000_s1351" name="Φωτογραφία του Photo Editor" r:id="rId4" imgW="2352381" imgH="3333333" progId="MSPhotoEd.3">
                  <p:embed/>
                </p:oleObj>
              </mc:Choice>
              <mc:Fallback>
                <p:oleObj name="Φωτογραφία του Photo Editor" r:id="rId4" imgW="2352381" imgH="3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901" y="1196752"/>
                        <a:ext cx="5488198" cy="520675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461849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Πληθυσμός Ευθύνης</a:t>
            </a:r>
            <a:endParaRPr lang="el-GR" dirty="0"/>
          </a:p>
        </p:txBody>
      </p:sp>
      <p:sp>
        <p:nvSpPr>
          <p:cNvPr id="5" name="Θέση περιεχομένου 4"/>
          <p:cNvSpPr>
            <a:spLocks noGrp="1"/>
          </p:cNvSpPr>
          <p:nvPr>
            <p:ph idx="1"/>
          </p:nvPr>
        </p:nvSpPr>
        <p:spPr/>
        <p:txBody>
          <a:bodyPr>
            <a:noAutofit/>
          </a:bodyPr>
          <a:lstStyle/>
          <a:p>
            <a:pPr>
              <a:lnSpc>
                <a:spcPct val="90000"/>
              </a:lnSpc>
              <a:defRPr/>
            </a:pPr>
            <a:r>
              <a:rPr lang="el-GR" altLang="el-GR" dirty="0" smtClean="0"/>
              <a:t>Υγιή άτομα κάθε ηλικίας στο χώρο που ζουν, εργάζονται ή σπουδάζουν</a:t>
            </a:r>
          </a:p>
          <a:p>
            <a:pPr>
              <a:lnSpc>
                <a:spcPct val="90000"/>
              </a:lnSpc>
              <a:defRPr/>
            </a:pPr>
            <a:endParaRPr lang="el-GR" altLang="el-GR" dirty="0" smtClean="0"/>
          </a:p>
          <a:p>
            <a:pPr>
              <a:lnSpc>
                <a:spcPct val="90000"/>
              </a:lnSpc>
              <a:defRPr/>
            </a:pPr>
            <a:r>
              <a:rPr lang="el-GR" altLang="el-GR" dirty="0" smtClean="0"/>
              <a:t>Άτομα με οξέα ή χρονιά προβλήματα υγείας στην κοινότητα</a:t>
            </a:r>
          </a:p>
          <a:p>
            <a:pPr>
              <a:lnSpc>
                <a:spcPct val="90000"/>
              </a:lnSpc>
              <a:defRPr/>
            </a:pPr>
            <a:endParaRPr lang="el-GR" altLang="el-GR" dirty="0" smtClean="0"/>
          </a:p>
          <a:p>
            <a:pPr>
              <a:lnSpc>
                <a:spcPct val="90000"/>
              </a:lnSpc>
              <a:defRPr/>
            </a:pPr>
            <a:r>
              <a:rPr lang="el-GR" altLang="el-GR" dirty="0" smtClean="0"/>
              <a:t>Ειδικές ομάδες του πληθυσμού</a:t>
            </a:r>
          </a:p>
          <a:p>
            <a:endParaRPr lang="el-GR" dirty="0" smtClean="0"/>
          </a:p>
        </p:txBody>
      </p:sp>
    </p:spTree>
    <p:extLst>
      <p:ext uri="{BB962C8B-B14F-4D97-AF65-F5344CB8AC3E}">
        <p14:creationId xmlns:p14="http://schemas.microsoft.com/office/powerpoint/2010/main" val="2027476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Διεπιστημονική Ομάδα Π.Φ.Υ</a:t>
            </a:r>
            <a:endParaRPr lang="el-GR" dirty="0"/>
          </a:p>
        </p:txBody>
      </p:sp>
      <p:sp>
        <p:nvSpPr>
          <p:cNvPr id="5" name="Θέση περιεχομένου 4"/>
          <p:cNvSpPr>
            <a:spLocks noGrp="1"/>
          </p:cNvSpPr>
          <p:nvPr>
            <p:ph idx="1"/>
          </p:nvPr>
        </p:nvSpPr>
        <p:spPr>
          <a:xfrm>
            <a:off x="464156" y="1438177"/>
            <a:ext cx="8229600" cy="4525963"/>
          </a:xfrm>
        </p:spPr>
        <p:txBody>
          <a:bodyPr>
            <a:noAutofit/>
          </a:bodyPr>
          <a:lstStyle/>
          <a:p>
            <a:pPr>
              <a:defRPr/>
            </a:pPr>
            <a:r>
              <a:rPr lang="el-GR" altLang="el-GR" dirty="0" smtClean="0"/>
              <a:t>Νοσηλευτική υπηρεσία</a:t>
            </a:r>
          </a:p>
          <a:p>
            <a:pPr>
              <a:defRPr/>
            </a:pPr>
            <a:r>
              <a:rPr lang="el-GR" altLang="el-GR" dirty="0" smtClean="0"/>
              <a:t>Ιατρική υπηρεσία</a:t>
            </a:r>
          </a:p>
          <a:p>
            <a:pPr>
              <a:defRPr/>
            </a:pPr>
            <a:r>
              <a:rPr lang="el-GR" altLang="el-GR" dirty="0" smtClean="0"/>
              <a:t>Φυσιοθεραπευτής</a:t>
            </a:r>
          </a:p>
          <a:p>
            <a:pPr>
              <a:defRPr/>
            </a:pPr>
            <a:r>
              <a:rPr lang="el-GR" altLang="el-GR" dirty="0" smtClean="0"/>
              <a:t>Λογοθεραπευτής</a:t>
            </a:r>
          </a:p>
          <a:p>
            <a:pPr>
              <a:defRPr/>
            </a:pPr>
            <a:r>
              <a:rPr lang="el-GR" altLang="el-GR" dirty="0" smtClean="0"/>
              <a:t>Ψυχολόγος</a:t>
            </a:r>
          </a:p>
          <a:p>
            <a:pPr>
              <a:defRPr/>
            </a:pPr>
            <a:r>
              <a:rPr lang="el-GR" altLang="el-GR" dirty="0" smtClean="0"/>
              <a:t>Βοηθητικό προσωπικό</a:t>
            </a:r>
          </a:p>
          <a:p>
            <a:pPr>
              <a:defRPr/>
            </a:pPr>
            <a:r>
              <a:rPr lang="el-GR" altLang="el-GR" dirty="0" smtClean="0"/>
              <a:t>Εθελοντές</a:t>
            </a:r>
          </a:p>
          <a:p>
            <a:pPr>
              <a:defRPr/>
            </a:pPr>
            <a:r>
              <a:rPr lang="el-GR" altLang="el-GR" dirty="0" smtClean="0"/>
              <a:t>Άλλες ειδικότητες</a:t>
            </a:r>
          </a:p>
          <a:p>
            <a:pPr>
              <a:lnSpc>
                <a:spcPct val="90000"/>
              </a:lnSpc>
              <a:defRPr/>
            </a:pPr>
            <a:endParaRPr lang="el-GR" altLang="el-GR" dirty="0" smtClean="0"/>
          </a:p>
          <a:p>
            <a:endParaRPr lang="el-GR" dirty="0" smtClean="0"/>
          </a:p>
        </p:txBody>
      </p:sp>
    </p:spTree>
    <p:extLst>
      <p:ext uri="{BB962C8B-B14F-4D97-AF65-F5344CB8AC3E}">
        <p14:creationId xmlns:p14="http://schemas.microsoft.com/office/powerpoint/2010/main" val="1610891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Η Π.Φ.Υ (1/3)</a:t>
            </a:r>
            <a:endParaRPr lang="el-GR" dirty="0"/>
          </a:p>
        </p:txBody>
      </p:sp>
      <p:sp>
        <p:nvSpPr>
          <p:cNvPr id="5" name="Θέση περιεχομένου 4"/>
          <p:cNvSpPr>
            <a:spLocks noGrp="1"/>
          </p:cNvSpPr>
          <p:nvPr>
            <p:ph idx="1"/>
          </p:nvPr>
        </p:nvSpPr>
        <p:spPr>
          <a:xfrm>
            <a:off x="464156" y="1438177"/>
            <a:ext cx="8229600" cy="4525963"/>
          </a:xfrm>
        </p:spPr>
        <p:txBody>
          <a:bodyPr>
            <a:noAutofit/>
          </a:bodyPr>
          <a:lstStyle/>
          <a:p>
            <a:pPr marL="0" indent="355600">
              <a:lnSpc>
                <a:spcPct val="90000"/>
              </a:lnSpc>
              <a:buNone/>
              <a:defRPr/>
            </a:pPr>
            <a:r>
              <a:rPr lang="el-GR" altLang="el-GR" dirty="0" smtClean="0"/>
              <a:t>είναι </a:t>
            </a:r>
            <a:r>
              <a:rPr lang="el-GR" altLang="el-GR" b="1" dirty="0"/>
              <a:t>βασική φροντίδα υγείας</a:t>
            </a:r>
            <a:r>
              <a:rPr lang="el-GR" altLang="el-GR" dirty="0"/>
              <a:t>, που στηρίζεται σε μεθόδους και τεχνολογία που είναι πρακτικές, επιστημονικά τεκμηριωμένες και κοινωνικά αποδεκτές, που καθίστανται προσιτές σε όλα τα άτομα και τις οικογένειες στην κοινότητα μέσω της ουσιαστικής </a:t>
            </a:r>
            <a:r>
              <a:rPr lang="el-GR" altLang="el-GR" b="1" dirty="0"/>
              <a:t>συμμετοχής</a:t>
            </a:r>
            <a:r>
              <a:rPr lang="el-GR" altLang="el-GR" dirty="0"/>
              <a:t> τους, και που έχουν ένα κόστος το οποίο η χώρα και η κοινότητα μπορούν να αντέξουν σε κάθε στάδιο της ανάπτυξής τους, στο πνεύμα της αυτοδιάθεσης και της στήριξης στις δικές τους δυνάμεις. </a:t>
            </a:r>
          </a:p>
          <a:p>
            <a:pPr marL="0" indent="0">
              <a:lnSpc>
                <a:spcPct val="90000"/>
              </a:lnSpc>
              <a:buNone/>
              <a:defRPr/>
            </a:pPr>
            <a:endParaRPr lang="el-GR" altLang="el-GR" dirty="0"/>
          </a:p>
          <a:p>
            <a:endParaRPr lang="el-GR" dirty="0" smtClean="0"/>
          </a:p>
        </p:txBody>
      </p:sp>
    </p:spTree>
    <p:extLst>
      <p:ext uri="{BB962C8B-B14F-4D97-AF65-F5344CB8AC3E}">
        <p14:creationId xmlns:p14="http://schemas.microsoft.com/office/powerpoint/2010/main" val="967184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Η Π.Φ.Υ (2/3)</a:t>
            </a:r>
            <a:endParaRPr lang="el-GR" dirty="0"/>
          </a:p>
        </p:txBody>
      </p:sp>
      <p:sp>
        <p:nvSpPr>
          <p:cNvPr id="5" name="Θέση περιεχομένου 4"/>
          <p:cNvSpPr>
            <a:spLocks noGrp="1"/>
          </p:cNvSpPr>
          <p:nvPr>
            <p:ph idx="1"/>
          </p:nvPr>
        </p:nvSpPr>
        <p:spPr>
          <a:xfrm>
            <a:off x="464156" y="1438177"/>
            <a:ext cx="8229600" cy="4525963"/>
          </a:xfrm>
        </p:spPr>
        <p:txBody>
          <a:bodyPr>
            <a:noAutofit/>
          </a:bodyPr>
          <a:lstStyle/>
          <a:p>
            <a:pPr marL="0" indent="355600">
              <a:lnSpc>
                <a:spcPct val="90000"/>
              </a:lnSpc>
              <a:buNone/>
              <a:defRPr/>
            </a:pPr>
            <a:r>
              <a:rPr lang="el-GR" altLang="el-GR" sz="3600" dirty="0" smtClean="0"/>
              <a:t>Αποτελεί </a:t>
            </a:r>
            <a:r>
              <a:rPr lang="el-GR" altLang="el-GR" sz="3600" dirty="0"/>
              <a:t>μέρος του συστήματος υγείας κάθε χώρας - </a:t>
            </a:r>
            <a:r>
              <a:rPr lang="el-GR" altLang="el-GR" sz="3600" b="1" dirty="0"/>
              <a:t>του οποίου είναι η κεντρική λειτουργία και εστίαση</a:t>
            </a:r>
            <a:r>
              <a:rPr lang="el-GR" altLang="el-GR" sz="3600" dirty="0"/>
              <a:t> -, αλλά και της συνολικής κοινωνικής και οικονομικής ανάπτυξης κάθε χώρας. </a:t>
            </a:r>
          </a:p>
          <a:p>
            <a:pPr marL="0" indent="0">
              <a:lnSpc>
                <a:spcPct val="90000"/>
              </a:lnSpc>
              <a:buNone/>
              <a:defRPr/>
            </a:pPr>
            <a:endParaRPr lang="el-GR" altLang="el-GR" sz="3600" dirty="0"/>
          </a:p>
          <a:p>
            <a:endParaRPr lang="el-GR" sz="3600" dirty="0" smtClean="0"/>
          </a:p>
        </p:txBody>
      </p:sp>
    </p:spTree>
    <p:extLst>
      <p:ext uri="{BB962C8B-B14F-4D97-AF65-F5344CB8AC3E}">
        <p14:creationId xmlns:p14="http://schemas.microsoft.com/office/powerpoint/2010/main" val="1461086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Η Π.Φ.Υ (3/3)</a:t>
            </a:r>
            <a:endParaRPr lang="el-GR" dirty="0"/>
          </a:p>
        </p:txBody>
      </p:sp>
      <p:sp>
        <p:nvSpPr>
          <p:cNvPr id="5" name="Θέση περιεχομένου 4"/>
          <p:cNvSpPr>
            <a:spLocks noGrp="1"/>
          </p:cNvSpPr>
          <p:nvPr>
            <p:ph idx="1"/>
          </p:nvPr>
        </p:nvSpPr>
        <p:spPr>
          <a:xfrm>
            <a:off x="464156" y="1438177"/>
            <a:ext cx="8229600" cy="4525963"/>
          </a:xfrm>
        </p:spPr>
        <p:txBody>
          <a:bodyPr>
            <a:noAutofit/>
          </a:bodyPr>
          <a:lstStyle/>
          <a:p>
            <a:pPr marL="0" indent="355600">
              <a:lnSpc>
                <a:spcPct val="90000"/>
              </a:lnSpc>
              <a:buNone/>
              <a:defRPr/>
            </a:pPr>
            <a:r>
              <a:rPr lang="el-GR" altLang="el-GR" sz="3600" dirty="0" smtClean="0"/>
              <a:t>Είναι </a:t>
            </a:r>
            <a:r>
              <a:rPr lang="el-GR" altLang="el-GR" sz="3600" dirty="0"/>
              <a:t>το πρώτο επίπεδο επαφής των ατόμων, της οικογένειας και της κοινότητας με το σύστημα που παρέχει τη φροντίδα υγείας όσο το δυνατό πλησιέστερα στους χώρους που οι άνθρωποι ζουν και εργάζονται και αποτελεί το πρώτο βήμα της συνεχόμενης διαδικασίας φροντίδας υγείας.</a:t>
            </a:r>
          </a:p>
          <a:p>
            <a:pPr algn="r">
              <a:lnSpc>
                <a:spcPct val="90000"/>
              </a:lnSpc>
              <a:buNone/>
              <a:defRPr/>
            </a:pPr>
            <a:r>
              <a:rPr lang="el-GR" altLang="el-GR" sz="3600" dirty="0"/>
              <a:t>Π.Ο.Υ. 1978</a:t>
            </a:r>
          </a:p>
          <a:p>
            <a:pPr marL="0" indent="355600">
              <a:lnSpc>
                <a:spcPct val="90000"/>
              </a:lnSpc>
              <a:buNone/>
              <a:defRPr/>
            </a:pPr>
            <a:endParaRPr lang="el-GR" altLang="el-GR" sz="3600" dirty="0"/>
          </a:p>
          <a:p>
            <a:pPr marL="0" indent="0">
              <a:lnSpc>
                <a:spcPct val="90000"/>
              </a:lnSpc>
              <a:buNone/>
              <a:defRPr/>
            </a:pPr>
            <a:endParaRPr lang="el-GR" altLang="el-GR" sz="3600" dirty="0"/>
          </a:p>
          <a:p>
            <a:endParaRPr lang="el-GR" sz="3600" dirty="0" smtClean="0"/>
          </a:p>
        </p:txBody>
      </p:sp>
    </p:spTree>
    <p:extLst>
      <p:ext uri="{BB962C8B-B14F-4D97-AF65-F5344CB8AC3E}">
        <p14:creationId xmlns:p14="http://schemas.microsoft.com/office/powerpoint/2010/main" val="874794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smtClean="0"/>
              <a:t>Πυραμίδα Φροντίδας Υγείας</a:t>
            </a:r>
            <a:endParaRPr lang="el-GR" dirty="0"/>
          </a:p>
        </p:txBody>
      </p:sp>
      <p:sp>
        <p:nvSpPr>
          <p:cNvPr id="4" name="AutoShape 3"/>
          <p:cNvSpPr>
            <a:spLocks noChangeArrowheads="1"/>
          </p:cNvSpPr>
          <p:nvPr/>
        </p:nvSpPr>
        <p:spPr bwMode="auto">
          <a:xfrm>
            <a:off x="900113" y="1341438"/>
            <a:ext cx="7620000" cy="4800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eaLnBrk="0" hangingPunct="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eaLnBrk="0" hangingPunct="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eaLnBrk="0" hangingPunct="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l-GR" altLang="el-GR" sz="2400"/>
          </a:p>
        </p:txBody>
      </p:sp>
      <p:sp>
        <p:nvSpPr>
          <p:cNvPr id="5" name="Text Box 4"/>
          <p:cNvSpPr txBox="1">
            <a:spLocks noChangeArrowheads="1"/>
          </p:cNvSpPr>
          <p:nvPr/>
        </p:nvSpPr>
        <p:spPr bwMode="auto">
          <a:xfrm>
            <a:off x="3851275" y="23495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eaLnBrk="0" hangingPunct="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eaLnBrk="0" hangingPunct="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eaLnBrk="0" hangingPunct="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eaLnBrk="0" hangingPunct="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50000"/>
              </a:spcBef>
              <a:buClrTx/>
              <a:buSzTx/>
              <a:buFontTx/>
              <a:buNone/>
            </a:pPr>
            <a:r>
              <a:rPr lang="el-GR" altLang="el-GR" sz="2000" dirty="0">
                <a:solidFill>
                  <a:schemeClr val="bg1"/>
                </a:solidFill>
                <a:latin typeface="Arial" panose="020B0604020202020204" pitchFamily="34" charset="0"/>
              </a:rPr>
              <a:t>Εξειδικευμένη Φροντίδα</a:t>
            </a:r>
            <a:endParaRPr lang="en-US" altLang="el-GR" sz="2000" dirty="0">
              <a:solidFill>
                <a:schemeClr val="bg1"/>
              </a:solidFill>
              <a:latin typeface="Arial" panose="020B0604020202020204" pitchFamily="34" charset="0"/>
            </a:endParaRPr>
          </a:p>
        </p:txBody>
      </p:sp>
      <p:sp>
        <p:nvSpPr>
          <p:cNvPr id="8" name="Text Box 5"/>
          <p:cNvSpPr txBox="1">
            <a:spLocks noChangeArrowheads="1"/>
          </p:cNvSpPr>
          <p:nvPr/>
        </p:nvSpPr>
        <p:spPr bwMode="auto">
          <a:xfrm>
            <a:off x="3132138" y="3789363"/>
            <a:ext cx="320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l-GR"/>
            </a:defPPr>
            <a:lvl1pPr algn="ctr">
              <a:spcBef>
                <a:spcPct val="50000"/>
              </a:spcBef>
              <a:buClrTx/>
              <a:buSzTx/>
              <a:buFontTx/>
              <a:buNone/>
              <a:defRPr sz="2000">
                <a:solidFill>
                  <a:schemeClr val="bg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buChar char="u"/>
              <a:defRPr sz="3200">
                <a:latin typeface="Times New Roman" panose="02020603050405020304" pitchFamily="18" charset="0"/>
              </a:defRPr>
            </a:lvl2pPr>
            <a:lvl3pPr marL="1143000" indent="-228600" eaLnBrk="0" hangingPunct="0">
              <a:spcBef>
                <a:spcPct val="20000"/>
              </a:spcBef>
              <a:buClr>
                <a:schemeClr val="tx2"/>
              </a:buClr>
              <a:buSzPct val="60000"/>
              <a:buFont typeface="Wingdings" panose="05000000000000000000" pitchFamily="2" charset="2"/>
              <a:buChar char="t"/>
              <a:defRPr sz="3200">
                <a:latin typeface="Times New Roman" panose="02020603050405020304" pitchFamily="18" charset="0"/>
              </a:defRPr>
            </a:lvl3pPr>
            <a:lvl4pPr marL="1600200" indent="-228600" eaLnBrk="0" hangingPunct="0">
              <a:spcBef>
                <a:spcPct val="20000"/>
              </a:spcBef>
              <a:buClr>
                <a:schemeClr val="tx1"/>
              </a:buClr>
              <a:buSzPct val="100000"/>
              <a:buChar char="•"/>
              <a:defRPr sz="3200">
                <a:latin typeface="Times New Roman" panose="02020603050405020304" pitchFamily="18" charset="0"/>
              </a:defRPr>
            </a:lvl4pPr>
            <a:lvl5pPr marL="2057400" indent="-228600" eaLnBrk="0" hangingPunct="0">
              <a:spcBef>
                <a:spcPct val="20000"/>
              </a:spcBef>
              <a:buClr>
                <a:schemeClr val="tx1"/>
              </a:buClr>
              <a:buSzPct val="100000"/>
              <a:buChar char="–"/>
              <a:defRPr sz="3200">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latin typeface="Times New Roman" panose="02020603050405020304" pitchFamily="18" charset="0"/>
              </a:defRPr>
            </a:lvl9pPr>
          </a:lstStyle>
          <a:p>
            <a:r>
              <a:rPr lang="el-GR" altLang="el-GR" dirty="0"/>
              <a:t>Πρωτοβάθμια Φροντίδα Υγείας</a:t>
            </a:r>
            <a:endParaRPr lang="en-US" altLang="el-GR" dirty="0"/>
          </a:p>
        </p:txBody>
      </p:sp>
      <p:sp>
        <p:nvSpPr>
          <p:cNvPr id="9" name="Text Box 6"/>
          <p:cNvSpPr txBox="1">
            <a:spLocks noChangeArrowheads="1"/>
          </p:cNvSpPr>
          <p:nvPr/>
        </p:nvSpPr>
        <p:spPr bwMode="auto">
          <a:xfrm>
            <a:off x="2484438" y="5157788"/>
            <a:ext cx="487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l-GR"/>
            </a:defPPr>
            <a:lvl1pPr algn="ctr">
              <a:spcBef>
                <a:spcPct val="50000"/>
              </a:spcBef>
              <a:buClrTx/>
              <a:buSzTx/>
              <a:buFontTx/>
              <a:buNone/>
              <a:defRPr sz="2000">
                <a:solidFill>
                  <a:schemeClr val="bg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buChar char="u"/>
              <a:defRPr sz="3200">
                <a:latin typeface="Times New Roman" panose="02020603050405020304" pitchFamily="18" charset="0"/>
              </a:defRPr>
            </a:lvl2pPr>
            <a:lvl3pPr marL="1143000" indent="-228600" eaLnBrk="0" hangingPunct="0">
              <a:spcBef>
                <a:spcPct val="20000"/>
              </a:spcBef>
              <a:buClr>
                <a:schemeClr val="tx2"/>
              </a:buClr>
              <a:buSzPct val="60000"/>
              <a:buFont typeface="Wingdings" panose="05000000000000000000" pitchFamily="2" charset="2"/>
              <a:buChar char="t"/>
              <a:defRPr sz="3200">
                <a:latin typeface="Times New Roman" panose="02020603050405020304" pitchFamily="18" charset="0"/>
              </a:defRPr>
            </a:lvl3pPr>
            <a:lvl4pPr marL="1600200" indent="-228600" eaLnBrk="0" hangingPunct="0">
              <a:spcBef>
                <a:spcPct val="20000"/>
              </a:spcBef>
              <a:buClr>
                <a:schemeClr val="tx1"/>
              </a:buClr>
              <a:buSzPct val="100000"/>
              <a:buChar char="•"/>
              <a:defRPr sz="3200">
                <a:latin typeface="Times New Roman" panose="02020603050405020304" pitchFamily="18" charset="0"/>
              </a:defRPr>
            </a:lvl4pPr>
            <a:lvl5pPr marL="2057400" indent="-228600" eaLnBrk="0" hangingPunct="0">
              <a:spcBef>
                <a:spcPct val="20000"/>
              </a:spcBef>
              <a:buClr>
                <a:schemeClr val="tx1"/>
              </a:buClr>
              <a:buSzPct val="100000"/>
              <a:buChar char="–"/>
              <a:defRPr sz="3200">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latin typeface="Times New Roman" panose="02020603050405020304" pitchFamily="18" charset="0"/>
              </a:defRPr>
            </a:lvl9pPr>
          </a:lstStyle>
          <a:p>
            <a:r>
              <a:rPr lang="el-GR" altLang="el-GR" dirty="0"/>
              <a:t>Δημόσια Υγεία</a:t>
            </a:r>
            <a:endParaRPr lang="en-US" altLang="el-GR" dirty="0"/>
          </a:p>
        </p:txBody>
      </p:sp>
      <p:sp>
        <p:nvSpPr>
          <p:cNvPr id="10" name="Line 7"/>
          <p:cNvSpPr>
            <a:spLocks noChangeShapeType="1"/>
          </p:cNvSpPr>
          <p:nvPr/>
        </p:nvSpPr>
        <p:spPr bwMode="auto">
          <a:xfrm>
            <a:off x="3203575" y="3357563"/>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 name="Line 8"/>
          <p:cNvSpPr>
            <a:spLocks noChangeShapeType="1"/>
          </p:cNvSpPr>
          <p:nvPr/>
        </p:nvSpPr>
        <p:spPr bwMode="auto">
          <a:xfrm flipV="1">
            <a:off x="2124075" y="4652963"/>
            <a:ext cx="5105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1644647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Συνεχιζόμενη Φροντίδα</a:t>
            </a:r>
            <a:endParaRPr lang="el-GR" dirty="0"/>
          </a:p>
        </p:txBody>
      </p:sp>
      <p:sp>
        <p:nvSpPr>
          <p:cNvPr id="5" name="Θέση περιεχομένου 4"/>
          <p:cNvSpPr>
            <a:spLocks noGrp="1"/>
          </p:cNvSpPr>
          <p:nvPr>
            <p:ph idx="1"/>
          </p:nvPr>
        </p:nvSpPr>
        <p:spPr>
          <a:xfrm>
            <a:off x="464156" y="1438177"/>
            <a:ext cx="8229600" cy="4525963"/>
          </a:xfrm>
        </p:spPr>
        <p:txBody>
          <a:bodyPr>
            <a:noAutofit/>
          </a:bodyPr>
          <a:lstStyle/>
          <a:p>
            <a:pPr algn="just">
              <a:defRPr/>
            </a:pPr>
            <a:r>
              <a:rPr lang="el-GR" altLang="el-GR" dirty="0" smtClean="0"/>
              <a:t>Το </a:t>
            </a:r>
            <a:r>
              <a:rPr lang="el-GR" altLang="el-GR" dirty="0"/>
              <a:t>επίπεδο και το είδος της φροντίδας που χρειάζεται ο άρρωστος.</a:t>
            </a:r>
          </a:p>
          <a:p>
            <a:pPr algn="just">
              <a:defRPr/>
            </a:pPr>
            <a:endParaRPr lang="el-GR" altLang="el-GR" dirty="0" smtClean="0"/>
          </a:p>
          <a:p>
            <a:pPr algn="just">
              <a:defRPr/>
            </a:pPr>
            <a:r>
              <a:rPr lang="el-GR" altLang="el-GR" dirty="0" smtClean="0"/>
              <a:t>Το </a:t>
            </a:r>
            <a:r>
              <a:rPr lang="el-GR" altLang="el-GR" dirty="0"/>
              <a:t>φάσμα των υπηρεσιών που διατίθενται.</a:t>
            </a:r>
          </a:p>
          <a:p>
            <a:pPr algn="just">
              <a:defRPr/>
            </a:pPr>
            <a:endParaRPr lang="el-GR" altLang="el-GR" dirty="0" smtClean="0"/>
          </a:p>
          <a:p>
            <a:pPr algn="just">
              <a:defRPr/>
            </a:pPr>
            <a:r>
              <a:rPr lang="el-GR" altLang="el-GR" dirty="0" smtClean="0"/>
              <a:t>Η </a:t>
            </a:r>
            <a:r>
              <a:rPr lang="el-GR" altLang="el-GR" dirty="0"/>
              <a:t>εφαρμογή κατάλληλου προγράμματος κάλυψης όλων των αναγκών του αρρώστου.</a:t>
            </a:r>
          </a:p>
          <a:p>
            <a:pPr>
              <a:defRPr/>
            </a:pPr>
            <a:endParaRPr lang="el-GR" altLang="el-GR" dirty="0" smtClean="0"/>
          </a:p>
          <a:p>
            <a:pPr>
              <a:lnSpc>
                <a:spcPct val="90000"/>
              </a:lnSpc>
              <a:defRPr/>
            </a:pPr>
            <a:endParaRPr lang="el-GR" altLang="el-GR" dirty="0" smtClean="0"/>
          </a:p>
          <a:p>
            <a:endParaRPr lang="el-GR" dirty="0" smtClean="0"/>
          </a:p>
        </p:txBody>
      </p:sp>
    </p:spTree>
    <p:extLst>
      <p:ext uri="{BB962C8B-B14F-4D97-AF65-F5344CB8AC3E}">
        <p14:creationId xmlns:p14="http://schemas.microsoft.com/office/powerpoint/2010/main" val="439908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Η ΠΦΥ σε Κάθε Χώρα</a:t>
            </a:r>
            <a:endParaRPr lang="el-GR" dirty="0"/>
          </a:p>
        </p:txBody>
      </p:sp>
      <p:sp>
        <p:nvSpPr>
          <p:cNvPr id="5" name="Θέση περιεχομένου 4"/>
          <p:cNvSpPr>
            <a:spLocks noGrp="1"/>
          </p:cNvSpPr>
          <p:nvPr>
            <p:ph idx="1"/>
          </p:nvPr>
        </p:nvSpPr>
        <p:spPr>
          <a:xfrm>
            <a:off x="464156" y="1438177"/>
            <a:ext cx="8229600" cy="4525963"/>
          </a:xfrm>
        </p:spPr>
        <p:txBody>
          <a:bodyPr>
            <a:noAutofit/>
          </a:bodyPr>
          <a:lstStyle/>
          <a:p>
            <a:pPr>
              <a:lnSpc>
                <a:spcPct val="90000"/>
              </a:lnSpc>
              <a:defRPr/>
            </a:pPr>
            <a:r>
              <a:rPr lang="el-GR" altLang="el-GR" sz="3000" dirty="0" smtClean="0"/>
              <a:t>Καθρεφτίζει </a:t>
            </a:r>
            <a:r>
              <a:rPr lang="el-GR" altLang="el-GR" sz="3000" dirty="0"/>
              <a:t>το οικονομικό κοινωνικό και πολιτιστικό επίπεδο.</a:t>
            </a:r>
          </a:p>
          <a:p>
            <a:pPr>
              <a:lnSpc>
                <a:spcPct val="90000"/>
              </a:lnSpc>
              <a:defRPr/>
            </a:pPr>
            <a:r>
              <a:rPr lang="el-GR" altLang="el-GR" sz="3000" dirty="0"/>
              <a:t>Υπογραμμίζει τα κύρια υγειονομικά προβλήματα.</a:t>
            </a:r>
          </a:p>
          <a:p>
            <a:pPr>
              <a:lnSpc>
                <a:spcPct val="90000"/>
              </a:lnSpc>
              <a:defRPr/>
            </a:pPr>
            <a:r>
              <a:rPr lang="el-GR" altLang="el-GR" sz="3000" dirty="0" smtClean="0"/>
              <a:t>Εξασφαλίζει </a:t>
            </a:r>
            <a:r>
              <a:rPr lang="el-GR" altLang="el-GR" sz="3000" dirty="0"/>
              <a:t>τη δημόσια υγεία </a:t>
            </a:r>
            <a:r>
              <a:rPr lang="el-GR" altLang="el-GR" sz="3000" dirty="0" smtClean="0"/>
              <a:t>μέσω:</a:t>
            </a:r>
            <a:endParaRPr lang="en-US" altLang="el-GR" sz="3000" dirty="0" smtClean="0"/>
          </a:p>
          <a:p>
            <a:pPr lvl="1">
              <a:lnSpc>
                <a:spcPct val="90000"/>
              </a:lnSpc>
              <a:defRPr/>
            </a:pPr>
            <a:r>
              <a:rPr lang="el-GR" altLang="el-GR" sz="2700" dirty="0" smtClean="0"/>
              <a:t>εκπαίδευσης,</a:t>
            </a:r>
            <a:endParaRPr lang="en-US" altLang="el-GR" sz="2700" dirty="0" smtClean="0"/>
          </a:p>
          <a:p>
            <a:pPr lvl="1">
              <a:lnSpc>
                <a:spcPct val="90000"/>
              </a:lnSpc>
              <a:defRPr/>
            </a:pPr>
            <a:r>
              <a:rPr lang="el-GR" altLang="el-GR" sz="2700" dirty="0" smtClean="0"/>
              <a:t>επάρκειας </a:t>
            </a:r>
            <a:r>
              <a:rPr lang="el-GR" altLang="el-GR" sz="2700" dirty="0"/>
              <a:t>κατάλληλης τροφής και ασφαλούς </a:t>
            </a:r>
            <a:r>
              <a:rPr lang="el-GR" altLang="el-GR" sz="2700" dirty="0" smtClean="0"/>
              <a:t>ύδρευσης,</a:t>
            </a:r>
            <a:endParaRPr lang="en-US" altLang="el-GR" sz="2700" dirty="0" smtClean="0"/>
          </a:p>
          <a:p>
            <a:pPr lvl="1">
              <a:lnSpc>
                <a:spcPct val="90000"/>
              </a:lnSpc>
              <a:defRPr/>
            </a:pPr>
            <a:r>
              <a:rPr lang="el-GR" altLang="el-GR" sz="2700" dirty="0" smtClean="0"/>
              <a:t>φροντίδας </a:t>
            </a:r>
            <a:r>
              <a:rPr lang="el-GR" altLang="el-GR" sz="2700" dirty="0"/>
              <a:t>μάνας και </a:t>
            </a:r>
            <a:r>
              <a:rPr lang="el-GR" altLang="el-GR" sz="2700" dirty="0" smtClean="0"/>
              <a:t>παιδιού,</a:t>
            </a:r>
            <a:endParaRPr lang="en-US" altLang="el-GR" sz="2700" dirty="0" smtClean="0"/>
          </a:p>
          <a:p>
            <a:pPr lvl="1">
              <a:lnSpc>
                <a:spcPct val="90000"/>
              </a:lnSpc>
              <a:defRPr/>
            </a:pPr>
            <a:r>
              <a:rPr lang="el-GR" altLang="el-GR" sz="2700" dirty="0" smtClean="0"/>
              <a:t>εμβολιασμών,</a:t>
            </a:r>
            <a:endParaRPr lang="en-US" altLang="el-GR" sz="2700" dirty="0" smtClean="0"/>
          </a:p>
          <a:p>
            <a:pPr lvl="1">
              <a:lnSpc>
                <a:spcPct val="90000"/>
              </a:lnSpc>
              <a:defRPr/>
            </a:pPr>
            <a:r>
              <a:rPr lang="el-GR" altLang="el-GR" sz="2700" dirty="0" smtClean="0"/>
              <a:t>πρόληψης-θεραπείας </a:t>
            </a:r>
            <a:r>
              <a:rPr lang="el-GR" altLang="el-GR" sz="2700" dirty="0"/>
              <a:t>–αποκατάστασης.</a:t>
            </a:r>
          </a:p>
          <a:p>
            <a:pPr algn="just">
              <a:defRPr/>
            </a:pPr>
            <a:endParaRPr lang="el-GR" altLang="el-GR" dirty="0"/>
          </a:p>
          <a:p>
            <a:pPr>
              <a:defRPr/>
            </a:pPr>
            <a:endParaRPr lang="el-GR" altLang="el-GR" dirty="0" smtClean="0"/>
          </a:p>
          <a:p>
            <a:pPr>
              <a:lnSpc>
                <a:spcPct val="90000"/>
              </a:lnSpc>
              <a:defRPr/>
            </a:pPr>
            <a:endParaRPr lang="el-GR" altLang="el-GR" dirty="0" smtClean="0"/>
          </a:p>
          <a:p>
            <a:endParaRPr lang="el-GR" dirty="0" smtClean="0"/>
          </a:p>
        </p:txBody>
      </p:sp>
    </p:spTree>
    <p:extLst>
      <p:ext uri="{BB962C8B-B14F-4D97-AF65-F5344CB8AC3E}">
        <p14:creationId xmlns:p14="http://schemas.microsoft.com/office/powerpoint/2010/main" val="3291600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altLang="el-GR" dirty="0" smtClean="0"/>
              <a:t>Το </a:t>
            </a:r>
            <a:r>
              <a:rPr lang="el-GR" altLang="el-GR" dirty="0"/>
              <a:t>Δημόσιο Σύστημα ΠΦΥ στη χώρα </a:t>
            </a:r>
            <a:r>
              <a:rPr lang="el-GR" altLang="el-GR" dirty="0" smtClean="0"/>
              <a:t>μας</a:t>
            </a:r>
            <a:endParaRPr lang="el-GR" dirty="0"/>
          </a:p>
        </p:txBody>
      </p:sp>
      <p:sp>
        <p:nvSpPr>
          <p:cNvPr id="5" name="Θέση περιεχομένου 4"/>
          <p:cNvSpPr>
            <a:spLocks noGrp="1"/>
          </p:cNvSpPr>
          <p:nvPr>
            <p:ph idx="1"/>
          </p:nvPr>
        </p:nvSpPr>
        <p:spPr>
          <a:xfrm>
            <a:off x="464156" y="1438177"/>
            <a:ext cx="8229600" cy="4525963"/>
          </a:xfrm>
        </p:spPr>
        <p:txBody>
          <a:bodyPr>
            <a:noAutofit/>
          </a:bodyPr>
          <a:lstStyle/>
          <a:p>
            <a:pPr>
              <a:lnSpc>
                <a:spcPct val="90000"/>
              </a:lnSpc>
              <a:defRPr/>
            </a:pPr>
            <a:r>
              <a:rPr lang="el-GR" altLang="el-GR" sz="3600" dirty="0" smtClean="0"/>
              <a:t>σύμφωνα </a:t>
            </a:r>
            <a:r>
              <a:rPr lang="el-GR" altLang="el-GR" sz="3600" dirty="0"/>
              <a:t>με τη μέχρι σήμερα οργάνωσή </a:t>
            </a:r>
            <a:r>
              <a:rPr lang="el-GR" altLang="el-GR" sz="3600" dirty="0" smtClean="0"/>
              <a:t>του</a:t>
            </a:r>
            <a:r>
              <a:rPr lang="en-US" altLang="el-GR" sz="3600" dirty="0" smtClean="0"/>
              <a:t> </a:t>
            </a:r>
            <a:r>
              <a:rPr lang="el-GR" altLang="el-GR" sz="3600" dirty="0" smtClean="0"/>
              <a:t>παρέχει:</a:t>
            </a:r>
            <a:endParaRPr lang="en-US" altLang="el-GR" sz="3600" dirty="0" smtClean="0"/>
          </a:p>
          <a:p>
            <a:pPr lvl="1">
              <a:lnSpc>
                <a:spcPct val="90000"/>
              </a:lnSpc>
              <a:defRPr/>
            </a:pPr>
            <a:r>
              <a:rPr lang="el-GR" altLang="el-GR" sz="3200" dirty="0" smtClean="0"/>
              <a:t>Πρωτοβάθμια </a:t>
            </a:r>
            <a:r>
              <a:rPr lang="el-GR" altLang="el-GR" sz="3200" dirty="0"/>
              <a:t>ιατρική και νοσηλευτική φροντίδα </a:t>
            </a:r>
            <a:r>
              <a:rPr lang="el-GR" altLang="el-GR" sz="3200" dirty="0" smtClean="0"/>
              <a:t>υγείας</a:t>
            </a:r>
          </a:p>
          <a:p>
            <a:pPr lvl="1">
              <a:lnSpc>
                <a:spcPct val="90000"/>
              </a:lnSpc>
              <a:defRPr/>
            </a:pPr>
            <a:r>
              <a:rPr lang="el-GR" altLang="el-GR" sz="3200" dirty="0" smtClean="0"/>
              <a:t>Πρόληψη </a:t>
            </a:r>
            <a:r>
              <a:rPr lang="el-GR" altLang="el-GR" sz="3200" dirty="0"/>
              <a:t>της </a:t>
            </a:r>
            <a:r>
              <a:rPr lang="el-GR" altLang="el-GR" sz="3200" dirty="0" smtClean="0"/>
              <a:t>νόσου</a:t>
            </a:r>
          </a:p>
          <a:p>
            <a:pPr lvl="1">
              <a:lnSpc>
                <a:spcPct val="90000"/>
              </a:lnSpc>
              <a:defRPr/>
            </a:pPr>
            <a:r>
              <a:rPr lang="el-GR" altLang="el-GR" sz="3200" dirty="0" smtClean="0"/>
              <a:t>Προαγωγή </a:t>
            </a:r>
            <a:r>
              <a:rPr lang="el-GR" altLang="el-GR" sz="3200" dirty="0"/>
              <a:t>της </a:t>
            </a:r>
            <a:r>
              <a:rPr lang="el-GR" altLang="el-GR" sz="3200" dirty="0" smtClean="0"/>
              <a:t>υγείας</a:t>
            </a:r>
          </a:p>
          <a:p>
            <a:pPr lvl="1">
              <a:lnSpc>
                <a:spcPct val="90000"/>
              </a:lnSpc>
              <a:defRPr/>
            </a:pPr>
            <a:r>
              <a:rPr lang="el-GR" altLang="el-GR" sz="3200" dirty="0" smtClean="0"/>
              <a:t>Κοινωνική </a:t>
            </a:r>
            <a:r>
              <a:rPr lang="el-GR" altLang="el-GR" sz="3200" dirty="0"/>
              <a:t>φροντίδα </a:t>
            </a:r>
          </a:p>
          <a:p>
            <a:pPr algn="just">
              <a:defRPr/>
            </a:pPr>
            <a:endParaRPr lang="el-GR" altLang="el-GR" dirty="0"/>
          </a:p>
          <a:p>
            <a:pPr>
              <a:defRPr/>
            </a:pPr>
            <a:endParaRPr lang="el-GR" altLang="el-GR" dirty="0" smtClean="0"/>
          </a:p>
          <a:p>
            <a:pPr>
              <a:lnSpc>
                <a:spcPct val="90000"/>
              </a:lnSpc>
              <a:defRPr/>
            </a:pPr>
            <a:endParaRPr lang="el-GR" altLang="el-GR" dirty="0" smtClean="0"/>
          </a:p>
          <a:p>
            <a:endParaRPr lang="el-GR" dirty="0" smtClean="0"/>
          </a:p>
        </p:txBody>
      </p:sp>
    </p:spTree>
    <p:extLst>
      <p:ext uri="{BB962C8B-B14F-4D97-AF65-F5344CB8AC3E}">
        <p14:creationId xmlns:p14="http://schemas.microsoft.com/office/powerpoint/2010/main" val="1198141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altLang="el-GR" dirty="0"/>
              <a:t>Οι υπηρεσίες ΠΦΥ παρέχονται από:</a:t>
            </a:r>
            <a:endParaRPr lang="el-GR" dirty="0"/>
          </a:p>
        </p:txBody>
      </p:sp>
      <p:sp>
        <p:nvSpPr>
          <p:cNvPr id="5" name="Θέση περιεχομένου 4"/>
          <p:cNvSpPr>
            <a:spLocks noGrp="1"/>
          </p:cNvSpPr>
          <p:nvPr>
            <p:ph idx="1"/>
          </p:nvPr>
        </p:nvSpPr>
        <p:spPr>
          <a:xfrm>
            <a:off x="464156" y="1438177"/>
            <a:ext cx="8229600" cy="4525963"/>
          </a:xfrm>
        </p:spPr>
        <p:txBody>
          <a:bodyPr>
            <a:noAutofit/>
          </a:bodyPr>
          <a:lstStyle/>
          <a:p>
            <a:pPr>
              <a:lnSpc>
                <a:spcPct val="90000"/>
              </a:lnSpc>
              <a:defRPr/>
            </a:pPr>
            <a:r>
              <a:rPr lang="el-GR" altLang="el-GR" sz="2800" dirty="0" smtClean="0"/>
              <a:t>Κέντρα </a:t>
            </a:r>
            <a:r>
              <a:rPr lang="el-GR" altLang="el-GR" sz="2800" dirty="0"/>
              <a:t>Υγείας</a:t>
            </a:r>
          </a:p>
          <a:p>
            <a:pPr>
              <a:lnSpc>
                <a:spcPct val="90000"/>
              </a:lnSpc>
              <a:defRPr/>
            </a:pPr>
            <a:r>
              <a:rPr lang="el-GR" altLang="el-GR" sz="2800" dirty="0"/>
              <a:t>Υγειονομικούς Σταθμούς</a:t>
            </a:r>
          </a:p>
          <a:p>
            <a:pPr>
              <a:lnSpc>
                <a:spcPct val="90000"/>
              </a:lnSpc>
              <a:defRPr/>
            </a:pPr>
            <a:r>
              <a:rPr lang="el-GR" altLang="el-GR" sz="2800" dirty="0"/>
              <a:t>Αγροτικά Ιατρεία</a:t>
            </a:r>
          </a:p>
          <a:p>
            <a:pPr>
              <a:lnSpc>
                <a:spcPct val="90000"/>
              </a:lnSpc>
              <a:defRPr/>
            </a:pPr>
            <a:r>
              <a:rPr lang="el-GR" altLang="el-GR" sz="2800" dirty="0"/>
              <a:t>Εξωτερικά Ιατρεία Νοσοκομείων</a:t>
            </a:r>
          </a:p>
          <a:p>
            <a:pPr>
              <a:lnSpc>
                <a:spcPct val="90000"/>
              </a:lnSpc>
              <a:defRPr/>
            </a:pPr>
            <a:r>
              <a:rPr lang="el-GR" altLang="el-GR" sz="2800" dirty="0"/>
              <a:t>Ιατρεία Ασφαλιστικών Ταμείων</a:t>
            </a:r>
          </a:p>
          <a:p>
            <a:pPr>
              <a:lnSpc>
                <a:spcPct val="90000"/>
              </a:lnSpc>
              <a:defRPr/>
            </a:pPr>
            <a:r>
              <a:rPr lang="el-GR" altLang="el-GR" sz="2800" dirty="0"/>
              <a:t>Τμήματα Επειγόντων</a:t>
            </a:r>
          </a:p>
          <a:p>
            <a:pPr>
              <a:lnSpc>
                <a:spcPct val="90000"/>
              </a:lnSpc>
              <a:defRPr/>
            </a:pPr>
            <a:r>
              <a:rPr lang="el-GR" altLang="el-GR" sz="2800" dirty="0"/>
              <a:t>Ειδικές Υπηρεσίες Κατ’ </a:t>
            </a:r>
            <a:r>
              <a:rPr lang="el-GR" altLang="el-GR" sz="2800" dirty="0" err="1"/>
              <a:t>Οίκον</a:t>
            </a:r>
            <a:r>
              <a:rPr lang="el-GR" altLang="el-GR" sz="2800" dirty="0"/>
              <a:t> Νοσηλείας</a:t>
            </a:r>
          </a:p>
          <a:p>
            <a:pPr>
              <a:lnSpc>
                <a:spcPct val="90000"/>
              </a:lnSpc>
              <a:defRPr/>
            </a:pPr>
            <a:r>
              <a:rPr lang="el-GR" altLang="el-GR" sz="2800" dirty="0"/>
              <a:t>Άλλες Ειδικές Υπηρεσίες, π.χ. τηλεϊατρική</a:t>
            </a:r>
          </a:p>
          <a:p>
            <a:pPr>
              <a:lnSpc>
                <a:spcPct val="90000"/>
              </a:lnSpc>
              <a:defRPr/>
            </a:pPr>
            <a:r>
              <a:rPr lang="el-GR" altLang="el-GR" sz="2800" dirty="0"/>
              <a:t>Ιδιωτικούς </a:t>
            </a:r>
            <a:r>
              <a:rPr lang="el-GR" altLang="el-GR" sz="2800" dirty="0" smtClean="0"/>
              <a:t>Φορείς</a:t>
            </a:r>
            <a:endParaRPr lang="el-GR" sz="2400" dirty="0" smtClean="0"/>
          </a:p>
        </p:txBody>
      </p:sp>
    </p:spTree>
    <p:extLst>
      <p:ext uri="{BB962C8B-B14F-4D97-AF65-F5344CB8AC3E}">
        <p14:creationId xmlns:p14="http://schemas.microsoft.com/office/powerpoint/2010/main" val="1080147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dirty="0"/>
              <a:t>Η Νοσηλευτική Διεργασία στην Κοινότητα</a:t>
            </a:r>
            <a:endParaRPr lang="en-US" altLang="el-GR" dirty="0">
              <a:solidFill>
                <a:schemeClr val="accent1"/>
              </a:solidFill>
            </a:endParaRPr>
          </a:p>
        </p:txBody>
      </p:sp>
      <p:pic>
        <p:nvPicPr>
          <p:cNvPr id="4" name="Picture 6" descr="auto0"/>
          <p:cNvPicPr>
            <a:picLocks noChangeAspect="1" noChangeArrowheads="1"/>
          </p:cNvPicPr>
          <p:nvPr/>
        </p:nvPicPr>
        <p:blipFill rotWithShape="1">
          <a:blip r:embed="rId3">
            <a:extLst>
              <a:ext uri="{28A0092B-C50C-407E-A947-70E740481C1C}">
                <a14:useLocalDpi xmlns:a14="http://schemas.microsoft.com/office/drawing/2010/main" val="0"/>
              </a:ext>
            </a:extLst>
          </a:blip>
          <a:srcRect b="23077"/>
          <a:stretch/>
        </p:blipFill>
        <p:spPr bwMode="auto">
          <a:xfrm>
            <a:off x="577956" y="1628800"/>
            <a:ext cx="798808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15590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860787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smtClean="0"/>
              <a:t>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10998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55556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a:t>Έχουν προηγηθεί οι κάτωθι εκδόσεις:</a:t>
            </a:r>
          </a:p>
          <a:p>
            <a:r>
              <a:rPr lang="el-GR" sz="2000" dirty="0"/>
              <a:t>Έκδοση </a:t>
            </a:r>
            <a:r>
              <a:rPr lang="el-GR" sz="2000" dirty="0" smtClean="0"/>
              <a:t>διαθέσιμη </a:t>
            </a:r>
            <a:r>
              <a:rPr lang="el-GR" sz="2000" dirty="0">
                <a:hlinkClick r:id="rId3"/>
              </a:rPr>
              <a:t>εδώ</a:t>
            </a:r>
            <a:r>
              <a:rPr lang="el-GR" sz="2000" dirty="0"/>
              <a:t>. </a:t>
            </a:r>
            <a:endParaRPr lang="el-GR" sz="2000" dirty="0"/>
          </a:p>
          <a:p>
            <a:endParaRPr lang="el-GR" sz="2000" dirty="0"/>
          </a:p>
        </p:txBody>
      </p:sp>
    </p:spTree>
    <p:extLst>
      <p:ext uri="{BB962C8B-B14F-4D97-AF65-F5344CB8AC3E}">
        <p14:creationId xmlns:p14="http://schemas.microsoft.com/office/powerpoint/2010/main" val="462101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Αθηνά </a:t>
            </a:r>
            <a:r>
              <a:rPr lang="el-GR" sz="2000" dirty="0" smtClean="0"/>
              <a:t>Καλοκαιρινού</a:t>
            </a:r>
            <a:r>
              <a:rPr lang="en-US" sz="2000" dirty="0" smtClean="0"/>
              <a:t> 2015. </a:t>
            </a:r>
            <a:r>
              <a:rPr lang="el-GR" sz="2000" dirty="0" smtClean="0"/>
              <a:t>Αθηνά Καλοκαιρινού.</a:t>
            </a:r>
            <a:r>
              <a:rPr lang="el-GR" sz="2000" dirty="0" smtClean="0"/>
              <a:t> </a:t>
            </a:r>
            <a:r>
              <a:rPr lang="el-GR" sz="2000" dirty="0"/>
              <a:t>«Κοινοτική Νοσηλευτική Ι. </a:t>
            </a:r>
            <a:r>
              <a:rPr lang="el-GR" sz="2000" dirty="0" smtClean="0"/>
              <a:t>Εισαγωγή στην Κοινοτική Νοσηλευτική». </a:t>
            </a:r>
            <a:r>
              <a:rPr lang="el-GR" sz="2000" dirty="0"/>
              <a:t>Έκδοση: 1.0. Αθήνα </a:t>
            </a:r>
            <a:r>
              <a:rPr lang="el-GR" sz="2000" dirty="0" smtClean="0"/>
              <a:t>2015. </a:t>
            </a:r>
            <a:r>
              <a:rPr lang="el-GR" sz="2000" dirty="0"/>
              <a:t>Διαθέσιμο από τη δικτυακή διεύθυνση: </a:t>
            </a:r>
            <a:r>
              <a:rPr lang="en-GB" sz="2000" dirty="0">
                <a:hlinkClick r:id="rId3"/>
              </a:rPr>
              <a:t>http://opencourses.uoa.gr/courses/NURS1/</a:t>
            </a:r>
            <a:r>
              <a:rPr lang="el-GR" sz="2000" dirty="0" smtClean="0"/>
              <a:t>. </a:t>
            </a:r>
            <a:endParaRPr lang="el-GR" sz="2000" dirty="0"/>
          </a:p>
          <a:p>
            <a:endParaRPr lang="el-GR" sz="2000" dirty="0"/>
          </a:p>
        </p:txBody>
      </p:sp>
    </p:spTree>
    <p:extLst>
      <p:ext uri="{BB962C8B-B14F-4D97-AF65-F5344CB8AC3E}">
        <p14:creationId xmlns:p14="http://schemas.microsoft.com/office/powerpoint/2010/main" val="1120982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Νόμος 1397/1983 </a:t>
            </a:r>
            <a:r>
              <a:rPr lang="el-GR" dirty="0" err="1" smtClean="0"/>
              <a:t>Αρθ</a:t>
            </a:r>
            <a:r>
              <a:rPr lang="el-GR" dirty="0" smtClean="0"/>
              <a:t>. 11 Παρ. 1</a:t>
            </a:r>
            <a:endParaRPr lang="el-GR" dirty="0"/>
          </a:p>
        </p:txBody>
      </p:sp>
      <p:sp>
        <p:nvSpPr>
          <p:cNvPr id="3" name="Θέση περιεχομένου 2"/>
          <p:cNvSpPr>
            <a:spLocks noGrp="1"/>
          </p:cNvSpPr>
          <p:nvPr>
            <p:ph sz="half" idx="1"/>
          </p:nvPr>
        </p:nvSpPr>
        <p:spPr/>
        <p:txBody>
          <a:bodyPr>
            <a:normAutofit/>
          </a:bodyPr>
          <a:lstStyle/>
          <a:p>
            <a:r>
              <a:rPr lang="el-GR" dirty="0" smtClean="0"/>
              <a:t>Πρωτοβάθμια περίθαλψη</a:t>
            </a:r>
          </a:p>
          <a:p>
            <a:endParaRPr lang="el-GR" dirty="0" smtClean="0"/>
          </a:p>
          <a:p>
            <a:r>
              <a:rPr lang="el-GR" dirty="0" smtClean="0"/>
              <a:t>Δευτεροβάθμια περίθαλψη</a:t>
            </a:r>
          </a:p>
          <a:p>
            <a:endParaRPr lang="el-GR" dirty="0" smtClean="0"/>
          </a:p>
          <a:p>
            <a:r>
              <a:rPr lang="el-GR" dirty="0" smtClean="0"/>
              <a:t>Τριτοβάθμια περίθαλψη</a:t>
            </a:r>
            <a:endParaRPr lang="el-GR" dirty="0"/>
          </a:p>
        </p:txBody>
      </p:sp>
      <p:sp>
        <p:nvSpPr>
          <p:cNvPr id="4" name="Θέση περιεχομένου 3"/>
          <p:cNvSpPr>
            <a:spLocks noGrp="1"/>
          </p:cNvSpPr>
          <p:nvPr>
            <p:ph sz="half" idx="2"/>
          </p:nvPr>
        </p:nvSpPr>
        <p:spPr/>
        <p:txBody>
          <a:bodyPr>
            <a:normAutofit/>
          </a:bodyPr>
          <a:lstStyle/>
          <a:p>
            <a:r>
              <a:rPr lang="el-GR" dirty="0" smtClean="0"/>
              <a:t>Δημόσιος τομέας</a:t>
            </a:r>
          </a:p>
          <a:p>
            <a:endParaRPr lang="el-GR" dirty="0"/>
          </a:p>
          <a:p>
            <a:r>
              <a:rPr lang="el-GR" dirty="0" smtClean="0"/>
              <a:t>Ιδιωτικός τομέας</a:t>
            </a:r>
            <a:endParaRPr lang="el-GR" dirty="0"/>
          </a:p>
        </p:txBody>
      </p:sp>
    </p:spTree>
    <p:extLst>
      <p:ext uri="{BB962C8B-B14F-4D97-AF65-F5344CB8AC3E}">
        <p14:creationId xmlns:p14="http://schemas.microsoft.com/office/powerpoint/2010/main" val="3290337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3728994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923287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a:t>
            </a:r>
            <a:r>
              <a:rPr lang="el-GR" sz="2000" dirty="0"/>
              <a:t>Η δομή και οργάνωση της παρουσίασης, καθώς και το υπόλοιπο περιεχόμενο, αποτελούν πνευματική ιδιοκτησία </a:t>
            </a:r>
            <a:r>
              <a:rPr lang="el-GR" sz="2000" dirty="0" smtClean="0"/>
              <a:t>της συγγραφέως </a:t>
            </a:r>
            <a:r>
              <a:rPr lang="el-GR" sz="2000" dirty="0"/>
              <a:t>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p>
          <a:p>
            <a:pPr marL="0" indent="0">
              <a:spcBef>
                <a:spcPts val="3000"/>
              </a:spcBef>
              <a:buNone/>
            </a:pPr>
            <a:r>
              <a:rPr lang="el-GR" sz="2000" dirty="0"/>
              <a:t>Οι φωτογραφίες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 "</a:t>
            </a:r>
            <a:endParaRPr lang="el-GR" sz="2000" dirty="0">
              <a:solidFill>
                <a:srgbClr val="FF0000"/>
              </a:solidFill>
            </a:endParaRPr>
          </a:p>
          <a:p>
            <a:pPr marL="0" indent="0">
              <a:buNone/>
            </a:pPr>
            <a:endParaRPr lang="en-US" sz="2000" dirty="0" smtClean="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1394418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3400" dirty="0" smtClean="0"/>
              <a:t>Ορισμοί των Τεσσάρων Βασικών Μεθόδων Άσκησης Νοσηλευτικής Εντός της Κοινότητας</a:t>
            </a:r>
            <a:endParaRPr lang="el-GR" sz="3400" dirty="0"/>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4979" b="3198"/>
          <a:stretch/>
        </p:blipFill>
        <p:spPr bwMode="auto">
          <a:xfrm>
            <a:off x="869324" y="1418400"/>
            <a:ext cx="740535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138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Ορισμός Κοινοτικής Νοσηλευτικής</a:t>
            </a:r>
            <a:endParaRPr lang="el-GR" dirty="0"/>
          </a:p>
        </p:txBody>
      </p:sp>
      <p:sp>
        <p:nvSpPr>
          <p:cNvPr id="3" name="Θέση περιεχομένου 2"/>
          <p:cNvSpPr>
            <a:spLocks noGrp="1"/>
          </p:cNvSpPr>
          <p:nvPr>
            <p:ph idx="1"/>
          </p:nvPr>
        </p:nvSpPr>
        <p:spPr/>
        <p:txBody>
          <a:bodyPr>
            <a:normAutofit/>
          </a:bodyPr>
          <a:lstStyle/>
          <a:p>
            <a:pPr algn="ctr">
              <a:buNone/>
              <a:defRPr/>
            </a:pPr>
            <a:endParaRPr lang="el-GR" altLang="el-GR" sz="2900" dirty="0" smtClean="0"/>
          </a:p>
          <a:p>
            <a:pPr marL="0" indent="355600">
              <a:buNone/>
              <a:defRPr/>
            </a:pPr>
            <a:r>
              <a:rPr lang="el-GR" altLang="el-GR" sz="3600" b="1" dirty="0" smtClean="0"/>
              <a:t>Κοινοτική Νοσηλευτική</a:t>
            </a:r>
            <a:r>
              <a:rPr lang="en-US" altLang="el-GR" sz="3600" dirty="0" smtClean="0"/>
              <a:t> </a:t>
            </a:r>
            <a:r>
              <a:rPr lang="el-GR" altLang="el-GR" sz="3600" dirty="0" smtClean="0"/>
              <a:t>είναι </a:t>
            </a:r>
            <a:r>
              <a:rPr lang="el-GR" altLang="el-GR" sz="3600" dirty="0"/>
              <a:t>η </a:t>
            </a:r>
            <a:r>
              <a:rPr lang="el-GR" altLang="el-GR" sz="3600" dirty="0" smtClean="0"/>
              <a:t>σύνθεση</a:t>
            </a:r>
            <a:r>
              <a:rPr lang="en-US" altLang="el-GR" sz="3600" dirty="0" smtClean="0"/>
              <a:t> </a:t>
            </a:r>
            <a:r>
              <a:rPr lang="el-GR" altLang="el-GR" sz="3600" dirty="0" smtClean="0"/>
              <a:t>της </a:t>
            </a:r>
            <a:r>
              <a:rPr lang="el-GR" altLang="el-GR" sz="3600" dirty="0"/>
              <a:t>νοσηλευτικής φροντίδας με </a:t>
            </a:r>
            <a:r>
              <a:rPr lang="el-GR" altLang="el-GR" sz="3600" dirty="0" smtClean="0"/>
              <a:t>την</a:t>
            </a:r>
            <a:r>
              <a:rPr lang="en-US" altLang="el-GR" sz="3600" dirty="0" smtClean="0"/>
              <a:t> </a:t>
            </a:r>
            <a:r>
              <a:rPr lang="el-GR" altLang="el-GR" sz="3600" dirty="0" smtClean="0"/>
              <a:t>πρακτική </a:t>
            </a:r>
            <a:r>
              <a:rPr lang="el-GR" altLang="el-GR" sz="3600" dirty="0"/>
              <a:t>της δημόσιας υγείας</a:t>
            </a:r>
            <a:r>
              <a:rPr lang="el-GR" altLang="el-GR" sz="3600" dirty="0" smtClean="0"/>
              <a:t>.</a:t>
            </a:r>
            <a:endParaRPr lang="en-US" altLang="el-GR" sz="3600" dirty="0" smtClean="0"/>
          </a:p>
          <a:p>
            <a:pPr marL="0" indent="355600" algn="r">
              <a:buNone/>
              <a:defRPr/>
            </a:pPr>
            <a:r>
              <a:rPr lang="el-GR" altLang="el-GR" sz="2800" dirty="0" smtClean="0"/>
              <a:t>(</a:t>
            </a:r>
            <a:r>
              <a:rPr lang="el-GR" altLang="el-GR" sz="2800" dirty="0"/>
              <a:t>ΑΝΝΑ </a:t>
            </a:r>
            <a:r>
              <a:rPr lang="en-US" altLang="el-GR" sz="2800" dirty="0"/>
              <a:t>Lancaster</a:t>
            </a:r>
            <a:r>
              <a:rPr lang="el-GR" altLang="el-GR" sz="2800" dirty="0"/>
              <a:t> 1992)  (</a:t>
            </a:r>
            <a:r>
              <a:rPr lang="en-US" altLang="el-GR" sz="2800" dirty="0"/>
              <a:t>RCN</a:t>
            </a:r>
            <a:r>
              <a:rPr lang="el-GR" altLang="el-GR" sz="2800" dirty="0"/>
              <a:t> 1992)</a:t>
            </a:r>
          </a:p>
          <a:p>
            <a:pPr marL="0" indent="0">
              <a:buNone/>
            </a:pPr>
            <a:endParaRPr lang="el-GR" sz="2900" dirty="0"/>
          </a:p>
        </p:txBody>
      </p:sp>
    </p:spTree>
    <p:extLst>
      <p:ext uri="{BB962C8B-B14F-4D97-AF65-F5344CB8AC3E}">
        <p14:creationId xmlns:p14="http://schemas.microsoft.com/office/powerpoint/2010/main" val="3040280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Άσκηση της Κοινοτικής Νοσηλευτικής</a:t>
            </a:r>
            <a:endParaRPr lang="el-GR" dirty="0"/>
          </a:p>
        </p:txBody>
      </p:sp>
      <p:sp>
        <p:nvSpPr>
          <p:cNvPr id="5" name="Θέση περιεχομένου 4"/>
          <p:cNvSpPr>
            <a:spLocks noGrp="1"/>
          </p:cNvSpPr>
          <p:nvPr>
            <p:ph idx="1"/>
          </p:nvPr>
        </p:nvSpPr>
        <p:spPr/>
        <p:txBody>
          <a:bodyPr>
            <a:noAutofit/>
          </a:bodyPr>
          <a:lstStyle/>
          <a:p>
            <a:r>
              <a:rPr lang="el-GR" sz="2800" dirty="0" smtClean="0"/>
              <a:t>Μέσα από το σύστημα υγείας – ΠΦΥ</a:t>
            </a:r>
          </a:p>
          <a:p>
            <a:r>
              <a:rPr lang="el-GR" sz="2800" dirty="0" smtClean="0"/>
              <a:t>Από ειδικές δημόσιες υπηρεσίες εκτός ΕΣΥ</a:t>
            </a:r>
          </a:p>
          <a:p>
            <a:r>
              <a:rPr lang="el-GR" sz="2800" dirty="0" smtClean="0"/>
              <a:t>Από τον ιδιωτικό τομέα</a:t>
            </a:r>
            <a:endParaRPr lang="el-GR" sz="2800" dirty="0"/>
          </a:p>
        </p:txBody>
      </p:sp>
    </p:spTree>
    <p:extLst>
      <p:ext uri="{BB962C8B-B14F-4D97-AF65-F5344CB8AC3E}">
        <p14:creationId xmlns:p14="http://schemas.microsoft.com/office/powerpoint/2010/main" val="54559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a:xfrm>
            <a:off x="6228184" y="4381495"/>
            <a:ext cx="2779712" cy="1927825"/>
          </a:xfrm>
        </p:spPr>
        <p:txBody>
          <a:bodyPr>
            <a:normAutofit/>
          </a:bodyPr>
          <a:lstStyle/>
          <a:p>
            <a:r>
              <a:rPr lang="el-GR" dirty="0" smtClean="0"/>
              <a:t>Εικόνα 1. Ο κύκλος αξιολόγησης της κοινότητας, το τμήμα αξιολόγησης του μοντέλου της κοινότητας ως εταίρου</a:t>
            </a:r>
            <a:endParaRPr lang="el-GR" dirty="0"/>
          </a:p>
        </p:txBody>
      </p:sp>
      <p:sp>
        <p:nvSpPr>
          <p:cNvPr id="6" name="Τίτλος 5"/>
          <p:cNvSpPr>
            <a:spLocks noGrp="1"/>
          </p:cNvSpPr>
          <p:nvPr>
            <p:ph type="title"/>
          </p:nvPr>
        </p:nvSpPr>
        <p:spPr/>
        <p:txBody>
          <a:bodyPr>
            <a:normAutofit/>
          </a:bodyPr>
          <a:lstStyle/>
          <a:p>
            <a:r>
              <a:rPr lang="el-GR" dirty="0" smtClean="0"/>
              <a:t>Κύκλος Αξιολόγησης Κοινότητας</a:t>
            </a:r>
            <a:endParaRPr lang="el-GR" dirty="0"/>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93" y="1386368"/>
            <a:ext cx="5654892"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26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a:t>
            </a:r>
            <a:endParaRPr lang="el-GR" dirty="0"/>
          </a:p>
        </p:txBody>
      </p:sp>
      <p:sp>
        <p:nvSpPr>
          <p:cNvPr id="3" name="Θέση περιεχομένου 2"/>
          <p:cNvSpPr>
            <a:spLocks noGrp="1"/>
          </p:cNvSpPr>
          <p:nvPr>
            <p:ph idx="1"/>
          </p:nvPr>
        </p:nvSpPr>
        <p:spPr/>
        <p:txBody>
          <a:bodyPr>
            <a:normAutofit fontScale="92500"/>
          </a:bodyPr>
          <a:lstStyle/>
          <a:p>
            <a:pPr marL="0" indent="355600">
              <a:buNone/>
              <a:defRPr/>
            </a:pPr>
            <a:r>
              <a:rPr lang="el-GR" altLang="el-GR" sz="2900" dirty="0" smtClean="0"/>
              <a:t>Ήδη </a:t>
            </a:r>
            <a:r>
              <a:rPr lang="el-GR" altLang="el-GR" sz="2900" dirty="0"/>
              <a:t>από τον περασμένο αιώνα νοσηλεύτριες εργάζονταν σε εργοστάσια, σχολεία, νοσήλευαν ασθενείς στο σπίτι τους και </a:t>
            </a:r>
            <a:r>
              <a:rPr lang="el-GR" altLang="el-GR" sz="2900" dirty="0" err="1"/>
              <a:t>απ’αυτές</a:t>
            </a:r>
            <a:r>
              <a:rPr lang="el-GR" altLang="el-GR" sz="2900" dirty="0"/>
              <a:t> κατάγονται οι επισκέπτριες υγείας (</a:t>
            </a:r>
            <a:r>
              <a:rPr lang="en-US" altLang="el-GR" sz="2900" dirty="0"/>
              <a:t>Health Visitors</a:t>
            </a:r>
            <a:r>
              <a:rPr lang="el-GR" altLang="el-GR" sz="2900" dirty="0"/>
              <a:t>), οι κοινοτικές νοσηλεύτριες (</a:t>
            </a:r>
            <a:r>
              <a:rPr lang="en-US" altLang="el-GR" sz="2900" dirty="0"/>
              <a:t>District Nurses</a:t>
            </a:r>
            <a:r>
              <a:rPr lang="el-GR" altLang="el-GR" sz="2900" dirty="0"/>
              <a:t>), οι νοσηλεύτριες επαγγελματικής υγείας  (</a:t>
            </a:r>
            <a:r>
              <a:rPr lang="en-US" altLang="el-GR" sz="2900" dirty="0"/>
              <a:t>Occupational Health Nurses</a:t>
            </a:r>
            <a:r>
              <a:rPr lang="el-GR" altLang="el-GR" sz="2900" dirty="0"/>
              <a:t>), οι σχολικές νοσηλεύτριες (</a:t>
            </a:r>
            <a:r>
              <a:rPr lang="en-US" altLang="el-GR" sz="2900" dirty="0"/>
              <a:t>School Nurses</a:t>
            </a:r>
            <a:r>
              <a:rPr lang="el-GR" altLang="el-GR" sz="2900" dirty="0"/>
              <a:t>), αλλά με εξαίρεση τις επισκέπτριες υγείας, οι υπόλοιπες ασχολούνταν με τη φροντίδα του ασθενούς ανθρώπου </a:t>
            </a:r>
            <a:endParaRPr lang="en-US" altLang="el-GR" sz="2900" dirty="0"/>
          </a:p>
          <a:p>
            <a:pPr>
              <a:buNone/>
              <a:defRPr/>
            </a:pPr>
            <a:r>
              <a:rPr lang="en-US" altLang="el-GR" sz="2900" dirty="0"/>
              <a:t>                                                                        </a:t>
            </a:r>
            <a:r>
              <a:rPr lang="el-GR" altLang="el-GR" sz="2900" dirty="0"/>
              <a:t>(</a:t>
            </a:r>
            <a:r>
              <a:rPr lang="en-US" altLang="el-GR" sz="2900" dirty="0"/>
              <a:t>Lancaster</a:t>
            </a:r>
            <a:r>
              <a:rPr lang="el-GR" altLang="el-GR" sz="2900" dirty="0"/>
              <a:t>, 1992).</a:t>
            </a:r>
            <a:endParaRPr lang="en-GB" altLang="el-GR" sz="2900" dirty="0"/>
          </a:p>
          <a:p>
            <a:pPr marL="0" indent="0">
              <a:buNone/>
            </a:pPr>
            <a:endParaRPr lang="el-GR" sz="2800" dirty="0"/>
          </a:p>
        </p:txBody>
      </p:sp>
    </p:spTree>
    <p:extLst>
      <p:ext uri="{BB962C8B-B14F-4D97-AF65-F5344CB8AC3E}">
        <p14:creationId xmlns:p14="http://schemas.microsoft.com/office/powerpoint/2010/main" val="1114471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2941</TotalTime>
  <Words>1082</Words>
  <Application>Microsoft Office PowerPoint</Application>
  <PresentationFormat>On-screen Show (4:3)</PresentationFormat>
  <Paragraphs>218</Paragraphs>
  <Slides>42</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MS PGothic</vt:lpstr>
      <vt:lpstr>Arial</vt:lpstr>
      <vt:lpstr>Calibri</vt:lpstr>
      <vt:lpstr>Times New Roman</vt:lpstr>
      <vt:lpstr>Wingdings</vt:lpstr>
      <vt:lpstr>Θέμα του Office</vt:lpstr>
      <vt:lpstr>Φωτογραφία του Photo Editor</vt:lpstr>
      <vt:lpstr>ΚΟΙΝΟΤΙΚΗ ΝΟΣΗΛΕΥΤΙΚΗ Ι</vt:lpstr>
      <vt:lpstr>Υγιείς Άνθρωποι 2010 Υγιείς Άνθρωποι σε Υγιείς Κοινότητες</vt:lpstr>
      <vt:lpstr>Πυραμίδα Φροντίδας Υγείας</vt:lpstr>
      <vt:lpstr>Νόμος 1397/1983 Αρθ. 11 Παρ. 1</vt:lpstr>
      <vt:lpstr>Ορισμοί των Τεσσάρων Βασικών Μεθόδων Άσκησης Νοσηλευτικής Εντός της Κοινότητας</vt:lpstr>
      <vt:lpstr>Ορισμός Κοινοτικής Νοσηλευτικής</vt:lpstr>
      <vt:lpstr>Άσκηση της Κοινοτικής Νοσηλευτικής</vt:lpstr>
      <vt:lpstr>Κύκλος Αξιολόγησης Κοινότητας</vt:lpstr>
      <vt:lpstr>Ορισμός</vt:lpstr>
      <vt:lpstr>Η Εκπαίδευση Υγείας στην Κοινότητα</vt:lpstr>
      <vt:lpstr>Πολιτισμικές Επιρροές στη Νοσηλευτική Κοινοτικής Υγείας</vt:lpstr>
      <vt:lpstr>Ο Νοσηλευτής στο Σχολείο</vt:lpstr>
      <vt:lpstr>Ο Νοσηλευτής στην Υγιεινή της Εργασίας</vt:lpstr>
      <vt:lpstr>Οικογενειακή Ανάπτυξη &amp; Νοσηλευτική Αξιολόγησης της Οικογένειας</vt:lpstr>
      <vt:lpstr>Τύποι Οργανισμών κατ’ οίκον Φροντίδας</vt:lpstr>
      <vt:lpstr>Περιβαλλοντική Υγεία</vt:lpstr>
      <vt:lpstr>Διαχείριση Κρίσεων</vt:lpstr>
      <vt:lpstr>Ιστορική Αναδρομή</vt:lpstr>
      <vt:lpstr>Η Κοινοτική Νοσηλευτική στη Χώρα μας</vt:lpstr>
      <vt:lpstr>Guidelines</vt:lpstr>
      <vt:lpstr>European Working Group Members</vt:lpstr>
      <vt:lpstr>Θέσεις Διεθνών Οργανισμών</vt:lpstr>
      <vt:lpstr>Nurses always there for You: Caring for Families</vt:lpstr>
      <vt:lpstr>Nurses Working with the Poor</vt:lpstr>
      <vt:lpstr>Πληθυσμός Ευθύνης</vt:lpstr>
      <vt:lpstr>Διεπιστημονική Ομάδα Π.Φ.Υ</vt:lpstr>
      <vt:lpstr>Η Π.Φ.Υ (1/3)</vt:lpstr>
      <vt:lpstr>Η Π.Φ.Υ (2/3)</vt:lpstr>
      <vt:lpstr>Η Π.Φ.Υ (3/3)</vt:lpstr>
      <vt:lpstr>Συνεχιζόμενη Φροντίδα</vt:lpstr>
      <vt:lpstr>Η ΠΦΥ σε Κάθε Χώρα</vt:lpstr>
      <vt:lpstr>Το Δημόσιο Σύστημα ΠΦΥ στη χώρα μας</vt:lpstr>
      <vt:lpstr>Οι υπηρεσίες ΠΦΥ παρέχονται από:</vt:lpstr>
      <vt:lpstr>Η Νοσηλευτική Διεργασία στην Κοινότητα</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533</cp:revision>
  <dcterms:created xsi:type="dcterms:W3CDTF">2012-09-06T09:03:05Z</dcterms:created>
  <dcterms:modified xsi:type="dcterms:W3CDTF">2016-04-19T10:05:44Z</dcterms:modified>
</cp:coreProperties>
</file>