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7" r:id="rId1"/>
  </p:sldMasterIdLst>
  <p:notesMasterIdLst>
    <p:notesMasterId r:id="rId84"/>
  </p:notesMasterIdLst>
  <p:sldIdLst>
    <p:sldId id="471" r:id="rId2"/>
    <p:sldId id="472" r:id="rId3"/>
    <p:sldId id="473" r:id="rId4"/>
    <p:sldId id="474" r:id="rId5"/>
    <p:sldId id="475" r:id="rId6"/>
    <p:sldId id="476" r:id="rId7"/>
    <p:sldId id="477" r:id="rId8"/>
    <p:sldId id="478" r:id="rId9"/>
    <p:sldId id="482" r:id="rId10"/>
    <p:sldId id="479" r:id="rId11"/>
    <p:sldId id="480" r:id="rId12"/>
    <p:sldId id="481" r:id="rId13"/>
    <p:sldId id="483" r:id="rId14"/>
    <p:sldId id="484" r:id="rId15"/>
    <p:sldId id="485" r:id="rId16"/>
    <p:sldId id="486" r:id="rId17"/>
    <p:sldId id="487" r:id="rId18"/>
    <p:sldId id="488" r:id="rId19"/>
    <p:sldId id="489" r:id="rId20"/>
    <p:sldId id="490" r:id="rId21"/>
    <p:sldId id="491" r:id="rId22"/>
    <p:sldId id="492" r:id="rId23"/>
    <p:sldId id="493" r:id="rId24"/>
    <p:sldId id="494" r:id="rId25"/>
    <p:sldId id="495" r:id="rId26"/>
    <p:sldId id="496" r:id="rId27"/>
    <p:sldId id="497" r:id="rId28"/>
    <p:sldId id="498" r:id="rId29"/>
    <p:sldId id="499" r:id="rId30"/>
    <p:sldId id="500" r:id="rId31"/>
    <p:sldId id="501" r:id="rId32"/>
    <p:sldId id="502" r:id="rId33"/>
    <p:sldId id="503" r:id="rId34"/>
    <p:sldId id="504" r:id="rId35"/>
    <p:sldId id="505" r:id="rId36"/>
    <p:sldId id="506" r:id="rId37"/>
    <p:sldId id="509" r:id="rId38"/>
    <p:sldId id="507" r:id="rId39"/>
    <p:sldId id="510" r:id="rId40"/>
    <p:sldId id="511" r:id="rId41"/>
    <p:sldId id="513" r:id="rId42"/>
    <p:sldId id="512" r:id="rId43"/>
    <p:sldId id="514" r:id="rId44"/>
    <p:sldId id="515" r:id="rId45"/>
    <p:sldId id="516" r:id="rId46"/>
    <p:sldId id="517" r:id="rId47"/>
    <p:sldId id="519" r:id="rId48"/>
    <p:sldId id="520" r:id="rId49"/>
    <p:sldId id="521" r:id="rId50"/>
    <p:sldId id="522" r:id="rId51"/>
    <p:sldId id="523" r:id="rId52"/>
    <p:sldId id="524" r:id="rId53"/>
    <p:sldId id="525" r:id="rId54"/>
    <p:sldId id="526" r:id="rId55"/>
    <p:sldId id="527" r:id="rId56"/>
    <p:sldId id="528" r:id="rId57"/>
    <p:sldId id="529" r:id="rId58"/>
    <p:sldId id="530" r:id="rId59"/>
    <p:sldId id="531" r:id="rId60"/>
    <p:sldId id="533" r:id="rId61"/>
    <p:sldId id="532" r:id="rId62"/>
    <p:sldId id="534" r:id="rId63"/>
    <p:sldId id="535" r:id="rId64"/>
    <p:sldId id="540" r:id="rId65"/>
    <p:sldId id="541" r:id="rId66"/>
    <p:sldId id="552" r:id="rId67"/>
    <p:sldId id="553" r:id="rId68"/>
    <p:sldId id="554" r:id="rId69"/>
    <p:sldId id="555" r:id="rId70"/>
    <p:sldId id="556" r:id="rId71"/>
    <p:sldId id="557" r:id="rId72"/>
    <p:sldId id="558" r:id="rId73"/>
    <p:sldId id="547" r:id="rId74"/>
    <p:sldId id="548" r:id="rId75"/>
    <p:sldId id="549" r:id="rId76"/>
    <p:sldId id="550" r:id="rId77"/>
    <p:sldId id="559" r:id="rId78"/>
    <p:sldId id="560" r:id="rId79"/>
    <p:sldId id="561" r:id="rId80"/>
    <p:sldId id="562" r:id="rId81"/>
    <p:sldId id="563" r:id="rId82"/>
    <p:sldId id="564" r:id="rId8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DF4"/>
    <a:srgbClr val="E16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774" autoAdjust="0"/>
    <p:restoredTop sz="93597" autoAdjust="0"/>
  </p:normalViewPr>
  <p:slideViewPr>
    <p:cSldViewPr snapToObjects="1">
      <p:cViewPr varScale="1">
        <p:scale>
          <a:sx n="67" d="100"/>
          <a:sy n="67" d="100"/>
        </p:scale>
        <p:origin x="90" y="126"/>
      </p:cViewPr>
      <p:guideLst>
        <p:guide orient="horz" pos="2160"/>
        <p:guide pos="2880"/>
      </p:guideLst>
    </p:cSldViewPr>
  </p:slideViewPr>
  <p:outlineViewPr>
    <p:cViewPr>
      <p:scale>
        <a:sx n="33" d="100"/>
        <a:sy n="33" d="100"/>
      </p:scale>
      <p:origin x="0" y="-778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52779BF-CF0F-4B09-9C29-99BCAA5C4110}" type="datetime1">
              <a:rPr lang="en-US" altLang="el-GR"/>
              <a:pPr>
                <a:defRPr/>
              </a:pPr>
              <a:t>10/18/2015</a:t>
            </a:fld>
            <a:endParaRPr lang="en-US" alt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l-GR" noProof="0"/>
              <a:t>Click to edit Master text styles</a:t>
            </a:r>
          </a:p>
          <a:p>
            <a:pPr lvl="1"/>
            <a:r>
              <a:rPr lang="el-GR" noProof="0"/>
              <a:t>Second level</a:t>
            </a:r>
          </a:p>
          <a:p>
            <a:pPr lvl="2"/>
            <a:r>
              <a:rPr lang="el-GR" noProof="0"/>
              <a:t>Third level</a:t>
            </a:r>
          </a:p>
          <a:p>
            <a:pPr lvl="3"/>
            <a:r>
              <a:rPr lang="el-GR" noProof="0"/>
              <a:t>Fourth level</a:t>
            </a:r>
          </a:p>
          <a:p>
            <a:pPr lvl="4"/>
            <a:r>
              <a:rPr lang="el-GR"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C11E89A-ED8A-4DEB-BF89-77F1BFBC4F12}" type="slidenum">
              <a:rPr lang="en-US" altLang="el-GR"/>
              <a:pPr>
                <a:defRPr/>
              </a:pPr>
              <a:t>‹#›</a:t>
            </a:fld>
            <a:endParaRPr lang="en-US" altLang="el-GR"/>
          </a:p>
        </p:txBody>
      </p:sp>
    </p:spTree>
    <p:extLst>
      <p:ext uri="{BB962C8B-B14F-4D97-AF65-F5344CB8AC3E}">
        <p14:creationId xmlns:p14="http://schemas.microsoft.com/office/powerpoint/2010/main" val="21298096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12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133BA62-1E12-4EDB-973F-8CFEF3BE6407}" type="slidenum">
              <a:rPr lang="en-US" altLang="el-GR" smtClean="0"/>
              <a:pPr/>
              <a:t>1</a:t>
            </a:fld>
            <a:endParaRPr lang="en-US" altLang="el-GR" smtClean="0"/>
          </a:p>
        </p:txBody>
      </p:sp>
    </p:spTree>
    <p:extLst>
      <p:ext uri="{BB962C8B-B14F-4D97-AF65-F5344CB8AC3E}">
        <p14:creationId xmlns:p14="http://schemas.microsoft.com/office/powerpoint/2010/main" val="2664405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083B133-ACF7-4BE3-80AD-981F36284F4A}" type="slidenum">
              <a:rPr lang="en-US" altLang="el-GR" smtClean="0"/>
              <a:pPr/>
              <a:t>25</a:t>
            </a:fld>
            <a:endParaRPr lang="en-US" altLang="el-GR" smtClean="0"/>
          </a:p>
        </p:txBody>
      </p:sp>
    </p:spTree>
    <p:extLst>
      <p:ext uri="{BB962C8B-B14F-4D97-AF65-F5344CB8AC3E}">
        <p14:creationId xmlns:p14="http://schemas.microsoft.com/office/powerpoint/2010/main" val="1902016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7E303BE-5196-40D7-B440-F0B9BF32FB46}" type="slidenum">
              <a:rPr lang="en-US" altLang="el-GR" smtClean="0"/>
              <a:pPr/>
              <a:t>27</a:t>
            </a:fld>
            <a:endParaRPr lang="en-US" altLang="el-GR" smtClean="0"/>
          </a:p>
        </p:txBody>
      </p:sp>
    </p:spTree>
    <p:extLst>
      <p:ext uri="{BB962C8B-B14F-4D97-AF65-F5344CB8AC3E}">
        <p14:creationId xmlns:p14="http://schemas.microsoft.com/office/powerpoint/2010/main" val="1285228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0EDE23F-796B-4C57-974A-6C61836B2658}" type="slidenum">
              <a:rPr lang="en-US" altLang="el-GR" smtClean="0"/>
              <a:pPr/>
              <a:t>28</a:t>
            </a:fld>
            <a:endParaRPr lang="en-US" altLang="el-GR" smtClean="0"/>
          </a:p>
        </p:txBody>
      </p:sp>
    </p:spTree>
    <p:extLst>
      <p:ext uri="{BB962C8B-B14F-4D97-AF65-F5344CB8AC3E}">
        <p14:creationId xmlns:p14="http://schemas.microsoft.com/office/powerpoint/2010/main" val="3702832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73268BB-1BA3-49EB-A25C-1ED31D9EB4CB}" type="slidenum">
              <a:rPr lang="en-US" altLang="el-GR" smtClean="0"/>
              <a:pPr/>
              <a:t>30</a:t>
            </a:fld>
            <a:endParaRPr lang="en-US" altLang="el-GR" smtClean="0"/>
          </a:p>
        </p:txBody>
      </p:sp>
    </p:spTree>
    <p:extLst>
      <p:ext uri="{BB962C8B-B14F-4D97-AF65-F5344CB8AC3E}">
        <p14:creationId xmlns:p14="http://schemas.microsoft.com/office/powerpoint/2010/main" val="1357017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8BF6460-65AE-476D-8DDE-D9DD55F0C37D}" type="slidenum">
              <a:rPr lang="en-US" altLang="el-GR" smtClean="0"/>
              <a:pPr/>
              <a:t>31</a:t>
            </a:fld>
            <a:endParaRPr lang="en-US" altLang="el-GR" smtClean="0"/>
          </a:p>
        </p:txBody>
      </p:sp>
    </p:spTree>
    <p:extLst>
      <p:ext uri="{BB962C8B-B14F-4D97-AF65-F5344CB8AC3E}">
        <p14:creationId xmlns:p14="http://schemas.microsoft.com/office/powerpoint/2010/main" val="1115849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CAEE447-3FAB-414E-8D7C-CD1A2A201804}" type="slidenum">
              <a:rPr lang="en-US" altLang="el-GR" smtClean="0"/>
              <a:pPr/>
              <a:t>34</a:t>
            </a:fld>
            <a:endParaRPr lang="en-US" altLang="el-GR" smtClean="0"/>
          </a:p>
        </p:txBody>
      </p:sp>
    </p:spTree>
    <p:extLst>
      <p:ext uri="{BB962C8B-B14F-4D97-AF65-F5344CB8AC3E}">
        <p14:creationId xmlns:p14="http://schemas.microsoft.com/office/powerpoint/2010/main" val="488289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97BA88C-7932-46F0-B683-94722030352F}" type="slidenum">
              <a:rPr lang="en-US" altLang="el-GR" smtClean="0"/>
              <a:pPr/>
              <a:t>36</a:t>
            </a:fld>
            <a:endParaRPr lang="en-US" altLang="el-GR" smtClean="0"/>
          </a:p>
        </p:txBody>
      </p:sp>
    </p:spTree>
    <p:extLst>
      <p:ext uri="{BB962C8B-B14F-4D97-AF65-F5344CB8AC3E}">
        <p14:creationId xmlns:p14="http://schemas.microsoft.com/office/powerpoint/2010/main" val="2656348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l-GR" dirty="0"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8A64BD7-FA67-4D98-8A28-09473D4EFAB1}" type="slidenum">
              <a:rPr lang="en-US" altLang="el-GR" smtClean="0"/>
              <a:pPr/>
              <a:t>37</a:t>
            </a:fld>
            <a:endParaRPr lang="en-US" altLang="el-GR" smtClean="0"/>
          </a:p>
        </p:txBody>
      </p:sp>
    </p:spTree>
    <p:extLst>
      <p:ext uri="{BB962C8B-B14F-4D97-AF65-F5344CB8AC3E}">
        <p14:creationId xmlns:p14="http://schemas.microsoft.com/office/powerpoint/2010/main" val="676809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l-GR"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A484BB8-704C-4C19-9C1B-85F55CCC6C59}" type="slidenum">
              <a:rPr lang="en-US" altLang="el-GR" smtClean="0"/>
              <a:pPr/>
              <a:t>38</a:t>
            </a:fld>
            <a:endParaRPr lang="en-US" altLang="el-GR" smtClean="0"/>
          </a:p>
        </p:txBody>
      </p:sp>
    </p:spTree>
    <p:extLst>
      <p:ext uri="{BB962C8B-B14F-4D97-AF65-F5344CB8AC3E}">
        <p14:creationId xmlns:p14="http://schemas.microsoft.com/office/powerpoint/2010/main" val="728847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C367778-A166-4C73-891C-6D71AC26C745}" type="slidenum">
              <a:rPr lang="en-US" altLang="el-GR" smtClean="0"/>
              <a:pPr/>
              <a:t>39</a:t>
            </a:fld>
            <a:endParaRPr lang="en-US" altLang="el-GR" smtClean="0"/>
          </a:p>
        </p:txBody>
      </p:sp>
    </p:spTree>
    <p:extLst>
      <p:ext uri="{BB962C8B-B14F-4D97-AF65-F5344CB8AC3E}">
        <p14:creationId xmlns:p14="http://schemas.microsoft.com/office/powerpoint/2010/main" val="3365698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smtClean="0"/>
              <a:t> </a:t>
            </a:r>
          </a:p>
        </p:txBody>
      </p:sp>
      <p:sp>
        <p:nvSpPr>
          <p:cNvPr id="717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0203813-A507-45C1-814F-A22C7D179471}" type="slidenum">
              <a:rPr lang="el-GR" altLang="el-GR" smtClean="0"/>
              <a:pPr/>
              <a:t>2</a:t>
            </a:fld>
            <a:endParaRPr lang="el-GR" altLang="el-GR" smtClean="0"/>
          </a:p>
        </p:txBody>
      </p:sp>
    </p:spTree>
    <p:extLst>
      <p:ext uri="{BB962C8B-B14F-4D97-AF65-F5344CB8AC3E}">
        <p14:creationId xmlns:p14="http://schemas.microsoft.com/office/powerpoint/2010/main" val="2953972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A75A380-1288-4D15-9533-5A0581CD353D}" type="slidenum">
              <a:rPr lang="en-US" altLang="el-GR" smtClean="0"/>
              <a:pPr/>
              <a:t>40</a:t>
            </a:fld>
            <a:endParaRPr lang="en-US" altLang="el-GR" smtClean="0"/>
          </a:p>
        </p:txBody>
      </p:sp>
    </p:spTree>
    <p:extLst>
      <p:ext uri="{BB962C8B-B14F-4D97-AF65-F5344CB8AC3E}">
        <p14:creationId xmlns:p14="http://schemas.microsoft.com/office/powerpoint/2010/main" val="766744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5D85E74-309E-4A76-80D0-17EBCDB17845}" type="slidenum">
              <a:rPr lang="en-US" altLang="el-GR" smtClean="0"/>
              <a:pPr/>
              <a:t>41</a:t>
            </a:fld>
            <a:endParaRPr lang="en-US" altLang="el-GR" smtClean="0"/>
          </a:p>
        </p:txBody>
      </p:sp>
    </p:spTree>
    <p:extLst>
      <p:ext uri="{BB962C8B-B14F-4D97-AF65-F5344CB8AC3E}">
        <p14:creationId xmlns:p14="http://schemas.microsoft.com/office/powerpoint/2010/main" val="3804213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EFEDDD4-00E6-4972-BDB5-3C057207D661}" type="slidenum">
              <a:rPr lang="en-US" altLang="el-GR" smtClean="0"/>
              <a:pPr/>
              <a:t>42</a:t>
            </a:fld>
            <a:endParaRPr lang="en-US" altLang="el-GR" smtClean="0"/>
          </a:p>
        </p:txBody>
      </p:sp>
    </p:spTree>
    <p:extLst>
      <p:ext uri="{BB962C8B-B14F-4D97-AF65-F5344CB8AC3E}">
        <p14:creationId xmlns:p14="http://schemas.microsoft.com/office/powerpoint/2010/main" val="2882706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3C4DBB4-55E2-4CA3-93BC-644576CED358}" type="slidenum">
              <a:rPr lang="en-US" altLang="el-GR" smtClean="0"/>
              <a:pPr/>
              <a:t>43</a:t>
            </a:fld>
            <a:endParaRPr lang="en-US" altLang="el-GR" smtClean="0"/>
          </a:p>
        </p:txBody>
      </p:sp>
    </p:spTree>
    <p:extLst>
      <p:ext uri="{BB962C8B-B14F-4D97-AF65-F5344CB8AC3E}">
        <p14:creationId xmlns:p14="http://schemas.microsoft.com/office/powerpoint/2010/main" val="903347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A5F07A8-7106-41E5-B027-40E9D5AB5CEC}" type="slidenum">
              <a:rPr lang="en-US" altLang="el-GR" smtClean="0"/>
              <a:pPr/>
              <a:t>48</a:t>
            </a:fld>
            <a:endParaRPr lang="en-US" altLang="el-GR" smtClean="0"/>
          </a:p>
        </p:txBody>
      </p:sp>
    </p:spTree>
    <p:extLst>
      <p:ext uri="{BB962C8B-B14F-4D97-AF65-F5344CB8AC3E}">
        <p14:creationId xmlns:p14="http://schemas.microsoft.com/office/powerpoint/2010/main" val="586026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C7259AC-BEF4-4958-A0BB-8A5EB39B2F01}" type="slidenum">
              <a:rPr lang="en-US" altLang="el-GR" smtClean="0"/>
              <a:pPr/>
              <a:t>50</a:t>
            </a:fld>
            <a:endParaRPr lang="en-US" altLang="el-GR" smtClean="0"/>
          </a:p>
        </p:txBody>
      </p:sp>
    </p:spTree>
    <p:extLst>
      <p:ext uri="{BB962C8B-B14F-4D97-AF65-F5344CB8AC3E}">
        <p14:creationId xmlns:p14="http://schemas.microsoft.com/office/powerpoint/2010/main" val="2200543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C661345-7B36-4EC5-8CC0-9E533FB81D31}" type="slidenum">
              <a:rPr lang="en-US" altLang="el-GR" smtClean="0"/>
              <a:pPr/>
              <a:t>52</a:t>
            </a:fld>
            <a:endParaRPr lang="en-US" altLang="el-GR" smtClean="0"/>
          </a:p>
        </p:txBody>
      </p:sp>
    </p:spTree>
    <p:extLst>
      <p:ext uri="{BB962C8B-B14F-4D97-AF65-F5344CB8AC3E}">
        <p14:creationId xmlns:p14="http://schemas.microsoft.com/office/powerpoint/2010/main" val="3232864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C670EE2-3E79-4925-BB9E-5053DA3036FF}" type="slidenum">
              <a:rPr lang="en-US" altLang="el-GR" smtClean="0"/>
              <a:pPr/>
              <a:t>54</a:t>
            </a:fld>
            <a:endParaRPr lang="en-US" altLang="el-GR" smtClean="0"/>
          </a:p>
        </p:txBody>
      </p:sp>
    </p:spTree>
    <p:extLst>
      <p:ext uri="{BB962C8B-B14F-4D97-AF65-F5344CB8AC3E}">
        <p14:creationId xmlns:p14="http://schemas.microsoft.com/office/powerpoint/2010/main" val="3228193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F63DD8F-88E0-4B01-8851-A41CFBCB9913}" type="slidenum">
              <a:rPr lang="en-US" altLang="el-GR" smtClean="0"/>
              <a:pPr/>
              <a:t>56</a:t>
            </a:fld>
            <a:endParaRPr lang="en-US" altLang="el-GR" smtClean="0"/>
          </a:p>
        </p:txBody>
      </p:sp>
    </p:spTree>
    <p:extLst>
      <p:ext uri="{BB962C8B-B14F-4D97-AF65-F5344CB8AC3E}">
        <p14:creationId xmlns:p14="http://schemas.microsoft.com/office/powerpoint/2010/main" val="3064760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B8F57B6-4C54-49F6-B362-F86BC58B635A}" type="slidenum">
              <a:rPr lang="en-US" altLang="el-GR" smtClean="0"/>
              <a:pPr/>
              <a:t>58</a:t>
            </a:fld>
            <a:endParaRPr lang="en-US" altLang="el-GR" smtClean="0"/>
          </a:p>
        </p:txBody>
      </p:sp>
    </p:spTree>
    <p:extLst>
      <p:ext uri="{BB962C8B-B14F-4D97-AF65-F5344CB8AC3E}">
        <p14:creationId xmlns:p14="http://schemas.microsoft.com/office/powerpoint/2010/main" val="2762665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E97E015-12FA-49C5-BE4E-F781646D7955}" type="slidenum">
              <a:rPr lang="en-US" altLang="el-GR" smtClean="0"/>
              <a:pPr/>
              <a:t>7</a:t>
            </a:fld>
            <a:endParaRPr lang="en-US" altLang="el-GR" smtClean="0"/>
          </a:p>
        </p:txBody>
      </p:sp>
    </p:spTree>
    <p:extLst>
      <p:ext uri="{BB962C8B-B14F-4D97-AF65-F5344CB8AC3E}">
        <p14:creationId xmlns:p14="http://schemas.microsoft.com/office/powerpoint/2010/main" val="1578568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smtClean="0"/>
              <a:t>/</a:t>
            </a:r>
            <a:endParaRPr lang="en-US" dirty="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9D61EB1-4E24-4F82-B951-151D49141393}" type="slidenum">
              <a:rPr lang="en-US" altLang="el-GR" smtClean="0"/>
              <a:pPr/>
              <a:t>59</a:t>
            </a:fld>
            <a:endParaRPr lang="en-US" altLang="el-GR" smtClean="0"/>
          </a:p>
        </p:txBody>
      </p:sp>
    </p:spTree>
    <p:extLst>
      <p:ext uri="{BB962C8B-B14F-4D97-AF65-F5344CB8AC3E}">
        <p14:creationId xmlns:p14="http://schemas.microsoft.com/office/powerpoint/2010/main" val="2639620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FD7D433-86D6-44E3-9892-75FD9D2B1949}" type="slidenum">
              <a:rPr lang="en-US" altLang="el-GR" smtClean="0"/>
              <a:pPr/>
              <a:t>60</a:t>
            </a:fld>
            <a:endParaRPr lang="en-US" altLang="el-GR" smtClean="0"/>
          </a:p>
        </p:txBody>
      </p:sp>
    </p:spTree>
    <p:extLst>
      <p:ext uri="{BB962C8B-B14F-4D97-AF65-F5344CB8AC3E}">
        <p14:creationId xmlns:p14="http://schemas.microsoft.com/office/powerpoint/2010/main" val="1183333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18AE32A-7BF2-4F86-B9B5-FB500135ECA8}" type="slidenum">
              <a:rPr lang="en-US" altLang="el-GR" smtClean="0"/>
              <a:pPr/>
              <a:t>61</a:t>
            </a:fld>
            <a:endParaRPr lang="en-US" altLang="el-GR" smtClean="0"/>
          </a:p>
        </p:txBody>
      </p:sp>
    </p:spTree>
    <p:extLst>
      <p:ext uri="{BB962C8B-B14F-4D97-AF65-F5344CB8AC3E}">
        <p14:creationId xmlns:p14="http://schemas.microsoft.com/office/powerpoint/2010/main" val="3562221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FB762F4-DB23-4C15-A100-3D1EE0CAF432}" type="slidenum">
              <a:rPr lang="en-US" altLang="el-GR" smtClean="0"/>
              <a:pPr/>
              <a:t>63</a:t>
            </a:fld>
            <a:endParaRPr lang="en-US" altLang="el-GR" smtClean="0"/>
          </a:p>
        </p:txBody>
      </p:sp>
    </p:spTree>
    <p:extLst>
      <p:ext uri="{BB962C8B-B14F-4D97-AF65-F5344CB8AC3E}">
        <p14:creationId xmlns:p14="http://schemas.microsoft.com/office/powerpoint/2010/main" val="16286197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4035F78-77D5-42D8-9580-5E552C9943BE}" type="slidenum">
              <a:rPr lang="en-US" altLang="el-GR" smtClean="0"/>
              <a:pPr/>
              <a:t>65</a:t>
            </a:fld>
            <a:endParaRPr lang="en-US" altLang="el-GR" smtClean="0"/>
          </a:p>
        </p:txBody>
      </p:sp>
    </p:spTree>
    <p:extLst>
      <p:ext uri="{BB962C8B-B14F-4D97-AF65-F5344CB8AC3E}">
        <p14:creationId xmlns:p14="http://schemas.microsoft.com/office/powerpoint/2010/main" val="680461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smtClean="0"/>
              <a:t>Εικόνα 39: </a:t>
            </a:r>
            <a:endParaRPr lang="en-US" altLang="en-US" smtClean="0"/>
          </a:p>
        </p:txBody>
      </p:sp>
      <p:sp>
        <p:nvSpPr>
          <p:cNvPr id="12595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0DD5961-B9ED-47BD-A1C0-2DB64758FB15}" type="slidenum">
              <a:rPr lang="en-US" altLang="en-US" smtClean="0"/>
              <a:pPr/>
              <a:t>66</a:t>
            </a:fld>
            <a:endParaRPr lang="en-US" altLang="en-US" smtClean="0"/>
          </a:p>
        </p:txBody>
      </p:sp>
    </p:spTree>
    <p:extLst>
      <p:ext uri="{BB962C8B-B14F-4D97-AF65-F5344CB8AC3E}">
        <p14:creationId xmlns:p14="http://schemas.microsoft.com/office/powerpoint/2010/main" val="1744150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D33208F-9AB1-4083-8CA7-F1DAEEE3BD64}" type="slidenum">
              <a:rPr lang="el-GR" altLang="en-US" smtClean="0"/>
              <a:pPr/>
              <a:t>73</a:t>
            </a:fld>
            <a:endParaRPr lang="el-GR" altLang="en-US" smtClean="0"/>
          </a:p>
        </p:txBody>
      </p:sp>
    </p:spTree>
    <p:extLst>
      <p:ext uri="{BB962C8B-B14F-4D97-AF65-F5344CB8AC3E}">
        <p14:creationId xmlns:p14="http://schemas.microsoft.com/office/powerpoint/2010/main" val="24896428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785AE04-1320-42D6-B276-4E4C8AEF8C68}" type="slidenum">
              <a:rPr lang="el-GR" altLang="en-US" smtClean="0"/>
              <a:pPr/>
              <a:t>74</a:t>
            </a:fld>
            <a:endParaRPr lang="el-GR" altLang="en-US" smtClean="0"/>
          </a:p>
        </p:txBody>
      </p:sp>
    </p:spTree>
    <p:extLst>
      <p:ext uri="{BB962C8B-B14F-4D97-AF65-F5344CB8AC3E}">
        <p14:creationId xmlns:p14="http://schemas.microsoft.com/office/powerpoint/2010/main" val="12413406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4C47CED-E5F5-4B7F-8C9A-0D5791B9DAA7}" type="slidenum">
              <a:rPr lang="el-GR" altLang="en-US" smtClean="0"/>
              <a:pPr/>
              <a:t>75</a:t>
            </a:fld>
            <a:endParaRPr lang="el-GR" altLang="en-US" smtClean="0"/>
          </a:p>
        </p:txBody>
      </p:sp>
    </p:spTree>
    <p:extLst>
      <p:ext uri="{BB962C8B-B14F-4D97-AF65-F5344CB8AC3E}">
        <p14:creationId xmlns:p14="http://schemas.microsoft.com/office/powerpoint/2010/main" val="6012672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F089090-81AB-4A69-BC72-0BA9F3232A7B}" type="slidenum">
              <a:rPr lang="el-GR" altLang="en-US" smtClean="0"/>
              <a:pPr/>
              <a:t>76</a:t>
            </a:fld>
            <a:endParaRPr lang="el-GR" altLang="en-US" smtClean="0"/>
          </a:p>
        </p:txBody>
      </p:sp>
    </p:spTree>
    <p:extLst>
      <p:ext uri="{BB962C8B-B14F-4D97-AF65-F5344CB8AC3E}">
        <p14:creationId xmlns:p14="http://schemas.microsoft.com/office/powerpoint/2010/main" val="364317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9258C11-4E59-4282-A5D2-576BF4D65076}" type="slidenum">
              <a:rPr lang="en-US" altLang="el-GR" smtClean="0"/>
              <a:pPr/>
              <a:t>8</a:t>
            </a:fld>
            <a:endParaRPr lang="en-US" altLang="el-GR" smtClean="0"/>
          </a:p>
        </p:txBody>
      </p:sp>
    </p:spTree>
    <p:extLst>
      <p:ext uri="{BB962C8B-B14F-4D97-AF65-F5344CB8AC3E}">
        <p14:creationId xmlns:p14="http://schemas.microsoft.com/office/powerpoint/2010/main" val="39068435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F089090-81AB-4A69-BC72-0BA9F3232A7B}" type="slidenum">
              <a:rPr lang="el-GR" altLang="en-US" smtClean="0"/>
              <a:pPr/>
              <a:t>77</a:t>
            </a:fld>
            <a:endParaRPr lang="el-GR" altLang="en-US" smtClean="0"/>
          </a:p>
        </p:txBody>
      </p:sp>
    </p:spTree>
    <p:extLst>
      <p:ext uri="{BB962C8B-B14F-4D97-AF65-F5344CB8AC3E}">
        <p14:creationId xmlns:p14="http://schemas.microsoft.com/office/powerpoint/2010/main" val="41753501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F089090-81AB-4A69-BC72-0BA9F3232A7B}" type="slidenum">
              <a:rPr lang="el-GR" altLang="en-US" smtClean="0"/>
              <a:pPr/>
              <a:t>78</a:t>
            </a:fld>
            <a:endParaRPr lang="el-GR" altLang="en-US" smtClean="0"/>
          </a:p>
        </p:txBody>
      </p:sp>
    </p:spTree>
    <p:extLst>
      <p:ext uri="{BB962C8B-B14F-4D97-AF65-F5344CB8AC3E}">
        <p14:creationId xmlns:p14="http://schemas.microsoft.com/office/powerpoint/2010/main" val="37097947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F089090-81AB-4A69-BC72-0BA9F3232A7B}" type="slidenum">
              <a:rPr lang="el-GR" altLang="en-US" smtClean="0"/>
              <a:pPr/>
              <a:t>79</a:t>
            </a:fld>
            <a:endParaRPr lang="el-GR" altLang="en-US" smtClean="0"/>
          </a:p>
        </p:txBody>
      </p:sp>
    </p:spTree>
    <p:extLst>
      <p:ext uri="{BB962C8B-B14F-4D97-AF65-F5344CB8AC3E}">
        <p14:creationId xmlns:p14="http://schemas.microsoft.com/office/powerpoint/2010/main" val="4636351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F089090-81AB-4A69-BC72-0BA9F3232A7B}" type="slidenum">
              <a:rPr lang="el-GR" altLang="en-US" smtClean="0"/>
              <a:pPr/>
              <a:t>80</a:t>
            </a:fld>
            <a:endParaRPr lang="el-GR" altLang="en-US" smtClean="0"/>
          </a:p>
        </p:txBody>
      </p:sp>
    </p:spTree>
    <p:extLst>
      <p:ext uri="{BB962C8B-B14F-4D97-AF65-F5344CB8AC3E}">
        <p14:creationId xmlns:p14="http://schemas.microsoft.com/office/powerpoint/2010/main" val="11616626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F089090-81AB-4A69-BC72-0BA9F3232A7B}" type="slidenum">
              <a:rPr lang="el-GR" altLang="en-US" smtClean="0"/>
              <a:pPr/>
              <a:t>81</a:t>
            </a:fld>
            <a:endParaRPr lang="el-GR" altLang="en-US" smtClean="0"/>
          </a:p>
        </p:txBody>
      </p:sp>
    </p:spTree>
    <p:extLst>
      <p:ext uri="{BB962C8B-B14F-4D97-AF65-F5344CB8AC3E}">
        <p14:creationId xmlns:p14="http://schemas.microsoft.com/office/powerpoint/2010/main" val="2009988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F089090-81AB-4A69-BC72-0BA9F3232A7B}" type="slidenum">
              <a:rPr lang="el-GR" altLang="en-US" smtClean="0"/>
              <a:pPr/>
              <a:t>82</a:t>
            </a:fld>
            <a:endParaRPr lang="el-GR" altLang="en-US" smtClean="0"/>
          </a:p>
        </p:txBody>
      </p:sp>
    </p:spTree>
    <p:extLst>
      <p:ext uri="{BB962C8B-B14F-4D97-AF65-F5344CB8AC3E}">
        <p14:creationId xmlns:p14="http://schemas.microsoft.com/office/powerpoint/2010/main" val="3087443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4BF7B6F-5FCA-41EA-AA95-85B827013FD1}" type="slidenum">
              <a:rPr lang="en-US" altLang="el-GR" smtClean="0"/>
              <a:pPr/>
              <a:t>11</a:t>
            </a:fld>
            <a:endParaRPr lang="en-US" altLang="el-GR" smtClean="0"/>
          </a:p>
        </p:txBody>
      </p:sp>
    </p:spTree>
    <p:extLst>
      <p:ext uri="{BB962C8B-B14F-4D97-AF65-F5344CB8AC3E}">
        <p14:creationId xmlns:p14="http://schemas.microsoft.com/office/powerpoint/2010/main" val="2790109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7122F89-E215-4005-8FC0-2EFF7D957CCC}" type="slidenum">
              <a:rPr lang="en-US" altLang="el-GR" smtClean="0"/>
              <a:pPr/>
              <a:t>13</a:t>
            </a:fld>
            <a:endParaRPr lang="en-US" altLang="el-GR" smtClean="0"/>
          </a:p>
        </p:txBody>
      </p:sp>
    </p:spTree>
    <p:extLst>
      <p:ext uri="{BB962C8B-B14F-4D97-AF65-F5344CB8AC3E}">
        <p14:creationId xmlns:p14="http://schemas.microsoft.com/office/powerpoint/2010/main" val="4142532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C5CD70D-A30C-4F45-ABF2-1EEE371717F2}" type="slidenum">
              <a:rPr lang="en-US" altLang="el-GR" smtClean="0"/>
              <a:pPr/>
              <a:t>16</a:t>
            </a:fld>
            <a:endParaRPr lang="en-US" altLang="el-GR" smtClean="0"/>
          </a:p>
        </p:txBody>
      </p:sp>
    </p:spTree>
    <p:extLst>
      <p:ext uri="{BB962C8B-B14F-4D97-AF65-F5344CB8AC3E}">
        <p14:creationId xmlns:p14="http://schemas.microsoft.com/office/powerpoint/2010/main" val="2934014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EF4C113-160A-42C0-876F-297CC52983A4}" type="slidenum">
              <a:rPr lang="en-US" altLang="el-GR" smtClean="0"/>
              <a:pPr/>
              <a:t>19</a:t>
            </a:fld>
            <a:endParaRPr lang="en-US" altLang="el-GR" smtClean="0"/>
          </a:p>
        </p:txBody>
      </p:sp>
    </p:spTree>
    <p:extLst>
      <p:ext uri="{BB962C8B-B14F-4D97-AF65-F5344CB8AC3E}">
        <p14:creationId xmlns:p14="http://schemas.microsoft.com/office/powerpoint/2010/main" val="3286142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BD70305-D72C-43A3-8CF8-B0AD9D7CB30F}" type="slidenum">
              <a:rPr lang="en-US" altLang="el-GR" smtClean="0"/>
              <a:pPr/>
              <a:t>22</a:t>
            </a:fld>
            <a:endParaRPr lang="en-US" altLang="el-GR" smtClean="0"/>
          </a:p>
        </p:txBody>
      </p:sp>
    </p:spTree>
    <p:extLst>
      <p:ext uri="{BB962C8B-B14F-4D97-AF65-F5344CB8AC3E}">
        <p14:creationId xmlns:p14="http://schemas.microsoft.com/office/powerpoint/2010/main" val="565661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Διαφάνεια τίτλου">
    <p:spTree>
      <p:nvGrpSpPr>
        <p:cNvPr id="1" name=""/>
        <p:cNvGrpSpPr/>
        <p:nvPr/>
      </p:nvGrpSpPr>
      <p:grpSpPr>
        <a:xfrm>
          <a:off x="0" y="0"/>
          <a:ext cx="0" cy="0"/>
          <a:chOff x="0" y="0"/>
          <a:chExt cx="0" cy="0"/>
        </a:xfrm>
      </p:grpSpPr>
      <p:pic>
        <p:nvPicPr>
          <p:cNvPr id="4" name="Picture 7" descr="Λογότυπο Εθνικόν και Καποδιστριακόν Πανεπιστήμιον Αθηνών"/>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22300"/>
            <a:ext cx="414813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Εικόνα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20688"/>
            <a:ext cx="45910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651819"/>
            <a:ext cx="7772400" cy="1415846"/>
          </a:xfrm>
        </p:spPr>
        <p:txBody>
          <a:bodyPr anchor="b"/>
          <a:lstStyle>
            <a:lvl1pPr algn="ctr">
              <a:defRPr sz="4400"/>
            </a:lvl1pPr>
          </a:lstStyle>
          <a:p>
            <a:r>
              <a:rPr lang="el-GR" smtClean="0"/>
              <a:t>Στυλ κύριου τίτλου</a:t>
            </a:r>
            <a:endParaRPr lang="en-US" dirty="0"/>
          </a:p>
        </p:txBody>
      </p:sp>
      <p:sp>
        <p:nvSpPr>
          <p:cNvPr id="5" name="Θέση κειμένου 4"/>
          <p:cNvSpPr>
            <a:spLocks noGrp="1"/>
          </p:cNvSpPr>
          <p:nvPr>
            <p:ph type="body" sz="quarter" idx="10"/>
          </p:nvPr>
        </p:nvSpPr>
        <p:spPr>
          <a:xfrm>
            <a:off x="971551" y="3573463"/>
            <a:ext cx="7272338" cy="2087562"/>
          </a:xfrm>
        </p:spPr>
        <p:txBody>
          <a:bodyPr>
            <a:noAutofit/>
          </a:bodyPr>
          <a:lstStyle>
            <a:lvl1pPr marL="0" indent="0" algn="ctr">
              <a:buFont typeface="Arial" panose="020B0604020202020204" pitchFamily="34" charset="0"/>
              <a:buNone/>
              <a:defRPr sz="2800" baseline="0"/>
            </a:lvl1pPr>
            <a:lvl2pPr marL="457200" indent="0">
              <a:buNone/>
              <a:defRPr/>
            </a:lvl2pPr>
            <a:lvl3pPr marL="914400" indent="0">
              <a:buNone/>
              <a:defRPr/>
            </a:lvl3pPr>
            <a:lvl4pPr marL="1371600" indent="0">
              <a:buNone/>
              <a:defRPr/>
            </a:lvl4pPr>
            <a:lvl5pPr marL="1828800" indent="0">
              <a:buNone/>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341019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6" name="Θέση περιεχομένου 5"/>
          <p:cNvSpPr>
            <a:spLocks noGrp="1"/>
          </p:cNvSpPr>
          <p:nvPr>
            <p:ph sz="quarter" idx="12"/>
          </p:nvPr>
        </p:nvSpPr>
        <p:spPr>
          <a:xfrm>
            <a:off x="3790950" y="1828802"/>
            <a:ext cx="4724400" cy="437991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8" name="Θέση κειμένου 7"/>
          <p:cNvSpPr>
            <a:spLocks noGrp="1"/>
          </p:cNvSpPr>
          <p:nvPr>
            <p:ph type="body" sz="quarter" idx="13"/>
          </p:nvPr>
        </p:nvSpPr>
        <p:spPr>
          <a:xfrm>
            <a:off x="628651" y="1798638"/>
            <a:ext cx="3101975" cy="44100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Footer Placeholder 4"/>
          <p:cNvSpPr>
            <a:spLocks noGrp="1"/>
          </p:cNvSpPr>
          <p:nvPr>
            <p:ph type="ftr" sz="quarter" idx="14"/>
          </p:nvPr>
        </p:nvSpPr>
        <p:spPr/>
        <p:txBody>
          <a:bodyPr/>
          <a:lstStyle>
            <a:lvl1pPr>
              <a:defRPr/>
            </a:lvl1pPr>
          </a:lstStyle>
          <a:p>
            <a:pPr>
              <a:defRPr/>
            </a:pPr>
            <a:r>
              <a:rPr lang="el-GR" smtClean="0"/>
              <a:t>Ενότητα 8. Οι Ομάδες των Πρωτοζώων. Διάλεξη 2η.</a:t>
            </a:r>
            <a:endParaRPr lang="en-US"/>
          </a:p>
        </p:txBody>
      </p:sp>
      <p:sp>
        <p:nvSpPr>
          <p:cNvPr id="7" name="Slide Number Placeholder 5"/>
          <p:cNvSpPr>
            <a:spLocks noGrp="1"/>
          </p:cNvSpPr>
          <p:nvPr>
            <p:ph type="sldNum" sz="quarter" idx="15"/>
          </p:nvPr>
        </p:nvSpPr>
        <p:spPr/>
        <p:txBody>
          <a:bodyPr/>
          <a:lstStyle>
            <a:lvl1pPr>
              <a:defRPr/>
            </a:lvl1pPr>
          </a:lstStyle>
          <a:p>
            <a:pPr>
              <a:defRPr/>
            </a:pPr>
            <a:fld id="{741853F4-15CB-4EB7-807B-7F4755F3955B}" type="slidenum">
              <a:rPr lang="en-US" altLang="el-GR"/>
              <a:pPr>
                <a:defRPr/>
              </a:pPr>
              <a:t>‹#›</a:t>
            </a:fld>
            <a:endParaRPr lang="en-US" altLang="el-GR"/>
          </a:p>
        </p:txBody>
      </p:sp>
    </p:spTree>
    <p:extLst>
      <p:ext uri="{BB962C8B-B14F-4D97-AF65-F5344CB8AC3E}">
        <p14:creationId xmlns:p14="http://schemas.microsoft.com/office/powerpoint/2010/main" val="3836325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6" name="Θέση εικόνας 5"/>
          <p:cNvSpPr>
            <a:spLocks noGrp="1"/>
          </p:cNvSpPr>
          <p:nvPr>
            <p:ph type="pic" sz="quarter" idx="12"/>
          </p:nvPr>
        </p:nvSpPr>
        <p:spPr>
          <a:xfrm>
            <a:off x="827088" y="2060575"/>
            <a:ext cx="2232025" cy="2376488"/>
          </a:xfrm>
        </p:spPr>
        <p:txBody>
          <a:bodyPr/>
          <a:lstStyle/>
          <a:p>
            <a:pPr lvl="0"/>
            <a:r>
              <a:rPr lang="el-GR" noProof="0" smtClean="0"/>
              <a:t>Κάντε κλικ στο εικονίδιο για να προσθέσετε εικόνα</a:t>
            </a:r>
            <a:endParaRPr lang="en-US" noProof="0"/>
          </a:p>
        </p:txBody>
      </p:sp>
      <p:sp>
        <p:nvSpPr>
          <p:cNvPr id="8" name="Θέση εικόνας 7"/>
          <p:cNvSpPr>
            <a:spLocks noGrp="1"/>
          </p:cNvSpPr>
          <p:nvPr>
            <p:ph type="pic" sz="quarter" idx="13"/>
          </p:nvPr>
        </p:nvSpPr>
        <p:spPr>
          <a:xfrm>
            <a:off x="3419475" y="2060575"/>
            <a:ext cx="2232025" cy="2376488"/>
          </a:xfrm>
        </p:spPr>
        <p:txBody>
          <a:bodyPr/>
          <a:lstStyle/>
          <a:p>
            <a:pPr lvl="0"/>
            <a:r>
              <a:rPr lang="el-GR" noProof="0" smtClean="0"/>
              <a:t>Κάντε κλικ στο εικονίδιο για να προσθέσετε εικόνα</a:t>
            </a:r>
            <a:endParaRPr lang="en-US" noProof="0"/>
          </a:p>
        </p:txBody>
      </p:sp>
      <p:sp>
        <p:nvSpPr>
          <p:cNvPr id="10" name="Θέση εικόνας 9"/>
          <p:cNvSpPr>
            <a:spLocks noGrp="1"/>
          </p:cNvSpPr>
          <p:nvPr>
            <p:ph type="pic" sz="quarter" idx="14"/>
          </p:nvPr>
        </p:nvSpPr>
        <p:spPr>
          <a:xfrm>
            <a:off x="6011863" y="2060575"/>
            <a:ext cx="2305050" cy="2376488"/>
          </a:xfrm>
        </p:spPr>
        <p:txBody>
          <a:bodyPr/>
          <a:lstStyle/>
          <a:p>
            <a:pPr lvl="0"/>
            <a:r>
              <a:rPr lang="el-GR" noProof="0" smtClean="0"/>
              <a:t>Κάντε κλικ στο εικονίδιο για να προσθέσετε εικόνα</a:t>
            </a:r>
            <a:endParaRPr lang="en-US" noProof="0"/>
          </a:p>
        </p:txBody>
      </p:sp>
      <p:sp>
        <p:nvSpPr>
          <p:cNvPr id="12" name="Θέση κειμένου 11"/>
          <p:cNvSpPr>
            <a:spLocks noGrp="1"/>
          </p:cNvSpPr>
          <p:nvPr>
            <p:ph type="body" sz="quarter" idx="15"/>
          </p:nvPr>
        </p:nvSpPr>
        <p:spPr>
          <a:xfrm>
            <a:off x="827088" y="4581525"/>
            <a:ext cx="2232025" cy="431800"/>
          </a:xfrm>
        </p:spPr>
        <p:txBody>
          <a:bodyPr/>
          <a:lstStyle>
            <a:lvl1pPr>
              <a:defRPr sz="2000"/>
            </a:lvl1pPr>
          </a:lstStyle>
          <a:p>
            <a:pPr lvl="0"/>
            <a:r>
              <a:rPr lang="el-GR" smtClean="0"/>
              <a:t>Στυλ υποδείγματος κειμένου</a:t>
            </a:r>
          </a:p>
        </p:txBody>
      </p:sp>
      <p:sp>
        <p:nvSpPr>
          <p:cNvPr id="14" name="Θέση κειμένου 13"/>
          <p:cNvSpPr>
            <a:spLocks noGrp="1"/>
          </p:cNvSpPr>
          <p:nvPr>
            <p:ph type="body" sz="quarter" idx="16"/>
          </p:nvPr>
        </p:nvSpPr>
        <p:spPr>
          <a:xfrm>
            <a:off x="3419475" y="4581525"/>
            <a:ext cx="2232025" cy="431800"/>
          </a:xfrm>
        </p:spPr>
        <p:txBody>
          <a:bodyPr/>
          <a:lstStyle>
            <a:lvl1pPr>
              <a:defRPr sz="2000"/>
            </a:lvl1pPr>
          </a:lstStyle>
          <a:p>
            <a:pPr lvl="0"/>
            <a:r>
              <a:rPr lang="el-GR" smtClean="0"/>
              <a:t>Στυλ υποδείγματος κειμένου</a:t>
            </a:r>
          </a:p>
        </p:txBody>
      </p:sp>
      <p:sp>
        <p:nvSpPr>
          <p:cNvPr id="16" name="Θέση κειμένου 15"/>
          <p:cNvSpPr>
            <a:spLocks noGrp="1"/>
          </p:cNvSpPr>
          <p:nvPr>
            <p:ph type="body" sz="quarter" idx="17"/>
          </p:nvPr>
        </p:nvSpPr>
        <p:spPr>
          <a:xfrm>
            <a:off x="6011863" y="4581525"/>
            <a:ext cx="2305050" cy="431800"/>
          </a:xfrm>
        </p:spPr>
        <p:txBody>
          <a:bodyPr/>
          <a:lstStyle>
            <a:lvl1pPr>
              <a:defRPr sz="2000"/>
            </a:lvl1pPr>
          </a:lstStyle>
          <a:p>
            <a:pPr lvl="0"/>
            <a:r>
              <a:rPr lang="el-GR" smtClean="0"/>
              <a:t>Στυλ υποδείγματος κειμένου</a:t>
            </a:r>
          </a:p>
        </p:txBody>
      </p:sp>
      <p:sp>
        <p:nvSpPr>
          <p:cNvPr id="9" name="Footer Placeholder 4"/>
          <p:cNvSpPr>
            <a:spLocks noGrp="1"/>
          </p:cNvSpPr>
          <p:nvPr>
            <p:ph type="ftr" sz="quarter" idx="18"/>
          </p:nvPr>
        </p:nvSpPr>
        <p:spPr/>
        <p:txBody>
          <a:bodyPr/>
          <a:lstStyle>
            <a:lvl1pPr>
              <a:defRPr/>
            </a:lvl1pPr>
          </a:lstStyle>
          <a:p>
            <a:pPr>
              <a:defRPr/>
            </a:pPr>
            <a:r>
              <a:rPr lang="el-GR" smtClean="0"/>
              <a:t>Ενότητα 8. Οι Ομάδες των Πρωτοζώων. Διάλεξη 2η.</a:t>
            </a:r>
            <a:endParaRPr lang="en-US"/>
          </a:p>
        </p:txBody>
      </p:sp>
      <p:sp>
        <p:nvSpPr>
          <p:cNvPr id="11" name="Slide Number Placeholder 5"/>
          <p:cNvSpPr>
            <a:spLocks noGrp="1"/>
          </p:cNvSpPr>
          <p:nvPr>
            <p:ph type="sldNum" sz="quarter" idx="19"/>
          </p:nvPr>
        </p:nvSpPr>
        <p:spPr/>
        <p:txBody>
          <a:bodyPr/>
          <a:lstStyle>
            <a:lvl1pPr>
              <a:defRPr/>
            </a:lvl1pPr>
          </a:lstStyle>
          <a:p>
            <a:pPr>
              <a:defRPr/>
            </a:pPr>
            <a:fld id="{492C6F5B-E6D7-4592-B99D-7EC2EC828DAD}" type="slidenum">
              <a:rPr lang="en-US" altLang="el-GR"/>
              <a:pPr>
                <a:defRPr/>
              </a:pPr>
              <a:t>‹#›</a:t>
            </a:fld>
            <a:endParaRPr lang="en-US" altLang="el-GR"/>
          </a:p>
        </p:txBody>
      </p:sp>
    </p:spTree>
    <p:extLst>
      <p:ext uri="{BB962C8B-B14F-4D97-AF65-F5344CB8AC3E}">
        <p14:creationId xmlns:p14="http://schemas.microsoft.com/office/powerpoint/2010/main" val="652029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a:xfrm>
            <a:off x="605631" y="1412776"/>
            <a:ext cx="7886700" cy="1325563"/>
          </a:xfrm>
        </p:spPr>
        <p:txBody>
          <a:bodyPr/>
          <a:lstStyle/>
          <a:p>
            <a:r>
              <a:rPr lang="el-GR" dirty="0" smtClean="0"/>
              <a:t>Στυλ κύριου τίτλου</a:t>
            </a:r>
            <a:endParaRPr lang="el-GR" dirty="0"/>
          </a:p>
        </p:txBody>
      </p:sp>
      <p:sp>
        <p:nvSpPr>
          <p:cNvPr id="3" name="Footer Placeholder 4"/>
          <p:cNvSpPr>
            <a:spLocks noGrp="1"/>
          </p:cNvSpPr>
          <p:nvPr>
            <p:ph type="ftr" sz="quarter" idx="10"/>
          </p:nvPr>
        </p:nvSpPr>
        <p:spPr/>
        <p:txBody>
          <a:bodyPr/>
          <a:lstStyle>
            <a:lvl1pPr>
              <a:defRPr/>
            </a:lvl1pPr>
          </a:lstStyle>
          <a:p>
            <a:pPr>
              <a:defRPr/>
            </a:pPr>
            <a:r>
              <a:rPr lang="el-GR" smtClean="0"/>
              <a:t>Ενότητα 8. Οι Ομάδες των Πρωτοζώων. Διάλεξη 2η.</a:t>
            </a:r>
            <a:endParaRPr lang="en-US"/>
          </a:p>
        </p:txBody>
      </p:sp>
      <p:sp>
        <p:nvSpPr>
          <p:cNvPr id="4" name="Slide Number Placeholder 5"/>
          <p:cNvSpPr>
            <a:spLocks noGrp="1"/>
          </p:cNvSpPr>
          <p:nvPr>
            <p:ph type="sldNum" sz="quarter" idx="11"/>
          </p:nvPr>
        </p:nvSpPr>
        <p:spPr/>
        <p:txBody>
          <a:bodyPr/>
          <a:lstStyle>
            <a:lvl1pPr>
              <a:defRPr/>
            </a:lvl1pPr>
          </a:lstStyle>
          <a:p>
            <a:pPr>
              <a:defRPr/>
            </a:pPr>
            <a:fld id="{9F9CA9E2-5D59-46C1-A33E-EB6F14801064}" type="slidenum">
              <a:rPr lang="en-US" altLang="el-GR"/>
              <a:pPr>
                <a:defRPr/>
              </a:pPr>
              <a:t>‹#›</a:t>
            </a:fld>
            <a:endParaRPr lang="en-US" altLang="el-GR"/>
          </a:p>
        </p:txBody>
      </p:sp>
    </p:spTree>
    <p:extLst>
      <p:ext uri="{BB962C8B-B14F-4D97-AF65-F5344CB8AC3E}">
        <p14:creationId xmlns:p14="http://schemas.microsoft.com/office/powerpoint/2010/main" val="3630162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l-GR" smtClean="0"/>
              <a:t>Ενότητα 8. Οι Ομάδες των Πρωτοζώων. Διάλεξη 2η.</a:t>
            </a:r>
            <a:endParaRPr lang="en-US"/>
          </a:p>
        </p:txBody>
      </p:sp>
      <p:sp>
        <p:nvSpPr>
          <p:cNvPr id="3" name="Slide Number Placeholder 5"/>
          <p:cNvSpPr>
            <a:spLocks noGrp="1"/>
          </p:cNvSpPr>
          <p:nvPr>
            <p:ph type="sldNum" sz="quarter" idx="11"/>
          </p:nvPr>
        </p:nvSpPr>
        <p:spPr/>
        <p:txBody>
          <a:bodyPr/>
          <a:lstStyle>
            <a:lvl1pPr>
              <a:defRPr/>
            </a:lvl1pPr>
          </a:lstStyle>
          <a:p>
            <a:pPr>
              <a:defRPr/>
            </a:pPr>
            <a:fld id="{260811B6-1609-4B51-AEEE-0272279EABB9}" type="slidenum">
              <a:rPr lang="en-US" altLang="el-GR"/>
              <a:pPr>
                <a:defRPr/>
              </a:pPr>
              <a:t>‹#›</a:t>
            </a:fld>
            <a:endParaRPr lang="en-US" altLang="el-GR"/>
          </a:p>
        </p:txBody>
      </p:sp>
    </p:spTree>
    <p:extLst>
      <p:ext uri="{BB962C8B-B14F-4D97-AF65-F5344CB8AC3E}">
        <p14:creationId xmlns:p14="http://schemas.microsoft.com/office/powerpoint/2010/main" val="1731816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Footer Placeholder 4"/>
          <p:cNvSpPr>
            <a:spLocks noGrp="1"/>
          </p:cNvSpPr>
          <p:nvPr>
            <p:ph type="ftr" sz="quarter" idx="10"/>
          </p:nvPr>
        </p:nvSpPr>
        <p:spPr/>
        <p:txBody>
          <a:bodyPr/>
          <a:lstStyle>
            <a:lvl1pPr>
              <a:defRPr/>
            </a:lvl1pPr>
          </a:lstStyle>
          <a:p>
            <a:pPr>
              <a:defRPr/>
            </a:pPr>
            <a:r>
              <a:rPr lang="el-GR" smtClean="0"/>
              <a:t>Ενότητα 8. Οι Ομάδες των Πρωτοζώων. Διάλεξη 2η.</a:t>
            </a:r>
            <a:endParaRPr lang="en-US"/>
          </a:p>
        </p:txBody>
      </p:sp>
      <p:sp>
        <p:nvSpPr>
          <p:cNvPr id="6" name="Slide Number Placeholder 5"/>
          <p:cNvSpPr>
            <a:spLocks noGrp="1"/>
          </p:cNvSpPr>
          <p:nvPr>
            <p:ph type="sldNum" sz="quarter" idx="11"/>
          </p:nvPr>
        </p:nvSpPr>
        <p:spPr/>
        <p:txBody>
          <a:bodyPr/>
          <a:lstStyle>
            <a:lvl1pPr>
              <a:defRPr/>
            </a:lvl1pPr>
          </a:lstStyle>
          <a:p>
            <a:pPr>
              <a:defRPr/>
            </a:pPr>
            <a:fld id="{266D2E88-39AC-4A02-8C94-832E3F91D578}" type="slidenum">
              <a:rPr lang="en-US" altLang="el-GR"/>
              <a:pPr>
                <a:defRPr/>
              </a:pPr>
              <a:t>‹#›</a:t>
            </a:fld>
            <a:endParaRPr lang="en-US" altLang="el-GR"/>
          </a:p>
        </p:txBody>
      </p:sp>
    </p:spTree>
    <p:extLst>
      <p:ext uri="{BB962C8B-B14F-4D97-AF65-F5344CB8AC3E}">
        <p14:creationId xmlns:p14="http://schemas.microsoft.com/office/powerpoint/2010/main" val="487702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3887391" y="987428"/>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Footer Placeholder 4"/>
          <p:cNvSpPr>
            <a:spLocks noGrp="1"/>
          </p:cNvSpPr>
          <p:nvPr>
            <p:ph type="ftr" sz="quarter" idx="10"/>
          </p:nvPr>
        </p:nvSpPr>
        <p:spPr/>
        <p:txBody>
          <a:bodyPr/>
          <a:lstStyle>
            <a:lvl1pPr>
              <a:defRPr/>
            </a:lvl1pPr>
          </a:lstStyle>
          <a:p>
            <a:pPr>
              <a:defRPr/>
            </a:pPr>
            <a:r>
              <a:rPr lang="el-GR" smtClean="0"/>
              <a:t>Ενότητα 8. Οι Ομάδες των Πρωτοζώων. Διάλεξη 2η.</a:t>
            </a:r>
            <a:endParaRPr lang="en-US"/>
          </a:p>
        </p:txBody>
      </p:sp>
      <p:sp>
        <p:nvSpPr>
          <p:cNvPr id="6" name="Slide Number Placeholder 5"/>
          <p:cNvSpPr>
            <a:spLocks noGrp="1"/>
          </p:cNvSpPr>
          <p:nvPr>
            <p:ph type="sldNum" sz="quarter" idx="11"/>
          </p:nvPr>
        </p:nvSpPr>
        <p:spPr/>
        <p:txBody>
          <a:bodyPr/>
          <a:lstStyle>
            <a:lvl1pPr>
              <a:defRPr/>
            </a:lvl1pPr>
          </a:lstStyle>
          <a:p>
            <a:pPr>
              <a:defRPr/>
            </a:pPr>
            <a:fld id="{7EE5B8F4-EC55-43E2-BCF3-0107023CCE6C}" type="slidenum">
              <a:rPr lang="en-US" altLang="el-GR"/>
              <a:pPr>
                <a:defRPr/>
              </a:pPr>
              <a:t>‹#›</a:t>
            </a:fld>
            <a:endParaRPr lang="en-US" altLang="el-GR"/>
          </a:p>
        </p:txBody>
      </p:sp>
    </p:spTree>
    <p:extLst>
      <p:ext uri="{BB962C8B-B14F-4D97-AF65-F5344CB8AC3E}">
        <p14:creationId xmlns:p14="http://schemas.microsoft.com/office/powerpoint/2010/main" val="2155829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l-GR" smtClean="0"/>
              <a:t>Στυλ κύριου τίτλου</a:t>
            </a:r>
            <a:endParaRPr lang="el-GR"/>
          </a:p>
        </p:txBody>
      </p:sp>
      <p:sp>
        <p:nvSpPr>
          <p:cNvPr id="3" name="Content Placeholder 2"/>
          <p:cNvSpPr>
            <a:spLocks noGrp="1"/>
          </p:cNvSpPr>
          <p:nvPr>
            <p:ph sz="quarter" idx="1"/>
          </p:nvPr>
        </p:nvSpPr>
        <p:spPr>
          <a:xfrm>
            <a:off x="685800" y="19812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Content Placeholder 3"/>
          <p:cNvSpPr>
            <a:spLocks noGrp="1"/>
          </p:cNvSpPr>
          <p:nvPr>
            <p:ph sz="quarter" idx="2"/>
          </p:nvPr>
        </p:nvSpPr>
        <p:spPr>
          <a:xfrm>
            <a:off x="4648200" y="19812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Content Placeholder 4"/>
          <p:cNvSpPr>
            <a:spLocks noGrp="1"/>
          </p:cNvSpPr>
          <p:nvPr>
            <p:ph sz="quarter" idx="3"/>
          </p:nvPr>
        </p:nvSpPr>
        <p:spPr>
          <a:xfrm>
            <a:off x="685800" y="41148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Content Placeholder 5"/>
          <p:cNvSpPr>
            <a:spLocks noGrp="1"/>
          </p:cNvSpPr>
          <p:nvPr>
            <p:ph sz="quarter" idx="4"/>
          </p:nvPr>
        </p:nvSpPr>
        <p:spPr>
          <a:xfrm>
            <a:off x="4648200" y="4114800"/>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Footer Placeholder 4"/>
          <p:cNvSpPr>
            <a:spLocks noGrp="1"/>
          </p:cNvSpPr>
          <p:nvPr>
            <p:ph type="ftr" sz="quarter" idx="10"/>
          </p:nvPr>
        </p:nvSpPr>
        <p:spPr/>
        <p:txBody>
          <a:bodyPr/>
          <a:lstStyle>
            <a:lvl1pPr>
              <a:defRPr/>
            </a:lvl1pPr>
          </a:lstStyle>
          <a:p>
            <a:pPr>
              <a:defRPr/>
            </a:pPr>
            <a:r>
              <a:rPr lang="el-GR" smtClean="0"/>
              <a:t>Ενότητα 8. Οι Ομάδες των Πρωτοζώων. Διάλεξη 2η.</a:t>
            </a:r>
            <a:endParaRPr lang="en-US"/>
          </a:p>
        </p:txBody>
      </p:sp>
      <p:sp>
        <p:nvSpPr>
          <p:cNvPr id="8" name="Slide Number Placeholder 5"/>
          <p:cNvSpPr>
            <a:spLocks noGrp="1"/>
          </p:cNvSpPr>
          <p:nvPr>
            <p:ph type="sldNum" sz="quarter" idx="11"/>
          </p:nvPr>
        </p:nvSpPr>
        <p:spPr/>
        <p:txBody>
          <a:bodyPr/>
          <a:lstStyle>
            <a:lvl1pPr>
              <a:defRPr/>
            </a:lvl1pPr>
          </a:lstStyle>
          <a:p>
            <a:pPr>
              <a:defRPr/>
            </a:pPr>
            <a:fld id="{C6B4F03D-2E34-4FCA-B455-DD949DF74580}" type="slidenum">
              <a:rPr lang="en-US" altLang="el-GR"/>
              <a:pPr>
                <a:defRPr/>
              </a:pPr>
              <a:t>‹#›</a:t>
            </a:fld>
            <a:endParaRPr lang="en-US" altLang="el-GR"/>
          </a:p>
        </p:txBody>
      </p:sp>
    </p:spTree>
    <p:extLst>
      <p:ext uri="{BB962C8B-B14F-4D97-AF65-F5344CB8AC3E}">
        <p14:creationId xmlns:p14="http://schemas.microsoft.com/office/powerpoint/2010/main" val="1852793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3_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l-GR" smtClean="0"/>
              <a:t>Ενότητα 8. Οι Ομάδες των Πρωτοζώων. Διάλεξη 2η.</a:t>
            </a:r>
            <a:endParaRPr lang="en-US"/>
          </a:p>
        </p:txBody>
      </p:sp>
      <p:sp>
        <p:nvSpPr>
          <p:cNvPr id="4" name="Slide Number Placeholder 5"/>
          <p:cNvSpPr>
            <a:spLocks noGrp="1"/>
          </p:cNvSpPr>
          <p:nvPr>
            <p:ph type="sldNum" sz="quarter" idx="11"/>
          </p:nvPr>
        </p:nvSpPr>
        <p:spPr/>
        <p:txBody>
          <a:bodyPr/>
          <a:lstStyle>
            <a:lvl1pPr>
              <a:defRPr/>
            </a:lvl1pPr>
          </a:lstStyle>
          <a:p>
            <a:pPr>
              <a:defRPr/>
            </a:pPr>
            <a:fld id="{6F546EC8-818F-4350-9D73-844A120B0293}" type="slidenum">
              <a:rPr lang="en-US" altLang="el-GR"/>
              <a:pPr>
                <a:defRPr/>
              </a:pPr>
              <a:t>‹#›</a:t>
            </a:fld>
            <a:endParaRPr lang="en-US" altLang="el-GR"/>
          </a:p>
        </p:txBody>
      </p:sp>
    </p:spTree>
    <p:extLst>
      <p:ext uri="{BB962C8B-B14F-4D97-AF65-F5344CB8AC3E}">
        <p14:creationId xmlns:p14="http://schemas.microsoft.com/office/powerpoint/2010/main" val="72147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l-GR" smtClean="0"/>
              <a:t>Στυλ κύριου τίτλου</a:t>
            </a:r>
            <a:endParaRPr lang="el-GR"/>
          </a:p>
        </p:txBody>
      </p:sp>
      <p:sp>
        <p:nvSpPr>
          <p:cNvPr id="3" name="Content Placeholder 2"/>
          <p:cNvSpPr>
            <a:spLocks noGrp="1"/>
          </p:cNvSpPr>
          <p:nvPr>
            <p:ph sz="half" idx="1"/>
          </p:nvPr>
        </p:nvSpPr>
        <p:spPr>
          <a:xfrm>
            <a:off x="6858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6482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Footer Placeholder 4"/>
          <p:cNvSpPr>
            <a:spLocks noGrp="1"/>
          </p:cNvSpPr>
          <p:nvPr>
            <p:ph type="ftr" sz="quarter" idx="10"/>
          </p:nvPr>
        </p:nvSpPr>
        <p:spPr/>
        <p:txBody>
          <a:bodyPr/>
          <a:lstStyle>
            <a:lvl1pPr>
              <a:defRPr/>
            </a:lvl1pPr>
          </a:lstStyle>
          <a:p>
            <a:pPr>
              <a:defRPr/>
            </a:pPr>
            <a:r>
              <a:rPr lang="el-GR" smtClean="0"/>
              <a:t>Ενότητα 8. Οι Ομάδες των Πρωτοζώων. Διάλεξη 2η.</a:t>
            </a:r>
            <a:endParaRPr lang="en-US"/>
          </a:p>
        </p:txBody>
      </p:sp>
      <p:sp>
        <p:nvSpPr>
          <p:cNvPr id="6" name="Slide Number Placeholder 5"/>
          <p:cNvSpPr>
            <a:spLocks noGrp="1"/>
          </p:cNvSpPr>
          <p:nvPr>
            <p:ph type="sldNum" sz="quarter" idx="11"/>
          </p:nvPr>
        </p:nvSpPr>
        <p:spPr/>
        <p:txBody>
          <a:bodyPr/>
          <a:lstStyle>
            <a:lvl1pPr>
              <a:defRPr/>
            </a:lvl1pPr>
          </a:lstStyle>
          <a:p>
            <a:pPr>
              <a:defRPr/>
            </a:pPr>
            <a:fld id="{F6665ED2-E87D-4FB6-8B1E-DD7066ED7D30}" type="slidenum">
              <a:rPr lang="en-US" altLang="el-GR"/>
              <a:pPr>
                <a:defRPr/>
              </a:pPr>
              <a:t>‹#›</a:t>
            </a:fld>
            <a:endParaRPr lang="en-US" altLang="el-GR"/>
          </a:p>
        </p:txBody>
      </p:sp>
    </p:spTree>
    <p:extLst>
      <p:ext uri="{BB962C8B-B14F-4D97-AF65-F5344CB8AC3E}">
        <p14:creationId xmlns:p14="http://schemas.microsoft.com/office/powerpoint/2010/main" val="32132392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Κατηγορίες με εικόνε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6" name="Θέση κειμένου 5"/>
          <p:cNvSpPr>
            <a:spLocks noGrp="1"/>
          </p:cNvSpPr>
          <p:nvPr>
            <p:ph type="body" sz="quarter" idx="12"/>
          </p:nvPr>
        </p:nvSpPr>
        <p:spPr>
          <a:xfrm>
            <a:off x="847725" y="1855173"/>
            <a:ext cx="4160838" cy="8477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8" name="Θέση εικόνας 7"/>
          <p:cNvSpPr>
            <a:spLocks noGrp="1"/>
          </p:cNvSpPr>
          <p:nvPr>
            <p:ph type="pic" sz="quarter" idx="13"/>
          </p:nvPr>
        </p:nvSpPr>
        <p:spPr>
          <a:xfrm>
            <a:off x="5327099" y="1855173"/>
            <a:ext cx="1008063" cy="847725"/>
          </a:xfrm>
        </p:spPr>
        <p:txBody>
          <a:bodyPr rtlCol="0">
            <a:normAutofit/>
          </a:bodyPr>
          <a:lstStyle/>
          <a:p>
            <a:pPr lvl="0"/>
            <a:r>
              <a:rPr lang="el-GR" noProof="0" smtClean="0"/>
              <a:t>Κάντε κλικ στο εικονίδιο για να προσθέσετε εικόνα</a:t>
            </a:r>
            <a:endParaRPr lang="el-GR" noProof="0" dirty="0"/>
          </a:p>
        </p:txBody>
      </p:sp>
      <p:sp>
        <p:nvSpPr>
          <p:cNvPr id="10" name="Θέση κειμένου 9"/>
          <p:cNvSpPr>
            <a:spLocks noGrp="1"/>
          </p:cNvSpPr>
          <p:nvPr>
            <p:ph type="body" sz="quarter" idx="14"/>
          </p:nvPr>
        </p:nvSpPr>
        <p:spPr>
          <a:xfrm>
            <a:off x="847725" y="3193436"/>
            <a:ext cx="4160838" cy="9683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2" name="Θέση εικόνας 11"/>
          <p:cNvSpPr>
            <a:spLocks noGrp="1"/>
          </p:cNvSpPr>
          <p:nvPr>
            <p:ph type="pic" sz="quarter" idx="15"/>
          </p:nvPr>
        </p:nvSpPr>
        <p:spPr>
          <a:xfrm>
            <a:off x="5327651" y="3166448"/>
            <a:ext cx="1008063" cy="1008063"/>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4" name="Θέση κειμένου 13"/>
          <p:cNvSpPr>
            <a:spLocks noGrp="1"/>
          </p:cNvSpPr>
          <p:nvPr>
            <p:ph type="body" sz="quarter" idx="16"/>
          </p:nvPr>
        </p:nvSpPr>
        <p:spPr>
          <a:xfrm>
            <a:off x="847725" y="4757123"/>
            <a:ext cx="4160838" cy="87471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6" name="Θέση εικόνας 15"/>
          <p:cNvSpPr>
            <a:spLocks noGrp="1"/>
          </p:cNvSpPr>
          <p:nvPr>
            <p:ph type="pic" sz="quarter" idx="17"/>
          </p:nvPr>
        </p:nvSpPr>
        <p:spPr>
          <a:xfrm>
            <a:off x="5327651" y="4757123"/>
            <a:ext cx="1008063" cy="874713"/>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9" name="Footer Placeholder 4"/>
          <p:cNvSpPr>
            <a:spLocks noGrp="1"/>
          </p:cNvSpPr>
          <p:nvPr>
            <p:ph type="ftr" sz="quarter" idx="18"/>
          </p:nvPr>
        </p:nvSpPr>
        <p:spPr/>
        <p:txBody>
          <a:bodyPr/>
          <a:lstStyle>
            <a:lvl1pPr>
              <a:defRPr/>
            </a:lvl1pPr>
          </a:lstStyle>
          <a:p>
            <a:pPr>
              <a:defRPr/>
            </a:pPr>
            <a:r>
              <a:rPr lang="el-GR" smtClean="0"/>
              <a:t>Ενότητα 8. Οι Ομάδες των Πρωτοζώων. Διάλεξη 2η.</a:t>
            </a:r>
            <a:endParaRPr lang="en-US"/>
          </a:p>
        </p:txBody>
      </p:sp>
      <p:sp>
        <p:nvSpPr>
          <p:cNvPr id="11" name="Slide Number Placeholder 5"/>
          <p:cNvSpPr>
            <a:spLocks noGrp="1"/>
          </p:cNvSpPr>
          <p:nvPr>
            <p:ph type="sldNum" sz="quarter" idx="19"/>
          </p:nvPr>
        </p:nvSpPr>
        <p:spPr/>
        <p:txBody>
          <a:bodyPr/>
          <a:lstStyle>
            <a:lvl1pPr>
              <a:defRPr/>
            </a:lvl1pPr>
          </a:lstStyle>
          <a:p>
            <a:pPr>
              <a:defRPr/>
            </a:pPr>
            <a:fld id="{8616536E-3511-4E9D-9639-F8BC6C1848CF}" type="slidenum">
              <a:rPr lang="en-US" altLang="el-GR"/>
              <a:pPr>
                <a:defRPr/>
              </a:pPr>
              <a:t>‹#›</a:t>
            </a:fld>
            <a:endParaRPr lang="en-US" altLang="el-GR"/>
          </a:p>
        </p:txBody>
      </p:sp>
    </p:spTree>
    <p:extLst>
      <p:ext uri="{BB962C8B-B14F-4D97-AF65-F5344CB8AC3E}">
        <p14:creationId xmlns:p14="http://schemas.microsoft.com/office/powerpoint/2010/main" val="2405160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4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6" name="Θέση εικόνας 5"/>
          <p:cNvSpPr>
            <a:spLocks noGrp="1"/>
          </p:cNvSpPr>
          <p:nvPr>
            <p:ph type="pic" sz="quarter" idx="12"/>
          </p:nvPr>
        </p:nvSpPr>
        <p:spPr>
          <a:xfrm>
            <a:off x="887413" y="2027238"/>
            <a:ext cx="3486150" cy="1803400"/>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8" name="Θέση εικόνας 7"/>
          <p:cNvSpPr>
            <a:spLocks noGrp="1"/>
          </p:cNvSpPr>
          <p:nvPr>
            <p:ph type="pic" sz="quarter" idx="13"/>
          </p:nvPr>
        </p:nvSpPr>
        <p:spPr>
          <a:xfrm>
            <a:off x="4678363" y="2014538"/>
            <a:ext cx="1655762" cy="2120900"/>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0" name="Θέση εικόνας 9"/>
          <p:cNvSpPr>
            <a:spLocks noGrp="1"/>
          </p:cNvSpPr>
          <p:nvPr>
            <p:ph type="pic" sz="quarter" idx="14"/>
          </p:nvPr>
        </p:nvSpPr>
        <p:spPr>
          <a:xfrm>
            <a:off x="6653214" y="2027240"/>
            <a:ext cx="1862137" cy="2465387"/>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2" name="Θέση εικόνας 11"/>
          <p:cNvSpPr>
            <a:spLocks noGrp="1"/>
          </p:cNvSpPr>
          <p:nvPr>
            <p:ph type="pic" sz="quarter" idx="15"/>
          </p:nvPr>
        </p:nvSpPr>
        <p:spPr>
          <a:xfrm>
            <a:off x="2730500" y="4492627"/>
            <a:ext cx="3286125" cy="1431925"/>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4" name="Θέση εικόνας 13"/>
          <p:cNvSpPr>
            <a:spLocks noGrp="1"/>
          </p:cNvSpPr>
          <p:nvPr>
            <p:ph type="pic" sz="quarter" idx="16"/>
          </p:nvPr>
        </p:nvSpPr>
        <p:spPr>
          <a:xfrm>
            <a:off x="769387" y="4070758"/>
            <a:ext cx="1709737" cy="2014538"/>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6" name="Θέση κειμένου 15"/>
          <p:cNvSpPr>
            <a:spLocks noGrp="1"/>
          </p:cNvSpPr>
          <p:nvPr>
            <p:ph type="body" sz="quarter" idx="17"/>
          </p:nvPr>
        </p:nvSpPr>
        <p:spPr>
          <a:xfrm>
            <a:off x="6440488" y="4745038"/>
            <a:ext cx="2074862" cy="117951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Footer Placeholder 4"/>
          <p:cNvSpPr>
            <a:spLocks noGrp="1"/>
          </p:cNvSpPr>
          <p:nvPr>
            <p:ph type="ftr" sz="quarter" idx="18"/>
          </p:nvPr>
        </p:nvSpPr>
        <p:spPr/>
        <p:txBody>
          <a:bodyPr/>
          <a:lstStyle>
            <a:lvl1pPr>
              <a:defRPr/>
            </a:lvl1pPr>
          </a:lstStyle>
          <a:p>
            <a:pPr>
              <a:defRPr/>
            </a:pPr>
            <a:r>
              <a:rPr lang="el-GR" smtClean="0"/>
              <a:t>Ενότητα 8. Οι Ομάδες των Πρωτοζώων. Διάλεξη 2η.</a:t>
            </a:r>
            <a:endParaRPr lang="en-US"/>
          </a:p>
        </p:txBody>
      </p:sp>
      <p:sp>
        <p:nvSpPr>
          <p:cNvPr id="11" name="Slide Number Placeholder 5"/>
          <p:cNvSpPr>
            <a:spLocks noGrp="1"/>
          </p:cNvSpPr>
          <p:nvPr>
            <p:ph type="sldNum" sz="quarter" idx="19"/>
          </p:nvPr>
        </p:nvSpPr>
        <p:spPr/>
        <p:txBody>
          <a:bodyPr/>
          <a:lstStyle>
            <a:lvl1pPr>
              <a:defRPr/>
            </a:lvl1pPr>
          </a:lstStyle>
          <a:p>
            <a:pPr>
              <a:defRPr/>
            </a:pPr>
            <a:fld id="{ECE6463F-2B2A-4D8D-BF9A-928D34D445C4}" type="slidenum">
              <a:rPr lang="en-US" altLang="el-GR"/>
              <a:pPr>
                <a:defRPr/>
              </a:pPr>
              <a:t>‹#›</a:t>
            </a:fld>
            <a:endParaRPr lang="en-US" altLang="el-GR"/>
          </a:p>
        </p:txBody>
      </p:sp>
    </p:spTree>
    <p:extLst>
      <p:ext uri="{BB962C8B-B14F-4D97-AF65-F5344CB8AC3E}">
        <p14:creationId xmlns:p14="http://schemas.microsoft.com/office/powerpoint/2010/main" val="4198940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Πολλαπλές εικόνε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6" name="Θέση εικόνας 5"/>
          <p:cNvSpPr>
            <a:spLocks noGrp="1"/>
          </p:cNvSpPr>
          <p:nvPr>
            <p:ph type="pic" sz="quarter" idx="12"/>
          </p:nvPr>
        </p:nvSpPr>
        <p:spPr>
          <a:xfrm>
            <a:off x="887413" y="2027238"/>
            <a:ext cx="3486150" cy="1803400"/>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8" name="Θέση εικόνας 7"/>
          <p:cNvSpPr>
            <a:spLocks noGrp="1"/>
          </p:cNvSpPr>
          <p:nvPr>
            <p:ph type="pic" sz="quarter" idx="13"/>
          </p:nvPr>
        </p:nvSpPr>
        <p:spPr>
          <a:xfrm>
            <a:off x="4678363" y="2014538"/>
            <a:ext cx="1655762" cy="2120900"/>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0" name="Θέση εικόνας 9"/>
          <p:cNvSpPr>
            <a:spLocks noGrp="1"/>
          </p:cNvSpPr>
          <p:nvPr>
            <p:ph type="pic" sz="quarter" idx="14"/>
          </p:nvPr>
        </p:nvSpPr>
        <p:spPr>
          <a:xfrm>
            <a:off x="6653214" y="2027240"/>
            <a:ext cx="1862137" cy="2465387"/>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2" name="Θέση εικόνας 11"/>
          <p:cNvSpPr>
            <a:spLocks noGrp="1"/>
          </p:cNvSpPr>
          <p:nvPr>
            <p:ph type="pic" sz="quarter" idx="15"/>
          </p:nvPr>
        </p:nvSpPr>
        <p:spPr>
          <a:xfrm>
            <a:off x="2730500" y="4492627"/>
            <a:ext cx="3286125" cy="1431925"/>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4" name="Θέση εικόνας 13"/>
          <p:cNvSpPr>
            <a:spLocks noGrp="1"/>
          </p:cNvSpPr>
          <p:nvPr>
            <p:ph type="pic" sz="quarter" idx="16"/>
          </p:nvPr>
        </p:nvSpPr>
        <p:spPr>
          <a:xfrm>
            <a:off x="769387" y="4070758"/>
            <a:ext cx="1709737" cy="2014538"/>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6" name="Θέση κειμένου 15"/>
          <p:cNvSpPr>
            <a:spLocks noGrp="1"/>
          </p:cNvSpPr>
          <p:nvPr>
            <p:ph type="body" sz="quarter" idx="17"/>
          </p:nvPr>
        </p:nvSpPr>
        <p:spPr>
          <a:xfrm>
            <a:off x="6440488" y="4745038"/>
            <a:ext cx="2074862" cy="117951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Footer Placeholder 4"/>
          <p:cNvSpPr>
            <a:spLocks noGrp="1"/>
          </p:cNvSpPr>
          <p:nvPr>
            <p:ph type="ftr" sz="quarter" idx="18"/>
          </p:nvPr>
        </p:nvSpPr>
        <p:spPr/>
        <p:txBody>
          <a:bodyPr/>
          <a:lstStyle>
            <a:lvl1pPr>
              <a:defRPr/>
            </a:lvl1pPr>
          </a:lstStyle>
          <a:p>
            <a:pPr>
              <a:defRPr/>
            </a:pPr>
            <a:r>
              <a:rPr lang="el-GR" smtClean="0"/>
              <a:t>Ενότητα 8. Οι Ομάδες των Πρωτοζώων. Διάλεξη 2η.</a:t>
            </a:r>
            <a:endParaRPr lang="en-US"/>
          </a:p>
        </p:txBody>
      </p:sp>
      <p:sp>
        <p:nvSpPr>
          <p:cNvPr id="11" name="Slide Number Placeholder 5"/>
          <p:cNvSpPr>
            <a:spLocks noGrp="1"/>
          </p:cNvSpPr>
          <p:nvPr>
            <p:ph type="sldNum" sz="quarter" idx="19"/>
          </p:nvPr>
        </p:nvSpPr>
        <p:spPr/>
        <p:txBody>
          <a:bodyPr/>
          <a:lstStyle>
            <a:lvl1pPr>
              <a:defRPr/>
            </a:lvl1pPr>
          </a:lstStyle>
          <a:p>
            <a:pPr>
              <a:defRPr/>
            </a:pPr>
            <a:fld id="{F7822D55-11F3-40FE-AF89-36CD47432EA5}" type="slidenum">
              <a:rPr lang="en-US" altLang="el-GR"/>
              <a:pPr>
                <a:defRPr/>
              </a:pPr>
              <a:t>‹#›</a:t>
            </a:fld>
            <a:endParaRPr lang="en-US" altLang="el-GR"/>
          </a:p>
        </p:txBody>
      </p:sp>
    </p:spTree>
    <p:extLst>
      <p:ext uri="{BB962C8B-B14F-4D97-AF65-F5344CB8AC3E}">
        <p14:creationId xmlns:p14="http://schemas.microsoft.com/office/powerpoint/2010/main" val="243814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Κατηγορίες με εικόνε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6" name="Θέση κειμένου 5"/>
          <p:cNvSpPr>
            <a:spLocks noGrp="1"/>
          </p:cNvSpPr>
          <p:nvPr>
            <p:ph type="body" sz="quarter" idx="12"/>
          </p:nvPr>
        </p:nvSpPr>
        <p:spPr>
          <a:xfrm>
            <a:off x="847725" y="1855173"/>
            <a:ext cx="4160838" cy="8477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8" name="Θέση εικόνας 7"/>
          <p:cNvSpPr>
            <a:spLocks noGrp="1"/>
          </p:cNvSpPr>
          <p:nvPr>
            <p:ph type="pic" sz="quarter" idx="13"/>
          </p:nvPr>
        </p:nvSpPr>
        <p:spPr>
          <a:xfrm>
            <a:off x="5327099" y="1855173"/>
            <a:ext cx="1008063" cy="847725"/>
          </a:xfrm>
        </p:spPr>
        <p:txBody>
          <a:bodyPr rtlCol="0">
            <a:normAutofit/>
          </a:bodyPr>
          <a:lstStyle/>
          <a:p>
            <a:pPr lvl="0"/>
            <a:r>
              <a:rPr lang="el-GR" noProof="0" smtClean="0"/>
              <a:t>Κάντε κλικ στο εικονίδιο για να προσθέσετε εικόνα</a:t>
            </a:r>
            <a:endParaRPr lang="el-GR" noProof="0" dirty="0"/>
          </a:p>
        </p:txBody>
      </p:sp>
      <p:sp>
        <p:nvSpPr>
          <p:cNvPr id="10" name="Θέση κειμένου 9"/>
          <p:cNvSpPr>
            <a:spLocks noGrp="1"/>
          </p:cNvSpPr>
          <p:nvPr>
            <p:ph type="body" sz="quarter" idx="14"/>
          </p:nvPr>
        </p:nvSpPr>
        <p:spPr>
          <a:xfrm>
            <a:off x="847725" y="3193436"/>
            <a:ext cx="4160838" cy="9683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2" name="Θέση εικόνας 11"/>
          <p:cNvSpPr>
            <a:spLocks noGrp="1"/>
          </p:cNvSpPr>
          <p:nvPr>
            <p:ph type="pic" sz="quarter" idx="15"/>
          </p:nvPr>
        </p:nvSpPr>
        <p:spPr>
          <a:xfrm>
            <a:off x="5327651" y="3166448"/>
            <a:ext cx="1008063" cy="1008063"/>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4" name="Θέση κειμένου 13"/>
          <p:cNvSpPr>
            <a:spLocks noGrp="1"/>
          </p:cNvSpPr>
          <p:nvPr>
            <p:ph type="body" sz="quarter" idx="16"/>
          </p:nvPr>
        </p:nvSpPr>
        <p:spPr>
          <a:xfrm>
            <a:off x="847725" y="4757123"/>
            <a:ext cx="4160838" cy="87471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6" name="Θέση εικόνας 15"/>
          <p:cNvSpPr>
            <a:spLocks noGrp="1"/>
          </p:cNvSpPr>
          <p:nvPr>
            <p:ph type="pic" sz="quarter" idx="17"/>
          </p:nvPr>
        </p:nvSpPr>
        <p:spPr>
          <a:xfrm>
            <a:off x="5327651" y="4757123"/>
            <a:ext cx="1008063" cy="874713"/>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9" name="Footer Placeholder 4"/>
          <p:cNvSpPr>
            <a:spLocks noGrp="1"/>
          </p:cNvSpPr>
          <p:nvPr>
            <p:ph type="ftr" sz="quarter" idx="18"/>
          </p:nvPr>
        </p:nvSpPr>
        <p:spPr/>
        <p:txBody>
          <a:bodyPr/>
          <a:lstStyle>
            <a:lvl1pPr>
              <a:defRPr/>
            </a:lvl1pPr>
          </a:lstStyle>
          <a:p>
            <a:pPr>
              <a:defRPr/>
            </a:pPr>
            <a:r>
              <a:rPr lang="el-GR" smtClean="0"/>
              <a:t>Ενότητα 8. Οι Ομάδες των Πρωτοζώων. Διάλεξη 2η.</a:t>
            </a:r>
            <a:endParaRPr lang="en-US"/>
          </a:p>
        </p:txBody>
      </p:sp>
      <p:sp>
        <p:nvSpPr>
          <p:cNvPr id="11" name="Slide Number Placeholder 5"/>
          <p:cNvSpPr>
            <a:spLocks noGrp="1"/>
          </p:cNvSpPr>
          <p:nvPr>
            <p:ph type="sldNum" sz="quarter" idx="19"/>
          </p:nvPr>
        </p:nvSpPr>
        <p:spPr/>
        <p:txBody>
          <a:bodyPr/>
          <a:lstStyle>
            <a:lvl1pPr>
              <a:defRPr/>
            </a:lvl1pPr>
          </a:lstStyle>
          <a:p>
            <a:pPr>
              <a:defRPr/>
            </a:pPr>
            <a:fld id="{A21C69D3-CE6E-4A99-8CF9-460EC120EC29}" type="slidenum">
              <a:rPr lang="en-US" altLang="el-GR"/>
              <a:pPr>
                <a:defRPr/>
              </a:pPr>
              <a:t>‹#›</a:t>
            </a:fld>
            <a:endParaRPr lang="en-US" altLang="el-GR"/>
          </a:p>
        </p:txBody>
      </p:sp>
    </p:spTree>
    <p:extLst>
      <p:ext uri="{BB962C8B-B14F-4D97-AF65-F5344CB8AC3E}">
        <p14:creationId xmlns:p14="http://schemas.microsoft.com/office/powerpoint/2010/main" val="1461214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Πολλαπλές εικόνε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6" name="Θέση εικόνας 5"/>
          <p:cNvSpPr>
            <a:spLocks noGrp="1"/>
          </p:cNvSpPr>
          <p:nvPr>
            <p:ph type="pic" sz="quarter" idx="12"/>
          </p:nvPr>
        </p:nvSpPr>
        <p:spPr>
          <a:xfrm>
            <a:off x="887413" y="2027238"/>
            <a:ext cx="3486150" cy="1803400"/>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8" name="Θέση εικόνας 7"/>
          <p:cNvSpPr>
            <a:spLocks noGrp="1"/>
          </p:cNvSpPr>
          <p:nvPr>
            <p:ph type="pic" sz="quarter" idx="13"/>
          </p:nvPr>
        </p:nvSpPr>
        <p:spPr>
          <a:xfrm>
            <a:off x="4678363" y="2014538"/>
            <a:ext cx="1655762" cy="2120900"/>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0" name="Θέση εικόνας 9"/>
          <p:cNvSpPr>
            <a:spLocks noGrp="1"/>
          </p:cNvSpPr>
          <p:nvPr>
            <p:ph type="pic" sz="quarter" idx="14"/>
          </p:nvPr>
        </p:nvSpPr>
        <p:spPr>
          <a:xfrm>
            <a:off x="6653214" y="2027240"/>
            <a:ext cx="1862137" cy="2465387"/>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2" name="Θέση εικόνας 11"/>
          <p:cNvSpPr>
            <a:spLocks noGrp="1"/>
          </p:cNvSpPr>
          <p:nvPr>
            <p:ph type="pic" sz="quarter" idx="15"/>
          </p:nvPr>
        </p:nvSpPr>
        <p:spPr>
          <a:xfrm>
            <a:off x="2730500" y="4492627"/>
            <a:ext cx="3286125" cy="1431925"/>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4" name="Θέση εικόνας 13"/>
          <p:cNvSpPr>
            <a:spLocks noGrp="1"/>
          </p:cNvSpPr>
          <p:nvPr>
            <p:ph type="pic" sz="quarter" idx="16"/>
          </p:nvPr>
        </p:nvSpPr>
        <p:spPr>
          <a:xfrm>
            <a:off x="769387" y="4070758"/>
            <a:ext cx="1709737" cy="2014538"/>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16" name="Θέση κειμένου 15"/>
          <p:cNvSpPr>
            <a:spLocks noGrp="1"/>
          </p:cNvSpPr>
          <p:nvPr>
            <p:ph type="body" sz="quarter" idx="17"/>
          </p:nvPr>
        </p:nvSpPr>
        <p:spPr>
          <a:xfrm>
            <a:off x="6440488" y="4745038"/>
            <a:ext cx="2074862" cy="117951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Footer Placeholder 4"/>
          <p:cNvSpPr>
            <a:spLocks noGrp="1"/>
          </p:cNvSpPr>
          <p:nvPr>
            <p:ph type="ftr" sz="quarter" idx="18"/>
          </p:nvPr>
        </p:nvSpPr>
        <p:spPr/>
        <p:txBody>
          <a:bodyPr/>
          <a:lstStyle>
            <a:lvl1pPr>
              <a:defRPr/>
            </a:lvl1pPr>
          </a:lstStyle>
          <a:p>
            <a:pPr>
              <a:defRPr/>
            </a:pPr>
            <a:r>
              <a:rPr lang="el-GR" smtClean="0"/>
              <a:t>Ενότητα 8. Οι Ομάδες των Πρωτοζώων. Διάλεξη 2η.</a:t>
            </a:r>
            <a:endParaRPr lang="en-US"/>
          </a:p>
        </p:txBody>
      </p:sp>
      <p:sp>
        <p:nvSpPr>
          <p:cNvPr id="11" name="Slide Number Placeholder 5"/>
          <p:cNvSpPr>
            <a:spLocks noGrp="1"/>
          </p:cNvSpPr>
          <p:nvPr>
            <p:ph type="sldNum" sz="quarter" idx="19"/>
          </p:nvPr>
        </p:nvSpPr>
        <p:spPr/>
        <p:txBody>
          <a:bodyPr/>
          <a:lstStyle>
            <a:lvl1pPr>
              <a:defRPr/>
            </a:lvl1pPr>
          </a:lstStyle>
          <a:p>
            <a:pPr>
              <a:defRPr/>
            </a:pPr>
            <a:fld id="{47C0E547-CD71-4477-A2ED-2D742CC8288E}" type="slidenum">
              <a:rPr lang="en-US" altLang="el-GR"/>
              <a:pPr>
                <a:defRPr/>
              </a:pPr>
              <a:t>‹#›</a:t>
            </a:fld>
            <a:endParaRPr lang="en-US" altLang="el-GR"/>
          </a:p>
        </p:txBody>
      </p:sp>
    </p:spTree>
    <p:extLst>
      <p:ext uri="{BB962C8B-B14F-4D97-AF65-F5344CB8AC3E}">
        <p14:creationId xmlns:p14="http://schemas.microsoft.com/office/powerpoint/2010/main" val="3301091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1143000"/>
          </a:xfrm>
        </p:spPr>
        <p:txBody>
          <a:bodyPr/>
          <a:lstStyle/>
          <a:p>
            <a:r>
              <a:rPr lang="el-GR" smtClean="0"/>
              <a:t>Στυλ κύριου τίτλου</a:t>
            </a:r>
            <a:endParaRPr lang="el-GR"/>
          </a:p>
        </p:txBody>
      </p:sp>
      <p:sp>
        <p:nvSpPr>
          <p:cNvPr id="3" name="Text Placeholder 2"/>
          <p:cNvSpPr>
            <a:spLocks noGrp="1"/>
          </p:cNvSpPr>
          <p:nvPr>
            <p:ph type="body" sz="half" idx="1"/>
          </p:nvPr>
        </p:nvSpPr>
        <p:spPr>
          <a:xfrm>
            <a:off x="6858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Content Placeholder 3"/>
          <p:cNvSpPr>
            <a:spLocks noGrp="1"/>
          </p:cNvSpPr>
          <p:nvPr>
            <p:ph sz="half" idx="2"/>
          </p:nvPr>
        </p:nvSpPr>
        <p:spPr>
          <a:xfrm>
            <a:off x="46482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Footer Placeholder 4"/>
          <p:cNvSpPr>
            <a:spLocks noGrp="1"/>
          </p:cNvSpPr>
          <p:nvPr>
            <p:ph type="ftr" sz="quarter" idx="10"/>
          </p:nvPr>
        </p:nvSpPr>
        <p:spPr/>
        <p:txBody>
          <a:bodyPr/>
          <a:lstStyle>
            <a:lvl1pPr>
              <a:defRPr/>
            </a:lvl1pPr>
          </a:lstStyle>
          <a:p>
            <a:pPr>
              <a:defRPr/>
            </a:pPr>
            <a:r>
              <a:rPr lang="el-GR" smtClean="0"/>
              <a:t>Ενότητα 8. Οι Ομάδες των Πρωτοζώων. Διάλεξη 2η.</a:t>
            </a:r>
            <a:endParaRPr lang="en-US"/>
          </a:p>
        </p:txBody>
      </p:sp>
      <p:sp>
        <p:nvSpPr>
          <p:cNvPr id="6" name="Slide Number Placeholder 5"/>
          <p:cNvSpPr>
            <a:spLocks noGrp="1"/>
          </p:cNvSpPr>
          <p:nvPr>
            <p:ph type="sldNum" sz="quarter" idx="11"/>
          </p:nvPr>
        </p:nvSpPr>
        <p:spPr/>
        <p:txBody>
          <a:bodyPr/>
          <a:lstStyle>
            <a:lvl1pPr>
              <a:defRPr/>
            </a:lvl1pPr>
          </a:lstStyle>
          <a:p>
            <a:pPr>
              <a:defRPr/>
            </a:pPr>
            <a:fld id="{D354E06A-32CF-4CFD-B0C8-25D97F803DB9}" type="slidenum">
              <a:rPr lang="en-US" altLang="el-GR"/>
              <a:pPr>
                <a:defRPr/>
              </a:pPr>
              <a:t>‹#›</a:t>
            </a:fld>
            <a:endParaRPr lang="en-US" altLang="el-GR"/>
          </a:p>
        </p:txBody>
      </p:sp>
    </p:spTree>
    <p:extLst>
      <p:ext uri="{BB962C8B-B14F-4D97-AF65-F5344CB8AC3E}">
        <p14:creationId xmlns:p14="http://schemas.microsoft.com/office/powerpoint/2010/main" val="1892023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Τίτλος και Γράφημα">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1143000"/>
          </a:xfrm>
        </p:spPr>
        <p:txBody>
          <a:bodyPr/>
          <a:lstStyle/>
          <a:p>
            <a:r>
              <a:rPr lang="el-GR" smtClean="0"/>
              <a:t>Στυλ κύριου τίτλου</a:t>
            </a:r>
            <a:endParaRPr lang="el-GR"/>
          </a:p>
        </p:txBody>
      </p:sp>
      <p:sp>
        <p:nvSpPr>
          <p:cNvPr id="3" name="Chart Placeholder 2"/>
          <p:cNvSpPr>
            <a:spLocks noGrp="1"/>
          </p:cNvSpPr>
          <p:nvPr>
            <p:ph type="chart" idx="1"/>
          </p:nvPr>
        </p:nvSpPr>
        <p:spPr>
          <a:xfrm>
            <a:off x="685800" y="1981200"/>
            <a:ext cx="7772400" cy="4114800"/>
          </a:xfrm>
        </p:spPr>
        <p:txBody>
          <a:bodyPr rtlCol="0">
            <a:normAutofit/>
          </a:bodyPr>
          <a:lstStyle/>
          <a:p>
            <a:pPr lvl="0"/>
            <a:r>
              <a:rPr lang="el-GR" noProof="0" smtClean="0"/>
              <a:t>Κάντε κλικ στο εικονίδιο για να προσθέσετε ένα γράφημα</a:t>
            </a:r>
          </a:p>
        </p:txBody>
      </p:sp>
      <p:sp>
        <p:nvSpPr>
          <p:cNvPr id="4" name="Footer Placeholder 4"/>
          <p:cNvSpPr>
            <a:spLocks noGrp="1"/>
          </p:cNvSpPr>
          <p:nvPr>
            <p:ph type="ftr" sz="quarter" idx="10"/>
          </p:nvPr>
        </p:nvSpPr>
        <p:spPr/>
        <p:txBody>
          <a:bodyPr/>
          <a:lstStyle>
            <a:lvl1pPr>
              <a:defRPr/>
            </a:lvl1pPr>
          </a:lstStyle>
          <a:p>
            <a:pPr>
              <a:defRPr/>
            </a:pPr>
            <a:r>
              <a:rPr lang="el-GR" smtClean="0"/>
              <a:t>Ενότητα 8. Οι Ομάδες των Πρωτοζώων. Διάλεξη 2η.</a:t>
            </a:r>
            <a:endParaRPr lang="en-US"/>
          </a:p>
        </p:txBody>
      </p:sp>
      <p:sp>
        <p:nvSpPr>
          <p:cNvPr id="5" name="Slide Number Placeholder 5"/>
          <p:cNvSpPr>
            <a:spLocks noGrp="1"/>
          </p:cNvSpPr>
          <p:nvPr>
            <p:ph type="sldNum" sz="quarter" idx="11"/>
          </p:nvPr>
        </p:nvSpPr>
        <p:spPr/>
        <p:txBody>
          <a:bodyPr/>
          <a:lstStyle>
            <a:lvl1pPr>
              <a:defRPr/>
            </a:lvl1pPr>
          </a:lstStyle>
          <a:p>
            <a:pPr>
              <a:defRPr/>
            </a:pPr>
            <a:fld id="{12ADF987-6199-49FD-AD3E-1A5D0E8BE5BF}" type="slidenum">
              <a:rPr lang="en-US" altLang="el-GR"/>
              <a:pPr>
                <a:defRPr/>
              </a:pPr>
              <a:t>‹#›</a:t>
            </a:fld>
            <a:endParaRPr lang="en-US" altLang="el-GR"/>
          </a:p>
        </p:txBody>
      </p:sp>
    </p:spTree>
    <p:extLst>
      <p:ext uri="{BB962C8B-B14F-4D97-AF65-F5344CB8AC3E}">
        <p14:creationId xmlns:p14="http://schemas.microsoft.com/office/powerpoint/2010/main" val="2252902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l-GR" smtClean="0"/>
              <a:t>Ενότητα 8. Οι Ομάδες των Πρωτοζώων. Διάλεξη 2η.</a:t>
            </a:r>
            <a:endParaRPr lang="en-US"/>
          </a:p>
        </p:txBody>
      </p:sp>
      <p:sp>
        <p:nvSpPr>
          <p:cNvPr id="5" name="Slide Number Placeholder 5"/>
          <p:cNvSpPr>
            <a:spLocks noGrp="1"/>
          </p:cNvSpPr>
          <p:nvPr>
            <p:ph type="sldNum" sz="quarter" idx="11"/>
          </p:nvPr>
        </p:nvSpPr>
        <p:spPr/>
        <p:txBody>
          <a:bodyPr/>
          <a:lstStyle>
            <a:lvl1pPr>
              <a:defRPr/>
            </a:lvl1pPr>
          </a:lstStyle>
          <a:p>
            <a:pPr>
              <a:defRPr/>
            </a:pPr>
            <a:fld id="{CBF247ED-6222-4CE3-859F-C2B2C2043F3F}" type="slidenum">
              <a:rPr lang="en-US" altLang="el-GR"/>
              <a:pPr>
                <a:defRPr/>
              </a:pPr>
              <a:t>‹#›</a:t>
            </a:fld>
            <a:endParaRPr lang="en-US" altLang="el-GR"/>
          </a:p>
        </p:txBody>
      </p:sp>
    </p:spTree>
    <p:extLst>
      <p:ext uri="{BB962C8B-B14F-4D97-AF65-F5344CB8AC3E}">
        <p14:creationId xmlns:p14="http://schemas.microsoft.com/office/powerpoint/2010/main" val="2315873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normAutofit/>
          </a:bodyPr>
          <a:lstStyle>
            <a:lvl1pPr>
              <a:defRPr sz="4400"/>
            </a:lvl1pPr>
          </a:lstStyle>
          <a:p>
            <a:r>
              <a:rPr lang="el-GR" smtClean="0"/>
              <a:t>Στυλ κύριου τίτλου</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Footer Placeholder 4"/>
          <p:cNvSpPr>
            <a:spLocks noGrp="1"/>
          </p:cNvSpPr>
          <p:nvPr>
            <p:ph type="ftr" sz="quarter" idx="10"/>
          </p:nvPr>
        </p:nvSpPr>
        <p:spPr/>
        <p:txBody>
          <a:bodyPr/>
          <a:lstStyle>
            <a:lvl1pPr>
              <a:defRPr/>
            </a:lvl1pPr>
          </a:lstStyle>
          <a:p>
            <a:pPr>
              <a:defRPr/>
            </a:pPr>
            <a:r>
              <a:rPr lang="el-GR" smtClean="0"/>
              <a:t>Ενότητα 8. Οι Ομάδες των Πρωτοζώων. Διάλεξη 2η.</a:t>
            </a:r>
            <a:endParaRPr lang="en-US"/>
          </a:p>
        </p:txBody>
      </p:sp>
      <p:sp>
        <p:nvSpPr>
          <p:cNvPr id="5" name="Slide Number Placeholder 5"/>
          <p:cNvSpPr>
            <a:spLocks noGrp="1"/>
          </p:cNvSpPr>
          <p:nvPr>
            <p:ph type="sldNum" sz="quarter" idx="11"/>
          </p:nvPr>
        </p:nvSpPr>
        <p:spPr/>
        <p:txBody>
          <a:bodyPr/>
          <a:lstStyle>
            <a:lvl1pPr>
              <a:defRPr/>
            </a:lvl1pPr>
          </a:lstStyle>
          <a:p>
            <a:pPr>
              <a:defRPr/>
            </a:pPr>
            <a:fld id="{60AE4647-C48E-4FCE-AF3F-6F70F8AC5CBA}" type="slidenum">
              <a:rPr lang="en-US" altLang="el-GR"/>
              <a:pPr>
                <a:defRPr/>
              </a:pPr>
              <a:t>‹#›</a:t>
            </a:fld>
            <a:endParaRPr lang="en-US" altLang="el-GR"/>
          </a:p>
        </p:txBody>
      </p:sp>
    </p:spTree>
    <p:extLst>
      <p:ext uri="{BB962C8B-B14F-4D97-AF65-F5344CB8AC3E}">
        <p14:creationId xmlns:p14="http://schemas.microsoft.com/office/powerpoint/2010/main" val="3253387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l-GR" smtClean="0"/>
              <a:t>Ενότητα 8. Οι Ομάδες των Πρωτοζώων. Διάλεξη 2η.</a:t>
            </a:r>
            <a:endParaRPr lang="en-US"/>
          </a:p>
        </p:txBody>
      </p:sp>
      <p:sp>
        <p:nvSpPr>
          <p:cNvPr id="6" name="Slide Number Placeholder 5"/>
          <p:cNvSpPr>
            <a:spLocks noGrp="1"/>
          </p:cNvSpPr>
          <p:nvPr>
            <p:ph type="sldNum" sz="quarter" idx="11"/>
          </p:nvPr>
        </p:nvSpPr>
        <p:spPr/>
        <p:txBody>
          <a:bodyPr/>
          <a:lstStyle>
            <a:lvl1pPr>
              <a:defRPr/>
            </a:lvl1pPr>
          </a:lstStyle>
          <a:p>
            <a:pPr>
              <a:defRPr/>
            </a:pPr>
            <a:fld id="{17D35CD2-7FBA-48A9-915D-D407162A03E9}" type="slidenum">
              <a:rPr lang="en-US" altLang="el-GR"/>
              <a:pPr>
                <a:defRPr/>
              </a:pPr>
              <a:t>‹#›</a:t>
            </a:fld>
            <a:endParaRPr lang="en-US" altLang="el-GR"/>
          </a:p>
        </p:txBody>
      </p:sp>
    </p:spTree>
    <p:extLst>
      <p:ext uri="{BB962C8B-B14F-4D97-AF65-F5344CB8AC3E}">
        <p14:creationId xmlns:p14="http://schemas.microsoft.com/office/powerpoint/2010/main" val="265131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29151" y="2505075"/>
            <a:ext cx="3887391"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l-GR" smtClean="0"/>
              <a:t>Ενότητα 8. Οι Ομάδες των Πρωτοζώων. Διάλεξη 2η.</a:t>
            </a:r>
            <a:endParaRPr lang="en-US"/>
          </a:p>
        </p:txBody>
      </p:sp>
      <p:sp>
        <p:nvSpPr>
          <p:cNvPr id="8" name="Slide Number Placeholder 5"/>
          <p:cNvSpPr>
            <a:spLocks noGrp="1"/>
          </p:cNvSpPr>
          <p:nvPr>
            <p:ph type="sldNum" sz="quarter" idx="11"/>
          </p:nvPr>
        </p:nvSpPr>
        <p:spPr/>
        <p:txBody>
          <a:bodyPr/>
          <a:lstStyle>
            <a:lvl1pPr>
              <a:defRPr/>
            </a:lvl1pPr>
          </a:lstStyle>
          <a:p>
            <a:pPr>
              <a:defRPr/>
            </a:pPr>
            <a:fld id="{D9608A9C-12F2-4C48-9EB1-AB4EB42583EB}" type="slidenum">
              <a:rPr lang="en-US" altLang="el-GR"/>
              <a:pPr>
                <a:defRPr/>
              </a:pPr>
              <a:t>‹#›</a:t>
            </a:fld>
            <a:endParaRPr lang="en-US" altLang="el-GR"/>
          </a:p>
        </p:txBody>
      </p:sp>
    </p:spTree>
    <p:extLst>
      <p:ext uri="{BB962C8B-B14F-4D97-AF65-F5344CB8AC3E}">
        <p14:creationId xmlns:p14="http://schemas.microsoft.com/office/powerpoint/2010/main" val="121006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Θέση εικόνας 6"/>
          <p:cNvSpPr>
            <a:spLocks noGrp="1"/>
          </p:cNvSpPr>
          <p:nvPr>
            <p:ph type="pic" sz="quarter" idx="13"/>
          </p:nvPr>
        </p:nvSpPr>
        <p:spPr>
          <a:xfrm>
            <a:off x="628652" y="1794696"/>
            <a:ext cx="7886699" cy="3836937"/>
          </a:xfrm>
        </p:spPr>
        <p:txBody>
          <a:bodyPr rtlCol="0">
            <a:normAutofit/>
          </a:bodyPr>
          <a:lstStyle/>
          <a:p>
            <a:pPr lvl="0"/>
            <a:r>
              <a:rPr lang="el-GR" noProof="0" smtClean="0"/>
              <a:t>Κάντε κλικ στο εικονίδιο για να προσθέσετε εικόνα</a:t>
            </a:r>
            <a:endParaRPr lang="el-GR" noProof="0" dirty="0"/>
          </a:p>
        </p:txBody>
      </p:sp>
      <p:sp>
        <p:nvSpPr>
          <p:cNvPr id="9" name="Θέση κειμένου 8"/>
          <p:cNvSpPr>
            <a:spLocks noGrp="1"/>
          </p:cNvSpPr>
          <p:nvPr>
            <p:ph type="body" sz="quarter" idx="14"/>
          </p:nvPr>
        </p:nvSpPr>
        <p:spPr>
          <a:xfrm>
            <a:off x="628651" y="5735638"/>
            <a:ext cx="7940675" cy="4857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Footer Placeholder 4"/>
          <p:cNvSpPr>
            <a:spLocks noGrp="1"/>
          </p:cNvSpPr>
          <p:nvPr>
            <p:ph type="ftr" sz="quarter" idx="15"/>
          </p:nvPr>
        </p:nvSpPr>
        <p:spPr/>
        <p:txBody>
          <a:bodyPr/>
          <a:lstStyle>
            <a:lvl1pPr>
              <a:defRPr/>
            </a:lvl1pPr>
          </a:lstStyle>
          <a:p>
            <a:pPr>
              <a:defRPr/>
            </a:pPr>
            <a:r>
              <a:rPr lang="el-GR" smtClean="0"/>
              <a:t>Ενότητα 8. Οι Ομάδες των Πρωτοζώων. Διάλεξη 2η.</a:t>
            </a:r>
            <a:endParaRPr lang="en-US"/>
          </a:p>
        </p:txBody>
      </p:sp>
      <p:sp>
        <p:nvSpPr>
          <p:cNvPr id="6" name="Slide Number Placeholder 5"/>
          <p:cNvSpPr>
            <a:spLocks noGrp="1"/>
          </p:cNvSpPr>
          <p:nvPr>
            <p:ph type="sldNum" sz="quarter" idx="16"/>
          </p:nvPr>
        </p:nvSpPr>
        <p:spPr/>
        <p:txBody>
          <a:bodyPr/>
          <a:lstStyle>
            <a:lvl1pPr>
              <a:defRPr/>
            </a:lvl1pPr>
          </a:lstStyle>
          <a:p>
            <a:pPr>
              <a:defRPr/>
            </a:pPr>
            <a:fld id="{D96B555F-82F4-47A3-9AC9-B63707FE1AF2}" type="slidenum">
              <a:rPr lang="en-US" altLang="el-GR"/>
              <a:pPr>
                <a:defRPr/>
              </a:pPr>
              <a:t>‹#›</a:t>
            </a:fld>
            <a:endParaRPr lang="en-US" altLang="el-GR"/>
          </a:p>
        </p:txBody>
      </p:sp>
    </p:spTree>
    <p:extLst>
      <p:ext uri="{BB962C8B-B14F-4D97-AF65-F5344CB8AC3E}">
        <p14:creationId xmlns:p14="http://schemas.microsoft.com/office/powerpoint/2010/main" val="3355483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6" name="Θέση SmartArt 5"/>
          <p:cNvSpPr>
            <a:spLocks noGrp="1"/>
          </p:cNvSpPr>
          <p:nvPr>
            <p:ph type="dgm" sz="quarter" idx="12"/>
          </p:nvPr>
        </p:nvSpPr>
        <p:spPr>
          <a:xfrm>
            <a:off x="628650" y="1858963"/>
            <a:ext cx="7886700" cy="4261618"/>
          </a:xfrm>
        </p:spPr>
        <p:txBody>
          <a:bodyPr rtlCol="0">
            <a:normAutofit/>
          </a:bodyPr>
          <a:lstStyle/>
          <a:p>
            <a:pPr lvl="0"/>
            <a:r>
              <a:rPr lang="el-GR" noProof="0" smtClean="0"/>
              <a:t>Κάντε κλικ στο εικονίδιο για να προσθέσετε ένα γραφικό SmartArt</a:t>
            </a:r>
            <a:endParaRPr lang="el-GR" noProof="0"/>
          </a:p>
        </p:txBody>
      </p:sp>
      <p:sp>
        <p:nvSpPr>
          <p:cNvPr id="4" name="Footer Placeholder 4"/>
          <p:cNvSpPr>
            <a:spLocks noGrp="1"/>
          </p:cNvSpPr>
          <p:nvPr>
            <p:ph type="ftr" sz="quarter" idx="13"/>
          </p:nvPr>
        </p:nvSpPr>
        <p:spPr/>
        <p:txBody>
          <a:bodyPr/>
          <a:lstStyle>
            <a:lvl1pPr>
              <a:defRPr/>
            </a:lvl1pPr>
          </a:lstStyle>
          <a:p>
            <a:pPr>
              <a:defRPr/>
            </a:pPr>
            <a:r>
              <a:rPr lang="el-GR" smtClean="0"/>
              <a:t>Ενότητα 8. Οι Ομάδες των Πρωτοζώων. Διάλεξη 2η.</a:t>
            </a:r>
            <a:endParaRPr lang="en-US"/>
          </a:p>
        </p:txBody>
      </p:sp>
      <p:sp>
        <p:nvSpPr>
          <p:cNvPr id="5" name="Slide Number Placeholder 5"/>
          <p:cNvSpPr>
            <a:spLocks noGrp="1"/>
          </p:cNvSpPr>
          <p:nvPr>
            <p:ph type="sldNum" sz="quarter" idx="14"/>
          </p:nvPr>
        </p:nvSpPr>
        <p:spPr/>
        <p:txBody>
          <a:bodyPr/>
          <a:lstStyle>
            <a:lvl1pPr>
              <a:defRPr/>
            </a:lvl1pPr>
          </a:lstStyle>
          <a:p>
            <a:pPr>
              <a:defRPr/>
            </a:pPr>
            <a:fld id="{78AFA7C8-5222-4762-BE2C-B97533E792FD}" type="slidenum">
              <a:rPr lang="en-US" altLang="el-GR"/>
              <a:pPr>
                <a:defRPr/>
              </a:pPr>
              <a:t>‹#›</a:t>
            </a:fld>
            <a:endParaRPr lang="en-US" altLang="el-GR"/>
          </a:p>
        </p:txBody>
      </p:sp>
    </p:spTree>
    <p:extLst>
      <p:ext uri="{BB962C8B-B14F-4D97-AF65-F5344CB8AC3E}">
        <p14:creationId xmlns:p14="http://schemas.microsoft.com/office/powerpoint/2010/main" val="224003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6" name="Θέση εικόνας 5"/>
          <p:cNvSpPr>
            <a:spLocks noGrp="1"/>
          </p:cNvSpPr>
          <p:nvPr>
            <p:ph type="pic" sz="quarter" idx="12"/>
          </p:nvPr>
        </p:nvSpPr>
        <p:spPr>
          <a:xfrm>
            <a:off x="628651" y="1843090"/>
            <a:ext cx="5300663" cy="4262437"/>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8" name="Θέση κειμένου 7"/>
          <p:cNvSpPr>
            <a:spLocks noGrp="1"/>
          </p:cNvSpPr>
          <p:nvPr>
            <p:ph type="body" sz="quarter" idx="13"/>
          </p:nvPr>
        </p:nvSpPr>
        <p:spPr>
          <a:xfrm>
            <a:off x="6091239" y="1843088"/>
            <a:ext cx="2595562" cy="423386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Footer Placeholder 4"/>
          <p:cNvSpPr>
            <a:spLocks noGrp="1"/>
          </p:cNvSpPr>
          <p:nvPr>
            <p:ph type="ftr" sz="quarter" idx="14"/>
          </p:nvPr>
        </p:nvSpPr>
        <p:spPr/>
        <p:txBody>
          <a:bodyPr/>
          <a:lstStyle>
            <a:lvl1pPr>
              <a:defRPr/>
            </a:lvl1pPr>
          </a:lstStyle>
          <a:p>
            <a:pPr>
              <a:defRPr/>
            </a:pPr>
            <a:r>
              <a:rPr lang="el-GR" smtClean="0"/>
              <a:t>Ενότητα 8. Οι Ομάδες των Πρωτοζώων. Διάλεξη 2η.</a:t>
            </a:r>
            <a:endParaRPr lang="en-US"/>
          </a:p>
        </p:txBody>
      </p:sp>
      <p:sp>
        <p:nvSpPr>
          <p:cNvPr id="7" name="Slide Number Placeholder 5"/>
          <p:cNvSpPr>
            <a:spLocks noGrp="1"/>
          </p:cNvSpPr>
          <p:nvPr>
            <p:ph type="sldNum" sz="quarter" idx="15"/>
          </p:nvPr>
        </p:nvSpPr>
        <p:spPr/>
        <p:txBody>
          <a:bodyPr/>
          <a:lstStyle>
            <a:lvl1pPr>
              <a:defRPr/>
            </a:lvl1pPr>
          </a:lstStyle>
          <a:p>
            <a:pPr>
              <a:defRPr/>
            </a:pPr>
            <a:fld id="{1FF98043-D24A-4C9B-99B8-87A035BDE1E9}" type="slidenum">
              <a:rPr lang="en-US" altLang="el-GR"/>
              <a:pPr>
                <a:defRPr/>
              </a:pPr>
              <a:t>‹#›</a:t>
            </a:fld>
            <a:endParaRPr lang="en-US" altLang="el-GR"/>
          </a:p>
        </p:txBody>
      </p:sp>
    </p:spTree>
    <p:extLst>
      <p:ext uri="{BB962C8B-B14F-4D97-AF65-F5344CB8AC3E}">
        <p14:creationId xmlns:p14="http://schemas.microsoft.com/office/powerpoint/2010/main" val="3319745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endParaRPr lang="en-US" altLang="el-GR"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5" name="Footer Placeholder 4"/>
          <p:cNvSpPr>
            <a:spLocks noGrp="1"/>
          </p:cNvSpPr>
          <p:nvPr>
            <p:ph type="ftr" sz="quarter" idx="3"/>
          </p:nvPr>
        </p:nvSpPr>
        <p:spPr>
          <a:xfrm>
            <a:off x="1133475" y="6326188"/>
            <a:ext cx="6831013" cy="279400"/>
          </a:xfrm>
          <a:prstGeom prst="rect">
            <a:avLst/>
          </a:prstGeom>
          <a:solidFill>
            <a:schemeClr val="bg1">
              <a:lumMod val="95000"/>
            </a:schemeClr>
          </a:solidFill>
        </p:spPr>
        <p:txBody>
          <a:bodyPr vert="horz" lIns="91440" tIns="45720" rIns="91440" bIns="45720" rtlCol="0" anchor="ctr"/>
          <a:lstStyle>
            <a:lvl1pPr algn="l" eaLnBrk="1" hangingPunct="1">
              <a:defRPr sz="1200">
                <a:solidFill>
                  <a:schemeClr val="tx1">
                    <a:tint val="75000"/>
                  </a:schemeClr>
                </a:solidFill>
                <a:latin typeface="+mj-lt"/>
              </a:defRPr>
            </a:lvl1pPr>
          </a:lstStyle>
          <a:p>
            <a:pPr>
              <a:defRPr/>
            </a:pPr>
            <a:r>
              <a:rPr lang="el-GR" smtClean="0"/>
              <a:t>Ενότητα 8. Οι Ομάδες των Πρωτοζώων. Διάλεξη 2η.</a:t>
            </a:r>
            <a:endParaRPr lang="en-US"/>
          </a:p>
        </p:txBody>
      </p:sp>
      <p:sp>
        <p:nvSpPr>
          <p:cNvPr id="6" name="Slide Number Placeholder 5"/>
          <p:cNvSpPr>
            <a:spLocks noGrp="1"/>
          </p:cNvSpPr>
          <p:nvPr>
            <p:ph type="sldNum" sz="quarter" idx="4"/>
          </p:nvPr>
        </p:nvSpPr>
        <p:spPr>
          <a:xfrm>
            <a:off x="8097838" y="6326188"/>
            <a:ext cx="417512" cy="279400"/>
          </a:xfrm>
          <a:prstGeom prst="rect">
            <a:avLst/>
          </a:prstGeom>
          <a:solidFill>
            <a:schemeClr val="bg1">
              <a:lumMod val="95000"/>
            </a:schemeClr>
          </a:solidFill>
        </p:spPr>
        <p:txBody>
          <a:bodyPr vert="horz" lIns="91440" tIns="45720" rIns="91440" bIns="45720" rtlCol="0" anchor="ctr"/>
          <a:lstStyle>
            <a:lvl1pPr algn="r" eaLnBrk="1" hangingPunct="1">
              <a:defRPr sz="1200">
                <a:solidFill>
                  <a:schemeClr val="tx1">
                    <a:tint val="75000"/>
                  </a:schemeClr>
                </a:solidFill>
                <a:latin typeface="+mj-lt"/>
              </a:defRPr>
            </a:lvl1pPr>
          </a:lstStyle>
          <a:p>
            <a:pPr>
              <a:defRPr/>
            </a:pPr>
            <a:fld id="{91BBAEC5-EA47-4322-8757-E589CC079E59}" type="slidenum">
              <a:rPr lang="en-US" altLang="el-GR"/>
              <a:pPr>
                <a:defRPr/>
              </a:pPr>
              <a:t>‹#›</a:t>
            </a:fld>
            <a:endParaRPr lang="en-US" altLang="el-GR"/>
          </a:p>
        </p:txBody>
      </p:sp>
      <p:pic>
        <p:nvPicPr>
          <p:cNvPr id="1030" name="Picture 6" descr="Λογότυπο Εθνικόν και Καποδιστριακόν Πανεπιστήμιον Αθηνών"/>
          <p:cNvPicPr>
            <a:picLocks noChangeAspect="1"/>
          </p:cNvPicPr>
          <p:nvPr/>
        </p:nvPicPr>
        <p:blipFill>
          <a:blip r:embed="rId27">
            <a:extLst>
              <a:ext uri="{28A0092B-C50C-407E-A947-70E740481C1C}">
                <a14:useLocalDpi xmlns:a14="http://schemas.microsoft.com/office/drawing/2010/main" val="0"/>
              </a:ext>
            </a:extLst>
          </a:blip>
          <a:srcRect l="2" r="85167"/>
          <a:stretch>
            <a:fillRect/>
          </a:stretch>
        </p:blipFill>
        <p:spPr bwMode="auto">
          <a:xfrm>
            <a:off x="692150" y="6235700"/>
            <a:ext cx="376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2"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 id="2147483963" r:id="rId18"/>
    <p:sldLayoutId id="2147483964" r:id="rId19"/>
    <p:sldLayoutId id="2147483966" r:id="rId20"/>
    <p:sldLayoutId id="2147483967" r:id="rId21"/>
    <p:sldLayoutId id="2147483969" r:id="rId22"/>
    <p:sldLayoutId id="2147483970" r:id="rId23"/>
    <p:sldLayoutId id="2147483971" r:id="rId24"/>
  </p:sldLayoutIdLst>
  <p:hf hdr="0" dt="0"/>
  <p:txStyles>
    <p:titleStyle>
      <a:lvl1pPr algn="ctr" rtl="0" eaLnBrk="0" fontAlgn="base" hangingPunct="0">
        <a:lnSpc>
          <a:spcPct val="90000"/>
        </a:lnSpc>
        <a:spcBef>
          <a:spcPct val="0"/>
        </a:spcBef>
        <a:spcAft>
          <a:spcPct val="0"/>
        </a:spcAft>
        <a:defRPr sz="4400" b="1" kern="1200">
          <a:solidFill>
            <a:srgbClr val="2E75B6"/>
          </a:solidFill>
          <a:latin typeface="+mj-lt"/>
          <a:ea typeface="Tahoma" panose="020B0604030504040204" pitchFamily="34" charset="0"/>
          <a:cs typeface="Tahoma" panose="020B0604030504040204" pitchFamily="34" charset="0"/>
        </a:defRPr>
      </a:lvl1pPr>
      <a:lvl2pPr algn="ctr" rtl="0" eaLnBrk="0" fontAlgn="base" hangingPunct="0">
        <a:lnSpc>
          <a:spcPct val="90000"/>
        </a:lnSpc>
        <a:spcBef>
          <a:spcPct val="0"/>
        </a:spcBef>
        <a:spcAft>
          <a:spcPct val="0"/>
        </a:spcAft>
        <a:defRPr sz="4400" b="1">
          <a:solidFill>
            <a:srgbClr val="2E75B6"/>
          </a:solidFill>
          <a:latin typeface="Calibri" panose="020F0502020204030204" pitchFamily="34" charset="0"/>
          <a:cs typeface="Tahoma" panose="020B0604030504040204" pitchFamily="34" charset="0"/>
        </a:defRPr>
      </a:lvl2pPr>
      <a:lvl3pPr algn="ctr" rtl="0" eaLnBrk="0" fontAlgn="base" hangingPunct="0">
        <a:lnSpc>
          <a:spcPct val="90000"/>
        </a:lnSpc>
        <a:spcBef>
          <a:spcPct val="0"/>
        </a:spcBef>
        <a:spcAft>
          <a:spcPct val="0"/>
        </a:spcAft>
        <a:defRPr sz="4400" b="1">
          <a:solidFill>
            <a:srgbClr val="2E75B6"/>
          </a:solidFill>
          <a:latin typeface="Calibri" panose="020F0502020204030204" pitchFamily="34" charset="0"/>
          <a:cs typeface="Tahoma" panose="020B0604030504040204" pitchFamily="34" charset="0"/>
        </a:defRPr>
      </a:lvl3pPr>
      <a:lvl4pPr algn="ctr" rtl="0" eaLnBrk="0" fontAlgn="base" hangingPunct="0">
        <a:lnSpc>
          <a:spcPct val="90000"/>
        </a:lnSpc>
        <a:spcBef>
          <a:spcPct val="0"/>
        </a:spcBef>
        <a:spcAft>
          <a:spcPct val="0"/>
        </a:spcAft>
        <a:defRPr sz="4400" b="1">
          <a:solidFill>
            <a:srgbClr val="2E75B6"/>
          </a:solidFill>
          <a:latin typeface="Calibri" panose="020F0502020204030204" pitchFamily="34" charset="0"/>
          <a:cs typeface="Tahoma" panose="020B0604030504040204" pitchFamily="34" charset="0"/>
        </a:defRPr>
      </a:lvl4pPr>
      <a:lvl5pPr algn="ctr" rtl="0" eaLnBrk="0" fontAlgn="base" hangingPunct="0">
        <a:lnSpc>
          <a:spcPct val="90000"/>
        </a:lnSpc>
        <a:spcBef>
          <a:spcPct val="0"/>
        </a:spcBef>
        <a:spcAft>
          <a:spcPct val="0"/>
        </a:spcAft>
        <a:defRPr sz="4400" b="1">
          <a:solidFill>
            <a:srgbClr val="2E75B6"/>
          </a:solidFill>
          <a:latin typeface="Calibri" panose="020F0502020204030204" pitchFamily="34" charset="0"/>
          <a:cs typeface="Tahoma" panose="020B0604030504040204" pitchFamily="34" charset="0"/>
        </a:defRPr>
      </a:lvl5pPr>
      <a:lvl6pPr marL="457200" algn="ctr" rtl="0" eaLnBrk="1" fontAlgn="base" hangingPunct="1">
        <a:lnSpc>
          <a:spcPct val="90000"/>
        </a:lnSpc>
        <a:spcBef>
          <a:spcPct val="0"/>
        </a:spcBef>
        <a:spcAft>
          <a:spcPct val="0"/>
        </a:spcAft>
        <a:defRPr sz="4400" b="1">
          <a:solidFill>
            <a:srgbClr val="2E75B6"/>
          </a:solidFill>
          <a:latin typeface="Calibri" panose="020F0502020204030204" pitchFamily="34" charset="0"/>
          <a:cs typeface="Tahoma" panose="020B0604030504040204" pitchFamily="34" charset="0"/>
        </a:defRPr>
      </a:lvl6pPr>
      <a:lvl7pPr marL="914400" algn="ctr" rtl="0" eaLnBrk="1" fontAlgn="base" hangingPunct="1">
        <a:lnSpc>
          <a:spcPct val="90000"/>
        </a:lnSpc>
        <a:spcBef>
          <a:spcPct val="0"/>
        </a:spcBef>
        <a:spcAft>
          <a:spcPct val="0"/>
        </a:spcAft>
        <a:defRPr sz="4400" b="1">
          <a:solidFill>
            <a:srgbClr val="2E75B6"/>
          </a:solidFill>
          <a:latin typeface="Calibri" panose="020F0502020204030204" pitchFamily="34" charset="0"/>
          <a:cs typeface="Tahoma" panose="020B0604030504040204" pitchFamily="34" charset="0"/>
        </a:defRPr>
      </a:lvl7pPr>
      <a:lvl8pPr marL="1371600" algn="ctr" rtl="0" eaLnBrk="1" fontAlgn="base" hangingPunct="1">
        <a:lnSpc>
          <a:spcPct val="90000"/>
        </a:lnSpc>
        <a:spcBef>
          <a:spcPct val="0"/>
        </a:spcBef>
        <a:spcAft>
          <a:spcPct val="0"/>
        </a:spcAft>
        <a:defRPr sz="4400" b="1">
          <a:solidFill>
            <a:srgbClr val="2E75B6"/>
          </a:solidFill>
          <a:latin typeface="Calibri" panose="020F0502020204030204" pitchFamily="34" charset="0"/>
          <a:cs typeface="Tahoma" panose="020B0604030504040204" pitchFamily="34" charset="0"/>
        </a:defRPr>
      </a:lvl8pPr>
      <a:lvl9pPr marL="1828800" algn="ctr" rtl="0" eaLnBrk="1" fontAlgn="base" hangingPunct="1">
        <a:lnSpc>
          <a:spcPct val="90000"/>
        </a:lnSpc>
        <a:spcBef>
          <a:spcPct val="0"/>
        </a:spcBef>
        <a:spcAft>
          <a:spcPct val="0"/>
        </a:spcAft>
        <a:defRPr sz="4400" b="1">
          <a:solidFill>
            <a:srgbClr val="2E75B6"/>
          </a:solidFill>
          <a:latin typeface="Calibri" panose="020F0502020204030204" pitchFamily="34" charset="0"/>
          <a:cs typeface="Tahoma" panose="020B060403050404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3200" kern="1200">
          <a:solidFill>
            <a:schemeClr val="tx1"/>
          </a:solidFill>
          <a:latin typeface="+mn-lt"/>
          <a:ea typeface="Tahoma" panose="020B0604030504040204" pitchFamily="34" charset="0"/>
          <a:cs typeface="Tahoma" panose="020B060403050404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800" kern="1200">
          <a:solidFill>
            <a:schemeClr val="tx1"/>
          </a:solidFill>
          <a:latin typeface="+mn-lt"/>
          <a:ea typeface="Tahoma" panose="020B0604030504040204" pitchFamily="34" charset="0"/>
          <a:cs typeface="Tahoma" panose="020B060403050404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Tahoma" panose="020B0604030504040204" pitchFamily="34" charset="0"/>
          <a:cs typeface="Tahoma" panose="020B060403050404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200" kern="1200">
          <a:solidFill>
            <a:schemeClr val="tx1"/>
          </a:solidFill>
          <a:latin typeface="+mn-lt"/>
          <a:ea typeface="Tahoma" panose="020B0604030504040204" pitchFamily="34" charset="0"/>
          <a:cs typeface="Tahoma" panose="020B060403050404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ctrTitle"/>
          </p:nvPr>
        </p:nvSpPr>
        <p:spPr>
          <a:xfrm>
            <a:off x="685800" y="1652588"/>
            <a:ext cx="7772400" cy="1414462"/>
          </a:xfrm>
        </p:spPr>
        <p:txBody>
          <a:bodyPr/>
          <a:lstStyle/>
          <a:p>
            <a:pPr eaLnBrk="1" hangingPunct="1"/>
            <a:r>
              <a:rPr lang="el-GR" altLang="el-GR" smtClean="0"/>
              <a:t>Ζωολογία Ι</a:t>
            </a:r>
            <a:endParaRPr lang="en-US" altLang="el-GR" smtClean="0"/>
          </a:p>
        </p:txBody>
      </p:sp>
      <p:sp>
        <p:nvSpPr>
          <p:cNvPr id="4099" name="Θέση κειμένου 2"/>
          <p:cNvSpPr>
            <a:spLocks noGrp="1"/>
          </p:cNvSpPr>
          <p:nvPr>
            <p:ph type="body" sz="quarter" idx="10"/>
          </p:nvPr>
        </p:nvSpPr>
        <p:spPr>
          <a:xfrm>
            <a:off x="179487" y="3557565"/>
            <a:ext cx="8785026" cy="2087562"/>
          </a:xfrm>
        </p:spPr>
        <p:txBody>
          <a:bodyPr/>
          <a:lstStyle/>
          <a:p>
            <a:pPr eaLnBrk="1" hangingPunct="1"/>
            <a:r>
              <a:rPr lang="el-GR" altLang="el-GR" b="1" dirty="0" smtClean="0">
                <a:solidFill>
                  <a:srgbClr val="0070C0"/>
                </a:solidFill>
              </a:rPr>
              <a:t>Ενότητα 8</a:t>
            </a:r>
            <a:r>
              <a:rPr lang="el-GR" altLang="el-GR" dirty="0" smtClean="0">
                <a:solidFill>
                  <a:srgbClr val="0070C0"/>
                </a:solidFill>
              </a:rPr>
              <a:t>:</a:t>
            </a:r>
            <a:r>
              <a:rPr lang="en-US" altLang="el-GR" dirty="0" smtClean="0">
                <a:solidFill>
                  <a:srgbClr val="5075BC"/>
                </a:solidFill>
              </a:rPr>
              <a:t> </a:t>
            </a:r>
            <a:r>
              <a:rPr lang="el-GR" altLang="el-GR" dirty="0" smtClean="0"/>
              <a:t>Οι ομάδες των </a:t>
            </a:r>
            <a:r>
              <a:rPr lang="el-GR" altLang="el-GR" dirty="0" err="1" smtClean="0"/>
              <a:t>Πρωτοζώων</a:t>
            </a:r>
            <a:r>
              <a:rPr lang="el-GR" altLang="el-GR" dirty="0" smtClean="0"/>
              <a:t> (Διάλεξη 2</a:t>
            </a:r>
            <a:r>
              <a:rPr lang="el-GR" altLang="el-GR" baseline="30000" dirty="0" smtClean="0"/>
              <a:t>η</a:t>
            </a:r>
            <a:r>
              <a:rPr lang="el-GR" altLang="el-GR" dirty="0" smtClean="0"/>
              <a:t>)</a:t>
            </a:r>
          </a:p>
          <a:p>
            <a:pPr eaLnBrk="1" hangingPunct="1"/>
            <a:endParaRPr lang="el-GR" altLang="el-GR" dirty="0" smtClean="0"/>
          </a:p>
          <a:p>
            <a:pPr eaLnBrk="1" hangingPunct="1"/>
            <a:r>
              <a:rPr lang="el-GR" altLang="el-GR" dirty="0" smtClean="0"/>
              <a:t>Σκαρλάτος </a:t>
            </a:r>
            <a:r>
              <a:rPr lang="el-GR" altLang="el-GR" dirty="0" err="1" smtClean="0"/>
              <a:t>Ντέντος</a:t>
            </a:r>
            <a:r>
              <a:rPr lang="el-GR" altLang="el-GR" dirty="0" smtClean="0"/>
              <a:t>, </a:t>
            </a:r>
            <a:r>
              <a:rPr lang="el-GR" altLang="el-GR" dirty="0" err="1" smtClean="0"/>
              <a:t>Επικ</a:t>
            </a:r>
            <a:r>
              <a:rPr lang="el-GR" altLang="el-GR" dirty="0" smtClean="0"/>
              <a:t>. Καθηγητής</a:t>
            </a:r>
          </a:p>
          <a:p>
            <a:pPr eaLnBrk="1" hangingPunct="1"/>
            <a:r>
              <a:rPr lang="el-GR" altLang="el-GR" dirty="0" smtClean="0"/>
              <a:t>Σχολή Θετικών Επιστημών</a:t>
            </a:r>
          </a:p>
          <a:p>
            <a:pPr eaLnBrk="1" hangingPunct="1"/>
            <a:r>
              <a:rPr lang="el-GR" altLang="el-GR" dirty="0" smtClean="0"/>
              <a:t>Τμήμα Βιολογίας</a:t>
            </a:r>
            <a:endParaRPr lang="en-US" altLang="el-GR" dirty="0" smtClean="0"/>
          </a:p>
          <a:p>
            <a:pPr eaLnBrk="1" hangingPunct="1"/>
            <a:endParaRPr lang="en-US" altLang="el-GR"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5"/>
          <p:cNvSpPr>
            <a:spLocks noGrp="1"/>
          </p:cNvSpPr>
          <p:nvPr>
            <p:ph type="title"/>
          </p:nvPr>
        </p:nvSpPr>
        <p:spPr/>
        <p:txBody>
          <a:bodyPr/>
          <a:lstStyle/>
          <a:p>
            <a:pPr eaLnBrk="1" hangingPunct="1"/>
            <a:r>
              <a:rPr lang="el-GR" altLang="el-GR" dirty="0" smtClean="0"/>
              <a:t>Αμοιβάδωση 1/2</a:t>
            </a:r>
          </a:p>
        </p:txBody>
      </p:sp>
      <p:sp>
        <p:nvSpPr>
          <p:cNvPr id="17411" name="Θέση περιεχομένου 7"/>
          <p:cNvSpPr>
            <a:spLocks noGrp="1"/>
          </p:cNvSpPr>
          <p:nvPr>
            <p:ph idx="1"/>
          </p:nvPr>
        </p:nvSpPr>
        <p:spPr>
          <a:xfrm>
            <a:off x="468313" y="1690688"/>
            <a:ext cx="8216900" cy="4475162"/>
          </a:xfrm>
        </p:spPr>
        <p:txBody>
          <a:bodyPr/>
          <a:lstStyle/>
          <a:p>
            <a:pPr marL="71438" indent="0" eaLnBrk="1" hangingPunct="1">
              <a:lnSpc>
                <a:spcPct val="100000"/>
              </a:lnSpc>
              <a:spcBef>
                <a:spcPts val="600"/>
              </a:spcBef>
              <a:buFontTx/>
              <a:buNone/>
            </a:pPr>
            <a:r>
              <a:rPr lang="el-GR" altLang="el-GR" sz="2200" b="1" dirty="0" smtClean="0">
                <a:cs typeface="Times New Roman" panose="02020603050405020304" pitchFamily="18" charset="0"/>
              </a:rPr>
              <a:t>Τάξη</a:t>
            </a:r>
            <a:r>
              <a:rPr lang="en-GB" altLang="el-GR" sz="2200" b="1" dirty="0" smtClean="0">
                <a:cs typeface="Times New Roman" panose="02020603050405020304" pitchFamily="18" charset="0"/>
              </a:rPr>
              <a:t>: </a:t>
            </a:r>
            <a:r>
              <a:rPr lang="en-GB" altLang="el-GR" sz="2200" b="1" dirty="0" err="1" smtClean="0">
                <a:cs typeface="Times New Roman" panose="02020603050405020304" pitchFamily="18" charset="0"/>
              </a:rPr>
              <a:t>Amoebida</a:t>
            </a:r>
            <a:r>
              <a:rPr lang="en-GB" altLang="el-GR" sz="2200" b="1" dirty="0" smtClean="0">
                <a:cs typeface="Times New Roman" panose="02020603050405020304" pitchFamily="18" charset="0"/>
              </a:rPr>
              <a:t> (</a:t>
            </a:r>
            <a:r>
              <a:rPr lang="en-GB" altLang="el-GR" sz="2200" b="1" dirty="0" err="1" smtClean="0">
                <a:cs typeface="Times New Roman" panose="02020603050405020304" pitchFamily="18" charset="0"/>
              </a:rPr>
              <a:t>Lobose</a:t>
            </a:r>
            <a:r>
              <a:rPr lang="en-GB" altLang="el-GR" sz="2200" b="1" dirty="0" smtClean="0">
                <a:cs typeface="Times New Roman" panose="02020603050405020304" pitchFamily="18" charset="0"/>
              </a:rPr>
              <a:t> amoebas), </a:t>
            </a:r>
            <a:r>
              <a:rPr lang="el-GR" altLang="el-GR" sz="2200" b="1" dirty="0" smtClean="0">
                <a:cs typeface="Times New Roman" panose="02020603050405020304" pitchFamily="18" charset="0"/>
              </a:rPr>
              <a:t>Οικογένεια</a:t>
            </a:r>
            <a:r>
              <a:rPr lang="en-GB" altLang="el-GR" sz="2200" b="1" dirty="0" smtClean="0">
                <a:cs typeface="Times New Roman" panose="02020603050405020304" pitchFamily="18" charset="0"/>
              </a:rPr>
              <a:t>: </a:t>
            </a:r>
            <a:r>
              <a:rPr lang="en-GB" altLang="el-GR" sz="2200" b="1" dirty="0" err="1" smtClean="0">
                <a:cs typeface="Times New Roman" panose="02020603050405020304" pitchFamily="18" charset="0"/>
              </a:rPr>
              <a:t>Endamoebidae</a:t>
            </a:r>
            <a:r>
              <a:rPr lang="en-GB" altLang="el-GR" sz="2200" b="1" dirty="0" smtClean="0">
                <a:cs typeface="Times New Roman" panose="02020603050405020304" pitchFamily="18" charset="0"/>
              </a:rPr>
              <a:t>, </a:t>
            </a:r>
            <a:r>
              <a:rPr lang="el-GR" altLang="el-GR" sz="2200" b="1" dirty="0" smtClean="0">
                <a:cs typeface="Times New Roman" panose="02020603050405020304" pitchFamily="18" charset="0"/>
              </a:rPr>
              <a:t>Γένος</a:t>
            </a:r>
            <a:r>
              <a:rPr lang="en-GB" altLang="el-GR" sz="2200" b="1" dirty="0" smtClean="0">
                <a:cs typeface="Times New Roman" panose="02020603050405020304" pitchFamily="18" charset="0"/>
              </a:rPr>
              <a:t>: </a:t>
            </a:r>
            <a:r>
              <a:rPr lang="en-GB" altLang="el-GR" sz="2200" b="1" dirty="0" err="1" smtClean="0">
                <a:cs typeface="Times New Roman" panose="02020603050405020304" pitchFamily="18" charset="0"/>
              </a:rPr>
              <a:t>Entamoeba</a:t>
            </a:r>
            <a:r>
              <a:rPr lang="en-GB" altLang="el-GR" sz="2200" b="1" dirty="0" smtClean="0">
                <a:cs typeface="Times New Roman" panose="02020603050405020304" pitchFamily="18" charset="0"/>
              </a:rPr>
              <a:t>, </a:t>
            </a:r>
            <a:r>
              <a:rPr lang="el-GR" altLang="el-GR" sz="2200" b="1" dirty="0" smtClean="0">
                <a:cs typeface="Times New Roman" panose="02020603050405020304" pitchFamily="18" charset="0"/>
              </a:rPr>
              <a:t> Είδος</a:t>
            </a:r>
            <a:r>
              <a:rPr lang="en-GB" altLang="el-GR" sz="2200" b="1" dirty="0" smtClean="0">
                <a:cs typeface="Times New Roman" panose="02020603050405020304" pitchFamily="18" charset="0"/>
              </a:rPr>
              <a:t>: </a:t>
            </a:r>
            <a:r>
              <a:rPr lang="en-GB" altLang="el-GR" sz="2200" b="1" dirty="0" err="1" smtClean="0">
                <a:cs typeface="Times New Roman" panose="02020603050405020304" pitchFamily="18" charset="0"/>
              </a:rPr>
              <a:t>histolytica</a:t>
            </a:r>
            <a:endParaRPr lang="el-GR" altLang="el-GR" sz="2200" b="1" dirty="0" smtClean="0">
              <a:cs typeface="Times New Roman" panose="02020603050405020304" pitchFamily="18" charset="0"/>
            </a:endParaRPr>
          </a:p>
          <a:p>
            <a:pPr marL="71438" indent="0" eaLnBrk="1" hangingPunct="1">
              <a:lnSpc>
                <a:spcPct val="100000"/>
              </a:lnSpc>
              <a:spcBef>
                <a:spcPts val="600"/>
              </a:spcBef>
              <a:buFontTx/>
              <a:buNone/>
            </a:pPr>
            <a:r>
              <a:rPr lang="en-GB" altLang="el-GR" sz="2200" dirty="0" smtClean="0">
                <a:cs typeface="Times New Roman" panose="02020603050405020304" pitchFamily="18" charset="0"/>
              </a:rPr>
              <a:t>H </a:t>
            </a:r>
            <a:r>
              <a:rPr lang="el-GR" altLang="el-GR" sz="2200" dirty="0" smtClean="0">
                <a:cs typeface="Times New Roman" panose="02020603050405020304" pitchFamily="18" charset="0"/>
              </a:rPr>
              <a:t>αμοιβάδωση προκαλείται από τις </a:t>
            </a:r>
            <a:r>
              <a:rPr lang="el-GR" altLang="el-GR" sz="2200" dirty="0" err="1" smtClean="0">
                <a:cs typeface="Times New Roman" panose="02020603050405020304" pitchFamily="18" charset="0"/>
              </a:rPr>
              <a:t>κύστεις</a:t>
            </a:r>
            <a:r>
              <a:rPr lang="el-GR" altLang="el-GR" sz="2200" dirty="0" smtClean="0">
                <a:cs typeface="Times New Roman" panose="02020603050405020304" pitchFamily="18" charset="0"/>
              </a:rPr>
              <a:t> του παθογόνου και όχι από την κινούμενη μορφή που ονομάζεται </a:t>
            </a:r>
            <a:r>
              <a:rPr lang="el-GR" altLang="el-GR" sz="2200" dirty="0" err="1" smtClean="0">
                <a:cs typeface="Times New Roman" panose="02020603050405020304" pitchFamily="18" charset="0"/>
              </a:rPr>
              <a:t>τροφοζωίτης</a:t>
            </a:r>
            <a:r>
              <a:rPr lang="el-GR" altLang="el-GR" sz="2200" dirty="0" smtClean="0">
                <a:cs typeface="Times New Roman" panose="02020603050405020304" pitchFamily="18" charset="0"/>
              </a:rPr>
              <a:t>. Προκαλείται από κατάποση </a:t>
            </a:r>
            <a:r>
              <a:rPr lang="el-GR" altLang="el-GR" sz="2200" dirty="0" err="1" smtClean="0">
                <a:cs typeface="Times New Roman" panose="02020603050405020304" pitchFamily="18" charset="0"/>
              </a:rPr>
              <a:t>κύστεων</a:t>
            </a:r>
            <a:r>
              <a:rPr lang="el-GR" altLang="el-GR" sz="2200" dirty="0" smtClean="0">
                <a:cs typeface="Times New Roman" panose="02020603050405020304" pitchFamily="18" charset="0"/>
              </a:rPr>
              <a:t> από τροφές μολυσμένες με κόπρανα.</a:t>
            </a:r>
          </a:p>
          <a:p>
            <a:pPr marL="71438" indent="0" eaLnBrk="1" hangingPunct="1">
              <a:lnSpc>
                <a:spcPct val="100000"/>
              </a:lnSpc>
              <a:spcBef>
                <a:spcPts val="600"/>
              </a:spcBef>
              <a:buFontTx/>
              <a:buNone/>
            </a:pPr>
            <a:r>
              <a:rPr lang="el-GR" altLang="el-GR" sz="2200" b="1" dirty="0" smtClean="0">
                <a:cs typeface="Times New Roman" panose="02020603050405020304" pitchFamily="18" charset="0"/>
              </a:rPr>
              <a:t>Συμπτώματα: </a:t>
            </a:r>
            <a:r>
              <a:rPr lang="el-GR" altLang="el-GR" sz="2200" dirty="0" smtClean="0">
                <a:cs typeface="Times New Roman" panose="02020603050405020304" pitchFamily="18" charset="0"/>
              </a:rPr>
              <a:t>Διαφορετικά συμπτώματα όπως δυσεντερία, κολίτιδα, περιτονίτιδα κ.ά.</a:t>
            </a:r>
          </a:p>
          <a:p>
            <a:pPr marL="71438" indent="0" eaLnBrk="1" hangingPunct="1">
              <a:lnSpc>
                <a:spcPct val="100000"/>
              </a:lnSpc>
              <a:spcBef>
                <a:spcPts val="600"/>
              </a:spcBef>
              <a:buFontTx/>
              <a:buNone/>
            </a:pPr>
            <a:r>
              <a:rPr lang="el-GR" altLang="el-GR" sz="2200" b="1" dirty="0" smtClean="0">
                <a:cs typeface="Times New Roman" panose="02020603050405020304" pitchFamily="18" charset="0"/>
              </a:rPr>
              <a:t>Διάγνωση:</a:t>
            </a:r>
            <a:r>
              <a:rPr lang="el-GR" altLang="el-GR" sz="2200" dirty="0" smtClean="0">
                <a:cs typeface="Times New Roman" panose="02020603050405020304" pitchFamily="18" charset="0"/>
              </a:rPr>
              <a:t> Εντοπισμός </a:t>
            </a:r>
            <a:r>
              <a:rPr lang="el-GR" altLang="el-GR" sz="2200" dirty="0" err="1" smtClean="0">
                <a:cs typeface="Times New Roman" panose="02020603050405020304" pitchFamily="18" charset="0"/>
              </a:rPr>
              <a:t>κύστεων</a:t>
            </a:r>
            <a:r>
              <a:rPr lang="el-GR" altLang="el-GR" sz="2200" dirty="0" smtClean="0">
                <a:cs typeface="Times New Roman" panose="02020603050405020304" pitchFamily="18" charset="0"/>
              </a:rPr>
              <a:t> και </a:t>
            </a:r>
            <a:r>
              <a:rPr lang="el-GR" altLang="el-GR" sz="2200" dirty="0" err="1" smtClean="0">
                <a:cs typeface="Times New Roman" panose="02020603050405020304" pitchFamily="18" charset="0"/>
              </a:rPr>
              <a:t>τροφοζωιτών</a:t>
            </a:r>
            <a:r>
              <a:rPr lang="el-GR" altLang="el-GR" sz="2200" dirty="0" smtClean="0">
                <a:cs typeface="Times New Roman" panose="02020603050405020304" pitchFamily="18" charset="0"/>
              </a:rPr>
              <a:t> σε κόπρανα. Δύσκολος ο διαχωρισμός από το υποείδος Ε. </a:t>
            </a:r>
            <a:r>
              <a:rPr lang="en-US" altLang="el-GR" sz="2200" dirty="0" smtClean="0">
                <a:cs typeface="Times New Roman" panose="02020603050405020304" pitchFamily="18" charset="0"/>
              </a:rPr>
              <a:t>D</a:t>
            </a:r>
            <a:r>
              <a:rPr lang="en-GB" altLang="el-GR" sz="2200" dirty="0" err="1" smtClean="0">
                <a:cs typeface="Times New Roman" panose="02020603050405020304" pitchFamily="18" charset="0"/>
              </a:rPr>
              <a:t>ispar</a:t>
            </a:r>
            <a:r>
              <a:rPr lang="el-GR" altLang="el-GR" sz="2200" dirty="0" smtClean="0">
                <a:cs typeface="Times New Roman" panose="02020603050405020304" pitchFamily="18" charset="0"/>
              </a:rPr>
              <a:t> που είναι ίδιο μορφολογικά αλλά μη παθογόνο. Άλλα είδη </a:t>
            </a:r>
            <a:r>
              <a:rPr lang="en-GB" altLang="el-GR" sz="2200" dirty="0" err="1" smtClean="0">
                <a:cs typeface="Times New Roman" panose="02020603050405020304" pitchFamily="18" charset="0"/>
              </a:rPr>
              <a:t>Entamoeba</a:t>
            </a:r>
            <a:r>
              <a:rPr lang="el-GR" altLang="el-GR" sz="2200" dirty="0" smtClean="0">
                <a:cs typeface="Times New Roman" panose="02020603050405020304" pitchFamily="18" charset="0"/>
              </a:rPr>
              <a:t> δεν είναι παρασιτικά. </a:t>
            </a:r>
          </a:p>
          <a:p>
            <a:pPr marL="71438" indent="0" eaLnBrk="1" hangingPunct="1">
              <a:lnSpc>
                <a:spcPct val="100000"/>
              </a:lnSpc>
              <a:spcBef>
                <a:spcPts val="600"/>
              </a:spcBef>
              <a:buFontTx/>
              <a:buNone/>
            </a:pPr>
            <a:r>
              <a:rPr lang="el-GR" altLang="el-GR" sz="2200" b="1" dirty="0" smtClean="0">
                <a:cs typeface="Times New Roman" panose="02020603050405020304" pitchFamily="18" charset="0"/>
              </a:rPr>
              <a:t>Καταπολέμηση: </a:t>
            </a:r>
            <a:r>
              <a:rPr lang="en-GB" altLang="el-GR" sz="2200" dirty="0" smtClean="0">
                <a:cs typeface="Times New Roman" panose="02020603050405020304" pitchFamily="18" charset="0"/>
              </a:rPr>
              <a:t>Metronidazole,</a:t>
            </a:r>
            <a:r>
              <a:rPr lang="en-US" altLang="el-GR" sz="2200" dirty="0" smtClean="0">
                <a:cs typeface="Times New Roman" panose="02020603050405020304" pitchFamily="18" charset="0"/>
              </a:rPr>
              <a:t>D</a:t>
            </a:r>
            <a:r>
              <a:rPr lang="en-GB" altLang="el-GR" sz="2200" dirty="0" err="1" smtClean="0">
                <a:cs typeface="Times New Roman" panose="02020603050405020304" pitchFamily="18" charset="0"/>
              </a:rPr>
              <a:t>iloxanide</a:t>
            </a:r>
            <a:r>
              <a:rPr lang="en-GB" altLang="el-GR" sz="2200" dirty="0" smtClean="0">
                <a:cs typeface="Times New Roman" panose="02020603050405020304" pitchFamily="18" charset="0"/>
              </a:rPr>
              <a:t> </a:t>
            </a:r>
            <a:r>
              <a:rPr lang="en-US" altLang="el-GR" sz="2200" dirty="0" smtClean="0">
                <a:cs typeface="Times New Roman" panose="02020603050405020304" pitchFamily="18" charset="0"/>
              </a:rPr>
              <a:t>f</a:t>
            </a:r>
            <a:r>
              <a:rPr lang="en-GB" altLang="el-GR" sz="2200" dirty="0" err="1" smtClean="0">
                <a:cs typeface="Times New Roman" panose="02020603050405020304" pitchFamily="18" charset="0"/>
              </a:rPr>
              <a:t>uorate</a:t>
            </a:r>
            <a:r>
              <a:rPr lang="en-GB" altLang="el-GR" sz="2200" dirty="0" smtClean="0">
                <a:cs typeface="Times New Roman" panose="02020603050405020304" pitchFamily="18" charset="0"/>
              </a:rPr>
              <a:t> </a:t>
            </a:r>
            <a:r>
              <a:rPr lang="el-GR" altLang="el-GR" sz="2200" dirty="0" smtClean="0">
                <a:cs typeface="Times New Roman" panose="02020603050405020304" pitchFamily="18" charset="0"/>
              </a:rPr>
              <a:t>και </a:t>
            </a:r>
            <a:r>
              <a:rPr lang="en-GB" altLang="el-GR" sz="2200" dirty="0" err="1" smtClean="0">
                <a:cs typeface="Times New Roman" panose="02020603050405020304" pitchFamily="18" charset="0"/>
              </a:rPr>
              <a:t>Paromomycin</a:t>
            </a:r>
            <a:r>
              <a:rPr lang="el-GR" altLang="el-GR" sz="2200" dirty="0" smtClean="0">
                <a:cs typeface="Times New Roman" panose="02020603050405020304" pitchFamily="18" charset="0"/>
              </a:rPr>
              <a:t>.</a:t>
            </a:r>
            <a:endParaRPr lang="en-US" altLang="el-GR" sz="2200" dirty="0" smtClean="0">
              <a:cs typeface="Times New Roman" panose="02020603050405020304" pitchFamily="18" charset="0"/>
            </a:endParaRPr>
          </a:p>
          <a:p>
            <a:pPr marL="71438" indent="0" algn="just" eaLnBrk="1" hangingPunct="1">
              <a:lnSpc>
                <a:spcPct val="100000"/>
              </a:lnSpc>
              <a:spcBef>
                <a:spcPct val="0"/>
              </a:spcBef>
              <a:buFontTx/>
              <a:buNone/>
            </a:pPr>
            <a:endParaRPr lang="el-GR" altLang="el-GR" dirty="0" smtClean="0"/>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FF7E88DF-3D24-4EA3-BA02-6E61E5EEE88C}" type="slidenum">
              <a:rPr lang="en-US" altLang="el-GR" smtClean="0"/>
              <a:pPr>
                <a:defRPr/>
              </a:pPr>
              <a:t>10</a:t>
            </a:fld>
            <a:endParaRPr lang="en-US" alt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Τίτλος 5"/>
          <p:cNvSpPr>
            <a:spLocks noGrp="1"/>
          </p:cNvSpPr>
          <p:nvPr>
            <p:ph type="title"/>
          </p:nvPr>
        </p:nvSpPr>
        <p:spPr/>
        <p:txBody>
          <a:bodyPr/>
          <a:lstStyle/>
          <a:p>
            <a:pPr eaLnBrk="1" hangingPunct="1"/>
            <a:r>
              <a:rPr lang="el-GR" altLang="el-GR" dirty="0" smtClean="0"/>
              <a:t>Αμοιβάδωση 2/2</a:t>
            </a:r>
          </a:p>
        </p:txBody>
      </p:sp>
      <p:pic>
        <p:nvPicPr>
          <p:cNvPr id="18434" name="Θέση περιεχομένου 1"/>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099764" y="1417985"/>
            <a:ext cx="4958164" cy="4908203"/>
          </a:xfrm>
        </p:spPr>
      </p:pic>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D21571CE-E9CA-42C7-AF8D-421E270CA1B9}" type="slidenum">
              <a:rPr lang="en-US" altLang="el-GR" smtClean="0"/>
              <a:pPr>
                <a:defRPr/>
              </a:pPr>
              <a:t>11</a:t>
            </a:fld>
            <a:endParaRPr lang="en-US" altLang="el-GR"/>
          </a:p>
        </p:txBody>
      </p:sp>
      <p:sp>
        <p:nvSpPr>
          <p:cNvPr id="6" name="TextBox 5"/>
          <p:cNvSpPr txBox="1"/>
          <p:nvPr/>
        </p:nvSpPr>
        <p:spPr>
          <a:xfrm>
            <a:off x="6588224" y="6046789"/>
            <a:ext cx="263525" cy="277812"/>
          </a:xfrm>
          <a:prstGeom prst="rect">
            <a:avLst/>
          </a:prstGeom>
          <a:noFill/>
        </p:spPr>
        <p:txBody>
          <a:bodyPr wrap="none">
            <a:spAutoFit/>
          </a:bodyPr>
          <a:lstStyle/>
          <a:p>
            <a:pPr>
              <a:defRPr/>
            </a:pPr>
            <a:r>
              <a:rPr lang="en-US" sz="1200" b="1" dirty="0">
                <a:latin typeface="+mj-lt"/>
              </a:rPr>
              <a:t>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5"/>
          <p:cNvSpPr>
            <a:spLocks noGrp="1"/>
          </p:cNvSpPr>
          <p:nvPr>
            <p:ph type="title"/>
          </p:nvPr>
        </p:nvSpPr>
        <p:spPr/>
        <p:txBody>
          <a:bodyPr/>
          <a:lstStyle/>
          <a:p>
            <a:pPr eaLnBrk="1" hangingPunct="1"/>
            <a:r>
              <a:rPr lang="el-GR" altLang="el-GR" sz="4000" dirty="0" smtClean="0"/>
              <a:t>Πρωτογενής </a:t>
            </a:r>
            <a:r>
              <a:rPr lang="el-GR" altLang="el-GR" sz="4000" dirty="0" err="1" smtClean="0"/>
              <a:t>Αμοιβαδική</a:t>
            </a:r>
            <a:r>
              <a:rPr lang="el-GR" altLang="el-GR" sz="4000" dirty="0" smtClean="0"/>
              <a:t> </a:t>
            </a:r>
            <a:r>
              <a:rPr lang="el-GR" altLang="el-GR" sz="4000" dirty="0" err="1" smtClean="0"/>
              <a:t>Μηνιγγοεγκεφαλίτιδα</a:t>
            </a:r>
            <a:r>
              <a:rPr lang="el-GR" altLang="el-GR" sz="4000" dirty="0" smtClean="0"/>
              <a:t> </a:t>
            </a:r>
            <a:r>
              <a:rPr lang="en-US" altLang="el-GR" sz="4000" dirty="0" smtClean="0"/>
              <a:t> </a:t>
            </a:r>
            <a:r>
              <a:rPr lang="el-GR" altLang="el-GR" sz="4000" dirty="0" smtClean="0"/>
              <a:t>1/2</a:t>
            </a:r>
          </a:p>
        </p:txBody>
      </p:sp>
      <p:sp>
        <p:nvSpPr>
          <p:cNvPr id="20483" name="Θέση περιεχομένου 7"/>
          <p:cNvSpPr>
            <a:spLocks noGrp="1"/>
          </p:cNvSpPr>
          <p:nvPr>
            <p:ph idx="1"/>
          </p:nvPr>
        </p:nvSpPr>
        <p:spPr>
          <a:xfrm>
            <a:off x="468313" y="1690688"/>
            <a:ext cx="8216900" cy="4475162"/>
          </a:xfrm>
        </p:spPr>
        <p:txBody>
          <a:bodyPr/>
          <a:lstStyle/>
          <a:p>
            <a:pPr marL="71438" indent="0" algn="just" eaLnBrk="1" hangingPunct="1">
              <a:lnSpc>
                <a:spcPct val="100000"/>
              </a:lnSpc>
              <a:spcBef>
                <a:spcPts val="1200"/>
              </a:spcBef>
              <a:buFontTx/>
              <a:buNone/>
            </a:pPr>
            <a:r>
              <a:rPr lang="el-GR" altLang="el-GR" sz="2000" b="1" smtClean="0">
                <a:cs typeface="Times New Roman" panose="02020603050405020304" pitchFamily="18" charset="0"/>
              </a:rPr>
              <a:t>Τάξη</a:t>
            </a:r>
            <a:r>
              <a:rPr lang="en-GB" altLang="el-GR" sz="2000" b="1" smtClean="0">
                <a:cs typeface="Times New Roman" panose="02020603050405020304" pitchFamily="18" charset="0"/>
              </a:rPr>
              <a:t>: Schizopyrenida, </a:t>
            </a:r>
            <a:r>
              <a:rPr lang="el-GR" altLang="el-GR" sz="2000" b="1" smtClean="0">
                <a:cs typeface="Times New Roman" panose="02020603050405020304" pitchFamily="18" charset="0"/>
              </a:rPr>
              <a:t>Οικογένεια</a:t>
            </a:r>
            <a:r>
              <a:rPr lang="en-GB" altLang="el-GR" sz="2000" b="1" smtClean="0">
                <a:cs typeface="Times New Roman" panose="02020603050405020304" pitchFamily="18" charset="0"/>
              </a:rPr>
              <a:t>: Vahlcampfiidae (Vahlcampfiid amoebas), </a:t>
            </a:r>
            <a:r>
              <a:rPr lang="el-GR" altLang="el-GR" sz="2000" b="1" smtClean="0">
                <a:cs typeface="Times New Roman" panose="02020603050405020304" pitchFamily="18" charset="0"/>
              </a:rPr>
              <a:t>Γένος</a:t>
            </a:r>
            <a:r>
              <a:rPr lang="en-GB" altLang="el-GR" sz="2000" b="1" smtClean="0">
                <a:cs typeface="Times New Roman" panose="02020603050405020304" pitchFamily="18" charset="0"/>
              </a:rPr>
              <a:t>: Naegleria, </a:t>
            </a:r>
            <a:r>
              <a:rPr lang="el-GR" altLang="el-GR" sz="2000" b="1" smtClean="0">
                <a:cs typeface="Times New Roman" panose="02020603050405020304" pitchFamily="18" charset="0"/>
              </a:rPr>
              <a:t> Είδος</a:t>
            </a:r>
            <a:r>
              <a:rPr lang="en-GB" altLang="el-GR" sz="2000" b="1" smtClean="0">
                <a:cs typeface="Times New Roman" panose="02020603050405020304" pitchFamily="18" charset="0"/>
              </a:rPr>
              <a:t>: fowleri</a:t>
            </a:r>
            <a:endParaRPr lang="el-GR" altLang="el-GR" sz="2000" b="1" smtClean="0">
              <a:cs typeface="Times New Roman" panose="02020603050405020304" pitchFamily="18" charset="0"/>
            </a:endParaRPr>
          </a:p>
          <a:p>
            <a:pPr marL="71438" indent="0" algn="just" eaLnBrk="1" hangingPunct="1">
              <a:lnSpc>
                <a:spcPct val="100000"/>
              </a:lnSpc>
              <a:spcBef>
                <a:spcPts val="1200"/>
              </a:spcBef>
              <a:buFontTx/>
              <a:buNone/>
            </a:pPr>
            <a:r>
              <a:rPr lang="el-GR" altLang="el-GR" sz="2200" smtClean="0">
                <a:cs typeface="Times New Roman" panose="02020603050405020304" pitchFamily="18" charset="0"/>
              </a:rPr>
              <a:t>Ιδιαίτερα σπάνια αλλά και επικίνδυνη μορφή μηνιγγίτιδας. Προκαλείται από τους τροφοζωίτες του παθογόνου (που εμφανίζει και στάδιο κύστεως και μαστιγωτού) μετά την είσοδό του στο ΚΝΣ από τη μύτη. Η προσβολή έχει αργή επώαση και γι</a:t>
            </a:r>
            <a:r>
              <a:rPr lang="el-GR" altLang="en-US" sz="2200" smtClean="0">
                <a:cs typeface="Times New Roman" panose="02020603050405020304" pitchFamily="18" charset="0"/>
              </a:rPr>
              <a:t>’</a:t>
            </a:r>
            <a:r>
              <a:rPr lang="el-GR" altLang="el-GR" sz="2200" smtClean="0">
                <a:cs typeface="Times New Roman" panose="02020603050405020304" pitchFamily="18" charset="0"/>
              </a:rPr>
              <a:t>αυτό πολύ κακή πρόγνωση.</a:t>
            </a:r>
          </a:p>
          <a:p>
            <a:pPr marL="71438" indent="0" eaLnBrk="1" hangingPunct="1">
              <a:lnSpc>
                <a:spcPct val="100000"/>
              </a:lnSpc>
              <a:spcBef>
                <a:spcPts val="1200"/>
              </a:spcBef>
              <a:buFontTx/>
              <a:buNone/>
            </a:pPr>
            <a:r>
              <a:rPr lang="el-GR" altLang="el-GR" sz="2200" b="1" smtClean="0">
                <a:cs typeface="Times New Roman" panose="02020603050405020304" pitchFamily="18" charset="0"/>
              </a:rPr>
              <a:t>Συμπτώματα:</a:t>
            </a:r>
            <a:r>
              <a:rPr lang="el-GR" altLang="el-GR" sz="2200" smtClean="0">
                <a:cs typeface="Times New Roman" panose="02020603050405020304" pitchFamily="18" charset="0"/>
              </a:rPr>
              <a:t> Πονοκέφαλος, υψηλός πυρετός, δυσκολία όρασης, παραισθήσεις, θάνατος. Διάγνωση: Εντοπισμός των τροφοζωιτών στο εγκεφαλονωτιαίο υγρό. Μοριακή διάγνωση με </a:t>
            </a:r>
            <a:r>
              <a:rPr lang="en-GB" altLang="el-GR" sz="2200" smtClean="0">
                <a:cs typeface="Times New Roman" panose="02020603050405020304" pitchFamily="18" charset="0"/>
              </a:rPr>
              <a:t>PCR.</a:t>
            </a:r>
            <a:r>
              <a:rPr lang="el-GR" altLang="el-GR" sz="2200" smtClean="0">
                <a:cs typeface="Times New Roman" panose="02020603050405020304" pitchFamily="18" charset="0"/>
              </a:rPr>
              <a:t> </a:t>
            </a:r>
          </a:p>
          <a:p>
            <a:pPr marL="71438" indent="0" algn="just" eaLnBrk="1" hangingPunct="1">
              <a:lnSpc>
                <a:spcPct val="100000"/>
              </a:lnSpc>
              <a:spcBef>
                <a:spcPts val="1200"/>
              </a:spcBef>
              <a:buFontTx/>
              <a:buNone/>
            </a:pPr>
            <a:r>
              <a:rPr lang="el-GR" altLang="el-GR" sz="2200" b="1" smtClean="0">
                <a:cs typeface="Times New Roman" panose="02020603050405020304" pitchFamily="18" charset="0"/>
              </a:rPr>
              <a:t>Καταπολέμηση: </a:t>
            </a:r>
            <a:r>
              <a:rPr lang="en-GB" altLang="el-GR" sz="2200" smtClean="0">
                <a:cs typeface="Times New Roman" panose="02020603050405020304" pitchFamily="18" charset="0"/>
              </a:rPr>
              <a:t>Amphotericin B</a:t>
            </a:r>
            <a:r>
              <a:rPr lang="el-GR" altLang="el-GR" sz="2200" smtClean="0">
                <a:cs typeface="Times New Roman" panose="02020603050405020304" pitchFamily="18" charset="0"/>
              </a:rPr>
              <a:t>, αλλά συνήθως μη αποτελεσματική λόγω της σπανιότητας της ασθένειας. </a:t>
            </a:r>
            <a:endParaRPr lang="en-US" altLang="el-GR" sz="2200" smtClean="0">
              <a:cs typeface="Times New Roman" panose="02020603050405020304" pitchFamily="18" charset="0"/>
            </a:endParaRPr>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10149D5E-F5CE-48AE-87A1-DE0F0957F384}" type="slidenum">
              <a:rPr lang="en-US" altLang="el-GR" smtClean="0"/>
              <a:pPr>
                <a:defRPr/>
              </a:pPr>
              <a:t>12</a:t>
            </a:fld>
            <a:endParaRPr lang="en-US" alt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5"/>
          <p:cNvSpPr>
            <a:spLocks noGrp="1"/>
          </p:cNvSpPr>
          <p:nvPr>
            <p:ph type="title"/>
          </p:nvPr>
        </p:nvSpPr>
        <p:spPr/>
        <p:txBody>
          <a:bodyPr/>
          <a:lstStyle/>
          <a:p>
            <a:pPr eaLnBrk="1" hangingPunct="1"/>
            <a:r>
              <a:rPr lang="el-GR" altLang="el-GR" sz="4000" dirty="0" smtClean="0"/>
              <a:t>Πρωτογενής </a:t>
            </a:r>
            <a:r>
              <a:rPr lang="el-GR" altLang="el-GR" sz="4000" dirty="0" err="1" smtClean="0"/>
              <a:t>Αμοιβαδική</a:t>
            </a:r>
            <a:r>
              <a:rPr lang="el-GR" altLang="el-GR" sz="4000" dirty="0" smtClean="0"/>
              <a:t> </a:t>
            </a:r>
            <a:r>
              <a:rPr lang="el-GR" altLang="el-GR" sz="4000" dirty="0" err="1" smtClean="0"/>
              <a:t>Μηνιγγοεγκεφαλίτιδα</a:t>
            </a:r>
            <a:r>
              <a:rPr lang="el-GR" altLang="el-GR" sz="4000" dirty="0" smtClean="0"/>
              <a:t> </a:t>
            </a:r>
            <a:r>
              <a:rPr lang="en-US" altLang="el-GR" sz="4000" dirty="0" smtClean="0"/>
              <a:t>2</a:t>
            </a:r>
            <a:r>
              <a:rPr lang="el-GR" altLang="el-GR" sz="4000" dirty="0" smtClean="0"/>
              <a:t>/2</a:t>
            </a:r>
          </a:p>
        </p:txBody>
      </p:sp>
      <p:pic>
        <p:nvPicPr>
          <p:cNvPr id="21507" name="Θέση περιεχομένου 12"/>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50825" y="3213100"/>
            <a:ext cx="4264025" cy="1435100"/>
          </a:xfrm>
        </p:spPr>
      </p:pic>
      <p:pic>
        <p:nvPicPr>
          <p:cNvPr id="21508" name="Θέση περιεχομένου 13"/>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527550" y="1584325"/>
            <a:ext cx="4360863" cy="4741863"/>
          </a:xfrm>
        </p:spPr>
      </p:pic>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A9507C5F-FD38-4F7C-8A17-E6ADA8681640}" type="slidenum">
              <a:rPr lang="en-US" altLang="el-GR" smtClean="0"/>
              <a:pPr>
                <a:defRPr/>
              </a:pPr>
              <a:t>13</a:t>
            </a:fld>
            <a:endParaRPr lang="en-US" altLang="el-GR"/>
          </a:p>
        </p:txBody>
      </p:sp>
      <p:sp>
        <p:nvSpPr>
          <p:cNvPr id="7" name="TextBox 6"/>
          <p:cNvSpPr txBox="1"/>
          <p:nvPr/>
        </p:nvSpPr>
        <p:spPr>
          <a:xfrm>
            <a:off x="1331913" y="4360863"/>
            <a:ext cx="269875" cy="276225"/>
          </a:xfrm>
          <a:prstGeom prst="rect">
            <a:avLst/>
          </a:prstGeom>
          <a:noFill/>
        </p:spPr>
        <p:txBody>
          <a:bodyPr wrap="none">
            <a:spAutoFit/>
          </a:bodyPr>
          <a:lstStyle/>
          <a:p>
            <a:pPr>
              <a:defRPr/>
            </a:pPr>
            <a:r>
              <a:rPr lang="en-US" sz="1200" b="1" dirty="0">
                <a:solidFill>
                  <a:schemeClr val="bg1"/>
                </a:solidFill>
                <a:latin typeface="+mj-lt"/>
              </a:rPr>
              <a:t>4</a:t>
            </a:r>
          </a:p>
        </p:txBody>
      </p:sp>
      <p:sp>
        <p:nvSpPr>
          <p:cNvPr id="8" name="TextBox 7"/>
          <p:cNvSpPr txBox="1"/>
          <p:nvPr/>
        </p:nvSpPr>
        <p:spPr>
          <a:xfrm>
            <a:off x="2687638" y="4360863"/>
            <a:ext cx="263525" cy="276225"/>
          </a:xfrm>
          <a:prstGeom prst="rect">
            <a:avLst/>
          </a:prstGeom>
          <a:noFill/>
        </p:spPr>
        <p:txBody>
          <a:bodyPr wrap="none">
            <a:spAutoFit/>
          </a:bodyPr>
          <a:lstStyle/>
          <a:p>
            <a:pPr>
              <a:defRPr/>
            </a:pPr>
            <a:r>
              <a:rPr lang="en-US" sz="1200" b="1" dirty="0">
                <a:solidFill>
                  <a:schemeClr val="bg1"/>
                </a:solidFill>
                <a:latin typeface="+mj-lt"/>
              </a:rPr>
              <a:t>5</a:t>
            </a:r>
          </a:p>
        </p:txBody>
      </p:sp>
      <p:sp>
        <p:nvSpPr>
          <p:cNvPr id="9" name="TextBox 8"/>
          <p:cNvSpPr txBox="1"/>
          <p:nvPr/>
        </p:nvSpPr>
        <p:spPr>
          <a:xfrm>
            <a:off x="4206875" y="4360863"/>
            <a:ext cx="263525" cy="276225"/>
          </a:xfrm>
          <a:prstGeom prst="rect">
            <a:avLst/>
          </a:prstGeom>
          <a:noFill/>
        </p:spPr>
        <p:txBody>
          <a:bodyPr wrap="none">
            <a:spAutoFit/>
          </a:bodyPr>
          <a:lstStyle/>
          <a:p>
            <a:pPr>
              <a:defRPr/>
            </a:pPr>
            <a:r>
              <a:rPr lang="en-US" sz="1200" b="1" dirty="0">
                <a:solidFill>
                  <a:schemeClr val="bg1"/>
                </a:solidFill>
                <a:latin typeface="+mj-lt"/>
              </a:rPr>
              <a:t>6</a:t>
            </a:r>
          </a:p>
        </p:txBody>
      </p:sp>
      <p:sp>
        <p:nvSpPr>
          <p:cNvPr id="10" name="TextBox 9"/>
          <p:cNvSpPr txBox="1"/>
          <p:nvPr/>
        </p:nvSpPr>
        <p:spPr>
          <a:xfrm>
            <a:off x="8623300" y="6015038"/>
            <a:ext cx="269875" cy="277812"/>
          </a:xfrm>
          <a:prstGeom prst="rect">
            <a:avLst/>
          </a:prstGeom>
          <a:noFill/>
        </p:spPr>
        <p:txBody>
          <a:bodyPr wrap="none">
            <a:spAutoFit/>
          </a:bodyPr>
          <a:lstStyle/>
          <a:p>
            <a:pPr>
              <a:defRPr/>
            </a:pPr>
            <a:r>
              <a:rPr lang="en-US" sz="1200" b="1" dirty="0">
                <a:latin typeface="+mj-lt"/>
              </a:rPr>
              <a:t>7</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5"/>
          <p:cNvSpPr>
            <a:spLocks noGrp="1"/>
          </p:cNvSpPr>
          <p:nvPr>
            <p:ph type="title"/>
          </p:nvPr>
        </p:nvSpPr>
        <p:spPr/>
        <p:txBody>
          <a:bodyPr/>
          <a:lstStyle/>
          <a:p>
            <a:pPr eaLnBrk="1" hangingPunct="1"/>
            <a:r>
              <a:rPr lang="el-GR" altLang="el-GR" smtClean="0"/>
              <a:t>Χοανόζωα: Ασθένειες</a:t>
            </a:r>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1467431C-4B12-464B-BDA6-D960B1DBB26B}" type="slidenum">
              <a:rPr lang="en-US" altLang="el-GR" smtClean="0"/>
              <a:pPr>
                <a:defRPr/>
              </a:pPr>
              <a:t>14</a:t>
            </a:fld>
            <a:endParaRPr lang="en-US" alt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5"/>
          <p:cNvSpPr>
            <a:spLocks noGrp="1"/>
          </p:cNvSpPr>
          <p:nvPr>
            <p:ph type="title"/>
          </p:nvPr>
        </p:nvSpPr>
        <p:spPr/>
        <p:txBody>
          <a:bodyPr/>
          <a:lstStyle/>
          <a:p>
            <a:pPr eaLnBrk="1" hangingPunct="1"/>
            <a:r>
              <a:rPr lang="el-GR" altLang="el-GR" smtClean="0"/>
              <a:t>Ρινοσποριδίωση</a:t>
            </a:r>
          </a:p>
        </p:txBody>
      </p:sp>
      <p:sp>
        <p:nvSpPr>
          <p:cNvPr id="24579" name="Θέση περιεχομένου 1"/>
          <p:cNvSpPr>
            <a:spLocks noGrp="1"/>
          </p:cNvSpPr>
          <p:nvPr>
            <p:ph idx="1"/>
          </p:nvPr>
        </p:nvSpPr>
        <p:spPr>
          <a:xfrm>
            <a:off x="468313" y="1557338"/>
            <a:ext cx="8280400" cy="4351337"/>
          </a:xfrm>
        </p:spPr>
        <p:txBody>
          <a:bodyPr/>
          <a:lstStyle/>
          <a:p>
            <a:pPr marL="414338" indent="-342900" eaLnBrk="1" hangingPunct="1">
              <a:lnSpc>
                <a:spcPct val="100000"/>
              </a:lnSpc>
              <a:spcBef>
                <a:spcPts val="1200"/>
              </a:spcBef>
            </a:pPr>
            <a:r>
              <a:rPr lang="el-GR" altLang="el-GR" sz="2200" b="1" smtClean="0">
                <a:cs typeface="Times New Roman" panose="02020603050405020304" pitchFamily="18" charset="0"/>
              </a:rPr>
              <a:t>Τα Χοανόζωα </a:t>
            </a:r>
            <a:r>
              <a:rPr lang="el-GR" altLang="el-GR" sz="2200" smtClean="0">
                <a:cs typeface="Times New Roman" panose="02020603050405020304" pitchFamily="18" charset="0"/>
              </a:rPr>
              <a:t>αποτελούν μια </a:t>
            </a:r>
            <a:r>
              <a:rPr lang="el-GR" altLang="el-GR" sz="2200" b="1" smtClean="0">
                <a:cs typeface="Times New Roman" panose="02020603050405020304" pitchFamily="18" charset="0"/>
              </a:rPr>
              <a:t>παραφυλετική ομάδα </a:t>
            </a:r>
            <a:r>
              <a:rPr lang="el-GR" altLang="el-GR" sz="2200" smtClean="0">
                <a:cs typeface="Times New Roman" panose="02020603050405020304" pitchFamily="18" charset="0"/>
              </a:rPr>
              <a:t>που περιλαμβάνει αρκετά είδη που δεν έχουν επαρκώς ταξινομηθεί. Εδώ ανήκουν κάποιες </a:t>
            </a:r>
            <a:r>
              <a:rPr lang="el-GR" altLang="el-GR" sz="2200" b="1" smtClean="0">
                <a:cs typeface="Times New Roman" panose="02020603050405020304" pitchFamily="18" charset="0"/>
              </a:rPr>
              <a:t>αμοιβάδες, τα ιχθυοσπορίδια </a:t>
            </a:r>
            <a:r>
              <a:rPr lang="el-GR" altLang="el-GR" sz="2200" smtClean="0">
                <a:cs typeface="Times New Roman" panose="02020603050405020304" pitchFamily="18" charset="0"/>
              </a:rPr>
              <a:t>και άλλοι οργανισμοί που θεωρείται ότι προήλθαν από τους πρόγονους των </a:t>
            </a:r>
            <a:r>
              <a:rPr lang="el-GR" altLang="el-GR" sz="2200" b="1" smtClean="0">
                <a:cs typeface="Times New Roman" panose="02020603050405020304" pitchFamily="18" charset="0"/>
              </a:rPr>
              <a:t>Μεταζώων και Μυκήτων</a:t>
            </a:r>
            <a:r>
              <a:rPr lang="el-GR" altLang="el-GR" sz="2200" smtClean="0">
                <a:cs typeface="Times New Roman" panose="02020603050405020304" pitchFamily="18" charset="0"/>
              </a:rPr>
              <a:t>.</a:t>
            </a:r>
          </a:p>
          <a:p>
            <a:pPr marL="414338" indent="-342900" eaLnBrk="1" hangingPunct="1">
              <a:lnSpc>
                <a:spcPct val="100000"/>
              </a:lnSpc>
              <a:spcBef>
                <a:spcPts val="1200"/>
              </a:spcBef>
            </a:pPr>
            <a:r>
              <a:rPr lang="el-GR" altLang="el-GR" sz="2200" smtClean="0">
                <a:cs typeface="Times New Roman" panose="02020603050405020304" pitchFamily="18" charset="0"/>
              </a:rPr>
              <a:t>Στα </a:t>
            </a:r>
            <a:r>
              <a:rPr lang="el-GR" altLang="el-GR" sz="2200" b="1" smtClean="0">
                <a:cs typeface="Times New Roman" panose="02020603050405020304" pitchFamily="18" charset="0"/>
              </a:rPr>
              <a:t>Ιχθυοσπορίδια </a:t>
            </a:r>
            <a:r>
              <a:rPr lang="el-GR" altLang="el-GR" sz="2200" smtClean="0">
                <a:cs typeface="Times New Roman" panose="02020603050405020304" pitchFamily="18" charset="0"/>
              </a:rPr>
              <a:t>ανήκουν 2 τάξεις: </a:t>
            </a:r>
            <a:r>
              <a:rPr lang="en-GB" altLang="el-GR" sz="2200" b="1" smtClean="0">
                <a:cs typeface="Times New Roman" panose="02020603050405020304" pitchFamily="18" charset="0"/>
              </a:rPr>
              <a:t>Ichthyophonida </a:t>
            </a:r>
            <a:r>
              <a:rPr lang="el-GR" altLang="el-GR" sz="2200" b="1" smtClean="0">
                <a:cs typeface="Times New Roman" panose="02020603050405020304" pitchFamily="18" charset="0"/>
              </a:rPr>
              <a:t>και </a:t>
            </a:r>
            <a:r>
              <a:rPr lang="en-GB" altLang="el-GR" sz="2200" b="1" smtClean="0">
                <a:cs typeface="Times New Roman" panose="02020603050405020304" pitchFamily="18" charset="0"/>
              </a:rPr>
              <a:t>Dermocystida</a:t>
            </a:r>
            <a:r>
              <a:rPr lang="el-GR" altLang="el-GR" sz="2200" b="1" smtClean="0">
                <a:cs typeface="Times New Roman" panose="02020603050405020304" pitchFamily="18" charset="0"/>
              </a:rPr>
              <a:t>. </a:t>
            </a:r>
            <a:r>
              <a:rPr lang="el-GR" altLang="el-GR" sz="2200" smtClean="0">
                <a:cs typeface="Times New Roman" panose="02020603050405020304" pitchFamily="18" charset="0"/>
              </a:rPr>
              <a:t>Τα είδη της τάξης </a:t>
            </a:r>
            <a:r>
              <a:rPr lang="en-GB" altLang="el-GR" sz="2200" b="1" smtClean="0">
                <a:cs typeface="Times New Roman" panose="02020603050405020304" pitchFamily="18" charset="0"/>
              </a:rPr>
              <a:t>Ichthyophonida</a:t>
            </a:r>
            <a:r>
              <a:rPr lang="el-GR" altLang="el-GR" sz="2200" b="1" smtClean="0">
                <a:cs typeface="Times New Roman" panose="02020603050405020304" pitchFamily="18" charset="0"/>
              </a:rPr>
              <a:t> </a:t>
            </a:r>
            <a:r>
              <a:rPr lang="el-GR" altLang="el-GR" sz="2200" smtClean="0">
                <a:cs typeface="Times New Roman" panose="02020603050405020304" pitchFamily="18" charset="0"/>
              </a:rPr>
              <a:t>παρασιτούν και προκαλούν </a:t>
            </a:r>
            <a:r>
              <a:rPr lang="el-GR" altLang="el-GR" sz="2200" b="1" smtClean="0">
                <a:cs typeface="Times New Roman" panose="02020603050405020304" pitchFamily="18" charset="0"/>
              </a:rPr>
              <a:t>ασθένειες σε Ιχθύες</a:t>
            </a:r>
            <a:r>
              <a:rPr lang="el-GR" altLang="el-GR" sz="2200" smtClean="0">
                <a:cs typeface="Times New Roman" panose="02020603050405020304" pitchFamily="18" charset="0"/>
              </a:rPr>
              <a:t>. Ένα είδος της τάξης </a:t>
            </a:r>
            <a:r>
              <a:rPr lang="en-GB" altLang="el-GR" sz="2200" b="1" smtClean="0">
                <a:cs typeface="Times New Roman" panose="02020603050405020304" pitchFamily="18" charset="0"/>
              </a:rPr>
              <a:t>Dermocystida</a:t>
            </a:r>
            <a:r>
              <a:rPr lang="el-GR" altLang="el-GR" sz="2200" b="1" smtClean="0">
                <a:cs typeface="Times New Roman" panose="02020603050405020304" pitchFamily="18" charset="0"/>
              </a:rPr>
              <a:t> (</a:t>
            </a:r>
            <a:r>
              <a:rPr lang="en-GB" altLang="el-GR" sz="2200" b="1" smtClean="0">
                <a:cs typeface="Times New Roman" panose="02020603050405020304" pitchFamily="18" charset="0"/>
              </a:rPr>
              <a:t>Rhinosporidium seeberi) </a:t>
            </a:r>
            <a:r>
              <a:rPr lang="el-GR" altLang="el-GR" sz="2200" smtClean="0">
                <a:cs typeface="Times New Roman" panose="02020603050405020304" pitchFamily="18" charset="0"/>
              </a:rPr>
              <a:t>προκαλεί</a:t>
            </a:r>
            <a:r>
              <a:rPr lang="en-GB" altLang="el-GR" sz="2200" smtClean="0">
                <a:cs typeface="Times New Roman" panose="02020603050405020304" pitchFamily="18" charset="0"/>
              </a:rPr>
              <a:t> </a:t>
            </a:r>
            <a:r>
              <a:rPr lang="el-GR" altLang="el-GR" sz="2200" smtClean="0">
                <a:cs typeface="Times New Roman" panose="02020603050405020304" pitchFamily="18" charset="0"/>
              </a:rPr>
              <a:t>την ασθένεια γνωστή ως </a:t>
            </a:r>
            <a:r>
              <a:rPr lang="el-GR" altLang="el-GR" sz="2200" b="1" smtClean="0">
                <a:cs typeface="Times New Roman" panose="02020603050405020304" pitchFamily="18" charset="0"/>
              </a:rPr>
              <a:t>Ρινοσποριδίωση σε Ινδία και Σρί Λάνκα</a:t>
            </a:r>
            <a:r>
              <a:rPr lang="el-GR" altLang="el-GR" sz="2200" smtClean="0">
                <a:cs typeface="Times New Roman" panose="02020603050405020304" pitchFamily="18" charset="0"/>
              </a:rPr>
              <a:t>. Η ασθένεια προσβάλει </a:t>
            </a:r>
            <a:r>
              <a:rPr lang="el-GR" altLang="el-GR" sz="2200" b="1" smtClean="0">
                <a:cs typeface="Times New Roman" panose="02020603050405020304" pitchFamily="18" charset="0"/>
              </a:rPr>
              <a:t>ανθρώπους και ζώα </a:t>
            </a:r>
            <a:r>
              <a:rPr lang="el-GR" altLang="el-GR" sz="2200" smtClean="0">
                <a:cs typeface="Times New Roman" panose="02020603050405020304" pitchFamily="18" charset="0"/>
              </a:rPr>
              <a:t>και χαρακτηρίζεται από την </a:t>
            </a:r>
            <a:r>
              <a:rPr lang="el-GR" altLang="el-GR" sz="2200" b="1" smtClean="0">
                <a:cs typeface="Times New Roman" panose="02020603050405020304" pitchFamily="18" charset="0"/>
              </a:rPr>
              <a:t>παρουσία όζων στη στοματική κοιλότητα</a:t>
            </a:r>
            <a:r>
              <a:rPr lang="el-GR" altLang="el-GR" sz="2200" smtClean="0">
                <a:cs typeface="Times New Roman" panose="02020603050405020304" pitchFamily="18" charset="0"/>
              </a:rPr>
              <a:t>. </a:t>
            </a:r>
          </a:p>
          <a:p>
            <a:pPr marL="414338" indent="-342900" eaLnBrk="1" hangingPunct="1">
              <a:lnSpc>
                <a:spcPct val="100000"/>
              </a:lnSpc>
              <a:spcBef>
                <a:spcPct val="0"/>
              </a:spcBef>
              <a:buFontTx/>
              <a:buNone/>
            </a:pPr>
            <a:endParaRPr lang="el-GR" altLang="el-GR" sz="2200" smtClean="0">
              <a:cs typeface="Times New Roman" panose="02020603050405020304" pitchFamily="18" charset="0"/>
            </a:endParaRPr>
          </a:p>
          <a:p>
            <a:pPr marL="414338" indent="-342900" eaLnBrk="1" hangingPunct="1">
              <a:lnSpc>
                <a:spcPct val="100000"/>
              </a:lnSpc>
              <a:spcBef>
                <a:spcPct val="0"/>
              </a:spcBef>
              <a:buFontTx/>
              <a:buNone/>
            </a:pPr>
            <a:endParaRPr lang="el-GR" altLang="el-GR" smtClean="0"/>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D23827BA-E4AC-451D-A391-E6B2864DAE1A}" type="slidenum">
              <a:rPr lang="en-US" altLang="el-GR" smtClean="0"/>
              <a:pPr>
                <a:defRPr/>
              </a:pPr>
              <a:t>15</a:t>
            </a:fld>
            <a:endParaRPr lang="en-US" alt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5"/>
          <p:cNvSpPr>
            <a:spLocks noGrp="1"/>
          </p:cNvSpPr>
          <p:nvPr>
            <p:ph type="title"/>
          </p:nvPr>
        </p:nvSpPr>
        <p:spPr/>
        <p:txBody>
          <a:bodyPr/>
          <a:lstStyle/>
          <a:p>
            <a:pPr eaLnBrk="1" hangingPunct="1"/>
            <a:r>
              <a:rPr lang="el-GR" altLang="el-GR" sz="4000" dirty="0" smtClean="0"/>
              <a:t>Κοκκιώδης </a:t>
            </a:r>
            <a:r>
              <a:rPr lang="el-GR" altLang="el-GR" sz="4000" dirty="0" err="1" smtClean="0"/>
              <a:t>Αμοιβαδική</a:t>
            </a:r>
            <a:r>
              <a:rPr lang="el-GR" altLang="el-GR" sz="4000" dirty="0" smtClean="0"/>
              <a:t> Εγκεφαλίτιδα</a:t>
            </a:r>
          </a:p>
        </p:txBody>
      </p:sp>
      <p:pic>
        <p:nvPicPr>
          <p:cNvPr id="25603" name="Θέση εικόνας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968" b="12968"/>
          <a:stretch>
            <a:fillRect/>
          </a:stretch>
        </p:blipFill>
        <p:spPr>
          <a:xfrm>
            <a:off x="2181225" y="1989138"/>
            <a:ext cx="4735513" cy="2303462"/>
          </a:xfrm>
        </p:spPr>
      </p:pic>
      <p:sp>
        <p:nvSpPr>
          <p:cNvPr id="25604" name="Θέση κειμένου 2"/>
          <p:cNvSpPr>
            <a:spLocks noGrp="1"/>
          </p:cNvSpPr>
          <p:nvPr>
            <p:ph type="body" sz="quarter" idx="14"/>
          </p:nvPr>
        </p:nvSpPr>
        <p:spPr>
          <a:xfrm>
            <a:off x="628650" y="4724400"/>
            <a:ext cx="7940675" cy="1512888"/>
          </a:xfrm>
        </p:spPr>
        <p:txBody>
          <a:bodyPr/>
          <a:lstStyle/>
          <a:p>
            <a:pPr marL="0" indent="0" eaLnBrk="1" hangingPunct="1">
              <a:buFont typeface="Arial" panose="020B0604020202020204" pitchFamily="34" charset="0"/>
              <a:buNone/>
            </a:pPr>
            <a:r>
              <a:rPr lang="el-GR" altLang="el-GR" sz="2400" dirty="0" smtClean="0">
                <a:cs typeface="Times New Roman" panose="02020603050405020304" pitchFamily="18" charset="0"/>
              </a:rPr>
              <a:t>Ορισμένα είδη</a:t>
            </a:r>
            <a:r>
              <a:rPr lang="en-GB" altLang="el-GR" sz="2400" dirty="0" smtClean="0">
                <a:cs typeface="Times New Roman" panose="02020603050405020304" pitchFamily="18" charset="0"/>
              </a:rPr>
              <a:t> </a:t>
            </a:r>
            <a:r>
              <a:rPr lang="en-GB" altLang="el-GR" sz="2400" b="1" dirty="0" smtClean="0">
                <a:cs typeface="Times New Roman" panose="02020603050405020304" pitchFamily="18" charset="0"/>
              </a:rPr>
              <a:t>(</a:t>
            </a:r>
            <a:r>
              <a:rPr lang="el-GR" altLang="el-GR" sz="2400" b="1" dirty="0" smtClean="0">
                <a:cs typeface="Times New Roman" panose="02020603050405020304" pitchFamily="18" charset="0"/>
              </a:rPr>
              <a:t>αμοιβάδες) </a:t>
            </a:r>
            <a:r>
              <a:rPr lang="el-GR" altLang="el-GR" sz="2400" dirty="0" smtClean="0">
                <a:cs typeface="Times New Roman" panose="02020603050405020304" pitchFamily="18" charset="0"/>
              </a:rPr>
              <a:t>του </a:t>
            </a:r>
            <a:r>
              <a:rPr lang="el-GR" altLang="el-GR" sz="2400" b="1" dirty="0" smtClean="0">
                <a:cs typeface="Times New Roman" panose="02020603050405020304" pitchFamily="18" charset="0"/>
              </a:rPr>
              <a:t>Γένους</a:t>
            </a:r>
            <a:r>
              <a:rPr lang="en-GB" altLang="el-GR" sz="2400" b="1" dirty="0" smtClean="0">
                <a:cs typeface="Times New Roman" panose="02020603050405020304" pitchFamily="18" charset="0"/>
              </a:rPr>
              <a:t>: </a:t>
            </a:r>
            <a:r>
              <a:rPr lang="en-GB" altLang="el-GR" sz="2400" b="1" dirty="0" err="1" smtClean="0">
                <a:cs typeface="Times New Roman" panose="02020603050405020304" pitchFamily="18" charset="0"/>
              </a:rPr>
              <a:t>Acanthamoeba</a:t>
            </a:r>
            <a:r>
              <a:rPr lang="el-GR" altLang="el-GR" sz="2400" b="1" dirty="0" smtClean="0">
                <a:cs typeface="Times New Roman" panose="02020603050405020304" pitchFamily="18" charset="0"/>
              </a:rPr>
              <a:t> (</a:t>
            </a:r>
            <a:r>
              <a:rPr lang="en-GB" altLang="el-GR" sz="2400" b="1" dirty="0" err="1" smtClean="0">
                <a:cs typeface="Times New Roman" panose="02020603050405020304" pitchFamily="18" charset="0"/>
              </a:rPr>
              <a:t>Amoebozoa</a:t>
            </a:r>
            <a:r>
              <a:rPr lang="en-GB" altLang="el-GR" sz="2400" b="1" dirty="0" smtClean="0">
                <a:cs typeface="Times New Roman" panose="02020603050405020304" pitchFamily="18" charset="0"/>
              </a:rPr>
              <a:t>) </a:t>
            </a:r>
            <a:r>
              <a:rPr lang="el-GR" altLang="el-GR" sz="2400" dirty="0" smtClean="0">
                <a:cs typeface="Times New Roman" panose="02020603050405020304" pitchFamily="18" charset="0"/>
              </a:rPr>
              <a:t>προκαλούν την ασθένεια: </a:t>
            </a:r>
            <a:r>
              <a:rPr lang="el-GR" altLang="el-GR" sz="2400" b="1" dirty="0" smtClean="0">
                <a:cs typeface="Times New Roman" panose="02020603050405020304" pitchFamily="18" charset="0"/>
              </a:rPr>
              <a:t>Κοκκιώδης </a:t>
            </a:r>
            <a:r>
              <a:rPr lang="el-GR" altLang="el-GR" sz="2400" b="1" dirty="0" err="1" smtClean="0">
                <a:cs typeface="Times New Roman" panose="02020603050405020304" pitchFamily="18" charset="0"/>
              </a:rPr>
              <a:t>Αμοιβαδική</a:t>
            </a:r>
            <a:r>
              <a:rPr lang="el-GR" altLang="el-GR" sz="2400" b="1" dirty="0" smtClean="0">
                <a:cs typeface="Times New Roman" panose="02020603050405020304" pitchFamily="18" charset="0"/>
              </a:rPr>
              <a:t> Εγκεφαλίτιδα,</a:t>
            </a:r>
            <a:r>
              <a:rPr lang="el-GR" altLang="el-GR" sz="2400" dirty="0" smtClean="0">
                <a:cs typeface="Times New Roman" panose="02020603050405020304" pitchFamily="18" charset="0"/>
              </a:rPr>
              <a:t> σε άτομα με </a:t>
            </a:r>
            <a:r>
              <a:rPr lang="el-GR" altLang="el-GR" sz="2400" b="1" dirty="0" smtClean="0">
                <a:cs typeface="Times New Roman" panose="02020603050405020304" pitchFamily="18" charset="0"/>
              </a:rPr>
              <a:t>ανοσολογική ανεπάρκεια</a:t>
            </a:r>
            <a:r>
              <a:rPr lang="el-GR" altLang="el-GR" sz="2400" dirty="0" smtClean="0">
                <a:cs typeface="Times New Roman" panose="02020603050405020304" pitchFamily="18" charset="0"/>
              </a:rPr>
              <a:t>.</a:t>
            </a:r>
            <a:endParaRPr lang="en-GB" altLang="el-GR" sz="2400" dirty="0" smtClean="0">
              <a:cs typeface="Times New Roman" panose="02020603050405020304" pitchFamily="18" charset="0"/>
            </a:endParaRPr>
          </a:p>
          <a:p>
            <a:pPr marL="0" indent="0" eaLnBrk="1" hangingPunct="1"/>
            <a:endParaRPr lang="el-GR" altLang="el-GR" dirty="0" smtClean="0"/>
          </a:p>
        </p:txBody>
      </p:sp>
      <p:sp>
        <p:nvSpPr>
          <p:cNvPr id="4" name="Θέση υποσέλιδου 3"/>
          <p:cNvSpPr>
            <a:spLocks noGrp="1"/>
          </p:cNvSpPr>
          <p:nvPr>
            <p:ph type="ftr" sz="quarter" idx="15"/>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6"/>
          </p:nvPr>
        </p:nvSpPr>
        <p:spPr/>
        <p:txBody>
          <a:bodyPr/>
          <a:lstStyle/>
          <a:p>
            <a:pPr>
              <a:defRPr/>
            </a:pPr>
            <a:fld id="{7564DE04-3737-42CE-B289-5AACE8C00554}" type="slidenum">
              <a:rPr lang="en-US" altLang="el-GR" smtClean="0"/>
              <a:pPr>
                <a:defRPr/>
              </a:pPr>
              <a:t>16</a:t>
            </a:fld>
            <a:endParaRPr lang="en-US" altLang="el-GR"/>
          </a:p>
        </p:txBody>
      </p:sp>
      <p:sp>
        <p:nvSpPr>
          <p:cNvPr id="7" name="TextBox 6"/>
          <p:cNvSpPr txBox="1"/>
          <p:nvPr/>
        </p:nvSpPr>
        <p:spPr>
          <a:xfrm>
            <a:off x="6646863" y="4060825"/>
            <a:ext cx="269875" cy="276225"/>
          </a:xfrm>
          <a:prstGeom prst="rect">
            <a:avLst/>
          </a:prstGeom>
          <a:noFill/>
        </p:spPr>
        <p:txBody>
          <a:bodyPr wrap="none">
            <a:spAutoFit/>
          </a:bodyPr>
          <a:lstStyle/>
          <a:p>
            <a:pPr>
              <a:defRPr/>
            </a:pPr>
            <a:r>
              <a:rPr lang="en-US" sz="1200" b="1" dirty="0">
                <a:latin typeface="+mj-lt"/>
              </a:rPr>
              <a:t>8</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6"/>
          <p:cNvSpPr>
            <a:spLocks noGrp="1"/>
          </p:cNvSpPr>
          <p:nvPr>
            <p:ph type="title"/>
          </p:nvPr>
        </p:nvSpPr>
        <p:spPr/>
        <p:txBody>
          <a:bodyPr/>
          <a:lstStyle/>
          <a:p>
            <a:pPr eaLnBrk="1" hangingPunct="1"/>
            <a:r>
              <a:rPr lang="el-GR" altLang="el-GR" smtClean="0"/>
              <a:t>Μικροσπορίδια: Ασθένειες</a:t>
            </a:r>
          </a:p>
        </p:txBody>
      </p:sp>
      <p:sp>
        <p:nvSpPr>
          <p:cNvPr id="5" name="Θέση υποσέλιδου 4"/>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6" name="Θέση αριθμού διαφάνειας 5"/>
          <p:cNvSpPr>
            <a:spLocks noGrp="1"/>
          </p:cNvSpPr>
          <p:nvPr>
            <p:ph type="sldNum" sz="quarter" idx="11"/>
          </p:nvPr>
        </p:nvSpPr>
        <p:spPr/>
        <p:txBody>
          <a:bodyPr/>
          <a:lstStyle/>
          <a:p>
            <a:pPr>
              <a:defRPr/>
            </a:pPr>
            <a:fld id="{653AD945-FC2C-41E9-92D4-7A270D33028A}" type="slidenum">
              <a:rPr lang="en-US" altLang="el-GR" smtClean="0"/>
              <a:pPr>
                <a:defRPr/>
              </a:pPr>
              <a:t>17</a:t>
            </a:fld>
            <a:endParaRPr lang="en-US" alt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Τίτλος 5"/>
          <p:cNvSpPr>
            <a:spLocks noGrp="1"/>
          </p:cNvSpPr>
          <p:nvPr>
            <p:ph type="title"/>
          </p:nvPr>
        </p:nvSpPr>
        <p:spPr/>
        <p:txBody>
          <a:bodyPr/>
          <a:lstStyle/>
          <a:p>
            <a:pPr eaLnBrk="1" hangingPunct="1"/>
            <a:r>
              <a:rPr lang="el-GR" altLang="el-GR" dirty="0" err="1" smtClean="0"/>
              <a:t>Μικροσποριδίωση</a:t>
            </a:r>
            <a:r>
              <a:rPr lang="en-US" altLang="el-GR" dirty="0" smtClean="0"/>
              <a:t> </a:t>
            </a:r>
            <a:r>
              <a:rPr lang="en-US" altLang="el-GR" dirty="0" smtClean="0"/>
              <a:t>1/2</a:t>
            </a:r>
            <a:endParaRPr lang="el-GR" altLang="el-GR" dirty="0" smtClean="0"/>
          </a:p>
        </p:txBody>
      </p:sp>
      <p:sp>
        <p:nvSpPr>
          <p:cNvPr id="28675" name="Θέση περιεχομένου 1"/>
          <p:cNvSpPr>
            <a:spLocks noGrp="1"/>
          </p:cNvSpPr>
          <p:nvPr>
            <p:ph idx="1"/>
          </p:nvPr>
        </p:nvSpPr>
        <p:spPr>
          <a:xfrm>
            <a:off x="468313" y="1557338"/>
            <a:ext cx="8280400" cy="4351337"/>
          </a:xfrm>
        </p:spPr>
        <p:txBody>
          <a:bodyPr/>
          <a:lstStyle/>
          <a:p>
            <a:pPr marL="182563" indent="0" eaLnBrk="1" hangingPunct="1">
              <a:lnSpc>
                <a:spcPct val="100000"/>
              </a:lnSpc>
              <a:spcBef>
                <a:spcPts val="600"/>
              </a:spcBef>
              <a:buFontTx/>
              <a:buNone/>
            </a:pPr>
            <a:r>
              <a:rPr lang="el-GR" altLang="el-GR" sz="2200" dirty="0" smtClean="0">
                <a:cs typeface="Times New Roman" panose="02020603050405020304" pitchFamily="18" charset="0"/>
              </a:rPr>
              <a:t>Πρόσφατες έρευνες κατατάσσουν τα </a:t>
            </a:r>
            <a:r>
              <a:rPr lang="el-GR" altLang="el-GR" sz="2200" b="1" dirty="0" err="1" smtClean="0">
                <a:cs typeface="Times New Roman" panose="02020603050405020304" pitchFamily="18" charset="0"/>
              </a:rPr>
              <a:t>Μικροσπορίδια</a:t>
            </a:r>
            <a:r>
              <a:rPr lang="el-GR" altLang="el-GR" sz="2200" dirty="0" smtClean="0">
                <a:cs typeface="Times New Roman" panose="02020603050405020304" pitchFamily="18" charset="0"/>
              </a:rPr>
              <a:t> στους </a:t>
            </a:r>
            <a:r>
              <a:rPr lang="el-GR" altLang="el-GR" sz="2200" b="1" dirty="0" smtClean="0">
                <a:cs typeface="Times New Roman" panose="02020603050405020304" pitchFamily="18" charset="0"/>
              </a:rPr>
              <a:t>μύκητες</a:t>
            </a:r>
            <a:r>
              <a:rPr lang="el-GR" altLang="el-GR" sz="2200" dirty="0" smtClean="0">
                <a:cs typeface="Times New Roman" panose="02020603050405020304" pitchFamily="18" charset="0"/>
              </a:rPr>
              <a:t> ενώ </a:t>
            </a:r>
            <a:r>
              <a:rPr lang="el-GR" altLang="el-GR" sz="2200" b="1" dirty="0" smtClean="0">
                <a:cs typeface="Times New Roman" panose="02020603050405020304" pitchFamily="18" charset="0"/>
              </a:rPr>
              <a:t>παλαιότερα θεωρούνταν Πρωτόζωα</a:t>
            </a:r>
            <a:r>
              <a:rPr lang="el-GR" altLang="el-GR" sz="2200" dirty="0" smtClean="0">
                <a:cs typeface="Times New Roman" panose="02020603050405020304" pitchFamily="18" charset="0"/>
              </a:rPr>
              <a:t>. Υπάρχουν πολλά είδη </a:t>
            </a:r>
            <a:r>
              <a:rPr lang="el-GR" altLang="el-GR" sz="2200" dirty="0" err="1" smtClean="0">
                <a:cs typeface="Times New Roman" panose="02020603050405020304" pitchFamily="18" charset="0"/>
              </a:rPr>
              <a:t>μικροσποριδίων</a:t>
            </a:r>
            <a:r>
              <a:rPr lang="el-GR" altLang="el-GR" sz="2200" dirty="0" smtClean="0">
                <a:cs typeface="Times New Roman" panose="02020603050405020304" pitchFamily="18" charset="0"/>
              </a:rPr>
              <a:t> που </a:t>
            </a:r>
            <a:r>
              <a:rPr lang="el-GR" altLang="el-GR" sz="2200" b="1" dirty="0" smtClean="0">
                <a:cs typeface="Times New Roman" panose="02020603050405020304" pitchFamily="18" charset="0"/>
              </a:rPr>
              <a:t>παρασιτούν άγρια ζώα, πειραματόζωα, έντομα* ενώ 14 είδη </a:t>
            </a:r>
            <a:r>
              <a:rPr lang="el-GR" altLang="el-GR" sz="2200" dirty="0" smtClean="0">
                <a:cs typeface="Times New Roman" panose="02020603050405020304" pitchFamily="18" charset="0"/>
              </a:rPr>
              <a:t>έχουν βρεθεί ως παράσιτα των </a:t>
            </a:r>
            <a:r>
              <a:rPr lang="el-GR" altLang="el-GR" sz="2200" b="1" dirty="0" smtClean="0">
                <a:cs typeface="Times New Roman" panose="02020603050405020304" pitchFamily="18" charset="0"/>
              </a:rPr>
              <a:t>ανθρώπων.</a:t>
            </a:r>
            <a:r>
              <a:rPr lang="el-GR" altLang="el-GR" sz="2200" dirty="0" smtClean="0">
                <a:cs typeface="Times New Roman" panose="02020603050405020304" pitchFamily="18" charset="0"/>
              </a:rPr>
              <a:t> </a:t>
            </a:r>
          </a:p>
          <a:p>
            <a:pPr marL="182563" indent="0" eaLnBrk="1" hangingPunct="1">
              <a:lnSpc>
                <a:spcPct val="100000"/>
              </a:lnSpc>
              <a:spcBef>
                <a:spcPts val="600"/>
              </a:spcBef>
              <a:buFontTx/>
              <a:buNone/>
            </a:pPr>
            <a:r>
              <a:rPr lang="el-GR" altLang="el-GR" sz="2200" dirty="0" smtClean="0">
                <a:cs typeface="Times New Roman" panose="02020603050405020304" pitchFamily="18" charset="0"/>
              </a:rPr>
              <a:t>Τα </a:t>
            </a:r>
            <a:r>
              <a:rPr lang="el-GR" altLang="el-GR" sz="2200" b="1" dirty="0" smtClean="0">
                <a:cs typeface="Times New Roman" panose="02020603050405020304" pitchFamily="18" charset="0"/>
              </a:rPr>
              <a:t>συμπτώματα διαφέρουν ανάλογα με το είδος </a:t>
            </a:r>
            <a:r>
              <a:rPr lang="el-GR" altLang="el-GR" sz="2200" dirty="0" smtClean="0">
                <a:cs typeface="Times New Roman" panose="02020603050405020304" pitchFamily="18" charset="0"/>
              </a:rPr>
              <a:t>και εμφανίζονται </a:t>
            </a:r>
            <a:r>
              <a:rPr lang="el-GR" altLang="el-GR" sz="2200" b="1" dirty="0" smtClean="0">
                <a:cs typeface="Times New Roman" panose="02020603050405020304" pitchFamily="18" charset="0"/>
              </a:rPr>
              <a:t>κυρίως,</a:t>
            </a:r>
            <a:r>
              <a:rPr lang="el-GR" altLang="el-GR" sz="2200" dirty="0" smtClean="0">
                <a:cs typeface="Times New Roman" panose="02020603050405020304" pitchFamily="18" charset="0"/>
              </a:rPr>
              <a:t> αλλά όχι αποκλειστικά, σε </a:t>
            </a:r>
            <a:r>
              <a:rPr lang="el-GR" altLang="el-GR" sz="2200" b="1" dirty="0" smtClean="0">
                <a:cs typeface="Times New Roman" panose="02020603050405020304" pitchFamily="18" charset="0"/>
              </a:rPr>
              <a:t>άτομα με ανοσολογική ανεπάρκεια.</a:t>
            </a:r>
          </a:p>
          <a:p>
            <a:pPr marL="182563" indent="0" eaLnBrk="1" hangingPunct="1">
              <a:lnSpc>
                <a:spcPct val="100000"/>
              </a:lnSpc>
              <a:spcBef>
                <a:spcPts val="600"/>
              </a:spcBef>
              <a:buFontTx/>
              <a:buNone/>
            </a:pPr>
            <a:r>
              <a:rPr lang="el-GR" altLang="el-GR" sz="2200" dirty="0" smtClean="0">
                <a:cs typeface="Times New Roman" panose="02020603050405020304" pitchFamily="18" charset="0"/>
              </a:rPr>
              <a:t>Η διάγνωση γίνεται με </a:t>
            </a:r>
            <a:r>
              <a:rPr lang="el-GR" altLang="el-GR" sz="2200" b="1" dirty="0" smtClean="0">
                <a:cs typeface="Times New Roman" panose="02020603050405020304" pitchFamily="18" charset="0"/>
              </a:rPr>
              <a:t>μικροσκοπικές</a:t>
            </a:r>
            <a:r>
              <a:rPr lang="en-US" altLang="el-GR" sz="2200" b="1" dirty="0" smtClean="0">
                <a:cs typeface="Times New Roman" panose="02020603050405020304" pitchFamily="18" charset="0"/>
              </a:rPr>
              <a:t> </a:t>
            </a:r>
            <a:r>
              <a:rPr lang="el-GR" altLang="el-GR" sz="2200" b="1" dirty="0" smtClean="0">
                <a:cs typeface="Times New Roman" panose="02020603050405020304" pitchFamily="18" charset="0"/>
              </a:rPr>
              <a:t>και μοριακές μεθόδους </a:t>
            </a:r>
            <a:r>
              <a:rPr lang="el-GR" altLang="el-GR" sz="2200" dirty="0" smtClean="0">
                <a:cs typeface="Times New Roman" panose="02020603050405020304" pitchFamily="18" charset="0"/>
              </a:rPr>
              <a:t>και για τα</a:t>
            </a:r>
            <a:r>
              <a:rPr lang="en-US" altLang="el-GR" sz="2200" dirty="0" smtClean="0">
                <a:cs typeface="Times New Roman" panose="02020603050405020304" pitchFamily="18" charset="0"/>
              </a:rPr>
              <a:t> </a:t>
            </a:r>
            <a:r>
              <a:rPr lang="el-GR" altLang="el-GR" sz="2200" dirty="0" smtClean="0">
                <a:cs typeface="Times New Roman" panose="02020603050405020304" pitchFamily="18" charset="0"/>
              </a:rPr>
              <a:t>περισσότερα είδη χρησιμοποιείται</a:t>
            </a:r>
            <a:r>
              <a:rPr lang="en-US" altLang="el-GR" sz="2200" dirty="0" smtClean="0">
                <a:cs typeface="Times New Roman" panose="02020603050405020304" pitchFamily="18" charset="0"/>
              </a:rPr>
              <a:t> </a:t>
            </a:r>
            <a:r>
              <a:rPr lang="en-GB" altLang="el-GR" sz="2200" b="1" dirty="0" err="1" smtClean="0">
                <a:cs typeface="Times New Roman" panose="02020603050405020304" pitchFamily="18" charset="0"/>
              </a:rPr>
              <a:t>Albendazole</a:t>
            </a:r>
            <a:r>
              <a:rPr lang="en-GB" altLang="el-GR" sz="2200" b="1" dirty="0" smtClean="0">
                <a:cs typeface="Times New Roman" panose="02020603050405020304" pitchFamily="18" charset="0"/>
              </a:rPr>
              <a:t> </a:t>
            </a:r>
            <a:r>
              <a:rPr lang="el-GR" altLang="el-GR" sz="2200" b="1" dirty="0" smtClean="0">
                <a:cs typeface="Times New Roman" panose="02020603050405020304" pitchFamily="18" charset="0"/>
              </a:rPr>
              <a:t>(προσδένεται στην </a:t>
            </a:r>
            <a:r>
              <a:rPr lang="el-GR" altLang="el-GR" sz="2200" b="1" dirty="0" err="1" smtClean="0">
                <a:cs typeface="Times New Roman" panose="02020603050405020304" pitchFamily="18" charset="0"/>
              </a:rPr>
              <a:t>τουμπουλίνη</a:t>
            </a:r>
            <a:r>
              <a:rPr lang="el-GR" altLang="el-GR" sz="2200" b="1" dirty="0" smtClean="0">
                <a:cs typeface="Times New Roman" panose="02020603050405020304" pitchFamily="18" charset="0"/>
              </a:rPr>
              <a:t>)</a:t>
            </a:r>
            <a:r>
              <a:rPr lang="en-GB" altLang="el-GR" sz="2200" b="1" dirty="0" smtClean="0">
                <a:cs typeface="Times New Roman" panose="02020603050405020304" pitchFamily="18" charset="0"/>
              </a:rPr>
              <a:t> </a:t>
            </a:r>
            <a:r>
              <a:rPr lang="el-GR" altLang="el-GR" sz="2200" dirty="0" smtClean="0">
                <a:cs typeface="Times New Roman" panose="02020603050405020304" pitchFamily="18" charset="0"/>
              </a:rPr>
              <a:t>για τη θεραπεία.</a:t>
            </a:r>
            <a:r>
              <a:rPr lang="el-GR" altLang="el-GR" sz="2200" b="1" dirty="0" smtClean="0">
                <a:cs typeface="Times New Roman" panose="02020603050405020304" pitchFamily="18" charset="0"/>
              </a:rPr>
              <a:t> </a:t>
            </a:r>
            <a:endParaRPr lang="en-US" altLang="el-GR" sz="2200" b="1" dirty="0" smtClean="0">
              <a:cs typeface="Times New Roman" panose="02020603050405020304" pitchFamily="18" charset="0"/>
            </a:endParaRPr>
          </a:p>
          <a:p>
            <a:pPr marL="182563" indent="0" eaLnBrk="1" hangingPunct="1">
              <a:lnSpc>
                <a:spcPct val="100000"/>
              </a:lnSpc>
              <a:spcBef>
                <a:spcPts val="600"/>
              </a:spcBef>
              <a:buFontTx/>
              <a:buNone/>
            </a:pPr>
            <a:r>
              <a:rPr lang="el-GR" altLang="el-GR" sz="2200" b="1" dirty="0" smtClean="0">
                <a:cs typeface="Times New Roman" panose="02020603050405020304" pitchFamily="18" charset="0"/>
              </a:rPr>
              <a:t>*Σημαντικότερη είναι η προσβολή των</a:t>
            </a:r>
            <a:r>
              <a:rPr lang="en-US" altLang="el-GR" sz="2200" b="1" dirty="0" smtClean="0">
                <a:cs typeface="Times New Roman" panose="02020603050405020304" pitchFamily="18" charset="0"/>
              </a:rPr>
              <a:t> </a:t>
            </a:r>
            <a:r>
              <a:rPr lang="el-GR" altLang="el-GR" sz="2200" b="1" dirty="0" smtClean="0">
                <a:cs typeface="Times New Roman" panose="02020603050405020304" pitchFamily="18" charset="0"/>
              </a:rPr>
              <a:t>εντόμων (π.χ. </a:t>
            </a:r>
            <a:r>
              <a:rPr lang="en-US" altLang="el-GR" sz="2200" b="1" dirty="0" smtClean="0">
                <a:cs typeface="Times New Roman" panose="02020603050405020304" pitchFamily="18" charset="0"/>
              </a:rPr>
              <a:t>Μ</a:t>
            </a:r>
            <a:r>
              <a:rPr lang="el-GR" altLang="el-GR" sz="2200" b="1" dirty="0" err="1" smtClean="0">
                <a:cs typeface="Times New Roman" panose="02020603050405020304" pitchFamily="18" charset="0"/>
              </a:rPr>
              <a:t>έλισσα</a:t>
            </a:r>
            <a:r>
              <a:rPr lang="el-GR" altLang="el-GR" sz="2200" b="1" dirty="0" smtClean="0">
                <a:cs typeface="Times New Roman" panose="02020603050405020304" pitchFamily="18" charset="0"/>
              </a:rPr>
              <a:t>) από είδη του</a:t>
            </a:r>
            <a:r>
              <a:rPr lang="en-US" altLang="el-GR" sz="2200" b="1" dirty="0" smtClean="0">
                <a:cs typeface="Times New Roman" panose="02020603050405020304" pitchFamily="18" charset="0"/>
              </a:rPr>
              <a:t> </a:t>
            </a:r>
            <a:r>
              <a:rPr lang="el-GR" altLang="el-GR" sz="2200" b="1" dirty="0" smtClean="0">
                <a:cs typeface="Times New Roman" panose="02020603050405020304" pitchFamily="18" charset="0"/>
              </a:rPr>
              <a:t>Γένους</a:t>
            </a:r>
            <a:r>
              <a:rPr lang="en-GB" altLang="el-GR" sz="2200" b="1" dirty="0" smtClean="0">
                <a:cs typeface="Times New Roman" panose="02020603050405020304" pitchFamily="18" charset="0"/>
              </a:rPr>
              <a:t>: </a:t>
            </a:r>
            <a:r>
              <a:rPr lang="en-GB" altLang="el-GR" sz="2200" b="1" dirty="0" err="1" smtClean="0">
                <a:cs typeface="Times New Roman" panose="02020603050405020304" pitchFamily="18" charset="0"/>
              </a:rPr>
              <a:t>Nosema</a:t>
            </a:r>
            <a:r>
              <a:rPr lang="en-GB" altLang="el-GR" sz="2200" b="1" dirty="0" smtClean="0">
                <a:cs typeface="Times New Roman" panose="02020603050405020304" pitchFamily="18" charset="0"/>
              </a:rPr>
              <a:t> </a:t>
            </a:r>
            <a:r>
              <a:rPr lang="el-GR" altLang="el-GR" sz="2200" b="1" dirty="0" smtClean="0">
                <a:cs typeface="Times New Roman" panose="02020603050405020304" pitchFamily="18" charset="0"/>
              </a:rPr>
              <a:t>που προκαλούν την</a:t>
            </a:r>
            <a:r>
              <a:rPr lang="en-US" altLang="el-GR" sz="2200" b="1" dirty="0" smtClean="0">
                <a:cs typeface="Times New Roman" panose="02020603050405020304" pitchFamily="18" charset="0"/>
              </a:rPr>
              <a:t> </a:t>
            </a:r>
            <a:r>
              <a:rPr lang="el-GR" altLang="el-GR" sz="2200" b="1" dirty="0" smtClean="0">
                <a:cs typeface="Times New Roman" panose="02020603050405020304" pitchFamily="18" charset="0"/>
              </a:rPr>
              <a:t>ασθένεια </a:t>
            </a:r>
            <a:r>
              <a:rPr lang="el-GR" altLang="el-GR" sz="2200" b="1" dirty="0" err="1" smtClean="0">
                <a:cs typeface="Times New Roman" panose="02020603050405020304" pitchFamily="18" charset="0"/>
              </a:rPr>
              <a:t>Νοζεμίαση</a:t>
            </a:r>
            <a:r>
              <a:rPr lang="el-GR" altLang="el-GR" sz="2200" dirty="0" smtClean="0">
                <a:cs typeface="Times New Roman" panose="02020603050405020304" pitchFamily="18" charset="0"/>
              </a:rPr>
              <a:t>.  </a:t>
            </a:r>
          </a:p>
          <a:p>
            <a:pPr marL="182563" indent="0" algn="just" eaLnBrk="1" hangingPunct="1">
              <a:lnSpc>
                <a:spcPct val="100000"/>
              </a:lnSpc>
              <a:spcBef>
                <a:spcPct val="0"/>
              </a:spcBef>
              <a:buFontTx/>
              <a:buNone/>
            </a:pPr>
            <a:endParaRPr lang="el-GR" altLang="el-GR" dirty="0" smtClean="0">
              <a:cs typeface="Times New Roman" panose="02020603050405020304" pitchFamily="18" charset="0"/>
            </a:endParaRPr>
          </a:p>
          <a:p>
            <a:pPr marL="182563" indent="0" eaLnBrk="1" hangingPunct="1">
              <a:lnSpc>
                <a:spcPct val="100000"/>
              </a:lnSpc>
              <a:spcBef>
                <a:spcPct val="0"/>
              </a:spcBef>
              <a:buFontTx/>
              <a:buNone/>
            </a:pPr>
            <a:endParaRPr lang="el-GR" altLang="el-GR" dirty="0" smtClean="0"/>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AEE0CC78-9B85-4BCA-97FB-E230F0EF8F7F}" type="slidenum">
              <a:rPr lang="en-US" altLang="el-GR" smtClean="0"/>
              <a:pPr>
                <a:defRPr/>
              </a:pPr>
              <a:t>18</a:t>
            </a:fld>
            <a:endParaRPr lang="en-US" alt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Τίτλος 5"/>
          <p:cNvSpPr>
            <a:spLocks noGrp="1"/>
          </p:cNvSpPr>
          <p:nvPr>
            <p:ph type="title"/>
          </p:nvPr>
        </p:nvSpPr>
        <p:spPr/>
        <p:txBody>
          <a:bodyPr/>
          <a:lstStyle/>
          <a:p>
            <a:pPr eaLnBrk="1" hangingPunct="1"/>
            <a:r>
              <a:rPr lang="el-GR" altLang="el-GR" dirty="0" err="1" smtClean="0"/>
              <a:t>Μικροσποριδίωση</a:t>
            </a:r>
            <a:r>
              <a:rPr lang="en-US" altLang="el-GR" dirty="0" smtClean="0"/>
              <a:t> 2/2</a:t>
            </a:r>
            <a:endParaRPr lang="el-GR" altLang="el-GR" dirty="0" smtClean="0"/>
          </a:p>
        </p:txBody>
      </p:sp>
      <p:pic>
        <p:nvPicPr>
          <p:cNvPr id="2969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1719" y="1387362"/>
            <a:ext cx="5049101" cy="4938826"/>
          </a:xfrm>
        </p:spPr>
      </p:pic>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ACD38104-E643-48C0-9CCB-F83FFB3EFDDA}" type="slidenum">
              <a:rPr lang="en-US" altLang="el-GR" smtClean="0"/>
              <a:pPr>
                <a:defRPr/>
              </a:pPr>
              <a:t>19</a:t>
            </a:fld>
            <a:endParaRPr lang="en-US" altLang="el-GR"/>
          </a:p>
        </p:txBody>
      </p:sp>
      <p:sp>
        <p:nvSpPr>
          <p:cNvPr id="6" name="TextBox 5"/>
          <p:cNvSpPr txBox="1"/>
          <p:nvPr/>
        </p:nvSpPr>
        <p:spPr>
          <a:xfrm>
            <a:off x="6732067" y="5949280"/>
            <a:ext cx="268287" cy="276225"/>
          </a:xfrm>
          <a:prstGeom prst="rect">
            <a:avLst/>
          </a:prstGeom>
          <a:noFill/>
        </p:spPr>
        <p:txBody>
          <a:bodyPr wrap="none">
            <a:spAutoFit/>
          </a:bodyPr>
          <a:lstStyle/>
          <a:p>
            <a:pPr>
              <a:defRPr/>
            </a:pPr>
            <a:r>
              <a:rPr lang="en-US" sz="1200" b="1" dirty="0">
                <a:latin typeface="+mj-lt"/>
              </a:rPr>
              <a:t>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l-GR" altLang="el-GR" smtClean="0">
                <a:solidFill>
                  <a:srgbClr val="0070C0"/>
                </a:solidFill>
              </a:rPr>
              <a:t>Περιεχόμενα ενότητας</a:t>
            </a:r>
          </a:p>
        </p:txBody>
      </p:sp>
      <p:sp>
        <p:nvSpPr>
          <p:cNvPr id="6147" name="Content Placeholder 2"/>
          <p:cNvSpPr>
            <a:spLocks noGrp="1"/>
          </p:cNvSpPr>
          <p:nvPr>
            <p:ph idx="1"/>
          </p:nvPr>
        </p:nvSpPr>
        <p:spPr/>
        <p:txBody>
          <a:bodyPr/>
          <a:lstStyle/>
          <a:p>
            <a:pPr marL="0" indent="0" algn="ctr" eaLnBrk="1" hangingPunct="1">
              <a:lnSpc>
                <a:spcPct val="70000"/>
              </a:lnSpc>
              <a:buFont typeface="Arial" panose="020B0604020202020204" pitchFamily="34" charset="0"/>
              <a:buNone/>
            </a:pPr>
            <a:r>
              <a:rPr lang="el-GR" altLang="en-US" sz="2600" smtClean="0">
                <a:cs typeface="Times New Roman" panose="02020603050405020304" pitchFamily="18" charset="0"/>
              </a:rPr>
              <a:t>Θα αναπτυχθούν τα εξής θέματα:</a:t>
            </a:r>
            <a:endParaRPr lang="en-GB" altLang="en-US" sz="2600" smtClean="0">
              <a:cs typeface="Times New Roman" panose="02020603050405020304" pitchFamily="18" charset="0"/>
            </a:endParaRPr>
          </a:p>
          <a:p>
            <a:pPr marL="0" indent="0" algn="ctr" eaLnBrk="1" hangingPunct="1">
              <a:lnSpc>
                <a:spcPct val="70000"/>
              </a:lnSpc>
            </a:pPr>
            <a:endParaRPr lang="el-GR" altLang="en-US" sz="2600" smtClean="0">
              <a:cs typeface="Times New Roman" panose="02020603050405020304" pitchFamily="18" charset="0"/>
            </a:endParaRPr>
          </a:p>
          <a:p>
            <a:pPr marL="0" indent="0" eaLnBrk="1" hangingPunct="1">
              <a:lnSpc>
                <a:spcPct val="100000"/>
              </a:lnSpc>
            </a:pPr>
            <a:r>
              <a:rPr lang="el-GR" altLang="en-US" sz="2600" smtClean="0">
                <a:cs typeface="Times New Roman" panose="02020603050405020304" pitchFamily="18" charset="0"/>
              </a:rPr>
              <a:t>Οριοθέτηση ομάδων Πρωτοζώων που προκαλούν ασθένειες.</a:t>
            </a:r>
            <a:endParaRPr lang="en-GB" altLang="en-US" sz="2600" smtClean="0">
              <a:cs typeface="Times New Roman" panose="02020603050405020304" pitchFamily="18" charset="0"/>
            </a:endParaRPr>
          </a:p>
          <a:p>
            <a:pPr marL="0" indent="0" eaLnBrk="1" hangingPunct="1">
              <a:lnSpc>
                <a:spcPct val="100000"/>
              </a:lnSpc>
            </a:pPr>
            <a:r>
              <a:rPr lang="el-GR" altLang="en-US" sz="2600" smtClean="0">
                <a:cs typeface="Times New Roman" panose="02020603050405020304" pitchFamily="18" charset="0"/>
              </a:rPr>
              <a:t>Ασθένειες που προκαλούνται από Πρωτόζωα .</a:t>
            </a:r>
          </a:p>
          <a:p>
            <a:pPr marL="0" indent="0" algn="ctr" eaLnBrk="1" hangingPunct="1">
              <a:lnSpc>
                <a:spcPct val="70000"/>
              </a:lnSpc>
              <a:buFont typeface="Arial" panose="020B0604020202020204" pitchFamily="34" charset="0"/>
              <a:buNone/>
            </a:pPr>
            <a:endParaRPr lang="el-GR" altLang="en-US" sz="1000" smtClean="0">
              <a:cs typeface="Times New Roman" panose="02020603050405020304" pitchFamily="18" charset="0"/>
            </a:endParaRPr>
          </a:p>
          <a:p>
            <a:pPr marL="0" indent="0" algn="ctr" eaLnBrk="1" hangingPunct="1">
              <a:lnSpc>
                <a:spcPct val="70000"/>
              </a:lnSpc>
              <a:buFont typeface="Arial" panose="020B0604020202020204" pitchFamily="34" charset="0"/>
              <a:buNone/>
            </a:pPr>
            <a:endParaRPr lang="el-GR" altLang="en-US" sz="2000" smtClean="0">
              <a:cs typeface="Times New Roman" panose="02020603050405020304" pitchFamily="18" charset="0"/>
            </a:endParaRPr>
          </a:p>
          <a:p>
            <a:pPr marL="0" indent="0" algn="ctr" eaLnBrk="1" hangingPunct="1">
              <a:lnSpc>
                <a:spcPct val="70000"/>
              </a:lnSpc>
              <a:buFont typeface="Arial" panose="020B0604020202020204" pitchFamily="34" charset="0"/>
              <a:buNone/>
            </a:pPr>
            <a:endParaRPr lang="el-GR" altLang="en-US" sz="2000" smtClean="0">
              <a:cs typeface="Times New Roman" panose="02020603050405020304" pitchFamily="18" charset="0"/>
            </a:endParaRPr>
          </a:p>
          <a:p>
            <a:pPr marL="0" indent="0" algn="ctr" eaLnBrk="1" hangingPunct="1">
              <a:lnSpc>
                <a:spcPct val="70000"/>
              </a:lnSpc>
              <a:buFont typeface="Arial" panose="020B0604020202020204" pitchFamily="34" charset="0"/>
              <a:buNone/>
            </a:pPr>
            <a:endParaRPr lang="el-GR" altLang="en-US" sz="2000" smtClean="0">
              <a:cs typeface="Times New Roman" panose="02020603050405020304" pitchFamily="18" charset="0"/>
            </a:endParaRPr>
          </a:p>
          <a:p>
            <a:pPr marL="0" indent="0" algn="ctr" eaLnBrk="1" hangingPunct="1">
              <a:lnSpc>
                <a:spcPct val="70000"/>
              </a:lnSpc>
              <a:buFont typeface="Arial" panose="020B0604020202020204" pitchFamily="34" charset="0"/>
              <a:buNone/>
            </a:pPr>
            <a:r>
              <a:rPr lang="el-GR" altLang="en-US" sz="2000" smtClean="0">
                <a:cs typeface="Times New Roman" panose="02020603050405020304" pitchFamily="18" charset="0"/>
              </a:rPr>
              <a:t> Σκαρλάτος Ντέντος</a:t>
            </a:r>
          </a:p>
          <a:p>
            <a:pPr marL="0" indent="0" algn="ctr" eaLnBrk="1" hangingPunct="1">
              <a:lnSpc>
                <a:spcPct val="70000"/>
              </a:lnSpc>
              <a:buFont typeface="Arial" panose="020B0604020202020204" pitchFamily="34" charset="0"/>
              <a:buNone/>
            </a:pPr>
            <a:r>
              <a:rPr lang="en-GB" altLang="en-US" sz="2000" smtClean="0">
                <a:cs typeface="Times New Roman" panose="02020603050405020304" pitchFamily="18" charset="0"/>
              </a:rPr>
              <a:t> sdedos@biol.uoa.gr</a:t>
            </a:r>
          </a:p>
          <a:p>
            <a:pPr marL="0" indent="0" eaLnBrk="1" hangingPunct="1">
              <a:lnSpc>
                <a:spcPct val="70000"/>
              </a:lnSpc>
            </a:pPr>
            <a:endParaRPr lang="el-GR" altLang="en-US" sz="1200" smtClean="0">
              <a:solidFill>
                <a:schemeClr val="bg1"/>
              </a:solidFill>
              <a:cs typeface="Times New Roman" panose="02020603050405020304" pitchFamily="18" charset="0"/>
            </a:endParaRPr>
          </a:p>
          <a:p>
            <a:pPr marL="0" indent="0" eaLnBrk="1" hangingPunct="1">
              <a:lnSpc>
                <a:spcPct val="70000"/>
              </a:lnSpc>
              <a:buFont typeface="Arial" panose="020B0604020202020204" pitchFamily="34" charset="0"/>
              <a:buNone/>
            </a:pPr>
            <a:endParaRPr lang="el-GR" altLang="el-GR" sz="1000" smtClean="0"/>
          </a:p>
        </p:txBody>
      </p:sp>
      <p:sp>
        <p:nvSpPr>
          <p:cNvPr id="7" name="Θέση υποσέλιδου 6"/>
          <p:cNvSpPr>
            <a:spLocks noGrp="1"/>
          </p:cNvSpPr>
          <p:nvPr>
            <p:ph type="ftr" sz="quarter" idx="10"/>
          </p:nvPr>
        </p:nvSpPr>
        <p:spPr/>
        <p:txBody>
          <a:bodyPr/>
          <a:lstStyle/>
          <a:p>
            <a:pPr>
              <a:defRPr/>
            </a:pPr>
            <a:r>
              <a:rPr lang="el-GR" smtClean="0"/>
              <a:t>Ενότητα 8. Οι Ομάδες των Πρωτοζώων. Διάλεξη 2η.</a:t>
            </a:r>
            <a:endParaRPr lang="en-US" dirty="0"/>
          </a:p>
        </p:txBody>
      </p:sp>
      <p:sp>
        <p:nvSpPr>
          <p:cNvPr id="8" name="Θέση αριθμού διαφάνειας 7"/>
          <p:cNvSpPr>
            <a:spLocks noGrp="1"/>
          </p:cNvSpPr>
          <p:nvPr>
            <p:ph type="sldNum" sz="quarter" idx="11"/>
          </p:nvPr>
        </p:nvSpPr>
        <p:spPr/>
        <p:txBody>
          <a:bodyPr/>
          <a:lstStyle/>
          <a:p>
            <a:pPr>
              <a:defRPr/>
            </a:pPr>
            <a:fld id="{63B25D5C-EED4-43F0-AE09-7D564C277965}"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6"/>
          <p:cNvSpPr>
            <a:spLocks noGrp="1"/>
          </p:cNvSpPr>
          <p:nvPr>
            <p:ph type="title"/>
          </p:nvPr>
        </p:nvSpPr>
        <p:spPr/>
        <p:txBody>
          <a:bodyPr/>
          <a:lstStyle/>
          <a:p>
            <a:pPr eaLnBrk="1" hangingPunct="1"/>
            <a:r>
              <a:rPr lang="el-GR" altLang="el-GR" smtClean="0"/>
              <a:t>Διπλομονάδες: Ασθένειες</a:t>
            </a:r>
          </a:p>
        </p:txBody>
      </p:sp>
      <p:sp>
        <p:nvSpPr>
          <p:cNvPr id="5" name="Θέση υποσέλιδου 4"/>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6" name="Θέση αριθμού διαφάνειας 5"/>
          <p:cNvSpPr>
            <a:spLocks noGrp="1"/>
          </p:cNvSpPr>
          <p:nvPr>
            <p:ph type="sldNum" sz="quarter" idx="11"/>
          </p:nvPr>
        </p:nvSpPr>
        <p:spPr/>
        <p:txBody>
          <a:bodyPr/>
          <a:lstStyle/>
          <a:p>
            <a:pPr>
              <a:defRPr/>
            </a:pPr>
            <a:fld id="{631E7048-983C-4E11-8B9F-C52EA5E5BAA8}" type="slidenum">
              <a:rPr lang="en-US" altLang="el-GR" smtClean="0"/>
              <a:pPr>
                <a:defRPr/>
              </a:pPr>
              <a:t>20</a:t>
            </a:fld>
            <a:endParaRPr lang="en-US" altLang="el-G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5"/>
          <p:cNvSpPr>
            <a:spLocks noGrp="1"/>
          </p:cNvSpPr>
          <p:nvPr>
            <p:ph type="title"/>
          </p:nvPr>
        </p:nvSpPr>
        <p:spPr/>
        <p:txBody>
          <a:bodyPr/>
          <a:lstStyle/>
          <a:p>
            <a:pPr eaLnBrk="1" hangingPunct="1"/>
            <a:r>
              <a:rPr lang="el-GR" altLang="el-GR" dirty="0" err="1" smtClean="0"/>
              <a:t>Γιαρδίαση</a:t>
            </a:r>
            <a:r>
              <a:rPr lang="en-US" altLang="el-GR" dirty="0" smtClean="0"/>
              <a:t>  1/2</a:t>
            </a:r>
            <a:endParaRPr lang="el-GR" altLang="el-GR" dirty="0" smtClean="0"/>
          </a:p>
        </p:txBody>
      </p:sp>
      <p:sp>
        <p:nvSpPr>
          <p:cNvPr id="32771" name="Θέση περιεχομένου 1"/>
          <p:cNvSpPr>
            <a:spLocks noGrp="1"/>
          </p:cNvSpPr>
          <p:nvPr>
            <p:ph idx="1"/>
          </p:nvPr>
        </p:nvSpPr>
        <p:spPr>
          <a:xfrm>
            <a:off x="468313" y="1557338"/>
            <a:ext cx="8280400" cy="4351337"/>
          </a:xfrm>
        </p:spPr>
        <p:txBody>
          <a:bodyPr/>
          <a:lstStyle/>
          <a:p>
            <a:pPr marL="182563" indent="0" eaLnBrk="1" hangingPunct="1">
              <a:lnSpc>
                <a:spcPct val="100000"/>
              </a:lnSpc>
              <a:spcBef>
                <a:spcPts val="600"/>
              </a:spcBef>
              <a:buFontTx/>
              <a:buNone/>
            </a:pPr>
            <a:r>
              <a:rPr lang="el-GR" altLang="el-GR" sz="2200" b="1" smtClean="0">
                <a:cs typeface="Times New Roman" panose="02020603050405020304" pitchFamily="18" charset="0"/>
              </a:rPr>
              <a:t>Τάξη</a:t>
            </a:r>
            <a:r>
              <a:rPr lang="en-GB" altLang="el-GR" sz="2200" b="1" smtClean="0">
                <a:cs typeface="Times New Roman" panose="02020603050405020304" pitchFamily="18" charset="0"/>
              </a:rPr>
              <a:t>: Diplomonadida, </a:t>
            </a:r>
            <a:r>
              <a:rPr lang="el-GR" altLang="el-GR" sz="2200" b="1" smtClean="0">
                <a:cs typeface="Times New Roman" panose="02020603050405020304" pitchFamily="18" charset="0"/>
              </a:rPr>
              <a:t>Οικογένεια</a:t>
            </a:r>
            <a:r>
              <a:rPr lang="en-GB" altLang="el-GR" sz="2200" b="1" smtClean="0">
                <a:cs typeface="Times New Roman" panose="02020603050405020304" pitchFamily="18" charset="0"/>
              </a:rPr>
              <a:t>: Hexamitidae, </a:t>
            </a:r>
            <a:r>
              <a:rPr lang="el-GR" altLang="el-GR" sz="2200" b="1" smtClean="0">
                <a:cs typeface="Times New Roman" panose="02020603050405020304" pitchFamily="18" charset="0"/>
              </a:rPr>
              <a:t>Γένος</a:t>
            </a:r>
            <a:r>
              <a:rPr lang="en-GB" altLang="el-GR" sz="2200" b="1" smtClean="0">
                <a:cs typeface="Times New Roman" panose="02020603050405020304" pitchFamily="18" charset="0"/>
              </a:rPr>
              <a:t>: Giardia, </a:t>
            </a:r>
            <a:r>
              <a:rPr lang="el-GR" altLang="el-GR" sz="2200" b="1" smtClean="0">
                <a:cs typeface="Times New Roman" panose="02020603050405020304" pitchFamily="18" charset="0"/>
              </a:rPr>
              <a:t>Είδος</a:t>
            </a:r>
            <a:r>
              <a:rPr lang="en-GB" altLang="el-GR" sz="2200" b="1" smtClean="0">
                <a:cs typeface="Times New Roman" panose="02020603050405020304" pitchFamily="18" charset="0"/>
              </a:rPr>
              <a:t>: lamblia</a:t>
            </a:r>
            <a:r>
              <a:rPr lang="el-GR" altLang="el-GR" sz="2200" b="1" smtClean="0">
                <a:cs typeface="Times New Roman" panose="02020603050405020304" pitchFamily="18" charset="0"/>
              </a:rPr>
              <a:t>.</a:t>
            </a:r>
            <a:endParaRPr lang="en-GB" altLang="el-GR" sz="2200" b="1" smtClean="0">
              <a:cs typeface="Times New Roman" panose="02020603050405020304" pitchFamily="18" charset="0"/>
            </a:endParaRPr>
          </a:p>
          <a:p>
            <a:pPr marL="182563" indent="0" eaLnBrk="1" hangingPunct="1">
              <a:lnSpc>
                <a:spcPct val="100000"/>
              </a:lnSpc>
              <a:spcBef>
                <a:spcPts val="600"/>
              </a:spcBef>
              <a:buFontTx/>
              <a:buNone/>
            </a:pPr>
            <a:r>
              <a:rPr lang="el-GR" altLang="el-GR" sz="2200" smtClean="0">
                <a:cs typeface="Times New Roman" panose="02020603050405020304" pitchFamily="18" charset="0"/>
              </a:rPr>
              <a:t>Προσβολή μετά από κατανάλωση τροφών ή νερού μολυσμένων με κύστεις του παθογόνου. Σχετίζεται με κακές συνθήκες υγιεινής και είναι ευρέως διαδεδομένη. Οι τροφοζωίτες είναι η μολυσματική μορφή και παρασιτούν</a:t>
            </a:r>
            <a:r>
              <a:rPr lang="en-GB" altLang="el-GR" sz="2200" smtClean="0">
                <a:cs typeface="Times New Roman" panose="02020603050405020304" pitchFamily="18" charset="0"/>
              </a:rPr>
              <a:t> (</a:t>
            </a:r>
            <a:r>
              <a:rPr lang="el-GR" altLang="el-GR" sz="2200" smtClean="0">
                <a:cs typeface="Times New Roman" panose="02020603050405020304" pitchFamily="18" charset="0"/>
              </a:rPr>
              <a:t>αναερόβια)στο λεπτό έντερο.</a:t>
            </a:r>
          </a:p>
          <a:p>
            <a:pPr marL="182563" indent="0" eaLnBrk="1" hangingPunct="1">
              <a:lnSpc>
                <a:spcPct val="100000"/>
              </a:lnSpc>
              <a:spcBef>
                <a:spcPts val="600"/>
              </a:spcBef>
              <a:buFontTx/>
              <a:buNone/>
            </a:pPr>
            <a:r>
              <a:rPr lang="el-GR" altLang="el-GR" sz="2200" b="1" smtClean="0">
                <a:cs typeface="Times New Roman" panose="02020603050405020304" pitchFamily="18" charset="0"/>
              </a:rPr>
              <a:t>Συμπτώματα:</a:t>
            </a:r>
            <a:r>
              <a:rPr lang="el-GR" altLang="el-GR" sz="2200" smtClean="0">
                <a:cs typeface="Times New Roman" panose="02020603050405020304" pitchFamily="18" charset="0"/>
              </a:rPr>
              <a:t> Έντονη διάρροια, κοιλιακός πόνος, κοιλιακή διάταση, ζάλη. Μη θανατηφόρα.</a:t>
            </a:r>
          </a:p>
          <a:p>
            <a:pPr marL="182563" indent="0" eaLnBrk="1" hangingPunct="1">
              <a:lnSpc>
                <a:spcPct val="100000"/>
              </a:lnSpc>
              <a:spcBef>
                <a:spcPts val="600"/>
              </a:spcBef>
              <a:buFontTx/>
              <a:buNone/>
            </a:pPr>
            <a:r>
              <a:rPr lang="el-GR" altLang="el-GR" sz="2200" b="1" smtClean="0">
                <a:cs typeface="Times New Roman" panose="02020603050405020304" pitchFamily="18" charset="0"/>
              </a:rPr>
              <a:t>Διάγνωση:</a:t>
            </a:r>
            <a:r>
              <a:rPr lang="el-GR" altLang="el-GR" sz="2200" smtClean="0">
                <a:cs typeface="Times New Roman" panose="02020603050405020304" pitchFamily="18" charset="0"/>
              </a:rPr>
              <a:t> Εντοπισμός των τροφοζωιτών στα κόπρανα. Βιοχημική διάγνωση με ΕΙΑ</a:t>
            </a:r>
            <a:r>
              <a:rPr lang="en-GB" altLang="el-GR" sz="2200" smtClean="0">
                <a:cs typeface="Times New Roman" panose="02020603050405020304" pitchFamily="18" charset="0"/>
              </a:rPr>
              <a:t>.</a:t>
            </a:r>
            <a:r>
              <a:rPr lang="el-GR" altLang="el-GR" sz="2200" smtClean="0">
                <a:cs typeface="Times New Roman" panose="02020603050405020304" pitchFamily="18" charset="0"/>
              </a:rPr>
              <a:t> </a:t>
            </a:r>
          </a:p>
          <a:p>
            <a:pPr marL="182563" indent="0" eaLnBrk="1" hangingPunct="1">
              <a:lnSpc>
                <a:spcPct val="100000"/>
              </a:lnSpc>
              <a:spcBef>
                <a:spcPts val="600"/>
              </a:spcBef>
              <a:buFontTx/>
              <a:buNone/>
            </a:pPr>
            <a:r>
              <a:rPr lang="el-GR" altLang="el-GR" sz="2200" b="1" smtClean="0">
                <a:cs typeface="Times New Roman" panose="02020603050405020304" pitchFamily="18" charset="0"/>
              </a:rPr>
              <a:t>Καταπολέμηση: </a:t>
            </a:r>
            <a:r>
              <a:rPr lang="en-GB" altLang="el-GR" sz="2200" smtClean="0">
                <a:cs typeface="Times New Roman" panose="02020603050405020304" pitchFamily="18" charset="0"/>
              </a:rPr>
              <a:t>Metronidazole, tinidazole.</a:t>
            </a:r>
            <a:r>
              <a:rPr lang="el-GR" altLang="el-GR" sz="2200" smtClean="0">
                <a:cs typeface="Times New Roman" panose="02020603050405020304" pitchFamily="18" charset="0"/>
              </a:rPr>
              <a:t> Εφαρμογή καλών συνθηκών υγιεινής.</a:t>
            </a:r>
          </a:p>
          <a:p>
            <a:pPr marL="182563" indent="0" algn="just" eaLnBrk="1" hangingPunct="1">
              <a:lnSpc>
                <a:spcPct val="100000"/>
              </a:lnSpc>
              <a:spcBef>
                <a:spcPct val="0"/>
              </a:spcBef>
              <a:buFontTx/>
              <a:buNone/>
            </a:pPr>
            <a:endParaRPr lang="el-GR" altLang="el-GR" sz="2200" smtClean="0">
              <a:cs typeface="Times New Roman" panose="02020603050405020304" pitchFamily="18" charset="0"/>
            </a:endParaRPr>
          </a:p>
          <a:p>
            <a:pPr marL="182563" indent="0" eaLnBrk="1" hangingPunct="1">
              <a:lnSpc>
                <a:spcPct val="100000"/>
              </a:lnSpc>
              <a:spcBef>
                <a:spcPct val="0"/>
              </a:spcBef>
              <a:buFontTx/>
              <a:buNone/>
            </a:pPr>
            <a:endParaRPr lang="el-GR" altLang="el-GR" sz="2200" smtClean="0"/>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7EF879D4-F4D4-4859-9A65-1859BC5419BB}" type="slidenum">
              <a:rPr lang="en-US" altLang="el-GR" smtClean="0"/>
              <a:pPr>
                <a:defRPr/>
              </a:pPr>
              <a:t>21</a:t>
            </a:fld>
            <a:endParaRPr lang="en-US" alt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Τίτλος 5"/>
          <p:cNvSpPr>
            <a:spLocks noGrp="1"/>
          </p:cNvSpPr>
          <p:nvPr>
            <p:ph type="title"/>
          </p:nvPr>
        </p:nvSpPr>
        <p:spPr/>
        <p:txBody>
          <a:bodyPr/>
          <a:lstStyle/>
          <a:p>
            <a:pPr eaLnBrk="1" hangingPunct="1"/>
            <a:r>
              <a:rPr lang="el-GR" altLang="el-GR" dirty="0" err="1" smtClean="0"/>
              <a:t>Γαρδίαση</a:t>
            </a:r>
            <a:r>
              <a:rPr lang="en-US" altLang="el-GR" dirty="0" smtClean="0"/>
              <a:t>  2/2</a:t>
            </a:r>
            <a:endParaRPr lang="el-GR" altLang="el-GR" dirty="0" smtClean="0"/>
          </a:p>
        </p:txBody>
      </p:sp>
      <p:pic>
        <p:nvPicPr>
          <p:cNvPr id="33797"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0610" y="1364706"/>
            <a:ext cx="5276742" cy="4961481"/>
          </a:xfrm>
        </p:spPr>
      </p:pic>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37586E8A-F8FD-4CF7-9FD4-9B8C6E1B9E66}" type="slidenum">
              <a:rPr lang="en-US" altLang="el-GR" smtClean="0"/>
              <a:pPr>
                <a:defRPr/>
              </a:pPr>
              <a:t>22</a:t>
            </a:fld>
            <a:endParaRPr lang="en-US" altLang="el-GR"/>
          </a:p>
        </p:txBody>
      </p:sp>
      <p:sp>
        <p:nvSpPr>
          <p:cNvPr id="6" name="TextBox 5"/>
          <p:cNvSpPr txBox="1"/>
          <p:nvPr/>
        </p:nvSpPr>
        <p:spPr>
          <a:xfrm>
            <a:off x="6588224" y="6089877"/>
            <a:ext cx="341313" cy="276225"/>
          </a:xfrm>
          <a:prstGeom prst="rect">
            <a:avLst/>
          </a:prstGeom>
          <a:noFill/>
        </p:spPr>
        <p:txBody>
          <a:bodyPr wrap="none">
            <a:spAutoFit/>
          </a:bodyPr>
          <a:lstStyle/>
          <a:p>
            <a:pPr>
              <a:defRPr/>
            </a:pPr>
            <a:r>
              <a:rPr lang="en-US" sz="1200" b="1" dirty="0">
                <a:latin typeface="+mj-lt"/>
              </a:rPr>
              <a:t>10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6"/>
          <p:cNvSpPr>
            <a:spLocks noGrp="1"/>
          </p:cNvSpPr>
          <p:nvPr>
            <p:ph type="title"/>
          </p:nvPr>
        </p:nvSpPr>
        <p:spPr/>
        <p:txBody>
          <a:bodyPr/>
          <a:lstStyle/>
          <a:p>
            <a:pPr eaLnBrk="1" hangingPunct="1"/>
            <a:r>
              <a:rPr lang="el-GR" altLang="el-GR" smtClean="0"/>
              <a:t>Παραβασικά: Ασθένειες</a:t>
            </a:r>
          </a:p>
        </p:txBody>
      </p:sp>
      <p:sp>
        <p:nvSpPr>
          <p:cNvPr id="5" name="Θέση υποσέλιδου 4"/>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6" name="Θέση αριθμού διαφάνειας 5"/>
          <p:cNvSpPr>
            <a:spLocks noGrp="1"/>
          </p:cNvSpPr>
          <p:nvPr>
            <p:ph type="sldNum" sz="quarter" idx="11"/>
          </p:nvPr>
        </p:nvSpPr>
        <p:spPr/>
        <p:txBody>
          <a:bodyPr/>
          <a:lstStyle/>
          <a:p>
            <a:pPr>
              <a:defRPr/>
            </a:pPr>
            <a:fld id="{0A902283-0DD2-4F80-BAF9-0C1163ED6075}" type="slidenum">
              <a:rPr lang="en-US" altLang="el-GR" smtClean="0"/>
              <a:pPr>
                <a:defRPr/>
              </a:pPr>
              <a:t>23</a:t>
            </a:fld>
            <a:endParaRPr lang="en-US" alt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Τίτλος 5"/>
          <p:cNvSpPr>
            <a:spLocks noGrp="1"/>
          </p:cNvSpPr>
          <p:nvPr>
            <p:ph type="title"/>
          </p:nvPr>
        </p:nvSpPr>
        <p:spPr/>
        <p:txBody>
          <a:bodyPr/>
          <a:lstStyle/>
          <a:p>
            <a:pPr eaLnBrk="1" hangingPunct="1"/>
            <a:r>
              <a:rPr lang="el-GR" altLang="el-GR" dirty="0" err="1" smtClean="0"/>
              <a:t>Διενδαμοιβάδωση</a:t>
            </a:r>
            <a:r>
              <a:rPr lang="en-US" altLang="el-GR" dirty="0" smtClean="0"/>
              <a:t> 1/2</a:t>
            </a:r>
            <a:endParaRPr lang="el-GR" altLang="el-GR" dirty="0" smtClean="0"/>
          </a:p>
        </p:txBody>
      </p:sp>
      <p:sp>
        <p:nvSpPr>
          <p:cNvPr id="36867" name="Θέση περιεχομένου 1"/>
          <p:cNvSpPr>
            <a:spLocks noGrp="1"/>
          </p:cNvSpPr>
          <p:nvPr>
            <p:ph idx="1"/>
          </p:nvPr>
        </p:nvSpPr>
        <p:spPr>
          <a:xfrm>
            <a:off x="468313" y="1557338"/>
            <a:ext cx="8280400" cy="4351337"/>
          </a:xfrm>
        </p:spPr>
        <p:txBody>
          <a:bodyPr/>
          <a:lstStyle/>
          <a:p>
            <a:pPr marL="182563" indent="0" algn="just" eaLnBrk="1" hangingPunct="1">
              <a:lnSpc>
                <a:spcPct val="100000"/>
              </a:lnSpc>
              <a:spcBef>
                <a:spcPts val="600"/>
              </a:spcBef>
              <a:buFontTx/>
              <a:buNone/>
            </a:pPr>
            <a:r>
              <a:rPr lang="el-GR" altLang="el-GR" sz="2200" b="1" smtClean="0">
                <a:cs typeface="Times New Roman" panose="02020603050405020304" pitchFamily="18" charset="0"/>
              </a:rPr>
              <a:t>Τάξη</a:t>
            </a:r>
            <a:r>
              <a:rPr lang="en-GB" altLang="el-GR" sz="2200" b="1" smtClean="0">
                <a:cs typeface="Times New Roman" panose="02020603050405020304" pitchFamily="18" charset="0"/>
              </a:rPr>
              <a:t>: Trichomonadida, </a:t>
            </a:r>
            <a:r>
              <a:rPr lang="el-GR" altLang="el-GR" sz="2200" b="1" smtClean="0">
                <a:cs typeface="Times New Roman" panose="02020603050405020304" pitchFamily="18" charset="0"/>
              </a:rPr>
              <a:t>Οικογένεια</a:t>
            </a:r>
            <a:r>
              <a:rPr lang="en-GB" altLang="el-GR" sz="2200" b="1" smtClean="0">
                <a:cs typeface="Times New Roman" panose="02020603050405020304" pitchFamily="18" charset="0"/>
              </a:rPr>
              <a:t>: Monocercomonadidae, </a:t>
            </a:r>
            <a:r>
              <a:rPr lang="el-GR" altLang="el-GR" sz="2200" b="1" smtClean="0">
                <a:cs typeface="Times New Roman" panose="02020603050405020304" pitchFamily="18" charset="0"/>
              </a:rPr>
              <a:t>Γένος</a:t>
            </a:r>
            <a:r>
              <a:rPr lang="en-GB" altLang="el-GR" sz="2200" b="1" smtClean="0">
                <a:cs typeface="Times New Roman" panose="02020603050405020304" pitchFamily="18" charset="0"/>
              </a:rPr>
              <a:t>:</a:t>
            </a:r>
            <a:r>
              <a:rPr lang="en-GB" altLang="el-GR" sz="2200" smtClean="0">
                <a:cs typeface="Times New Roman" panose="02020603050405020304" pitchFamily="18" charset="0"/>
              </a:rPr>
              <a:t> </a:t>
            </a:r>
            <a:r>
              <a:rPr lang="en-GB" altLang="el-GR" sz="2200" b="1" smtClean="0">
                <a:cs typeface="Times New Roman" panose="02020603050405020304" pitchFamily="18" charset="0"/>
              </a:rPr>
              <a:t>Dientamoeba</a:t>
            </a:r>
            <a:r>
              <a:rPr lang="en-GB" altLang="el-GR" sz="2200" smtClean="0">
                <a:cs typeface="Times New Roman" panose="02020603050405020304" pitchFamily="18" charset="0"/>
              </a:rPr>
              <a:t> (</a:t>
            </a:r>
            <a:r>
              <a:rPr lang="el-GR" altLang="el-GR" sz="2200" smtClean="0">
                <a:cs typeface="Times New Roman" panose="02020603050405020304" pitchFamily="18" charset="0"/>
              </a:rPr>
              <a:t>δεν είναι αμοιβάδα)</a:t>
            </a:r>
            <a:r>
              <a:rPr lang="en-GB" altLang="el-GR" sz="2200" smtClean="0">
                <a:cs typeface="Times New Roman" panose="02020603050405020304" pitchFamily="18" charset="0"/>
              </a:rPr>
              <a:t>, </a:t>
            </a:r>
            <a:r>
              <a:rPr lang="el-GR" altLang="el-GR" sz="2200" b="1" smtClean="0">
                <a:cs typeface="Times New Roman" panose="02020603050405020304" pitchFamily="18" charset="0"/>
              </a:rPr>
              <a:t>Είδος</a:t>
            </a:r>
            <a:r>
              <a:rPr lang="en-GB" altLang="el-GR" sz="2200" b="1" smtClean="0">
                <a:cs typeface="Times New Roman" panose="02020603050405020304" pitchFamily="18" charset="0"/>
              </a:rPr>
              <a:t>: fragilis</a:t>
            </a:r>
            <a:r>
              <a:rPr lang="el-GR" altLang="el-GR" sz="2200" b="1" smtClean="0">
                <a:cs typeface="Times New Roman" panose="02020603050405020304" pitchFamily="18" charset="0"/>
              </a:rPr>
              <a:t>.</a:t>
            </a:r>
            <a:endParaRPr lang="en-GB" altLang="el-GR" sz="2200" b="1" smtClean="0">
              <a:cs typeface="Times New Roman" panose="02020603050405020304" pitchFamily="18" charset="0"/>
            </a:endParaRPr>
          </a:p>
          <a:p>
            <a:pPr marL="182563" indent="0" algn="just" eaLnBrk="1" hangingPunct="1">
              <a:lnSpc>
                <a:spcPct val="100000"/>
              </a:lnSpc>
              <a:spcBef>
                <a:spcPts val="600"/>
              </a:spcBef>
              <a:buFontTx/>
              <a:buNone/>
            </a:pPr>
            <a:r>
              <a:rPr lang="el-GR" altLang="el-GR" sz="2200" smtClean="0">
                <a:cs typeface="Times New Roman" panose="02020603050405020304" pitchFamily="18" charset="0"/>
              </a:rPr>
              <a:t>Προσβολή μετά από κατανάλωση τροφών ή νερού μολυσμένων με το παθογόνο</a:t>
            </a:r>
            <a:r>
              <a:rPr lang="el-GR" altLang="el-GR" sz="2200" b="1" smtClean="0">
                <a:cs typeface="Times New Roman" panose="02020603050405020304" pitchFamily="18" charset="0"/>
              </a:rPr>
              <a:t>. Δεν έχει εντοπιστεί η μορφή κύστεων στο παθογόνο</a:t>
            </a:r>
            <a:r>
              <a:rPr lang="el-GR" altLang="el-GR" sz="2200" smtClean="0">
                <a:cs typeface="Times New Roman" panose="02020603050405020304" pitchFamily="18" charset="0"/>
              </a:rPr>
              <a:t>, μόνο οι τροφοζωίτες</a:t>
            </a:r>
            <a:r>
              <a:rPr lang="en-GB" altLang="el-GR" sz="2200" smtClean="0">
                <a:cs typeface="Times New Roman" panose="02020603050405020304" pitchFamily="18" charset="0"/>
              </a:rPr>
              <a:t> </a:t>
            </a:r>
            <a:r>
              <a:rPr lang="el-GR" altLang="el-GR" sz="2200" smtClean="0">
                <a:cs typeface="Times New Roman" panose="02020603050405020304" pitchFamily="18" charset="0"/>
              </a:rPr>
              <a:t>στα κόπρανα ασθενών.</a:t>
            </a:r>
          </a:p>
          <a:p>
            <a:pPr marL="182563" indent="0" eaLnBrk="1" hangingPunct="1">
              <a:lnSpc>
                <a:spcPct val="100000"/>
              </a:lnSpc>
              <a:spcBef>
                <a:spcPts val="600"/>
              </a:spcBef>
              <a:buFontTx/>
              <a:buNone/>
            </a:pPr>
            <a:r>
              <a:rPr lang="el-GR" altLang="el-GR" sz="2200" b="1" smtClean="0">
                <a:cs typeface="Times New Roman" panose="02020603050405020304" pitchFamily="18" charset="0"/>
              </a:rPr>
              <a:t>Συμπτώματα:</a:t>
            </a:r>
            <a:r>
              <a:rPr lang="el-GR" altLang="el-GR" sz="2200" smtClean="0">
                <a:cs typeface="Times New Roman" panose="02020603050405020304" pitchFamily="18" charset="0"/>
              </a:rPr>
              <a:t> Έντονη διάρροια, κοιλιακός πόνος, κοιλιακή διάταση, ζάλη. Μη θανατηφόρα.</a:t>
            </a:r>
          </a:p>
          <a:p>
            <a:pPr marL="182563" indent="0" eaLnBrk="1" hangingPunct="1">
              <a:lnSpc>
                <a:spcPct val="100000"/>
              </a:lnSpc>
              <a:spcBef>
                <a:spcPts val="600"/>
              </a:spcBef>
              <a:buFontTx/>
              <a:buNone/>
            </a:pPr>
            <a:r>
              <a:rPr lang="el-GR" altLang="el-GR" sz="2200" b="1" smtClean="0">
                <a:cs typeface="Times New Roman" panose="02020603050405020304" pitchFamily="18" charset="0"/>
              </a:rPr>
              <a:t>Διάγνωση:</a:t>
            </a:r>
            <a:r>
              <a:rPr lang="el-GR" altLang="el-GR" sz="2200" smtClean="0">
                <a:cs typeface="Times New Roman" panose="02020603050405020304" pitchFamily="18" charset="0"/>
              </a:rPr>
              <a:t> Εντοπισμός των τροφοζωιτών με διαφορική χρώση στα κόπρανα</a:t>
            </a:r>
            <a:r>
              <a:rPr lang="en-GB" altLang="el-GR" sz="2200" smtClean="0">
                <a:cs typeface="Times New Roman" panose="02020603050405020304" pitchFamily="18" charset="0"/>
              </a:rPr>
              <a:t>.</a:t>
            </a:r>
            <a:r>
              <a:rPr lang="el-GR" altLang="el-GR" sz="2200" smtClean="0">
                <a:cs typeface="Times New Roman" panose="02020603050405020304" pitchFamily="18" charset="0"/>
              </a:rPr>
              <a:t> </a:t>
            </a:r>
          </a:p>
          <a:p>
            <a:pPr marL="182563" indent="0" algn="just" eaLnBrk="1" hangingPunct="1">
              <a:lnSpc>
                <a:spcPct val="100000"/>
              </a:lnSpc>
              <a:spcBef>
                <a:spcPts val="600"/>
              </a:spcBef>
              <a:buFontTx/>
              <a:buNone/>
            </a:pPr>
            <a:r>
              <a:rPr lang="el-GR" altLang="el-GR" sz="2200" b="1" smtClean="0">
                <a:cs typeface="Times New Roman" panose="02020603050405020304" pitchFamily="18" charset="0"/>
              </a:rPr>
              <a:t>Καταπολέμηση:</a:t>
            </a:r>
            <a:r>
              <a:rPr lang="en-GB" altLang="el-GR" sz="2200" smtClean="0">
                <a:cs typeface="Times New Roman" panose="02020603050405020304" pitchFamily="18" charset="0"/>
              </a:rPr>
              <a:t>Iodoquinol, Paromomycin, Tetracycline.</a:t>
            </a:r>
            <a:r>
              <a:rPr lang="el-GR" altLang="el-GR" sz="2200" smtClean="0">
                <a:cs typeface="Times New Roman" panose="02020603050405020304" pitchFamily="18" charset="0"/>
              </a:rPr>
              <a:t> Εφαρμογή καλών συνθηκών υγιεινής.</a:t>
            </a:r>
            <a:r>
              <a:rPr lang="el-GR" altLang="el-GR" sz="2200" smtClean="0">
                <a:solidFill>
                  <a:schemeClr val="bg1"/>
                </a:solidFill>
                <a:latin typeface="Times New Roman" panose="02020603050405020304" pitchFamily="18" charset="0"/>
                <a:cs typeface="Times New Roman" panose="02020603050405020304" pitchFamily="18" charset="0"/>
              </a:rPr>
              <a:t>.</a:t>
            </a:r>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D58A7303-98FD-4611-928E-CB31467A4071}" type="slidenum">
              <a:rPr lang="en-US" altLang="el-GR" smtClean="0"/>
              <a:pPr>
                <a:defRPr/>
              </a:pPr>
              <a:t>24</a:t>
            </a:fld>
            <a:endParaRPr lang="en-US" altLang="el-G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Τίτλος 5"/>
          <p:cNvSpPr>
            <a:spLocks noGrp="1"/>
          </p:cNvSpPr>
          <p:nvPr>
            <p:ph type="title"/>
          </p:nvPr>
        </p:nvSpPr>
        <p:spPr/>
        <p:txBody>
          <a:bodyPr/>
          <a:lstStyle/>
          <a:p>
            <a:pPr eaLnBrk="1" hangingPunct="1"/>
            <a:r>
              <a:rPr lang="el-GR" altLang="el-GR" dirty="0" err="1" smtClean="0"/>
              <a:t>Διενδαμοιβάδωση</a:t>
            </a:r>
            <a:r>
              <a:rPr lang="en-US" altLang="el-GR" dirty="0" smtClean="0"/>
              <a:t> </a:t>
            </a:r>
            <a:r>
              <a:rPr lang="en-US" altLang="el-GR" dirty="0" smtClean="0"/>
              <a:t>2/2</a:t>
            </a:r>
            <a:endParaRPr lang="el-GR" altLang="el-GR" dirty="0" smtClean="0"/>
          </a:p>
        </p:txBody>
      </p:sp>
      <p:pic>
        <p:nvPicPr>
          <p:cNvPr id="3789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2997" y="1355198"/>
            <a:ext cx="5631967" cy="4840071"/>
          </a:xfrm>
        </p:spPr>
      </p:pic>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8C88F2DA-BBB8-4DBD-906A-DD4BE877E91A}" type="slidenum">
              <a:rPr lang="en-US" altLang="el-GR" smtClean="0"/>
              <a:pPr>
                <a:defRPr/>
              </a:pPr>
              <a:t>25</a:t>
            </a:fld>
            <a:endParaRPr lang="en-US" altLang="el-GR"/>
          </a:p>
        </p:txBody>
      </p:sp>
      <p:sp>
        <p:nvSpPr>
          <p:cNvPr id="6" name="TextBox 5"/>
          <p:cNvSpPr txBox="1"/>
          <p:nvPr/>
        </p:nvSpPr>
        <p:spPr>
          <a:xfrm>
            <a:off x="6945442" y="5877272"/>
            <a:ext cx="341313" cy="276225"/>
          </a:xfrm>
          <a:prstGeom prst="rect">
            <a:avLst/>
          </a:prstGeom>
          <a:noFill/>
        </p:spPr>
        <p:txBody>
          <a:bodyPr wrap="none">
            <a:spAutoFit/>
          </a:bodyPr>
          <a:lstStyle/>
          <a:p>
            <a:pPr>
              <a:defRPr/>
            </a:pPr>
            <a:r>
              <a:rPr lang="en-US" sz="1200" b="1" dirty="0">
                <a:latin typeface="+mj-lt"/>
              </a:rPr>
              <a:t>11</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Τίτλος 5"/>
          <p:cNvSpPr>
            <a:spLocks noGrp="1"/>
          </p:cNvSpPr>
          <p:nvPr>
            <p:ph type="title"/>
          </p:nvPr>
        </p:nvSpPr>
        <p:spPr/>
        <p:txBody>
          <a:bodyPr/>
          <a:lstStyle/>
          <a:p>
            <a:pPr eaLnBrk="1" hangingPunct="1"/>
            <a:r>
              <a:rPr lang="el-GR" altLang="el-GR" dirty="0" err="1" smtClean="0"/>
              <a:t>Τριχομονάδωση</a:t>
            </a:r>
            <a:r>
              <a:rPr lang="en-US" altLang="el-GR" dirty="0" smtClean="0"/>
              <a:t> </a:t>
            </a:r>
            <a:r>
              <a:rPr lang="en-US" altLang="el-GR" dirty="0" smtClean="0"/>
              <a:t>1/2</a:t>
            </a:r>
            <a:endParaRPr lang="el-GR" altLang="el-GR" dirty="0" smtClean="0"/>
          </a:p>
        </p:txBody>
      </p:sp>
      <p:sp>
        <p:nvSpPr>
          <p:cNvPr id="39939" name="Θέση περιεχομένου 1"/>
          <p:cNvSpPr>
            <a:spLocks noGrp="1"/>
          </p:cNvSpPr>
          <p:nvPr>
            <p:ph idx="1"/>
          </p:nvPr>
        </p:nvSpPr>
        <p:spPr>
          <a:xfrm>
            <a:off x="431800" y="1690688"/>
            <a:ext cx="8280400" cy="4351338"/>
          </a:xfrm>
        </p:spPr>
        <p:txBody>
          <a:bodyPr/>
          <a:lstStyle/>
          <a:p>
            <a:pPr marL="182563" indent="0" eaLnBrk="1" hangingPunct="1">
              <a:lnSpc>
                <a:spcPct val="100000"/>
              </a:lnSpc>
              <a:spcBef>
                <a:spcPts val="600"/>
              </a:spcBef>
              <a:buFontTx/>
              <a:buNone/>
            </a:pPr>
            <a:r>
              <a:rPr lang="el-GR" altLang="el-GR" sz="2000" b="1" dirty="0" smtClean="0">
                <a:cs typeface="Times New Roman" panose="02020603050405020304" pitchFamily="18" charset="0"/>
              </a:rPr>
              <a:t>Τάξη</a:t>
            </a:r>
            <a:r>
              <a:rPr lang="en-GB" altLang="el-GR" sz="2000" b="1" dirty="0" smtClean="0">
                <a:cs typeface="Times New Roman" panose="02020603050405020304" pitchFamily="18" charset="0"/>
              </a:rPr>
              <a:t>: </a:t>
            </a:r>
            <a:r>
              <a:rPr lang="en-GB" altLang="el-GR" sz="2000" b="1" dirty="0" err="1" smtClean="0">
                <a:cs typeface="Times New Roman" panose="02020603050405020304" pitchFamily="18" charset="0"/>
              </a:rPr>
              <a:t>Trichomonadida</a:t>
            </a:r>
            <a:r>
              <a:rPr lang="en-GB" altLang="el-GR" sz="2000" b="1" dirty="0" smtClean="0">
                <a:cs typeface="Times New Roman" panose="02020603050405020304" pitchFamily="18" charset="0"/>
              </a:rPr>
              <a:t>, </a:t>
            </a:r>
            <a:r>
              <a:rPr lang="el-GR" altLang="el-GR" sz="2000" b="1" dirty="0" smtClean="0">
                <a:cs typeface="Times New Roman" panose="02020603050405020304" pitchFamily="18" charset="0"/>
              </a:rPr>
              <a:t>Οικογένεια</a:t>
            </a:r>
            <a:r>
              <a:rPr lang="en-GB" altLang="el-GR" sz="2000" b="1" dirty="0" smtClean="0">
                <a:cs typeface="Times New Roman" panose="02020603050405020304" pitchFamily="18" charset="0"/>
              </a:rPr>
              <a:t>: </a:t>
            </a:r>
            <a:r>
              <a:rPr lang="en-GB" altLang="el-GR" sz="2000" b="1" dirty="0" err="1" smtClean="0">
                <a:cs typeface="Times New Roman" panose="02020603050405020304" pitchFamily="18" charset="0"/>
              </a:rPr>
              <a:t>Trichomonadidae</a:t>
            </a:r>
            <a:r>
              <a:rPr lang="en-GB" altLang="el-GR" sz="2000" b="1" dirty="0" smtClean="0">
                <a:cs typeface="Times New Roman" panose="02020603050405020304" pitchFamily="18" charset="0"/>
              </a:rPr>
              <a:t>, </a:t>
            </a:r>
            <a:r>
              <a:rPr lang="el-GR" altLang="el-GR" sz="2000" b="1" dirty="0" smtClean="0">
                <a:cs typeface="Times New Roman" panose="02020603050405020304" pitchFamily="18" charset="0"/>
              </a:rPr>
              <a:t>Γένος</a:t>
            </a:r>
            <a:r>
              <a:rPr lang="en-GB" altLang="el-GR" sz="2000" b="1" dirty="0" smtClean="0">
                <a:cs typeface="Times New Roman" panose="02020603050405020304" pitchFamily="18" charset="0"/>
              </a:rPr>
              <a:t>: </a:t>
            </a:r>
            <a:r>
              <a:rPr lang="en-GB" altLang="el-GR" sz="2000" b="1" dirty="0" err="1" smtClean="0">
                <a:cs typeface="Times New Roman" panose="02020603050405020304" pitchFamily="18" charset="0"/>
              </a:rPr>
              <a:t>Trichomonas</a:t>
            </a:r>
            <a:r>
              <a:rPr lang="en-GB" altLang="el-GR" sz="2000" b="1" dirty="0" smtClean="0">
                <a:cs typeface="Times New Roman" panose="02020603050405020304" pitchFamily="18" charset="0"/>
              </a:rPr>
              <a:t>, </a:t>
            </a:r>
            <a:r>
              <a:rPr lang="el-GR" altLang="el-GR" sz="2000" b="1" dirty="0" smtClean="0">
                <a:cs typeface="Times New Roman" panose="02020603050405020304" pitchFamily="18" charset="0"/>
              </a:rPr>
              <a:t>Είδος</a:t>
            </a:r>
            <a:r>
              <a:rPr lang="en-GB" altLang="el-GR" sz="2000" b="1" dirty="0" smtClean="0">
                <a:cs typeface="Times New Roman" panose="02020603050405020304" pitchFamily="18" charset="0"/>
              </a:rPr>
              <a:t>: </a:t>
            </a:r>
            <a:r>
              <a:rPr lang="en-GB" altLang="el-GR" sz="2000" b="1" dirty="0" err="1" smtClean="0">
                <a:cs typeface="Times New Roman" panose="02020603050405020304" pitchFamily="18" charset="0"/>
              </a:rPr>
              <a:t>vaginalis</a:t>
            </a:r>
            <a:r>
              <a:rPr lang="el-GR" altLang="el-GR" sz="2000" b="1" dirty="0" smtClean="0">
                <a:cs typeface="Times New Roman" panose="02020603050405020304" pitchFamily="18" charset="0"/>
              </a:rPr>
              <a:t>.</a:t>
            </a:r>
            <a:endParaRPr lang="en-GB" altLang="el-GR" sz="2000" b="1" dirty="0" smtClean="0">
              <a:cs typeface="Times New Roman" panose="02020603050405020304" pitchFamily="18" charset="0"/>
            </a:endParaRPr>
          </a:p>
          <a:p>
            <a:pPr marL="182563" indent="0" eaLnBrk="1" hangingPunct="1">
              <a:lnSpc>
                <a:spcPct val="100000"/>
              </a:lnSpc>
              <a:spcBef>
                <a:spcPts val="600"/>
              </a:spcBef>
              <a:buFontTx/>
              <a:buNone/>
            </a:pPr>
            <a:r>
              <a:rPr lang="el-GR" altLang="el-GR" sz="2000" b="1" dirty="0" smtClean="0">
                <a:cs typeface="Times New Roman" panose="02020603050405020304" pitchFamily="18" charset="0"/>
              </a:rPr>
              <a:t>Επιβιώνει ως </a:t>
            </a:r>
            <a:r>
              <a:rPr lang="el-GR" altLang="el-GR" sz="2000" b="1" dirty="0" err="1" smtClean="0">
                <a:cs typeface="Times New Roman" panose="02020603050405020304" pitchFamily="18" charset="0"/>
              </a:rPr>
              <a:t>τροφοζωίτης</a:t>
            </a:r>
            <a:r>
              <a:rPr lang="el-GR" altLang="el-GR" sz="2000" b="1" dirty="0" smtClean="0">
                <a:cs typeface="Times New Roman" panose="02020603050405020304" pitchFamily="18" charset="0"/>
              </a:rPr>
              <a:t> στον κόλπο της γυναίκας και στην ουρήθρα και τον προστάτη του άνδρα. Είναι το πλέον σύνηθες παθογόνο Πρωτόζωο στις αναπτυγμένες χώρες. Μεταδίδεται μέσω της σεξουαλικής πράξης.</a:t>
            </a:r>
          </a:p>
          <a:p>
            <a:pPr marL="182563" indent="0" eaLnBrk="1" hangingPunct="1">
              <a:lnSpc>
                <a:spcPct val="100000"/>
              </a:lnSpc>
              <a:spcBef>
                <a:spcPts val="600"/>
              </a:spcBef>
              <a:buFontTx/>
              <a:buNone/>
            </a:pPr>
            <a:r>
              <a:rPr lang="el-GR" altLang="el-GR" sz="2000" b="1" dirty="0" smtClean="0">
                <a:cs typeface="Times New Roman" panose="02020603050405020304" pitchFamily="18" charset="0"/>
              </a:rPr>
              <a:t>Συμπτώματα: </a:t>
            </a:r>
            <a:r>
              <a:rPr lang="el-GR" altLang="el-GR" sz="2000" dirty="0" smtClean="0">
                <a:cs typeface="Times New Roman" panose="02020603050405020304" pitchFamily="18" charset="0"/>
              </a:rPr>
              <a:t>Στη γυναίκα: Πυώδεις εκκρίσεις, έλκη του αιδοίου, πόνος κατά τη σεξουαλική πράξη. Στον άνδρα: Συχνά  </a:t>
            </a:r>
            <a:r>
              <a:rPr lang="el-GR" altLang="el-GR" sz="2000" dirty="0" err="1" smtClean="0">
                <a:cs typeface="Times New Roman" panose="02020603050405020304" pitchFamily="18" charset="0"/>
              </a:rPr>
              <a:t>ασυμπτωματική</a:t>
            </a:r>
            <a:r>
              <a:rPr lang="el-GR" altLang="el-GR" sz="2000" dirty="0" smtClean="0">
                <a:cs typeface="Times New Roman" panose="02020603050405020304" pitchFamily="18" charset="0"/>
              </a:rPr>
              <a:t>, περιστασιακή εμφάνιση ουρηθρίτιδας, </a:t>
            </a:r>
            <a:r>
              <a:rPr lang="el-GR" altLang="el-GR" sz="2000" dirty="0" err="1" smtClean="0">
                <a:cs typeface="Times New Roman" panose="02020603050405020304" pitchFamily="18" charset="0"/>
              </a:rPr>
              <a:t>προστατίτιδας</a:t>
            </a:r>
            <a:r>
              <a:rPr lang="el-GR" altLang="el-GR" sz="2000" dirty="0" smtClean="0">
                <a:cs typeface="Times New Roman" panose="02020603050405020304" pitchFamily="18" charset="0"/>
              </a:rPr>
              <a:t>.</a:t>
            </a:r>
          </a:p>
          <a:p>
            <a:pPr marL="182563" indent="0" eaLnBrk="1" hangingPunct="1">
              <a:lnSpc>
                <a:spcPct val="100000"/>
              </a:lnSpc>
              <a:spcBef>
                <a:spcPts val="600"/>
              </a:spcBef>
              <a:buFontTx/>
              <a:buNone/>
            </a:pPr>
            <a:r>
              <a:rPr lang="el-GR" altLang="el-GR" sz="2000" b="1" dirty="0" smtClean="0">
                <a:cs typeface="Times New Roman" panose="02020603050405020304" pitchFamily="18" charset="0"/>
              </a:rPr>
              <a:t>Διάγνωση:</a:t>
            </a:r>
            <a:r>
              <a:rPr lang="el-GR" altLang="el-GR" sz="2000" dirty="0" smtClean="0">
                <a:cs typeface="Times New Roman" panose="02020603050405020304" pitchFamily="18" charset="0"/>
              </a:rPr>
              <a:t> Μικροσκοπικός εντοπισμός των </a:t>
            </a:r>
            <a:r>
              <a:rPr lang="el-GR" altLang="el-GR" sz="2000" dirty="0" err="1" smtClean="0">
                <a:cs typeface="Times New Roman" panose="02020603050405020304" pitchFamily="18" charset="0"/>
              </a:rPr>
              <a:t>τροφοζωιτών</a:t>
            </a:r>
            <a:r>
              <a:rPr lang="el-GR" altLang="el-GR" sz="2000" dirty="0" smtClean="0">
                <a:cs typeface="Times New Roman" panose="02020603050405020304" pitchFamily="18" charset="0"/>
              </a:rPr>
              <a:t>. Βιοχημικές μέθοδοι, καλλιέργεια εκκρίσεων. </a:t>
            </a:r>
          </a:p>
          <a:p>
            <a:pPr marL="182563" indent="0" eaLnBrk="1" hangingPunct="1">
              <a:lnSpc>
                <a:spcPct val="100000"/>
              </a:lnSpc>
              <a:spcBef>
                <a:spcPts val="600"/>
              </a:spcBef>
              <a:buFontTx/>
              <a:buNone/>
            </a:pPr>
            <a:r>
              <a:rPr lang="el-GR" altLang="el-GR" sz="2000" b="1" dirty="0" smtClean="0">
                <a:cs typeface="Times New Roman" panose="02020603050405020304" pitchFamily="18" charset="0"/>
              </a:rPr>
              <a:t>Καταπολέμηση</a:t>
            </a:r>
            <a:r>
              <a:rPr lang="el-GR" altLang="el-GR" sz="2000" dirty="0" smtClean="0">
                <a:cs typeface="Times New Roman" panose="02020603050405020304" pitchFamily="18" charset="0"/>
              </a:rPr>
              <a:t>:</a:t>
            </a:r>
            <a:r>
              <a:rPr lang="en-GB" altLang="el-GR" sz="2000" dirty="0" smtClean="0">
                <a:cs typeface="Times New Roman" panose="02020603050405020304" pitchFamily="18" charset="0"/>
              </a:rPr>
              <a:t>Metronidazole, </a:t>
            </a:r>
            <a:r>
              <a:rPr lang="en-GB" altLang="el-GR" sz="2000" dirty="0" err="1" smtClean="0">
                <a:cs typeface="Times New Roman" panose="02020603050405020304" pitchFamily="18" charset="0"/>
              </a:rPr>
              <a:t>tinidazole</a:t>
            </a:r>
            <a:r>
              <a:rPr lang="en-GB" altLang="el-GR" sz="2000" dirty="0" smtClean="0">
                <a:cs typeface="Times New Roman" panose="02020603050405020304" pitchFamily="18" charset="0"/>
              </a:rPr>
              <a:t>. </a:t>
            </a:r>
            <a:r>
              <a:rPr lang="el-GR" altLang="el-GR" sz="2000" dirty="0" smtClean="0">
                <a:cs typeface="Times New Roman" panose="02020603050405020304" pitchFamily="18" charset="0"/>
              </a:rPr>
              <a:t>Εξέταση/ενημέρωση ερωτικών συντρόφων.</a:t>
            </a:r>
            <a:endParaRPr lang="el-GR" altLang="el-GR" sz="2000" dirty="0" smtClean="0">
              <a:solidFill>
                <a:schemeClr val="bg1"/>
              </a:solidFill>
              <a:latin typeface="Times New Roman" panose="02020603050405020304" pitchFamily="18" charset="0"/>
              <a:cs typeface="Times New Roman" panose="02020603050405020304" pitchFamily="18" charset="0"/>
            </a:endParaRPr>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77B8E3AD-83C2-454D-86FA-6A06BF75CDAB}" type="slidenum">
              <a:rPr lang="en-US" altLang="el-GR" smtClean="0"/>
              <a:pPr>
                <a:defRPr/>
              </a:pPr>
              <a:t>26</a:t>
            </a:fld>
            <a:endParaRPr lang="en-US" altLang="el-G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5"/>
          <p:cNvSpPr>
            <a:spLocks noGrp="1"/>
          </p:cNvSpPr>
          <p:nvPr>
            <p:ph type="title"/>
          </p:nvPr>
        </p:nvSpPr>
        <p:spPr/>
        <p:txBody>
          <a:bodyPr/>
          <a:lstStyle/>
          <a:p>
            <a:pPr eaLnBrk="1" hangingPunct="1"/>
            <a:r>
              <a:rPr lang="el-GR" altLang="el-GR" dirty="0" err="1" smtClean="0"/>
              <a:t>Τριχομονάδωση</a:t>
            </a:r>
            <a:r>
              <a:rPr lang="en-US" altLang="el-GR" dirty="0" smtClean="0"/>
              <a:t> </a:t>
            </a:r>
            <a:r>
              <a:rPr lang="en-US" altLang="el-GR" dirty="0" smtClean="0"/>
              <a:t>2/2</a:t>
            </a:r>
            <a:endParaRPr lang="el-GR" altLang="el-GR" dirty="0" smtClean="0"/>
          </a:p>
        </p:txBody>
      </p:sp>
      <p:pic>
        <p:nvPicPr>
          <p:cNvPr id="40965"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9354" y="1571500"/>
            <a:ext cx="4499960" cy="4754688"/>
          </a:xfrm>
        </p:spPr>
      </p:pic>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86F6CDBF-176F-4BFC-896B-DE5AD81E498A}" type="slidenum">
              <a:rPr lang="en-US" altLang="el-GR" smtClean="0"/>
              <a:pPr>
                <a:defRPr/>
              </a:pPr>
              <a:t>27</a:t>
            </a:fld>
            <a:endParaRPr lang="en-US" altLang="el-GR"/>
          </a:p>
        </p:txBody>
      </p:sp>
      <p:sp>
        <p:nvSpPr>
          <p:cNvPr id="6" name="TextBox 5"/>
          <p:cNvSpPr txBox="1"/>
          <p:nvPr/>
        </p:nvSpPr>
        <p:spPr>
          <a:xfrm>
            <a:off x="6372200" y="6049963"/>
            <a:ext cx="342900" cy="276225"/>
          </a:xfrm>
          <a:prstGeom prst="rect">
            <a:avLst/>
          </a:prstGeom>
          <a:noFill/>
        </p:spPr>
        <p:txBody>
          <a:bodyPr wrap="none">
            <a:spAutoFit/>
          </a:bodyPr>
          <a:lstStyle/>
          <a:p>
            <a:pPr>
              <a:defRPr/>
            </a:pPr>
            <a:r>
              <a:rPr lang="en-US" sz="1200" b="1" dirty="0">
                <a:latin typeface="+mj-lt"/>
              </a:rPr>
              <a:t>12</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Τίτλος 5"/>
          <p:cNvSpPr>
            <a:spLocks noGrp="1"/>
          </p:cNvSpPr>
          <p:nvPr>
            <p:ph type="title"/>
          </p:nvPr>
        </p:nvSpPr>
        <p:spPr/>
        <p:txBody>
          <a:bodyPr/>
          <a:lstStyle/>
          <a:p>
            <a:pPr eaLnBrk="1" hangingPunct="1"/>
            <a:r>
              <a:rPr lang="el-GR" altLang="el-GR" smtClean="0"/>
              <a:t>Αυλακωτά: Άλλα είδη</a:t>
            </a:r>
          </a:p>
        </p:txBody>
      </p:sp>
      <p:pic>
        <p:nvPicPr>
          <p:cNvPr id="43011"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92125" y="1781175"/>
            <a:ext cx="2994025" cy="2019300"/>
          </a:xfrm>
        </p:spPr>
      </p:pic>
      <p:sp>
        <p:nvSpPr>
          <p:cNvPr id="43012" name="Text Placeholder 2"/>
          <p:cNvSpPr>
            <a:spLocks noGrp="1"/>
          </p:cNvSpPr>
          <p:nvPr>
            <p:ph type="body" sz="half" idx="2"/>
          </p:nvPr>
        </p:nvSpPr>
        <p:spPr>
          <a:xfrm>
            <a:off x="3292475" y="1600200"/>
            <a:ext cx="5543550" cy="4467225"/>
          </a:xfrm>
        </p:spPr>
        <p:txBody>
          <a:bodyPr/>
          <a:lstStyle/>
          <a:p>
            <a:pPr marL="525463" indent="-342900" eaLnBrk="1" hangingPunct="1">
              <a:lnSpc>
                <a:spcPct val="100000"/>
              </a:lnSpc>
              <a:spcBef>
                <a:spcPts val="600"/>
              </a:spcBef>
            </a:pPr>
            <a:r>
              <a:rPr lang="el-GR" altLang="el-GR" sz="2000" dirty="0" smtClean="0">
                <a:cs typeface="Times New Roman" panose="02020603050405020304" pitchFamily="18" charset="0"/>
              </a:rPr>
              <a:t>Τα </a:t>
            </a:r>
            <a:r>
              <a:rPr lang="el-GR" altLang="el-GR" sz="2000" b="1" dirty="0" err="1" smtClean="0">
                <a:cs typeface="Times New Roman" panose="02020603050405020304" pitchFamily="18" charset="0"/>
              </a:rPr>
              <a:t>Παραβασικά</a:t>
            </a:r>
            <a:r>
              <a:rPr lang="el-GR" altLang="el-GR" sz="2000" dirty="0" smtClean="0">
                <a:cs typeface="Times New Roman" panose="02020603050405020304" pitchFamily="18" charset="0"/>
              </a:rPr>
              <a:t> αποτελούν μια κατηγορία </a:t>
            </a:r>
            <a:r>
              <a:rPr lang="el-GR" altLang="el-GR" sz="2000" dirty="0" err="1" smtClean="0">
                <a:cs typeface="Times New Roman" panose="02020603050405020304" pitchFamily="18" charset="0"/>
              </a:rPr>
              <a:t>Πρωτοζώων</a:t>
            </a:r>
            <a:r>
              <a:rPr lang="el-GR" altLang="el-GR" sz="2000" dirty="0" smtClean="0">
                <a:cs typeface="Times New Roman" panose="02020603050405020304" pitchFamily="18" charset="0"/>
              </a:rPr>
              <a:t> που διαβιούν (με σχέσεις </a:t>
            </a:r>
            <a:r>
              <a:rPr lang="el-GR" altLang="el-GR" sz="2000" b="1" dirty="0" err="1" smtClean="0">
                <a:cs typeface="Times New Roman" panose="02020603050405020304" pitchFamily="18" charset="0"/>
              </a:rPr>
              <a:t>ενδοσυμβίωσης</a:t>
            </a:r>
            <a:r>
              <a:rPr lang="el-GR" altLang="el-GR" sz="2000" dirty="0" smtClean="0">
                <a:cs typeface="Times New Roman" panose="02020603050405020304" pitchFamily="18" charset="0"/>
              </a:rPr>
              <a:t>) στον πεπτικό σωλήνα πολλών </a:t>
            </a:r>
            <a:r>
              <a:rPr lang="el-GR" altLang="el-GR" sz="2000" dirty="0" err="1" smtClean="0">
                <a:cs typeface="Times New Roman" panose="02020603050405020304" pitchFamily="18" charset="0"/>
              </a:rPr>
              <a:t>Μεταζώων</a:t>
            </a:r>
            <a:r>
              <a:rPr lang="el-GR" altLang="el-GR" sz="2000" dirty="0" smtClean="0">
                <a:cs typeface="Times New Roman" panose="02020603050405020304" pitchFamily="18" charset="0"/>
              </a:rPr>
              <a:t>. </a:t>
            </a:r>
            <a:endParaRPr lang="en-GB" altLang="el-GR" sz="2000" dirty="0" smtClean="0">
              <a:cs typeface="Times New Roman" panose="02020603050405020304" pitchFamily="18" charset="0"/>
            </a:endParaRPr>
          </a:p>
          <a:p>
            <a:pPr marL="525463" indent="-342900" eaLnBrk="1" hangingPunct="1">
              <a:lnSpc>
                <a:spcPct val="100000"/>
              </a:lnSpc>
              <a:spcBef>
                <a:spcPts val="600"/>
              </a:spcBef>
            </a:pPr>
            <a:r>
              <a:rPr lang="el-GR" altLang="el-GR" sz="2000" dirty="0" smtClean="0">
                <a:cs typeface="Times New Roman" panose="02020603050405020304" pitchFamily="18" charset="0"/>
              </a:rPr>
              <a:t>Δύο είδη </a:t>
            </a:r>
            <a:r>
              <a:rPr lang="el-GR" altLang="el-GR" sz="2000" b="1" dirty="0" err="1" smtClean="0">
                <a:cs typeface="Times New Roman" panose="02020603050405020304" pitchFamily="18" charset="0"/>
              </a:rPr>
              <a:t>Ρετορταμονάδων</a:t>
            </a:r>
            <a:r>
              <a:rPr lang="el-GR" altLang="el-GR" sz="2000" b="1" dirty="0" smtClean="0">
                <a:cs typeface="Times New Roman" panose="02020603050405020304" pitchFamily="18" charset="0"/>
              </a:rPr>
              <a:t>,</a:t>
            </a:r>
            <a:r>
              <a:rPr lang="el-GR" altLang="el-GR" sz="2000" dirty="0" smtClean="0">
                <a:cs typeface="Times New Roman" panose="02020603050405020304" pitchFamily="18" charset="0"/>
              </a:rPr>
              <a:t> τα </a:t>
            </a:r>
            <a:r>
              <a:rPr lang="en-GB" altLang="el-GR" sz="2000" b="1" dirty="0" err="1" smtClean="0">
                <a:cs typeface="Times New Roman" panose="02020603050405020304" pitchFamily="18" charset="0"/>
              </a:rPr>
              <a:t>Chilomastix</a:t>
            </a:r>
            <a:r>
              <a:rPr lang="en-GB" altLang="el-GR" sz="2000" b="1" dirty="0" smtClean="0">
                <a:cs typeface="Times New Roman" panose="02020603050405020304" pitchFamily="18" charset="0"/>
              </a:rPr>
              <a:t> </a:t>
            </a:r>
            <a:r>
              <a:rPr lang="en-GB" altLang="el-GR" sz="2000" b="1" dirty="0" err="1" smtClean="0">
                <a:cs typeface="Times New Roman" panose="02020603050405020304" pitchFamily="18" charset="0"/>
              </a:rPr>
              <a:t>mensili</a:t>
            </a:r>
            <a:r>
              <a:rPr lang="el-GR" altLang="el-GR" sz="2000" b="1" dirty="0" smtClean="0">
                <a:cs typeface="Times New Roman" panose="02020603050405020304" pitchFamily="18" charset="0"/>
              </a:rPr>
              <a:t> </a:t>
            </a:r>
            <a:r>
              <a:rPr lang="el-GR" altLang="el-GR" sz="2000" dirty="0" smtClean="0">
                <a:cs typeface="Times New Roman" panose="02020603050405020304" pitchFamily="18" charset="0"/>
              </a:rPr>
              <a:t>και</a:t>
            </a:r>
            <a:r>
              <a:rPr lang="en-GB" altLang="el-GR" sz="2000" dirty="0" smtClean="0">
                <a:cs typeface="Times New Roman" panose="02020603050405020304" pitchFamily="18" charset="0"/>
              </a:rPr>
              <a:t> </a:t>
            </a:r>
            <a:r>
              <a:rPr lang="en-GB" altLang="el-GR" sz="2000" b="1" dirty="0" err="1" smtClean="0">
                <a:cs typeface="Times New Roman" panose="02020603050405020304" pitchFamily="18" charset="0"/>
              </a:rPr>
              <a:t>Retortamonas</a:t>
            </a:r>
            <a:r>
              <a:rPr lang="en-GB" altLang="el-GR" sz="2000" dirty="0" smtClean="0">
                <a:cs typeface="Times New Roman" panose="02020603050405020304" pitchFamily="18" charset="0"/>
              </a:rPr>
              <a:t> </a:t>
            </a:r>
            <a:r>
              <a:rPr lang="en-GB" altLang="el-GR" sz="2000" b="1" dirty="0" err="1" smtClean="0">
                <a:cs typeface="Times New Roman" panose="02020603050405020304" pitchFamily="18" charset="0"/>
              </a:rPr>
              <a:t>intestinalis</a:t>
            </a:r>
            <a:r>
              <a:rPr lang="en-GB" altLang="el-GR" sz="2000" b="1" dirty="0" smtClean="0">
                <a:cs typeface="Times New Roman" panose="02020603050405020304" pitchFamily="18" charset="0"/>
              </a:rPr>
              <a:t> </a:t>
            </a:r>
            <a:r>
              <a:rPr lang="el-GR" altLang="el-GR" sz="2000" dirty="0" smtClean="0">
                <a:cs typeface="Times New Roman" panose="02020603050405020304" pitchFamily="18" charset="0"/>
              </a:rPr>
              <a:t>αν και εντοπίζονται στον πεπτικό σωλήνα των ανθρώπων, δεν είναι παθογόνα.</a:t>
            </a:r>
          </a:p>
          <a:p>
            <a:pPr marL="525463" indent="-342900" eaLnBrk="1" hangingPunct="1">
              <a:lnSpc>
                <a:spcPct val="100000"/>
              </a:lnSpc>
              <a:spcBef>
                <a:spcPts val="600"/>
              </a:spcBef>
            </a:pPr>
            <a:r>
              <a:rPr lang="el-GR" altLang="el-GR" sz="2000" dirty="0" smtClean="0">
                <a:cs typeface="Times New Roman" panose="02020603050405020304" pitchFamily="18" charset="0"/>
              </a:rPr>
              <a:t>Ένα είδος </a:t>
            </a:r>
            <a:r>
              <a:rPr lang="el-GR" altLang="el-GR" sz="2000" b="1" dirty="0" smtClean="0">
                <a:cs typeface="Times New Roman" panose="02020603050405020304" pitchFamily="18" charset="0"/>
              </a:rPr>
              <a:t>Τριχομονάδας</a:t>
            </a:r>
            <a:r>
              <a:rPr lang="en-GB" altLang="el-GR" sz="2000" b="1" dirty="0" smtClean="0">
                <a:cs typeface="Times New Roman" panose="02020603050405020304" pitchFamily="18" charset="0"/>
              </a:rPr>
              <a:t> (</a:t>
            </a:r>
            <a:r>
              <a:rPr lang="en-GB" altLang="el-GR" sz="2000" b="1" dirty="0" err="1" smtClean="0">
                <a:cs typeface="Times New Roman" panose="02020603050405020304" pitchFamily="18" charset="0"/>
              </a:rPr>
              <a:t>Histomonas</a:t>
            </a:r>
            <a:r>
              <a:rPr lang="el-GR" altLang="el-GR" sz="2000" b="1" dirty="0" smtClean="0">
                <a:cs typeface="Times New Roman" panose="02020603050405020304" pitchFamily="18" charset="0"/>
              </a:rPr>
              <a:t> </a:t>
            </a:r>
            <a:r>
              <a:rPr lang="en-GB" altLang="el-GR" sz="2000" b="1" dirty="0" err="1" smtClean="0">
                <a:cs typeface="Times New Roman" panose="02020603050405020304" pitchFamily="18" charset="0"/>
              </a:rPr>
              <a:t>maleagridis</a:t>
            </a:r>
            <a:r>
              <a:rPr lang="en-GB" altLang="el-GR" sz="2000" b="1" dirty="0" smtClean="0">
                <a:cs typeface="Times New Roman" panose="02020603050405020304" pitchFamily="18" charset="0"/>
              </a:rPr>
              <a:t>)</a:t>
            </a:r>
            <a:r>
              <a:rPr lang="el-GR" altLang="el-GR" sz="2000" b="1" dirty="0" smtClean="0">
                <a:cs typeface="Times New Roman" panose="02020603050405020304" pitchFamily="18" charset="0"/>
              </a:rPr>
              <a:t> (</a:t>
            </a:r>
            <a:r>
              <a:rPr lang="el-GR" altLang="el-GR" sz="2000" b="1" dirty="0" err="1" smtClean="0">
                <a:cs typeface="Times New Roman" panose="02020603050405020304" pitchFamily="18" charset="0"/>
              </a:rPr>
              <a:t>Παραβασικά</a:t>
            </a:r>
            <a:r>
              <a:rPr lang="el-GR" altLang="el-GR" sz="2000" b="1" dirty="0" smtClean="0">
                <a:cs typeface="Times New Roman" panose="02020603050405020304" pitchFamily="18" charset="0"/>
              </a:rPr>
              <a:t>)</a:t>
            </a:r>
            <a:r>
              <a:rPr lang="en-GB" altLang="el-GR" sz="2000" b="1" dirty="0" smtClean="0">
                <a:cs typeface="Times New Roman" panose="02020603050405020304" pitchFamily="18" charset="0"/>
              </a:rPr>
              <a:t> </a:t>
            </a:r>
            <a:r>
              <a:rPr lang="el-GR" altLang="el-GR" sz="2000" dirty="0" smtClean="0">
                <a:cs typeface="Times New Roman" panose="02020603050405020304" pitchFamily="18" charset="0"/>
              </a:rPr>
              <a:t>προσβάλει πολλά </a:t>
            </a:r>
            <a:r>
              <a:rPr lang="el-GR" altLang="el-GR" sz="2000" b="1" dirty="0" smtClean="0">
                <a:cs typeface="Times New Roman" panose="02020603050405020304" pitchFamily="18" charset="0"/>
              </a:rPr>
              <a:t>είδη πτηνών</a:t>
            </a:r>
            <a:r>
              <a:rPr lang="en-GB" altLang="el-GR" sz="2000" dirty="0" smtClean="0">
                <a:cs typeface="Times New Roman" panose="02020603050405020304" pitchFamily="18" charset="0"/>
              </a:rPr>
              <a:t>, </a:t>
            </a:r>
            <a:r>
              <a:rPr lang="el-GR" altLang="el-GR" sz="2000" dirty="0" smtClean="0">
                <a:cs typeface="Times New Roman" panose="02020603050405020304" pitchFamily="18" charset="0"/>
              </a:rPr>
              <a:t>ενώ </a:t>
            </a:r>
            <a:r>
              <a:rPr lang="el-GR" altLang="el-GR" sz="2000" b="1" dirty="0" smtClean="0">
                <a:cs typeface="Times New Roman" panose="02020603050405020304" pitchFamily="18" charset="0"/>
              </a:rPr>
              <a:t>είδη </a:t>
            </a:r>
            <a:r>
              <a:rPr lang="el-GR" altLang="el-GR" sz="2000" b="1" dirty="0" err="1" smtClean="0">
                <a:cs typeface="Times New Roman" panose="02020603050405020304" pitchFamily="18" charset="0"/>
              </a:rPr>
              <a:t>ρετορταμονάδων</a:t>
            </a:r>
            <a:r>
              <a:rPr lang="el-GR" altLang="el-GR" sz="2000" b="1" dirty="0" smtClean="0">
                <a:cs typeface="Times New Roman" panose="02020603050405020304" pitchFamily="18" charset="0"/>
              </a:rPr>
              <a:t> και </a:t>
            </a:r>
            <a:r>
              <a:rPr lang="el-GR" altLang="el-GR" sz="2000" b="1" dirty="0" err="1" smtClean="0">
                <a:cs typeface="Times New Roman" panose="02020603050405020304" pitchFamily="18" charset="0"/>
              </a:rPr>
              <a:t>παραβασικών</a:t>
            </a:r>
            <a:r>
              <a:rPr lang="el-GR" altLang="el-GR" sz="2000" b="1" dirty="0" smtClean="0">
                <a:cs typeface="Times New Roman" panose="02020603050405020304" pitchFamily="18" charset="0"/>
              </a:rPr>
              <a:t> </a:t>
            </a:r>
            <a:r>
              <a:rPr lang="el-GR" altLang="el-GR" sz="2000" dirty="0" smtClean="0">
                <a:cs typeface="Times New Roman" panose="02020603050405020304" pitchFamily="18" charset="0"/>
              </a:rPr>
              <a:t>είναι γνωστό ότι </a:t>
            </a:r>
            <a:r>
              <a:rPr lang="el-GR" altLang="el-GR" sz="2000" b="1" dirty="0" smtClean="0">
                <a:cs typeface="Times New Roman" panose="02020603050405020304" pitchFamily="18" charset="0"/>
              </a:rPr>
              <a:t>παρασιτούν στον πεπτικό σωλήνα αμφιβίων και ερπετών</a:t>
            </a:r>
            <a:r>
              <a:rPr lang="el-GR" altLang="el-GR" sz="2000" dirty="0" smtClean="0">
                <a:cs typeface="Times New Roman" panose="02020603050405020304" pitchFamily="18" charset="0"/>
              </a:rPr>
              <a:t>.  </a:t>
            </a:r>
          </a:p>
          <a:p>
            <a:pPr marL="525463" indent="-342900"/>
            <a:endParaRPr lang="el-GR" altLang="en-US" sz="2100" dirty="0" smtClean="0"/>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494ABEAC-016D-4E14-B3F6-D8C665B66308}" type="slidenum">
              <a:rPr lang="en-US" altLang="el-GR" smtClean="0"/>
              <a:pPr>
                <a:defRPr/>
              </a:pPr>
              <a:t>28</a:t>
            </a:fld>
            <a:endParaRPr lang="en-US" altLang="el-GR"/>
          </a:p>
        </p:txBody>
      </p:sp>
      <p:sp>
        <p:nvSpPr>
          <p:cNvPr id="7" name="TextBox 6"/>
          <p:cNvSpPr txBox="1"/>
          <p:nvPr/>
        </p:nvSpPr>
        <p:spPr>
          <a:xfrm>
            <a:off x="3105150" y="3529013"/>
            <a:ext cx="341313" cy="277812"/>
          </a:xfrm>
          <a:prstGeom prst="rect">
            <a:avLst/>
          </a:prstGeom>
          <a:noFill/>
        </p:spPr>
        <p:txBody>
          <a:bodyPr wrap="none">
            <a:spAutoFit/>
          </a:bodyPr>
          <a:lstStyle/>
          <a:p>
            <a:pPr>
              <a:defRPr/>
            </a:pPr>
            <a:r>
              <a:rPr lang="en-US" sz="1200" b="1" dirty="0">
                <a:latin typeface="+mj-lt"/>
              </a:rPr>
              <a:t>13</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6"/>
          <p:cNvSpPr>
            <a:spLocks noGrp="1"/>
          </p:cNvSpPr>
          <p:nvPr>
            <p:ph type="title"/>
          </p:nvPr>
        </p:nvSpPr>
        <p:spPr/>
        <p:txBody>
          <a:bodyPr/>
          <a:lstStyle/>
          <a:p>
            <a:r>
              <a:rPr lang="el-GR" altLang="en-US" smtClean="0"/>
              <a:t>Κινητόπλαστα: Ασθένειες</a:t>
            </a:r>
          </a:p>
        </p:txBody>
      </p:sp>
      <p:sp>
        <p:nvSpPr>
          <p:cNvPr id="5" name="Footer Placeholder 4"/>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6" name="Slide Number Placeholder 5"/>
          <p:cNvSpPr>
            <a:spLocks noGrp="1"/>
          </p:cNvSpPr>
          <p:nvPr>
            <p:ph type="sldNum" sz="quarter" idx="11"/>
          </p:nvPr>
        </p:nvSpPr>
        <p:spPr/>
        <p:txBody>
          <a:bodyPr/>
          <a:lstStyle/>
          <a:p>
            <a:pPr>
              <a:defRPr/>
            </a:pPr>
            <a:fld id="{1EEA4CC3-CBC6-4F61-B1AC-C31D14A2A7AF}" type="slidenum">
              <a:rPr lang="en-US" altLang="el-GR" smtClean="0"/>
              <a:pPr>
                <a:defRPr/>
              </a:pPr>
              <a:t>29</a:t>
            </a:fld>
            <a:endParaRPr lang="en-US" alt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Τίτλος 5"/>
          <p:cNvSpPr>
            <a:spLocks noGrp="1"/>
          </p:cNvSpPr>
          <p:nvPr>
            <p:ph type="title"/>
          </p:nvPr>
        </p:nvSpPr>
        <p:spPr/>
        <p:txBody>
          <a:bodyPr/>
          <a:lstStyle/>
          <a:p>
            <a:pPr eaLnBrk="1" hangingPunct="1"/>
            <a:r>
              <a:rPr lang="el-GR" altLang="el-GR" sz="4000" dirty="0" smtClean="0"/>
              <a:t>Πρωτόζωα: Ασθένειες</a:t>
            </a:r>
            <a:br>
              <a:rPr lang="el-GR" altLang="el-GR" sz="4000" dirty="0" smtClean="0"/>
            </a:br>
            <a:r>
              <a:rPr lang="el-GR" altLang="el-GR" sz="4000" dirty="0" smtClean="0"/>
              <a:t>(</a:t>
            </a:r>
            <a:r>
              <a:rPr lang="el-GR" altLang="el-GR" sz="4000" dirty="0" err="1" smtClean="0"/>
              <a:t>Ζωονόσοι</a:t>
            </a:r>
            <a:r>
              <a:rPr lang="el-GR" altLang="el-GR" sz="4000" dirty="0" smtClean="0"/>
              <a:t> και </a:t>
            </a:r>
            <a:r>
              <a:rPr lang="el-GR" altLang="el-GR" sz="4000" dirty="0" err="1" smtClean="0"/>
              <a:t>Ανθρωπονόσοι</a:t>
            </a:r>
            <a:r>
              <a:rPr lang="el-GR" altLang="el-GR" sz="4000" dirty="0" smtClean="0"/>
              <a:t>)</a:t>
            </a:r>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8C04932D-BF2F-4D97-BDBB-8F410C8DD065}" type="slidenum">
              <a:rPr lang="en-US" altLang="el-GR" smtClean="0"/>
              <a:pPr>
                <a:defRPr/>
              </a:pPr>
              <a:t>3</a:t>
            </a:fld>
            <a:endParaRPr lang="en-US" alt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Τίτλος 5"/>
          <p:cNvSpPr>
            <a:spLocks noGrp="1"/>
          </p:cNvSpPr>
          <p:nvPr>
            <p:ph type="title"/>
          </p:nvPr>
        </p:nvSpPr>
        <p:spPr/>
        <p:txBody>
          <a:bodyPr/>
          <a:lstStyle/>
          <a:p>
            <a:pPr eaLnBrk="1" hangingPunct="1"/>
            <a:r>
              <a:rPr lang="el-GR" altLang="el-GR" dirty="0" smtClean="0"/>
              <a:t>Λεϊσμανίαση </a:t>
            </a:r>
            <a:r>
              <a:rPr lang="en-US" altLang="el-GR" dirty="0" smtClean="0"/>
              <a:t>1/</a:t>
            </a:r>
            <a:r>
              <a:rPr lang="el-GR" altLang="el-GR" dirty="0" smtClean="0"/>
              <a:t>5</a:t>
            </a:r>
          </a:p>
        </p:txBody>
      </p:sp>
      <p:sp>
        <p:nvSpPr>
          <p:cNvPr id="46083" name="Text Placeholder 2"/>
          <p:cNvSpPr>
            <a:spLocks noGrp="1"/>
          </p:cNvSpPr>
          <p:nvPr>
            <p:ph type="body" sz="half" idx="2"/>
          </p:nvPr>
        </p:nvSpPr>
        <p:spPr>
          <a:xfrm>
            <a:off x="4572000" y="1733550"/>
            <a:ext cx="4392613" cy="4362450"/>
          </a:xfrm>
        </p:spPr>
        <p:txBody>
          <a:bodyPr/>
          <a:lstStyle/>
          <a:p>
            <a:pPr marL="182563" indent="0" eaLnBrk="1" hangingPunct="1">
              <a:lnSpc>
                <a:spcPct val="100000"/>
              </a:lnSpc>
              <a:spcBef>
                <a:spcPts val="600"/>
              </a:spcBef>
              <a:buFontTx/>
              <a:buNone/>
            </a:pPr>
            <a:r>
              <a:rPr lang="el-GR" altLang="el-GR" sz="2200" b="1" dirty="0" smtClean="0">
                <a:cs typeface="Times New Roman" panose="02020603050405020304" pitchFamily="18" charset="0"/>
              </a:rPr>
              <a:t>Τάξη</a:t>
            </a:r>
            <a:r>
              <a:rPr lang="en-GB" altLang="el-GR" sz="2200" b="1" dirty="0" smtClean="0">
                <a:cs typeface="Times New Roman" panose="02020603050405020304" pitchFamily="18" charset="0"/>
              </a:rPr>
              <a:t>: </a:t>
            </a:r>
            <a:r>
              <a:rPr lang="en-GB" altLang="el-GR" sz="2200" b="1" dirty="0" err="1" smtClean="0">
                <a:cs typeface="Times New Roman" panose="02020603050405020304" pitchFamily="18" charset="0"/>
              </a:rPr>
              <a:t>Trypanosomatida</a:t>
            </a:r>
            <a:r>
              <a:rPr lang="en-GB" altLang="el-GR" sz="2200" b="1" dirty="0" smtClean="0">
                <a:cs typeface="Times New Roman" panose="02020603050405020304" pitchFamily="18" charset="0"/>
              </a:rPr>
              <a:t>, </a:t>
            </a:r>
            <a:r>
              <a:rPr lang="el-GR" altLang="el-GR" sz="2200" b="1" dirty="0" smtClean="0">
                <a:cs typeface="Times New Roman" panose="02020603050405020304" pitchFamily="18" charset="0"/>
              </a:rPr>
              <a:t>Οικογένεια</a:t>
            </a:r>
            <a:r>
              <a:rPr lang="en-GB" altLang="el-GR" sz="2200" b="1" dirty="0" smtClean="0">
                <a:cs typeface="Times New Roman" panose="02020603050405020304" pitchFamily="18" charset="0"/>
              </a:rPr>
              <a:t>: </a:t>
            </a:r>
            <a:r>
              <a:rPr lang="en-GB" altLang="el-GR" sz="2200" b="1" dirty="0" err="1" smtClean="0">
                <a:cs typeface="Times New Roman" panose="02020603050405020304" pitchFamily="18" charset="0"/>
              </a:rPr>
              <a:t>Trypanosomatidae</a:t>
            </a:r>
            <a:r>
              <a:rPr lang="en-GB" altLang="el-GR" sz="2200" b="1" dirty="0" smtClean="0">
                <a:cs typeface="Times New Roman" panose="02020603050405020304" pitchFamily="18" charset="0"/>
              </a:rPr>
              <a:t>, </a:t>
            </a:r>
            <a:r>
              <a:rPr lang="el-GR" altLang="el-GR" sz="2200" b="1" dirty="0" smtClean="0">
                <a:cs typeface="Times New Roman" panose="02020603050405020304" pitchFamily="18" charset="0"/>
              </a:rPr>
              <a:t>Γένος</a:t>
            </a:r>
            <a:r>
              <a:rPr lang="en-GB" altLang="el-GR" sz="2200" b="1" dirty="0" smtClean="0">
                <a:cs typeface="Times New Roman" panose="02020603050405020304" pitchFamily="18" charset="0"/>
              </a:rPr>
              <a:t>: </a:t>
            </a:r>
            <a:r>
              <a:rPr lang="en-GB" altLang="el-GR" sz="2200" b="1" dirty="0" err="1" smtClean="0">
                <a:cs typeface="Times New Roman" panose="02020603050405020304" pitchFamily="18" charset="0"/>
              </a:rPr>
              <a:t>Leishmania</a:t>
            </a:r>
            <a:r>
              <a:rPr lang="en-GB" altLang="el-GR" sz="2200" b="1" dirty="0" smtClean="0">
                <a:cs typeface="Times New Roman" panose="02020603050405020304" pitchFamily="18" charset="0"/>
              </a:rPr>
              <a:t>, </a:t>
            </a:r>
            <a:r>
              <a:rPr lang="el-GR" altLang="el-GR" sz="2200" b="1" dirty="0" smtClean="0">
                <a:cs typeface="Times New Roman" panose="02020603050405020304" pitchFamily="18" charset="0"/>
              </a:rPr>
              <a:t>Είδος</a:t>
            </a:r>
            <a:r>
              <a:rPr lang="en-GB" altLang="el-GR" sz="2200" b="1" dirty="0" smtClean="0">
                <a:cs typeface="Times New Roman" panose="02020603050405020304" pitchFamily="18" charset="0"/>
              </a:rPr>
              <a:t>: </a:t>
            </a:r>
            <a:r>
              <a:rPr lang="en-GB" altLang="el-GR" sz="2200" b="1" dirty="0" err="1" smtClean="0">
                <a:cs typeface="Times New Roman" panose="02020603050405020304" pitchFamily="18" charset="0"/>
              </a:rPr>
              <a:t>donovani</a:t>
            </a:r>
            <a:r>
              <a:rPr lang="el-GR" altLang="el-GR" sz="2200" b="1" dirty="0" smtClean="0">
                <a:cs typeface="Times New Roman" panose="02020603050405020304" pitchFamily="18" charset="0"/>
              </a:rPr>
              <a:t>, </a:t>
            </a:r>
            <a:r>
              <a:rPr lang="en-GB" altLang="el-GR" sz="2200" b="1" dirty="0" err="1" smtClean="0">
                <a:cs typeface="Times New Roman" panose="02020603050405020304" pitchFamily="18" charset="0"/>
              </a:rPr>
              <a:t>infantum</a:t>
            </a:r>
            <a:r>
              <a:rPr lang="en-GB" altLang="el-GR" sz="2200" b="1" dirty="0" smtClean="0">
                <a:cs typeface="Times New Roman" panose="02020603050405020304" pitchFamily="18" charset="0"/>
              </a:rPr>
              <a:t>, major,</a:t>
            </a:r>
            <a:r>
              <a:rPr lang="el-GR" altLang="el-GR" sz="2200" b="1" dirty="0" smtClean="0">
                <a:cs typeface="Times New Roman" panose="02020603050405020304" pitchFamily="18" charset="0"/>
              </a:rPr>
              <a:t> </a:t>
            </a:r>
            <a:r>
              <a:rPr lang="en-GB" altLang="el-GR" sz="2200" b="1" dirty="0" err="1" smtClean="0">
                <a:cs typeface="Times New Roman" panose="02020603050405020304" pitchFamily="18" charset="0"/>
              </a:rPr>
              <a:t>braziliensis</a:t>
            </a:r>
            <a:r>
              <a:rPr lang="en-GB" altLang="el-GR" sz="2200" b="1" dirty="0" smtClean="0">
                <a:cs typeface="Times New Roman" panose="02020603050405020304" pitchFamily="18" charset="0"/>
              </a:rPr>
              <a:t> </a:t>
            </a:r>
            <a:r>
              <a:rPr lang="el-GR" altLang="el-GR" sz="2200" b="1" dirty="0" smtClean="0">
                <a:cs typeface="Times New Roman" panose="02020603050405020304" pitchFamily="18" charset="0"/>
              </a:rPr>
              <a:t>κ.ά.</a:t>
            </a:r>
            <a:endParaRPr lang="en-GB" altLang="el-GR" sz="2200" b="1" dirty="0" smtClean="0">
              <a:cs typeface="Times New Roman" panose="02020603050405020304" pitchFamily="18" charset="0"/>
            </a:endParaRPr>
          </a:p>
          <a:p>
            <a:pPr marL="182563" indent="0" eaLnBrk="1" hangingPunct="1">
              <a:lnSpc>
                <a:spcPct val="100000"/>
              </a:lnSpc>
              <a:spcBef>
                <a:spcPts val="600"/>
              </a:spcBef>
              <a:buFontTx/>
              <a:buNone/>
            </a:pPr>
            <a:r>
              <a:rPr lang="el-GR" altLang="el-GR" sz="2200" dirty="0" smtClean="0">
                <a:cs typeface="Times New Roman" panose="02020603050405020304" pitchFamily="18" charset="0"/>
              </a:rPr>
              <a:t>Υποχρεωτικά ενδοκυτταρικά παράσιτα. Ο κύκλος ζωής τους χαρακτηρίζεται από την παρουσία ενδιάμεσου ξενιστή. Ο ενδιάμεσος ξενιστής είναι μύγες (Δίπτερα) του </a:t>
            </a:r>
            <a:r>
              <a:rPr lang="el-GR" altLang="el-GR" sz="2200" b="1" dirty="0" smtClean="0">
                <a:cs typeface="Times New Roman" panose="02020603050405020304" pitchFamily="18" charset="0"/>
              </a:rPr>
              <a:t>Γένους: </a:t>
            </a:r>
            <a:r>
              <a:rPr lang="en-GB" altLang="el-GR" sz="2200" b="1" dirty="0" err="1" smtClean="0">
                <a:cs typeface="Times New Roman" panose="02020603050405020304" pitchFamily="18" charset="0"/>
              </a:rPr>
              <a:t>Lutzomiya</a:t>
            </a:r>
            <a:r>
              <a:rPr lang="en-GB" altLang="el-GR" sz="2200" b="1" dirty="0" smtClean="0">
                <a:cs typeface="Times New Roman" panose="02020603050405020304" pitchFamily="18" charset="0"/>
              </a:rPr>
              <a:t> </a:t>
            </a:r>
            <a:r>
              <a:rPr lang="el-GR" altLang="el-GR" sz="2200" dirty="0" smtClean="0">
                <a:cs typeface="Times New Roman" panose="02020603050405020304" pitchFamily="18" charset="0"/>
              </a:rPr>
              <a:t>και του </a:t>
            </a:r>
            <a:r>
              <a:rPr lang="el-GR" altLang="el-GR" sz="2200" b="1" dirty="0" smtClean="0">
                <a:cs typeface="Times New Roman" panose="02020603050405020304" pitchFamily="18" charset="0"/>
              </a:rPr>
              <a:t>Γένους: </a:t>
            </a:r>
            <a:r>
              <a:rPr lang="en-GB" altLang="el-GR" sz="2200" b="1" dirty="0" err="1" smtClean="0">
                <a:cs typeface="Times New Roman" panose="02020603050405020304" pitchFamily="18" charset="0"/>
              </a:rPr>
              <a:t>Phlebotomus</a:t>
            </a:r>
            <a:r>
              <a:rPr lang="en-GB" altLang="el-GR" sz="2200" b="1" dirty="0" smtClean="0">
                <a:cs typeface="Times New Roman" panose="02020603050405020304" pitchFamily="18" charset="0"/>
              </a:rPr>
              <a:t>.</a:t>
            </a:r>
          </a:p>
          <a:p>
            <a:pPr marL="182563" indent="0"/>
            <a:endParaRPr lang="el-GR" altLang="en-US" dirty="0" smtClean="0"/>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CDF2AA6C-684B-4BAB-B073-210BFD9A0A73}" type="slidenum">
              <a:rPr lang="en-US" altLang="el-GR" smtClean="0"/>
              <a:pPr>
                <a:defRPr/>
              </a:pPr>
              <a:t>30</a:t>
            </a:fld>
            <a:endParaRPr lang="en-US" altLang="el-GR"/>
          </a:p>
        </p:txBody>
      </p:sp>
      <p:pic>
        <p:nvPicPr>
          <p:cNvPr id="46086" name="Content Placeholder 12"/>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82713" y="1857375"/>
            <a:ext cx="2755900" cy="4114800"/>
          </a:xfrm>
        </p:spPr>
      </p:pic>
      <p:sp>
        <p:nvSpPr>
          <p:cNvPr id="7" name="TextBox 6"/>
          <p:cNvSpPr txBox="1"/>
          <p:nvPr/>
        </p:nvSpPr>
        <p:spPr>
          <a:xfrm>
            <a:off x="3779838" y="3624263"/>
            <a:ext cx="341312" cy="276225"/>
          </a:xfrm>
          <a:prstGeom prst="rect">
            <a:avLst/>
          </a:prstGeom>
          <a:noFill/>
        </p:spPr>
        <p:txBody>
          <a:bodyPr wrap="none">
            <a:spAutoFit/>
          </a:bodyPr>
          <a:lstStyle/>
          <a:p>
            <a:pPr>
              <a:defRPr/>
            </a:pPr>
            <a:r>
              <a:rPr lang="en-US" sz="1200" b="1" dirty="0">
                <a:latin typeface="+mj-lt"/>
              </a:rPr>
              <a:t>14</a:t>
            </a:r>
          </a:p>
        </p:txBody>
      </p:sp>
      <p:sp>
        <p:nvSpPr>
          <p:cNvPr id="8" name="TextBox 7"/>
          <p:cNvSpPr txBox="1"/>
          <p:nvPr/>
        </p:nvSpPr>
        <p:spPr>
          <a:xfrm>
            <a:off x="3797300" y="5611813"/>
            <a:ext cx="341313" cy="277812"/>
          </a:xfrm>
          <a:prstGeom prst="rect">
            <a:avLst/>
          </a:prstGeom>
          <a:noFill/>
        </p:spPr>
        <p:txBody>
          <a:bodyPr wrap="none">
            <a:spAutoFit/>
          </a:bodyPr>
          <a:lstStyle/>
          <a:p>
            <a:pPr>
              <a:defRPr/>
            </a:pPr>
            <a:r>
              <a:rPr lang="en-US" sz="1200" b="1" dirty="0">
                <a:latin typeface="+mj-lt"/>
              </a:rPr>
              <a:t>15</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Τίτλος 5"/>
          <p:cNvSpPr>
            <a:spLocks noGrp="1"/>
          </p:cNvSpPr>
          <p:nvPr>
            <p:ph type="title"/>
          </p:nvPr>
        </p:nvSpPr>
        <p:spPr/>
        <p:txBody>
          <a:bodyPr/>
          <a:lstStyle/>
          <a:p>
            <a:pPr eaLnBrk="1" hangingPunct="1"/>
            <a:r>
              <a:rPr lang="el-GR" altLang="el-GR" dirty="0" smtClean="0"/>
              <a:t>Λεϊσμανίαση</a:t>
            </a:r>
            <a:r>
              <a:rPr lang="en-US" altLang="el-GR" dirty="0" smtClean="0"/>
              <a:t> 2/</a:t>
            </a:r>
            <a:r>
              <a:rPr lang="el-GR" altLang="el-GR" dirty="0" smtClean="0"/>
              <a:t>5</a:t>
            </a:r>
          </a:p>
        </p:txBody>
      </p:sp>
      <p:pic>
        <p:nvPicPr>
          <p:cNvPr id="48131"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46175" y="1444625"/>
            <a:ext cx="7143750" cy="4876800"/>
          </a:xfrm>
        </p:spPr>
      </p:pic>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262DB586-9F07-48FC-9375-3BFC1EDAF473}" type="slidenum">
              <a:rPr lang="en-US" altLang="el-GR" smtClean="0"/>
              <a:pPr>
                <a:defRPr/>
              </a:pPr>
              <a:t>31</a:t>
            </a:fld>
            <a:endParaRPr lang="en-US" altLang="el-GR"/>
          </a:p>
        </p:txBody>
      </p:sp>
      <p:sp>
        <p:nvSpPr>
          <p:cNvPr id="6" name="TextBox 5"/>
          <p:cNvSpPr txBox="1"/>
          <p:nvPr/>
        </p:nvSpPr>
        <p:spPr>
          <a:xfrm>
            <a:off x="6588125" y="5908675"/>
            <a:ext cx="341313" cy="276225"/>
          </a:xfrm>
          <a:prstGeom prst="rect">
            <a:avLst/>
          </a:prstGeom>
          <a:noFill/>
        </p:spPr>
        <p:txBody>
          <a:bodyPr wrap="none">
            <a:spAutoFit/>
          </a:bodyPr>
          <a:lstStyle/>
          <a:p>
            <a:pPr>
              <a:defRPr/>
            </a:pPr>
            <a:r>
              <a:rPr lang="en-US" sz="1200" b="1" dirty="0">
                <a:latin typeface="+mj-lt"/>
              </a:rPr>
              <a:t>16</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Τίτλος 5"/>
          <p:cNvSpPr>
            <a:spLocks noGrp="1"/>
          </p:cNvSpPr>
          <p:nvPr>
            <p:ph type="title"/>
          </p:nvPr>
        </p:nvSpPr>
        <p:spPr/>
        <p:txBody>
          <a:bodyPr/>
          <a:lstStyle/>
          <a:p>
            <a:pPr eaLnBrk="1" hangingPunct="1"/>
            <a:r>
              <a:rPr lang="el-GR" altLang="el-GR" dirty="0" smtClean="0"/>
              <a:t>Λεϊσμανίαση</a:t>
            </a:r>
            <a:r>
              <a:rPr lang="en-US" altLang="el-GR" dirty="0" smtClean="0"/>
              <a:t> </a:t>
            </a:r>
            <a:r>
              <a:rPr lang="el-GR" altLang="el-GR" dirty="0" smtClean="0"/>
              <a:t>3</a:t>
            </a:r>
            <a:r>
              <a:rPr lang="en-US" altLang="el-GR" dirty="0" smtClean="0"/>
              <a:t>/</a:t>
            </a:r>
            <a:r>
              <a:rPr lang="el-GR" altLang="el-GR" dirty="0" smtClean="0"/>
              <a:t>5</a:t>
            </a:r>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882EF5C5-C405-46FC-9FFF-5A3B8FED21D1}" type="slidenum">
              <a:rPr lang="en-US" altLang="el-GR" smtClean="0"/>
              <a:pPr>
                <a:defRPr/>
              </a:pPr>
              <a:t>32</a:t>
            </a:fld>
            <a:endParaRPr lang="en-US" altLang="el-GR"/>
          </a:p>
        </p:txBody>
      </p:sp>
      <p:sp>
        <p:nvSpPr>
          <p:cNvPr id="50181" name="Content Placeholder 1"/>
          <p:cNvSpPr>
            <a:spLocks noGrp="1"/>
          </p:cNvSpPr>
          <p:nvPr>
            <p:ph idx="1"/>
          </p:nvPr>
        </p:nvSpPr>
        <p:spPr>
          <a:xfrm>
            <a:off x="604838" y="1781175"/>
            <a:ext cx="7886700" cy="4824413"/>
          </a:xfrm>
        </p:spPr>
        <p:txBody>
          <a:bodyPr/>
          <a:lstStyle/>
          <a:p>
            <a:pPr marL="525463" indent="-342900" eaLnBrk="1" hangingPunct="1">
              <a:lnSpc>
                <a:spcPct val="100000"/>
              </a:lnSpc>
              <a:spcBef>
                <a:spcPts val="600"/>
              </a:spcBef>
            </a:pPr>
            <a:r>
              <a:rPr lang="el-GR" altLang="el-GR" sz="2000" dirty="0" smtClean="0">
                <a:cs typeface="Times New Roman" panose="02020603050405020304" pitchFamily="18" charset="0"/>
              </a:rPr>
              <a:t>Υπάρχουν </a:t>
            </a:r>
            <a:r>
              <a:rPr lang="el-GR" altLang="el-GR" sz="2000" b="1" dirty="0" smtClean="0">
                <a:cs typeface="Times New Roman" panose="02020603050405020304" pitchFamily="18" charset="0"/>
              </a:rPr>
              <a:t>2 διαφορετικές μορφές </a:t>
            </a:r>
            <a:r>
              <a:rPr lang="el-GR" altLang="el-GR" sz="2000" dirty="0" smtClean="0">
                <a:cs typeface="Times New Roman" panose="02020603050405020304" pitchFamily="18" charset="0"/>
              </a:rPr>
              <a:t>της ασθένειας. Η </a:t>
            </a:r>
            <a:r>
              <a:rPr lang="el-GR" altLang="el-GR" sz="2000" b="1" dirty="0" smtClean="0">
                <a:cs typeface="Times New Roman" panose="02020603050405020304" pitchFamily="18" charset="0"/>
              </a:rPr>
              <a:t>δερματική λεϊσμανίαση</a:t>
            </a:r>
            <a:r>
              <a:rPr lang="el-GR" altLang="el-GR" sz="2000" dirty="0" smtClean="0">
                <a:cs typeface="Times New Roman" panose="02020603050405020304" pitchFamily="18" charset="0"/>
              </a:rPr>
              <a:t> και η </a:t>
            </a:r>
            <a:r>
              <a:rPr lang="el-GR" altLang="el-GR" sz="2000" b="1" dirty="0" smtClean="0">
                <a:cs typeface="Times New Roman" panose="02020603050405020304" pitchFamily="18" charset="0"/>
              </a:rPr>
              <a:t>σπλαγχνική λεϊσμανίαση </a:t>
            </a:r>
            <a:r>
              <a:rPr lang="el-GR" altLang="el-GR" sz="2000" dirty="0" smtClean="0">
                <a:cs typeface="Times New Roman" panose="02020603050405020304" pitchFamily="18" charset="0"/>
              </a:rPr>
              <a:t>που είναι </a:t>
            </a:r>
            <a:r>
              <a:rPr lang="el-GR" altLang="el-GR" sz="2000" b="1" dirty="0" smtClean="0">
                <a:cs typeface="Times New Roman" panose="02020603050405020304" pitchFamily="18" charset="0"/>
              </a:rPr>
              <a:t>γνωστή και ως </a:t>
            </a:r>
            <a:r>
              <a:rPr lang="el-GR" altLang="el-GR" sz="2000" b="1" dirty="0" err="1" smtClean="0">
                <a:cs typeface="Times New Roman" panose="02020603050405020304" pitchFamily="18" charset="0"/>
              </a:rPr>
              <a:t>καλα-άζαρ</a:t>
            </a:r>
            <a:r>
              <a:rPr lang="el-GR" altLang="el-GR" sz="2000" b="1" dirty="0" smtClean="0">
                <a:cs typeface="Times New Roman" panose="02020603050405020304" pitchFamily="18" charset="0"/>
              </a:rPr>
              <a:t>. Η δερματική μορφή </a:t>
            </a:r>
            <a:r>
              <a:rPr lang="el-GR" altLang="el-GR" sz="2000" dirty="0" smtClean="0">
                <a:cs typeface="Times New Roman" panose="02020603050405020304" pitchFamily="18" charset="0"/>
              </a:rPr>
              <a:t>προκαλείται από τα </a:t>
            </a:r>
            <a:r>
              <a:rPr lang="el-GR" altLang="el-GR" sz="2000" b="1" dirty="0" smtClean="0">
                <a:cs typeface="Times New Roman" panose="02020603050405020304" pitchFamily="18" charset="0"/>
              </a:rPr>
              <a:t>είδη </a:t>
            </a:r>
            <a:r>
              <a:rPr lang="en-GB" altLang="el-GR" sz="2000" b="1" dirty="0" smtClean="0">
                <a:cs typeface="Times New Roman" panose="02020603050405020304" pitchFamily="18" charset="0"/>
              </a:rPr>
              <a:t>L. </a:t>
            </a:r>
            <a:r>
              <a:rPr lang="en-GB" altLang="el-GR" sz="2000" b="1" dirty="0" err="1" smtClean="0">
                <a:cs typeface="Times New Roman" panose="02020603050405020304" pitchFamily="18" charset="0"/>
              </a:rPr>
              <a:t>tropica</a:t>
            </a:r>
            <a:r>
              <a:rPr lang="en-GB" altLang="el-GR" sz="2000" b="1" dirty="0" smtClean="0">
                <a:cs typeface="Times New Roman" panose="02020603050405020304" pitchFamily="18" charset="0"/>
              </a:rPr>
              <a:t>, major, </a:t>
            </a:r>
            <a:r>
              <a:rPr lang="en-GB" altLang="el-GR" sz="2000" b="1" dirty="0" err="1" smtClean="0">
                <a:cs typeface="Times New Roman" panose="02020603050405020304" pitchFamily="18" charset="0"/>
              </a:rPr>
              <a:t>mexicana</a:t>
            </a:r>
            <a:r>
              <a:rPr lang="en-GB" altLang="el-GR" sz="2000" b="1" dirty="0" smtClean="0">
                <a:cs typeface="Times New Roman" panose="02020603050405020304" pitchFamily="18" charset="0"/>
              </a:rPr>
              <a:t> </a:t>
            </a:r>
            <a:r>
              <a:rPr lang="el-GR" altLang="el-GR" sz="2000" b="1" dirty="0" smtClean="0">
                <a:cs typeface="Times New Roman" panose="02020603050405020304" pitchFamily="18" charset="0"/>
              </a:rPr>
              <a:t> κ. ά., </a:t>
            </a:r>
            <a:r>
              <a:rPr lang="el-GR" altLang="el-GR" sz="2000" dirty="0" smtClean="0">
                <a:cs typeface="Times New Roman" panose="02020603050405020304" pitchFamily="18" charset="0"/>
              </a:rPr>
              <a:t>ενώ η </a:t>
            </a:r>
            <a:r>
              <a:rPr lang="el-GR" altLang="el-GR" sz="2000" b="1" dirty="0" smtClean="0">
                <a:cs typeface="Times New Roman" panose="02020603050405020304" pitchFamily="18" charset="0"/>
              </a:rPr>
              <a:t>σπλαγχνική</a:t>
            </a:r>
            <a:r>
              <a:rPr lang="el-GR" altLang="el-GR" sz="2000" dirty="0" smtClean="0">
                <a:cs typeface="Times New Roman" panose="02020603050405020304" pitchFamily="18" charset="0"/>
              </a:rPr>
              <a:t> από τα </a:t>
            </a:r>
            <a:r>
              <a:rPr lang="el-GR" altLang="el-GR" sz="2000" dirty="0" err="1" smtClean="0">
                <a:cs typeface="Times New Roman" panose="02020603050405020304" pitchFamily="18" charset="0"/>
              </a:rPr>
              <a:t>τα</a:t>
            </a:r>
            <a:r>
              <a:rPr lang="el-GR" altLang="el-GR" sz="2000" dirty="0" smtClean="0">
                <a:cs typeface="Times New Roman" panose="02020603050405020304" pitchFamily="18" charset="0"/>
              </a:rPr>
              <a:t> </a:t>
            </a:r>
            <a:r>
              <a:rPr lang="el-GR" altLang="el-GR" sz="2000" b="1" dirty="0" smtClean="0">
                <a:cs typeface="Times New Roman" panose="02020603050405020304" pitchFamily="18" charset="0"/>
              </a:rPr>
              <a:t>είδη της ομάδας </a:t>
            </a:r>
            <a:r>
              <a:rPr lang="en-GB" altLang="el-GR" sz="2000" b="1" dirty="0" smtClean="0">
                <a:cs typeface="Times New Roman" panose="02020603050405020304" pitchFamily="18" charset="0"/>
              </a:rPr>
              <a:t>L. </a:t>
            </a:r>
            <a:r>
              <a:rPr lang="en-GB" altLang="el-GR" sz="2000" b="1" dirty="0" err="1" smtClean="0">
                <a:cs typeface="Times New Roman" panose="02020603050405020304" pitchFamily="18" charset="0"/>
              </a:rPr>
              <a:t>donovani</a:t>
            </a:r>
            <a:r>
              <a:rPr lang="en-GB" altLang="el-GR" sz="2000" b="1" dirty="0" smtClean="0">
                <a:cs typeface="Times New Roman" panose="02020603050405020304" pitchFamily="18" charset="0"/>
              </a:rPr>
              <a:t>. </a:t>
            </a:r>
            <a:endParaRPr lang="el-GR" altLang="el-GR" sz="2000" b="1" dirty="0" smtClean="0">
              <a:cs typeface="Times New Roman" panose="02020603050405020304" pitchFamily="18" charset="0"/>
            </a:endParaRPr>
          </a:p>
          <a:p>
            <a:pPr marL="525463" indent="-342900" eaLnBrk="1" hangingPunct="1">
              <a:lnSpc>
                <a:spcPct val="100000"/>
              </a:lnSpc>
              <a:spcBef>
                <a:spcPts val="1200"/>
              </a:spcBef>
            </a:pPr>
            <a:r>
              <a:rPr lang="el-GR" altLang="el-GR" sz="2000" b="1" dirty="0" smtClean="0">
                <a:cs typeface="Times New Roman" panose="02020603050405020304" pitchFamily="18" charset="0"/>
              </a:rPr>
              <a:t>Κλινικά χαρακτηριστικά δερματικής μορφής</a:t>
            </a:r>
            <a:r>
              <a:rPr lang="el-GR" altLang="el-GR" sz="2000" dirty="0" smtClean="0">
                <a:cs typeface="Times New Roman" panose="02020603050405020304" pitchFamily="18" charset="0"/>
              </a:rPr>
              <a:t>: Χαρακτηρίζεται από την παρουσία </a:t>
            </a:r>
            <a:r>
              <a:rPr lang="el-GR" altLang="el-GR" sz="2000" b="1" dirty="0" smtClean="0">
                <a:cs typeface="Times New Roman" panose="02020603050405020304" pitchFamily="18" charset="0"/>
              </a:rPr>
              <a:t>εκτενών δερματικών όζων </a:t>
            </a:r>
            <a:r>
              <a:rPr lang="el-GR" altLang="el-GR" sz="2000" dirty="0" smtClean="0">
                <a:cs typeface="Times New Roman" panose="02020603050405020304" pitchFamily="18" charset="0"/>
              </a:rPr>
              <a:t>που έχουν τη </a:t>
            </a:r>
            <a:r>
              <a:rPr lang="el-GR" altLang="el-GR" sz="2000" b="1" dirty="0" smtClean="0">
                <a:cs typeface="Times New Roman" panose="02020603050405020304" pitchFamily="18" charset="0"/>
              </a:rPr>
              <a:t>μορφή κρατήρα</a:t>
            </a:r>
            <a:r>
              <a:rPr lang="el-GR" altLang="el-GR" sz="2000" dirty="0" smtClean="0">
                <a:cs typeface="Times New Roman" panose="02020603050405020304" pitchFamily="18" charset="0"/>
              </a:rPr>
              <a:t>.</a:t>
            </a:r>
          </a:p>
          <a:p>
            <a:pPr marL="525463" indent="-342900" eaLnBrk="1" hangingPunct="1">
              <a:lnSpc>
                <a:spcPct val="100000"/>
              </a:lnSpc>
              <a:spcBef>
                <a:spcPts val="600"/>
              </a:spcBef>
            </a:pPr>
            <a:r>
              <a:rPr lang="el-GR" altLang="el-GR" sz="2000" b="1" dirty="0" smtClean="0">
                <a:cs typeface="Times New Roman" panose="02020603050405020304" pitchFamily="18" charset="0"/>
              </a:rPr>
              <a:t>Κλινικά χαρακτηριστικά σπλαγχνικής μορφής: </a:t>
            </a:r>
            <a:r>
              <a:rPr lang="el-GR" altLang="el-GR" sz="2000" dirty="0" smtClean="0">
                <a:cs typeface="Times New Roman" panose="02020603050405020304" pitchFamily="18" charset="0"/>
              </a:rPr>
              <a:t>Χαρακτηρίζεται από </a:t>
            </a:r>
            <a:r>
              <a:rPr lang="el-GR" altLang="el-GR" sz="2000" b="1" dirty="0" smtClean="0">
                <a:cs typeface="Times New Roman" panose="02020603050405020304" pitchFamily="18" charset="0"/>
              </a:rPr>
              <a:t>πυρετό, μείωση βάρους, διόγκωση σπλήνας και ήπατος. </a:t>
            </a:r>
            <a:endParaRPr lang="en-GB" altLang="el-GR" sz="2000" b="1" dirty="0" smtClean="0">
              <a:cs typeface="Times New Roman" panose="02020603050405020304" pitchFamily="18" charset="0"/>
            </a:endParaRPr>
          </a:p>
          <a:p>
            <a:pPr marL="525463" indent="-342900" eaLnBrk="1" hangingPunct="1">
              <a:lnSpc>
                <a:spcPct val="100000"/>
              </a:lnSpc>
              <a:spcBef>
                <a:spcPts val="600"/>
              </a:spcBef>
            </a:pPr>
            <a:r>
              <a:rPr lang="el-GR" altLang="el-GR" sz="2000" b="1" dirty="0" smtClean="0">
                <a:cs typeface="Times New Roman" panose="02020603050405020304" pitchFamily="18" charset="0"/>
              </a:rPr>
              <a:t>Διάγνωση:</a:t>
            </a:r>
            <a:r>
              <a:rPr lang="el-GR" altLang="el-GR" sz="2000" dirty="0" smtClean="0">
                <a:cs typeface="Times New Roman" panose="02020603050405020304" pitchFamily="18" charset="0"/>
              </a:rPr>
              <a:t> Με </a:t>
            </a:r>
            <a:r>
              <a:rPr lang="el-GR" altLang="el-GR" sz="2000" b="1" dirty="0" smtClean="0">
                <a:cs typeface="Times New Roman" panose="02020603050405020304" pitchFamily="18" charset="0"/>
              </a:rPr>
              <a:t>μικροσκοπική</a:t>
            </a:r>
            <a:r>
              <a:rPr lang="el-GR" altLang="el-GR" sz="2000" dirty="0" smtClean="0">
                <a:cs typeface="Times New Roman" panose="02020603050405020304" pitchFamily="18" charset="0"/>
              </a:rPr>
              <a:t> </a:t>
            </a:r>
            <a:r>
              <a:rPr lang="el-GR" altLang="el-GR" sz="2000" b="1" dirty="0" smtClean="0">
                <a:cs typeface="Times New Roman" panose="02020603050405020304" pitchFamily="18" charset="0"/>
              </a:rPr>
              <a:t>εξέταση</a:t>
            </a:r>
            <a:r>
              <a:rPr lang="el-GR" altLang="el-GR" sz="2000" dirty="0" smtClean="0">
                <a:cs typeface="Times New Roman" panose="02020603050405020304" pitchFamily="18" charset="0"/>
              </a:rPr>
              <a:t> και </a:t>
            </a:r>
            <a:r>
              <a:rPr lang="el-GR" altLang="el-GR" sz="2000" b="1" dirty="0" smtClean="0">
                <a:cs typeface="Times New Roman" panose="02020603050405020304" pitchFamily="18" charset="0"/>
              </a:rPr>
              <a:t>μοριακές μεθόδους </a:t>
            </a:r>
            <a:r>
              <a:rPr lang="el-GR" altLang="el-GR" sz="2000" dirty="0" smtClean="0">
                <a:cs typeface="Times New Roman" panose="02020603050405020304" pitchFamily="18" charset="0"/>
              </a:rPr>
              <a:t>που δεν είναι εύκολο να εφαρμοστούν στις αναπτυσσόμενες χώρες.</a:t>
            </a:r>
          </a:p>
          <a:p>
            <a:pPr marL="182563" indent="0">
              <a:spcBef>
                <a:spcPts val="600"/>
              </a:spcBef>
            </a:pPr>
            <a:endParaRPr lang="el-GR" altLang="en-US" sz="22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Τίτλος 5"/>
          <p:cNvSpPr>
            <a:spLocks noGrp="1"/>
          </p:cNvSpPr>
          <p:nvPr>
            <p:ph type="title"/>
          </p:nvPr>
        </p:nvSpPr>
        <p:spPr/>
        <p:txBody>
          <a:bodyPr/>
          <a:lstStyle/>
          <a:p>
            <a:pPr eaLnBrk="1" hangingPunct="1"/>
            <a:r>
              <a:rPr lang="el-GR" altLang="el-GR" dirty="0" smtClean="0"/>
              <a:t>Λεϊσμανίαση</a:t>
            </a:r>
            <a:r>
              <a:rPr lang="en-US" altLang="el-GR" dirty="0" smtClean="0"/>
              <a:t> </a:t>
            </a:r>
            <a:r>
              <a:rPr lang="el-GR" altLang="el-GR" dirty="0" smtClean="0"/>
              <a:t>4</a:t>
            </a:r>
            <a:r>
              <a:rPr lang="en-US" altLang="el-GR" dirty="0" smtClean="0"/>
              <a:t>/</a:t>
            </a:r>
            <a:r>
              <a:rPr lang="el-GR" altLang="el-GR" dirty="0" smtClean="0"/>
              <a:t>5</a:t>
            </a:r>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5F0A60CF-9111-4529-AE39-8296455C69D7}" type="slidenum">
              <a:rPr lang="en-US" altLang="el-GR" smtClean="0"/>
              <a:pPr>
                <a:defRPr/>
              </a:pPr>
              <a:t>33</a:t>
            </a:fld>
            <a:endParaRPr lang="en-US" altLang="el-GR"/>
          </a:p>
        </p:txBody>
      </p:sp>
      <p:sp>
        <p:nvSpPr>
          <p:cNvPr id="51205" name="Content Placeholder 1"/>
          <p:cNvSpPr>
            <a:spLocks noGrp="1"/>
          </p:cNvSpPr>
          <p:nvPr>
            <p:ph idx="1"/>
          </p:nvPr>
        </p:nvSpPr>
        <p:spPr>
          <a:xfrm>
            <a:off x="604838" y="1781175"/>
            <a:ext cx="7886700" cy="4824413"/>
          </a:xfrm>
        </p:spPr>
        <p:txBody>
          <a:bodyPr/>
          <a:lstStyle/>
          <a:p>
            <a:pPr marL="525463" indent="-342900" eaLnBrk="1" hangingPunct="1">
              <a:lnSpc>
                <a:spcPct val="100000"/>
              </a:lnSpc>
              <a:spcBef>
                <a:spcPts val="1200"/>
              </a:spcBef>
            </a:pPr>
            <a:r>
              <a:rPr lang="el-GR" altLang="el-GR" sz="2000" dirty="0" smtClean="0">
                <a:cs typeface="Times New Roman" panose="02020603050405020304" pitchFamily="18" charset="0"/>
              </a:rPr>
              <a:t>Υπολογίζεται ότι υπάρχουν 14 εκατομμύρια άνθρωποι μολυσμένοι και </a:t>
            </a:r>
            <a:r>
              <a:rPr lang="el-GR" altLang="el-GR" sz="2000" b="1" dirty="0" smtClean="0">
                <a:cs typeface="Times New Roman" panose="02020603050405020304" pitchFamily="18" charset="0"/>
              </a:rPr>
              <a:t>1,5 εκατομμύρια νέες μολύνσεις κάθε χρόνο</a:t>
            </a:r>
            <a:r>
              <a:rPr lang="el-GR" altLang="el-GR" sz="2000" dirty="0" smtClean="0">
                <a:cs typeface="Times New Roman" panose="02020603050405020304" pitchFamily="18" charset="0"/>
              </a:rPr>
              <a:t>. Γεωγραφική εξάπλωση σε 88 χώρες. Η </a:t>
            </a:r>
            <a:r>
              <a:rPr lang="el-GR" altLang="el-GR" sz="2000" b="1" dirty="0" smtClean="0">
                <a:cs typeface="Times New Roman" panose="02020603050405020304" pitchFamily="18" charset="0"/>
              </a:rPr>
              <a:t>νότια Ευρώπη δεν αποτελεί χώρο όπου ενδημεί η ασθένεια.</a:t>
            </a:r>
          </a:p>
          <a:p>
            <a:pPr marL="525463" indent="-342900" eaLnBrk="1" hangingPunct="1">
              <a:lnSpc>
                <a:spcPct val="100000"/>
              </a:lnSpc>
              <a:spcBef>
                <a:spcPts val="1200"/>
              </a:spcBef>
            </a:pPr>
            <a:r>
              <a:rPr lang="el-GR" altLang="el-GR" sz="2000" dirty="0" smtClean="0">
                <a:cs typeface="Times New Roman" panose="02020603050405020304" pitchFamily="18" charset="0"/>
              </a:rPr>
              <a:t>Λόγω της μεγάλης εξάπλωσης των ενδιάμεσων ξενιστών και της </a:t>
            </a:r>
            <a:r>
              <a:rPr lang="el-GR" altLang="el-GR" sz="2000" b="1" dirty="0" smtClean="0">
                <a:cs typeface="Times New Roman" panose="02020603050405020304" pitchFamily="18" charset="0"/>
              </a:rPr>
              <a:t>παρουσίας του παρασίτου σε άγρια ζώα που είναι φορείς, </a:t>
            </a:r>
            <a:r>
              <a:rPr lang="el-GR" altLang="el-GR" sz="2000" dirty="0" smtClean="0">
                <a:cs typeface="Times New Roman" panose="02020603050405020304" pitchFamily="18" charset="0"/>
              </a:rPr>
              <a:t>δεν είναι δυνατή η ριζική εξάλειψη της ασθένειας.</a:t>
            </a:r>
          </a:p>
          <a:p>
            <a:pPr marL="525463" indent="-342900" eaLnBrk="1" hangingPunct="1">
              <a:lnSpc>
                <a:spcPct val="100000"/>
              </a:lnSpc>
              <a:spcBef>
                <a:spcPts val="1200"/>
              </a:spcBef>
            </a:pPr>
            <a:r>
              <a:rPr lang="el-GR" altLang="el-GR" sz="2000" dirty="0" smtClean="0">
                <a:cs typeface="Times New Roman" panose="02020603050405020304" pitchFamily="18" charset="0"/>
              </a:rPr>
              <a:t>Αντιμετωπίζεται με τη χορήγηση φαρμάκων που φέρουν Αντιμόνιο (</a:t>
            </a:r>
            <a:r>
              <a:rPr lang="en-GB" altLang="el-GR" sz="2000" dirty="0" smtClean="0">
                <a:cs typeface="Times New Roman" panose="02020603050405020304" pitchFamily="18" charset="0"/>
              </a:rPr>
              <a:t>Sb), </a:t>
            </a:r>
            <a:r>
              <a:rPr lang="el-GR" altLang="el-GR" sz="2000" dirty="0" smtClean="0">
                <a:cs typeface="Times New Roman" panose="02020603050405020304" pitchFamily="18" charset="0"/>
              </a:rPr>
              <a:t>όπως τα </a:t>
            </a:r>
            <a:r>
              <a:rPr lang="en-GB" altLang="el-GR" sz="2000" b="1" dirty="0" smtClean="0">
                <a:cs typeface="Times New Roman" panose="02020603050405020304" pitchFamily="18" charset="0"/>
              </a:rPr>
              <a:t>sodium </a:t>
            </a:r>
            <a:r>
              <a:rPr lang="en-GB" altLang="el-GR" sz="2000" b="1" dirty="0" err="1" smtClean="0">
                <a:cs typeface="Times New Roman" panose="02020603050405020304" pitchFamily="18" charset="0"/>
              </a:rPr>
              <a:t>stibogluconate</a:t>
            </a:r>
            <a:r>
              <a:rPr lang="el-GR" altLang="el-GR" sz="2000" b="1" dirty="0" smtClean="0">
                <a:cs typeface="Times New Roman" panose="02020603050405020304" pitchFamily="18" charset="0"/>
              </a:rPr>
              <a:t> και</a:t>
            </a:r>
            <a:r>
              <a:rPr lang="en-GB" altLang="el-GR" sz="2000" b="1" dirty="0" smtClean="0">
                <a:cs typeface="Times New Roman" panose="02020603050405020304" pitchFamily="18" charset="0"/>
              </a:rPr>
              <a:t> </a:t>
            </a:r>
            <a:r>
              <a:rPr lang="en-US" altLang="el-GR" sz="2000" b="1" dirty="0" smtClean="0">
                <a:cs typeface="Times New Roman" panose="02020603050405020304" pitchFamily="18" charset="0"/>
              </a:rPr>
              <a:t>m</a:t>
            </a:r>
            <a:r>
              <a:rPr lang="en-GB" altLang="el-GR" sz="2000" b="1" dirty="0" err="1" smtClean="0">
                <a:cs typeface="Times New Roman" panose="02020603050405020304" pitchFamily="18" charset="0"/>
              </a:rPr>
              <a:t>eglumine</a:t>
            </a:r>
            <a:r>
              <a:rPr lang="en-GB" altLang="el-GR" sz="2000" b="1" dirty="0" smtClean="0">
                <a:cs typeface="Times New Roman" panose="02020603050405020304" pitchFamily="18" charset="0"/>
              </a:rPr>
              <a:t> </a:t>
            </a:r>
            <a:r>
              <a:rPr lang="en-GB" altLang="el-GR" sz="2000" b="1" dirty="0" err="1" smtClean="0">
                <a:cs typeface="Times New Roman" panose="02020603050405020304" pitchFamily="18" charset="0"/>
              </a:rPr>
              <a:t>antimoniate</a:t>
            </a:r>
            <a:r>
              <a:rPr lang="el-GR" altLang="el-GR" sz="2000" b="1" dirty="0" smtClean="0">
                <a:cs typeface="Times New Roman" panose="02020603050405020304" pitchFamily="18" charset="0"/>
              </a:rPr>
              <a:t> </a:t>
            </a:r>
            <a:r>
              <a:rPr lang="el-GR" altLang="el-GR" sz="2000" dirty="0" smtClean="0">
                <a:cs typeface="Times New Roman" panose="02020603050405020304" pitchFamily="18" charset="0"/>
              </a:rPr>
              <a:t>και άλλα όπως </a:t>
            </a:r>
            <a:r>
              <a:rPr lang="en-GB" altLang="el-GR" sz="2000" b="1" dirty="0" smtClean="0">
                <a:cs typeface="Times New Roman" panose="02020603050405020304" pitchFamily="18" charset="0"/>
              </a:rPr>
              <a:t>amphotericin B</a:t>
            </a:r>
            <a:r>
              <a:rPr lang="en-GB" altLang="el-GR" sz="2000" dirty="0" smtClean="0">
                <a:cs typeface="Times New Roman" panose="02020603050405020304" pitchFamily="18" charset="0"/>
              </a:rPr>
              <a:t> </a:t>
            </a:r>
            <a:r>
              <a:rPr lang="el-GR" altLang="el-GR" sz="2000" dirty="0" smtClean="0">
                <a:cs typeface="Times New Roman" panose="02020603050405020304" pitchFamily="18" charset="0"/>
              </a:rPr>
              <a:t>και </a:t>
            </a:r>
            <a:r>
              <a:rPr lang="en-GB" altLang="el-GR" sz="2000" b="1" dirty="0" err="1" smtClean="0">
                <a:cs typeface="Times New Roman" panose="02020603050405020304" pitchFamily="18" charset="0"/>
              </a:rPr>
              <a:t>paromomycin</a:t>
            </a:r>
            <a:r>
              <a:rPr lang="el-GR" altLang="el-GR" sz="2000" dirty="0" smtClean="0">
                <a:cs typeface="Times New Roman" panose="02020603050405020304" pitchFamily="18" charset="0"/>
              </a:rPr>
              <a:t>. Δεν είναι γνωστό πως </a:t>
            </a:r>
            <a:r>
              <a:rPr lang="el-GR" altLang="el-GR" sz="2000" dirty="0" err="1" smtClean="0">
                <a:cs typeface="Times New Roman" panose="02020603050405020304" pitchFamily="18" charset="0"/>
              </a:rPr>
              <a:t>δρά</a:t>
            </a:r>
            <a:r>
              <a:rPr lang="el-GR" altLang="el-GR" sz="2000" dirty="0" smtClean="0">
                <a:cs typeface="Times New Roman" panose="02020603050405020304" pitchFamily="18" charset="0"/>
              </a:rPr>
              <a:t> το Αντιμόνιο στα παράσιτα, αλλά υπάρχουν αναφορές εμφάνισης ανθεκτικότητας. </a:t>
            </a:r>
          </a:p>
          <a:p>
            <a:pPr marL="182563" indent="0">
              <a:spcBef>
                <a:spcPts val="600"/>
              </a:spcBef>
            </a:pPr>
            <a:endParaRPr lang="el-GR" altLang="en-US" sz="22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Τίτλος 5"/>
          <p:cNvSpPr>
            <a:spLocks noGrp="1"/>
          </p:cNvSpPr>
          <p:nvPr>
            <p:ph type="title"/>
          </p:nvPr>
        </p:nvSpPr>
        <p:spPr/>
        <p:txBody>
          <a:bodyPr/>
          <a:lstStyle/>
          <a:p>
            <a:pPr eaLnBrk="1" hangingPunct="1"/>
            <a:r>
              <a:rPr lang="el-GR" altLang="el-GR" dirty="0" smtClean="0"/>
              <a:t>Λεϊσμανίαση</a:t>
            </a:r>
            <a:r>
              <a:rPr lang="en-US" altLang="el-GR" dirty="0" smtClean="0"/>
              <a:t> </a:t>
            </a:r>
            <a:r>
              <a:rPr lang="el-GR" altLang="el-GR" dirty="0" smtClean="0"/>
              <a:t>5</a:t>
            </a:r>
            <a:r>
              <a:rPr lang="en-US" altLang="el-GR" dirty="0" smtClean="0"/>
              <a:t>/</a:t>
            </a:r>
            <a:r>
              <a:rPr lang="el-GR" altLang="el-GR" dirty="0" smtClean="0"/>
              <a:t>5</a:t>
            </a:r>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pic>
        <p:nvPicPr>
          <p:cNvPr id="52228"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30238" y="1690688"/>
            <a:ext cx="7886700" cy="4206875"/>
          </a:xfrm>
        </p:spPr>
      </p:pic>
      <p:sp>
        <p:nvSpPr>
          <p:cNvPr id="5" name="Θέση αριθμού διαφάνειας 4"/>
          <p:cNvSpPr>
            <a:spLocks noGrp="1"/>
          </p:cNvSpPr>
          <p:nvPr>
            <p:ph type="sldNum" sz="quarter" idx="11"/>
          </p:nvPr>
        </p:nvSpPr>
        <p:spPr/>
        <p:txBody>
          <a:bodyPr/>
          <a:lstStyle/>
          <a:p>
            <a:pPr>
              <a:defRPr/>
            </a:pPr>
            <a:fld id="{7EF3CA4F-3B5B-42E0-AC1D-8DDA57EA1D28}" type="slidenum">
              <a:rPr lang="en-US" altLang="el-GR" smtClean="0"/>
              <a:pPr>
                <a:defRPr/>
              </a:pPr>
              <a:t>34</a:t>
            </a:fld>
            <a:endParaRPr lang="en-US" altLang="el-GR"/>
          </a:p>
        </p:txBody>
      </p:sp>
      <p:sp>
        <p:nvSpPr>
          <p:cNvPr id="6" name="TextBox 5"/>
          <p:cNvSpPr txBox="1"/>
          <p:nvPr/>
        </p:nvSpPr>
        <p:spPr>
          <a:xfrm>
            <a:off x="8110538" y="5532438"/>
            <a:ext cx="342900" cy="277812"/>
          </a:xfrm>
          <a:prstGeom prst="rect">
            <a:avLst/>
          </a:prstGeom>
          <a:noFill/>
        </p:spPr>
        <p:txBody>
          <a:bodyPr wrap="none">
            <a:spAutoFit/>
          </a:bodyPr>
          <a:lstStyle/>
          <a:p>
            <a:pPr>
              <a:defRPr/>
            </a:pPr>
            <a:r>
              <a:rPr lang="en-US" sz="1200" b="1" dirty="0">
                <a:solidFill>
                  <a:schemeClr val="bg1"/>
                </a:solidFill>
                <a:latin typeface="+mj-lt"/>
              </a:rPr>
              <a:t>17</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5"/>
          <p:cNvSpPr>
            <a:spLocks noGrp="1"/>
          </p:cNvSpPr>
          <p:nvPr>
            <p:ph type="title"/>
          </p:nvPr>
        </p:nvSpPr>
        <p:spPr/>
        <p:txBody>
          <a:bodyPr/>
          <a:lstStyle/>
          <a:p>
            <a:r>
              <a:rPr lang="el-GR" altLang="en-US" smtClean="0"/>
              <a:t>Κινητόπλαστα: Ασθένειες</a:t>
            </a:r>
          </a:p>
        </p:txBody>
      </p:sp>
      <p:sp>
        <p:nvSpPr>
          <p:cNvPr id="4" name="Footer Placeholder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Slide Number Placeholder 4"/>
          <p:cNvSpPr>
            <a:spLocks noGrp="1"/>
          </p:cNvSpPr>
          <p:nvPr>
            <p:ph type="sldNum" sz="quarter" idx="11"/>
          </p:nvPr>
        </p:nvSpPr>
        <p:spPr/>
        <p:txBody>
          <a:bodyPr/>
          <a:lstStyle/>
          <a:p>
            <a:pPr>
              <a:defRPr/>
            </a:pPr>
            <a:fld id="{C61B4C4C-D0D9-4827-A808-83F8B6E864F1}" type="slidenum">
              <a:rPr lang="en-US" altLang="el-GR" smtClean="0"/>
              <a:pPr>
                <a:defRPr/>
              </a:pPr>
              <a:t>35</a:t>
            </a:fld>
            <a:endParaRPr lang="en-US" altLang="el-G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Τίτλος 5"/>
          <p:cNvSpPr>
            <a:spLocks noGrp="1"/>
          </p:cNvSpPr>
          <p:nvPr>
            <p:ph type="title"/>
          </p:nvPr>
        </p:nvSpPr>
        <p:spPr/>
        <p:txBody>
          <a:bodyPr/>
          <a:lstStyle/>
          <a:p>
            <a:pPr eaLnBrk="1" hangingPunct="1"/>
            <a:r>
              <a:rPr lang="el-GR" altLang="el-GR" dirty="0" smtClean="0"/>
              <a:t>Τρυπανοσωμίαση</a:t>
            </a:r>
            <a:r>
              <a:rPr lang="en-US" altLang="el-GR" dirty="0" smtClean="0"/>
              <a:t> </a:t>
            </a:r>
            <a:r>
              <a:rPr lang="el-GR" altLang="el-GR" dirty="0" smtClean="0"/>
              <a:t>1</a:t>
            </a:r>
            <a:r>
              <a:rPr lang="en-US" altLang="el-GR" dirty="0" smtClean="0"/>
              <a:t>/</a:t>
            </a:r>
            <a:r>
              <a:rPr lang="el-GR" altLang="el-GR" dirty="0" smtClean="0"/>
              <a:t>8</a:t>
            </a:r>
          </a:p>
        </p:txBody>
      </p:sp>
      <p:pic>
        <p:nvPicPr>
          <p:cNvPr id="55299"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92150" y="1981200"/>
            <a:ext cx="2897188" cy="2058988"/>
          </a:xfrm>
        </p:spPr>
      </p:pic>
      <p:sp>
        <p:nvSpPr>
          <p:cNvPr id="55300" name="Text Placeholder 2"/>
          <p:cNvSpPr>
            <a:spLocks noGrp="1"/>
          </p:cNvSpPr>
          <p:nvPr>
            <p:ph type="body" sz="half" idx="2"/>
          </p:nvPr>
        </p:nvSpPr>
        <p:spPr>
          <a:xfrm>
            <a:off x="3589338" y="1752600"/>
            <a:ext cx="5357812" cy="4114800"/>
          </a:xfrm>
        </p:spPr>
        <p:txBody>
          <a:bodyPr/>
          <a:lstStyle/>
          <a:p>
            <a:pPr marL="182563" indent="0" algn="ctr" eaLnBrk="1" hangingPunct="1">
              <a:lnSpc>
                <a:spcPct val="100000"/>
              </a:lnSpc>
              <a:spcBef>
                <a:spcPts val="600"/>
              </a:spcBef>
              <a:buFontTx/>
              <a:buNone/>
            </a:pPr>
            <a:r>
              <a:rPr lang="el-GR" altLang="el-GR" sz="2200" b="1" dirty="0" smtClean="0">
                <a:cs typeface="Times New Roman" panose="02020603050405020304" pitchFamily="18" charset="0"/>
              </a:rPr>
              <a:t>Αφρικανική Τρυπανοσωμίαση </a:t>
            </a:r>
          </a:p>
          <a:p>
            <a:pPr marL="182563" indent="0" algn="ctr" eaLnBrk="1" hangingPunct="1">
              <a:lnSpc>
                <a:spcPct val="100000"/>
              </a:lnSpc>
              <a:spcBef>
                <a:spcPct val="0"/>
              </a:spcBef>
              <a:buFontTx/>
              <a:buNone/>
            </a:pPr>
            <a:r>
              <a:rPr lang="el-GR" altLang="el-GR" sz="2200" b="1" dirty="0" smtClean="0">
                <a:cs typeface="Times New Roman" panose="02020603050405020304" pitchFamily="18" charset="0"/>
              </a:rPr>
              <a:t>ή Ασθένεια του Ύπνου.</a:t>
            </a:r>
          </a:p>
          <a:p>
            <a:pPr marL="182563" indent="0" eaLnBrk="1" hangingPunct="1">
              <a:lnSpc>
                <a:spcPct val="100000"/>
              </a:lnSpc>
              <a:spcBef>
                <a:spcPts val="600"/>
              </a:spcBef>
              <a:buFontTx/>
              <a:buNone/>
            </a:pPr>
            <a:r>
              <a:rPr lang="el-GR" altLang="el-GR" sz="2200" b="1" dirty="0" smtClean="0">
                <a:cs typeface="Times New Roman" panose="02020603050405020304" pitchFamily="18" charset="0"/>
              </a:rPr>
              <a:t>Τάξη</a:t>
            </a:r>
            <a:r>
              <a:rPr lang="en-GB" altLang="el-GR" sz="2200" b="1" dirty="0" smtClean="0">
                <a:cs typeface="Times New Roman" panose="02020603050405020304" pitchFamily="18" charset="0"/>
              </a:rPr>
              <a:t>: </a:t>
            </a:r>
            <a:r>
              <a:rPr lang="en-GB" altLang="el-GR" sz="2200" b="1" dirty="0" err="1" smtClean="0">
                <a:cs typeface="Times New Roman" panose="02020603050405020304" pitchFamily="18" charset="0"/>
              </a:rPr>
              <a:t>Trypanosomatida</a:t>
            </a:r>
            <a:r>
              <a:rPr lang="en-GB" altLang="el-GR" sz="2200" b="1" dirty="0" smtClean="0">
                <a:cs typeface="Times New Roman" panose="02020603050405020304" pitchFamily="18" charset="0"/>
              </a:rPr>
              <a:t>, </a:t>
            </a:r>
            <a:r>
              <a:rPr lang="el-GR" altLang="el-GR" sz="2200" b="1" dirty="0" smtClean="0">
                <a:cs typeface="Times New Roman" panose="02020603050405020304" pitchFamily="18" charset="0"/>
              </a:rPr>
              <a:t>Οικογένεια</a:t>
            </a:r>
            <a:r>
              <a:rPr lang="en-GB" altLang="el-GR" sz="2200" b="1" dirty="0" smtClean="0">
                <a:cs typeface="Times New Roman" panose="02020603050405020304" pitchFamily="18" charset="0"/>
              </a:rPr>
              <a:t>: </a:t>
            </a:r>
            <a:r>
              <a:rPr lang="en-GB" altLang="el-GR" sz="2200" b="1" dirty="0" err="1" smtClean="0">
                <a:cs typeface="Times New Roman" panose="02020603050405020304" pitchFamily="18" charset="0"/>
              </a:rPr>
              <a:t>Trypanosomatidae</a:t>
            </a:r>
            <a:r>
              <a:rPr lang="en-GB" altLang="el-GR" sz="2200" b="1" dirty="0" smtClean="0">
                <a:cs typeface="Times New Roman" panose="02020603050405020304" pitchFamily="18" charset="0"/>
              </a:rPr>
              <a:t>, </a:t>
            </a:r>
            <a:r>
              <a:rPr lang="el-GR" altLang="el-GR" sz="2200" b="1" dirty="0" smtClean="0">
                <a:cs typeface="Times New Roman" panose="02020603050405020304" pitchFamily="18" charset="0"/>
              </a:rPr>
              <a:t>Γένος</a:t>
            </a:r>
            <a:r>
              <a:rPr lang="en-GB" altLang="el-GR" sz="2200" b="1" dirty="0" smtClean="0">
                <a:cs typeface="Times New Roman" panose="02020603050405020304" pitchFamily="18" charset="0"/>
              </a:rPr>
              <a:t>: </a:t>
            </a:r>
            <a:r>
              <a:rPr lang="en-GB" altLang="el-GR" sz="2200" b="1" dirty="0" err="1" smtClean="0">
                <a:cs typeface="Times New Roman" panose="02020603050405020304" pitchFamily="18" charset="0"/>
              </a:rPr>
              <a:t>Trypanosoma</a:t>
            </a:r>
            <a:r>
              <a:rPr lang="en-GB" altLang="el-GR" sz="2200" b="1" dirty="0" smtClean="0">
                <a:cs typeface="Times New Roman" panose="02020603050405020304" pitchFamily="18" charset="0"/>
              </a:rPr>
              <a:t>, </a:t>
            </a:r>
            <a:r>
              <a:rPr lang="el-GR" altLang="el-GR" sz="2200" b="1" dirty="0" smtClean="0">
                <a:cs typeface="Times New Roman" panose="02020603050405020304" pitchFamily="18" charset="0"/>
              </a:rPr>
              <a:t>Είδος</a:t>
            </a:r>
            <a:r>
              <a:rPr lang="en-GB" altLang="el-GR" sz="2200" b="1" dirty="0" smtClean="0">
                <a:cs typeface="Times New Roman" panose="02020603050405020304" pitchFamily="18" charset="0"/>
              </a:rPr>
              <a:t>: </a:t>
            </a:r>
            <a:r>
              <a:rPr lang="en-GB" altLang="el-GR" sz="2200" b="1" dirty="0" err="1" smtClean="0">
                <a:cs typeface="Times New Roman" panose="02020603050405020304" pitchFamily="18" charset="0"/>
              </a:rPr>
              <a:t>brucei</a:t>
            </a:r>
            <a:r>
              <a:rPr lang="en-GB" altLang="el-GR" sz="2200" b="1" dirty="0" smtClean="0">
                <a:cs typeface="Times New Roman" panose="02020603050405020304" pitchFamily="18" charset="0"/>
              </a:rPr>
              <a:t> (</a:t>
            </a:r>
            <a:r>
              <a:rPr lang="en-GB" altLang="el-GR" sz="2200" b="1" dirty="0" err="1" smtClean="0">
                <a:cs typeface="Times New Roman" panose="02020603050405020304" pitchFamily="18" charset="0"/>
              </a:rPr>
              <a:t>gambiense</a:t>
            </a:r>
            <a:r>
              <a:rPr lang="en-GB" altLang="el-GR" sz="2200" b="1" dirty="0" smtClean="0">
                <a:cs typeface="Times New Roman" panose="02020603050405020304" pitchFamily="18" charset="0"/>
              </a:rPr>
              <a:t> </a:t>
            </a:r>
            <a:r>
              <a:rPr lang="el-GR" altLang="el-GR" sz="2200" b="1" dirty="0" smtClean="0">
                <a:cs typeface="Times New Roman" panose="02020603050405020304" pitchFamily="18" charset="0"/>
              </a:rPr>
              <a:t>και </a:t>
            </a:r>
            <a:r>
              <a:rPr lang="en-GB" altLang="el-GR" sz="2200" b="1" dirty="0" err="1" smtClean="0">
                <a:cs typeface="Times New Roman" panose="02020603050405020304" pitchFamily="18" charset="0"/>
              </a:rPr>
              <a:t>rhodesiense</a:t>
            </a:r>
            <a:r>
              <a:rPr lang="en-GB" altLang="el-GR" sz="2200" b="1" dirty="0" smtClean="0">
                <a:cs typeface="Times New Roman" panose="02020603050405020304" pitchFamily="18" charset="0"/>
              </a:rPr>
              <a:t>)</a:t>
            </a:r>
          </a:p>
          <a:p>
            <a:pPr marL="182563" indent="0" eaLnBrk="1" hangingPunct="1">
              <a:lnSpc>
                <a:spcPct val="100000"/>
              </a:lnSpc>
              <a:spcBef>
                <a:spcPts val="600"/>
              </a:spcBef>
              <a:buFontTx/>
              <a:buNone/>
            </a:pPr>
            <a:r>
              <a:rPr lang="el-GR" altLang="el-GR" sz="2200" dirty="0" smtClean="0">
                <a:cs typeface="Times New Roman" panose="02020603050405020304" pitchFamily="18" charset="0"/>
              </a:rPr>
              <a:t>Ο κύκλος ζωής του παρασίτου χαρακτηρίζεται από την παρουσία ενδιάμεσου ξενιστή. Ο ενδιάμεσος ξενιστής είναι η μύγα </a:t>
            </a:r>
            <a:r>
              <a:rPr lang="el-GR" altLang="el-GR" sz="2200" dirty="0" err="1" smtClean="0">
                <a:cs typeface="Times New Roman" panose="02020603050405020304" pitchFamily="18" charset="0"/>
              </a:rPr>
              <a:t>ΤσεΤσε</a:t>
            </a:r>
            <a:r>
              <a:rPr lang="el-GR" altLang="el-GR" sz="2200" dirty="0" smtClean="0">
                <a:cs typeface="Times New Roman" panose="02020603050405020304" pitchFamily="18" charset="0"/>
              </a:rPr>
              <a:t> (Δίπτερα) του </a:t>
            </a:r>
            <a:r>
              <a:rPr lang="el-GR" altLang="el-GR" sz="2200" b="1" dirty="0" smtClean="0">
                <a:cs typeface="Times New Roman" panose="02020603050405020304" pitchFamily="18" charset="0"/>
              </a:rPr>
              <a:t>Γένους:</a:t>
            </a:r>
            <a:r>
              <a:rPr lang="el-GR" altLang="el-GR" sz="2200" dirty="0" smtClean="0">
                <a:cs typeface="Times New Roman" panose="02020603050405020304" pitchFamily="18" charset="0"/>
              </a:rPr>
              <a:t> </a:t>
            </a:r>
            <a:r>
              <a:rPr lang="en-GB" altLang="el-GR" sz="2200" b="1" dirty="0" err="1" smtClean="0">
                <a:cs typeface="Times New Roman" panose="02020603050405020304" pitchFamily="18" charset="0"/>
              </a:rPr>
              <a:t>Glossina</a:t>
            </a:r>
            <a:r>
              <a:rPr lang="en-GB" altLang="el-GR" sz="2200" b="1" dirty="0" smtClean="0">
                <a:cs typeface="Times New Roman" panose="02020603050405020304" pitchFamily="18" charset="0"/>
              </a:rPr>
              <a:t>.</a:t>
            </a:r>
            <a:r>
              <a:rPr lang="en-GB" altLang="el-GR" sz="2200" dirty="0" smtClean="0">
                <a:cs typeface="Times New Roman" panose="02020603050405020304" pitchFamily="18" charset="0"/>
              </a:rPr>
              <a:t> </a:t>
            </a:r>
            <a:r>
              <a:rPr lang="el-GR" altLang="el-GR" sz="2200" dirty="0" smtClean="0">
                <a:cs typeface="Times New Roman" panose="02020603050405020304" pitchFamily="18" charset="0"/>
              </a:rPr>
              <a:t>Η ασθένεια αυτή εντοπίζεται στην αφρικανική ήπειρο και μεταδίδεται στον άνθρωπο μετά από τσίμπημα της μύγας. Ξενιστές είναι και άγρια ζώα.</a:t>
            </a:r>
            <a:endParaRPr lang="en-GB" altLang="el-GR" sz="2200" dirty="0" smtClean="0">
              <a:cs typeface="Times New Roman" panose="02020603050405020304" pitchFamily="18" charset="0"/>
            </a:endParaRPr>
          </a:p>
          <a:p>
            <a:pPr marL="182563" indent="0" eaLnBrk="1" hangingPunct="1">
              <a:lnSpc>
                <a:spcPct val="100000"/>
              </a:lnSpc>
              <a:spcBef>
                <a:spcPct val="0"/>
              </a:spcBef>
              <a:buFontTx/>
              <a:buNone/>
            </a:pPr>
            <a:endParaRPr lang="en-GB" altLang="el-GR" sz="2200" dirty="0" smtClean="0">
              <a:cs typeface="Times New Roman" panose="02020603050405020304" pitchFamily="18" charset="0"/>
            </a:endParaRPr>
          </a:p>
          <a:p>
            <a:pPr marL="182563" indent="0"/>
            <a:endParaRPr lang="el-GR" altLang="en-US" sz="2200" dirty="0" smtClean="0"/>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B6EBF7C3-5BE1-49D4-8C98-E610E76FD303}" type="slidenum">
              <a:rPr lang="en-US" altLang="el-GR" smtClean="0"/>
              <a:pPr>
                <a:defRPr/>
              </a:pPr>
              <a:t>36</a:t>
            </a:fld>
            <a:endParaRPr lang="en-US" altLang="el-GR"/>
          </a:p>
        </p:txBody>
      </p:sp>
      <p:sp>
        <p:nvSpPr>
          <p:cNvPr id="7" name="TextBox 6"/>
          <p:cNvSpPr txBox="1"/>
          <p:nvPr/>
        </p:nvSpPr>
        <p:spPr>
          <a:xfrm>
            <a:off x="3132138" y="3762375"/>
            <a:ext cx="341312" cy="276225"/>
          </a:xfrm>
          <a:prstGeom prst="rect">
            <a:avLst/>
          </a:prstGeom>
          <a:noFill/>
        </p:spPr>
        <p:txBody>
          <a:bodyPr wrap="none">
            <a:spAutoFit/>
          </a:bodyPr>
          <a:lstStyle/>
          <a:p>
            <a:pPr>
              <a:defRPr/>
            </a:pPr>
            <a:r>
              <a:rPr lang="en-US" sz="1200" b="1" dirty="0">
                <a:latin typeface="+mj-lt"/>
              </a:rPr>
              <a:t>18</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Τίτλος 5"/>
          <p:cNvSpPr>
            <a:spLocks noGrp="1"/>
          </p:cNvSpPr>
          <p:nvPr>
            <p:ph type="title"/>
          </p:nvPr>
        </p:nvSpPr>
        <p:spPr/>
        <p:txBody>
          <a:bodyPr/>
          <a:lstStyle/>
          <a:p>
            <a:pPr eaLnBrk="1" hangingPunct="1"/>
            <a:r>
              <a:rPr lang="el-GR" altLang="el-GR" dirty="0" smtClean="0"/>
              <a:t>Τρυπανοσωμίαση</a:t>
            </a:r>
            <a:r>
              <a:rPr lang="en-US" altLang="el-GR" dirty="0" smtClean="0"/>
              <a:t> </a:t>
            </a:r>
            <a:r>
              <a:rPr lang="el-GR" altLang="el-GR" dirty="0" smtClean="0"/>
              <a:t>2</a:t>
            </a:r>
            <a:r>
              <a:rPr lang="en-US" altLang="el-GR" dirty="0" smtClean="0"/>
              <a:t>/</a:t>
            </a:r>
            <a:r>
              <a:rPr lang="el-GR" altLang="el-GR" dirty="0" smtClean="0"/>
              <a:t>8</a:t>
            </a:r>
          </a:p>
        </p:txBody>
      </p:sp>
      <p:sp>
        <p:nvSpPr>
          <p:cNvPr id="57347" name="Text Placeholder 2"/>
          <p:cNvSpPr>
            <a:spLocks noGrp="1"/>
          </p:cNvSpPr>
          <p:nvPr>
            <p:ph type="body" sz="half" idx="2"/>
          </p:nvPr>
        </p:nvSpPr>
        <p:spPr>
          <a:xfrm>
            <a:off x="3419475" y="1614488"/>
            <a:ext cx="5556250" cy="4551362"/>
          </a:xfrm>
        </p:spPr>
        <p:txBody>
          <a:bodyPr/>
          <a:lstStyle/>
          <a:p>
            <a:pPr marL="182563" indent="0" eaLnBrk="1" hangingPunct="1">
              <a:lnSpc>
                <a:spcPct val="100000"/>
              </a:lnSpc>
              <a:spcBef>
                <a:spcPct val="0"/>
              </a:spcBef>
              <a:buFontTx/>
              <a:buNone/>
            </a:pPr>
            <a:r>
              <a:rPr lang="el-GR" altLang="el-GR" sz="2100" b="1" smtClean="0">
                <a:cs typeface="Times New Roman" panose="02020603050405020304" pitchFamily="18" charset="0"/>
              </a:rPr>
              <a:t>Συμπτώματα:</a:t>
            </a:r>
            <a:r>
              <a:rPr lang="en-GB" altLang="el-GR" sz="2100" b="1" smtClean="0">
                <a:cs typeface="Times New Roman" panose="02020603050405020304" pitchFamily="18" charset="0"/>
              </a:rPr>
              <a:t> </a:t>
            </a:r>
            <a:r>
              <a:rPr lang="el-GR" altLang="el-GR" sz="2100" b="1" smtClean="0">
                <a:cs typeface="Times New Roman" panose="02020603050405020304" pitchFamily="18" charset="0"/>
              </a:rPr>
              <a:t>Πρώτο στάδιο</a:t>
            </a:r>
            <a:r>
              <a:rPr lang="el-GR" altLang="el-GR" sz="2100" smtClean="0">
                <a:cs typeface="Times New Roman" panose="02020603050405020304" pitchFamily="18" charset="0"/>
              </a:rPr>
              <a:t>: Πληγή στο σημείο προσβολής.</a:t>
            </a:r>
            <a:r>
              <a:rPr lang="el-GR" altLang="el-GR" sz="2100" b="1" smtClean="0">
                <a:cs typeface="Times New Roman" panose="02020603050405020304" pitchFamily="18" charset="0"/>
              </a:rPr>
              <a:t>Δεύτερο στάδιο: </a:t>
            </a:r>
            <a:r>
              <a:rPr lang="el-GR" altLang="el-GR" sz="2100" smtClean="0">
                <a:cs typeface="Times New Roman" panose="02020603050405020304" pitchFamily="18" charset="0"/>
              </a:rPr>
              <a:t>Πυρετός, κνησμός, </a:t>
            </a:r>
            <a:r>
              <a:rPr lang="el-GR" altLang="el-GR" sz="2100" b="1" smtClean="0">
                <a:cs typeface="Times New Roman" panose="02020603050405020304" pitchFamily="18" charset="0"/>
              </a:rPr>
              <a:t>διόγκωση των λεμφαδένων του λαιμού. Τρίτο στάδιο</a:t>
            </a:r>
            <a:r>
              <a:rPr lang="el-GR" altLang="el-GR" sz="2100" smtClean="0">
                <a:cs typeface="Times New Roman" panose="02020603050405020304" pitchFamily="18" charset="0"/>
              </a:rPr>
              <a:t>: Είσοδος του παθογόνου στο ΚΝΣ με πονοκέφαλο, </a:t>
            </a:r>
            <a:r>
              <a:rPr lang="el-GR" altLang="el-GR" sz="2100" b="1" smtClean="0">
                <a:cs typeface="Times New Roman" panose="02020603050405020304" pitchFamily="18" charset="0"/>
              </a:rPr>
              <a:t>λήθαργος</a:t>
            </a:r>
            <a:r>
              <a:rPr lang="el-GR" altLang="el-GR" sz="2100" smtClean="0">
                <a:cs typeface="Times New Roman" panose="02020603050405020304" pitchFamily="18" charset="0"/>
              </a:rPr>
              <a:t>, διαταραχή συμπεριφοράς, κώμα.</a:t>
            </a:r>
          </a:p>
          <a:p>
            <a:pPr marL="182563" indent="0" eaLnBrk="1" hangingPunct="1">
              <a:lnSpc>
                <a:spcPct val="100000"/>
              </a:lnSpc>
              <a:spcBef>
                <a:spcPct val="0"/>
              </a:spcBef>
              <a:buFontTx/>
              <a:buNone/>
            </a:pPr>
            <a:r>
              <a:rPr lang="el-GR" altLang="el-GR" sz="2100" b="1" smtClean="0">
                <a:cs typeface="Times New Roman" panose="02020603050405020304" pitchFamily="18" charset="0"/>
              </a:rPr>
              <a:t>Διάγνωση: </a:t>
            </a:r>
            <a:r>
              <a:rPr lang="el-GR" altLang="el-GR" sz="2100" smtClean="0">
                <a:cs typeface="Times New Roman" panose="02020603050405020304" pitchFamily="18" charset="0"/>
              </a:rPr>
              <a:t>Μικροσκοπικός εντοπισμός των προμαστιγωτών μετά από απομόνωση από αίμα. Αιματολογικές εξετάσεις. </a:t>
            </a:r>
          </a:p>
          <a:p>
            <a:pPr marL="182563" indent="0" eaLnBrk="1" hangingPunct="1">
              <a:lnSpc>
                <a:spcPct val="100000"/>
              </a:lnSpc>
              <a:spcBef>
                <a:spcPct val="0"/>
              </a:spcBef>
              <a:buFontTx/>
              <a:buNone/>
            </a:pPr>
            <a:r>
              <a:rPr lang="el-GR" altLang="el-GR" sz="2100" b="1" smtClean="0">
                <a:cs typeface="Times New Roman" panose="02020603050405020304" pitchFamily="18" charset="0"/>
              </a:rPr>
              <a:t>Καταπολέμηση: </a:t>
            </a:r>
            <a:r>
              <a:rPr lang="en-GB" altLang="el-GR" sz="2100" smtClean="0">
                <a:cs typeface="Times New Roman" panose="02020603050405020304" pitchFamily="18" charset="0"/>
              </a:rPr>
              <a:t>Pentamidine, suramin</a:t>
            </a:r>
            <a:r>
              <a:rPr lang="el-GR" altLang="el-GR" sz="2100" smtClean="0">
                <a:cs typeface="Times New Roman" panose="02020603050405020304" pitchFamily="18" charset="0"/>
              </a:rPr>
              <a:t>, </a:t>
            </a:r>
            <a:r>
              <a:rPr lang="en-GB" altLang="el-GR" sz="2100" smtClean="0">
                <a:cs typeface="Times New Roman" panose="02020603050405020304" pitchFamily="18" charset="0"/>
              </a:rPr>
              <a:t>eflornithine</a:t>
            </a:r>
            <a:r>
              <a:rPr lang="el-GR" altLang="el-GR" sz="2100" smtClean="0">
                <a:cs typeface="Times New Roman" panose="02020603050405020304" pitchFamily="18" charset="0"/>
              </a:rPr>
              <a:t> και </a:t>
            </a:r>
            <a:r>
              <a:rPr lang="en-GB" altLang="el-GR" sz="2100" smtClean="0">
                <a:cs typeface="Times New Roman" panose="02020603050405020304" pitchFamily="18" charset="0"/>
              </a:rPr>
              <a:t>melarsoprol (</a:t>
            </a:r>
            <a:r>
              <a:rPr lang="el-GR" altLang="el-GR" sz="2100" smtClean="0">
                <a:cs typeface="Times New Roman" panose="02020603050405020304" pitchFamily="18" charset="0"/>
              </a:rPr>
              <a:t>περιέχει αρσενικό(</a:t>
            </a:r>
            <a:r>
              <a:rPr lang="en-GB" altLang="el-GR" sz="2100" smtClean="0">
                <a:cs typeface="Times New Roman" panose="02020603050405020304" pitchFamily="18" charset="0"/>
              </a:rPr>
              <a:t>As)</a:t>
            </a:r>
            <a:r>
              <a:rPr lang="el-GR" altLang="el-GR" sz="2100" smtClean="0">
                <a:cs typeface="Times New Roman" panose="02020603050405020304" pitchFamily="18" charset="0"/>
              </a:rPr>
              <a:t>) με συγκεκριμένη συνταγή.</a:t>
            </a:r>
          </a:p>
          <a:p>
            <a:pPr marL="182563" indent="0" algn="just" eaLnBrk="1" hangingPunct="1">
              <a:lnSpc>
                <a:spcPct val="100000"/>
              </a:lnSpc>
              <a:spcBef>
                <a:spcPct val="0"/>
              </a:spcBef>
              <a:buFontTx/>
              <a:buNone/>
            </a:pPr>
            <a:r>
              <a:rPr lang="el-GR" altLang="el-GR" sz="2100" b="1" smtClean="0">
                <a:cs typeface="Times New Roman" panose="02020603050405020304" pitchFamily="18" charset="0"/>
              </a:rPr>
              <a:t>Πολύ σημαντική η έγκαιρη διάγνωση, </a:t>
            </a:r>
            <a:r>
              <a:rPr lang="el-GR" altLang="el-GR" sz="2100" smtClean="0">
                <a:cs typeface="Times New Roman" panose="02020603050405020304" pitchFamily="18" charset="0"/>
              </a:rPr>
              <a:t>αλλά και η πρόληψη μέσω ελέγχου.</a:t>
            </a:r>
            <a:endParaRPr lang="en-GB" altLang="el-GR" sz="2100" smtClean="0">
              <a:cs typeface="Times New Roman" panose="02020603050405020304" pitchFamily="18" charset="0"/>
            </a:endParaRPr>
          </a:p>
          <a:p>
            <a:pPr marL="182563" indent="0"/>
            <a:endParaRPr lang="el-GR" altLang="en-US" sz="2400" smtClean="0"/>
          </a:p>
          <a:p>
            <a:pPr marL="182563" indent="0"/>
            <a:endParaRPr lang="el-GR" altLang="en-US" sz="2200" smtClean="0"/>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1732866D-D86F-41B9-8C4D-14F2F67FC4BD}" type="slidenum">
              <a:rPr lang="en-US" altLang="el-GR" smtClean="0"/>
              <a:pPr>
                <a:defRPr/>
              </a:pPr>
              <a:t>37</a:t>
            </a:fld>
            <a:endParaRPr lang="en-US" altLang="el-GR"/>
          </a:p>
        </p:txBody>
      </p:sp>
      <p:pic>
        <p:nvPicPr>
          <p:cNvPr id="57350"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73062" y="1778124"/>
            <a:ext cx="3046413" cy="4071938"/>
          </a:xfrm>
        </p:spPr>
      </p:pic>
      <p:sp>
        <p:nvSpPr>
          <p:cNvPr id="7" name="TextBox 6"/>
          <p:cNvSpPr txBox="1"/>
          <p:nvPr/>
        </p:nvSpPr>
        <p:spPr>
          <a:xfrm>
            <a:off x="2805113" y="5545138"/>
            <a:ext cx="341312" cy="277812"/>
          </a:xfrm>
          <a:prstGeom prst="rect">
            <a:avLst/>
          </a:prstGeom>
          <a:noFill/>
        </p:spPr>
        <p:txBody>
          <a:bodyPr wrap="none">
            <a:spAutoFit/>
          </a:bodyPr>
          <a:lstStyle/>
          <a:p>
            <a:pPr>
              <a:defRPr/>
            </a:pPr>
            <a:r>
              <a:rPr lang="en-US" sz="1200" b="1" dirty="0">
                <a:latin typeface="+mj-lt"/>
              </a:rPr>
              <a:t>19</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Τίτλος 5"/>
          <p:cNvSpPr>
            <a:spLocks noGrp="1"/>
          </p:cNvSpPr>
          <p:nvPr>
            <p:ph type="title"/>
          </p:nvPr>
        </p:nvSpPr>
        <p:spPr/>
        <p:txBody>
          <a:bodyPr/>
          <a:lstStyle/>
          <a:p>
            <a:pPr eaLnBrk="1" hangingPunct="1"/>
            <a:r>
              <a:rPr lang="el-GR" altLang="el-GR" dirty="0" smtClean="0"/>
              <a:t>Τρυπανοσωμίαση</a:t>
            </a:r>
            <a:r>
              <a:rPr lang="en-US" altLang="el-GR" dirty="0" smtClean="0"/>
              <a:t> </a:t>
            </a:r>
            <a:r>
              <a:rPr lang="el-GR" altLang="el-GR" dirty="0" smtClean="0"/>
              <a:t>3</a:t>
            </a:r>
            <a:r>
              <a:rPr lang="en-US" altLang="el-GR" dirty="0" smtClean="0"/>
              <a:t>/</a:t>
            </a:r>
            <a:r>
              <a:rPr lang="el-GR" altLang="el-GR" dirty="0" smtClean="0"/>
              <a:t>8</a:t>
            </a:r>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003BA77E-C2E0-4C46-8DD0-56D18A3FAB60}" type="slidenum">
              <a:rPr lang="en-US" altLang="el-GR" smtClean="0"/>
              <a:pPr>
                <a:defRPr/>
              </a:pPr>
              <a:t>38</a:t>
            </a:fld>
            <a:endParaRPr lang="en-US" altLang="el-GR"/>
          </a:p>
        </p:txBody>
      </p:sp>
      <p:pic>
        <p:nvPicPr>
          <p:cNvPr id="5939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38225" y="1463675"/>
            <a:ext cx="7067550" cy="4827588"/>
          </a:xfrm>
        </p:spPr>
      </p:pic>
      <p:sp>
        <p:nvSpPr>
          <p:cNvPr id="6" name="TextBox 5"/>
          <p:cNvSpPr txBox="1"/>
          <p:nvPr/>
        </p:nvSpPr>
        <p:spPr>
          <a:xfrm>
            <a:off x="6516688" y="5889625"/>
            <a:ext cx="341312" cy="276225"/>
          </a:xfrm>
          <a:prstGeom prst="rect">
            <a:avLst/>
          </a:prstGeom>
          <a:noFill/>
        </p:spPr>
        <p:txBody>
          <a:bodyPr wrap="none">
            <a:spAutoFit/>
          </a:bodyPr>
          <a:lstStyle/>
          <a:p>
            <a:pPr>
              <a:defRPr/>
            </a:pPr>
            <a:r>
              <a:rPr lang="en-US" sz="1200" b="1" dirty="0">
                <a:latin typeface="+mj-lt"/>
              </a:rPr>
              <a:t>20</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Τίτλος 5"/>
          <p:cNvSpPr>
            <a:spLocks noGrp="1"/>
          </p:cNvSpPr>
          <p:nvPr>
            <p:ph type="title"/>
          </p:nvPr>
        </p:nvSpPr>
        <p:spPr/>
        <p:txBody>
          <a:bodyPr/>
          <a:lstStyle/>
          <a:p>
            <a:pPr eaLnBrk="1" hangingPunct="1"/>
            <a:r>
              <a:rPr lang="el-GR" altLang="el-GR" dirty="0" smtClean="0"/>
              <a:t>Τρυπανοσωμίαση</a:t>
            </a:r>
            <a:r>
              <a:rPr lang="en-US" altLang="el-GR" dirty="0"/>
              <a:t> </a:t>
            </a:r>
            <a:r>
              <a:rPr lang="el-GR" altLang="el-GR" dirty="0" smtClean="0"/>
              <a:t>4</a:t>
            </a:r>
            <a:r>
              <a:rPr lang="en-US" altLang="el-GR" dirty="0" smtClean="0"/>
              <a:t>/</a:t>
            </a:r>
            <a:r>
              <a:rPr lang="el-GR" altLang="el-GR" dirty="0" smtClean="0"/>
              <a:t>8</a:t>
            </a:r>
          </a:p>
        </p:txBody>
      </p:sp>
      <p:sp>
        <p:nvSpPr>
          <p:cNvPr id="61443" name="Text Placeholder 2"/>
          <p:cNvSpPr>
            <a:spLocks noGrp="1"/>
          </p:cNvSpPr>
          <p:nvPr>
            <p:ph type="body" sz="half" idx="2"/>
          </p:nvPr>
        </p:nvSpPr>
        <p:spPr>
          <a:xfrm>
            <a:off x="3851275" y="1635125"/>
            <a:ext cx="5146675" cy="4551363"/>
          </a:xfrm>
        </p:spPr>
        <p:txBody>
          <a:bodyPr/>
          <a:lstStyle/>
          <a:p>
            <a:pPr marL="182563" indent="0" eaLnBrk="1" hangingPunct="1">
              <a:lnSpc>
                <a:spcPct val="100000"/>
              </a:lnSpc>
              <a:spcBef>
                <a:spcPts val="600"/>
              </a:spcBef>
              <a:buFontTx/>
              <a:buNone/>
            </a:pPr>
            <a:r>
              <a:rPr lang="el-GR" altLang="el-GR" sz="2200" b="1" smtClean="0">
                <a:cs typeface="Times New Roman" panose="02020603050405020304" pitchFamily="18" charset="0"/>
              </a:rPr>
              <a:t>10000 νέες μολύνσεις κάθε χρόνο (2009) </a:t>
            </a:r>
            <a:r>
              <a:rPr lang="el-GR" altLang="el-GR" sz="2200" smtClean="0">
                <a:cs typeface="Times New Roman" panose="02020603050405020304" pitchFamily="18" charset="0"/>
              </a:rPr>
              <a:t>με γεωγραφική εξάπλωση σε 36 χώρες. </a:t>
            </a:r>
            <a:r>
              <a:rPr lang="el-GR" altLang="el-GR" sz="2200" b="1" smtClean="0">
                <a:cs typeface="Times New Roman" panose="02020603050405020304" pitchFamily="18" charset="0"/>
              </a:rPr>
              <a:t>Ιδιαίτερο χαρακτηριστικό είναι ο λήθαργος που προκαλεί στους ασθενείς</a:t>
            </a:r>
            <a:r>
              <a:rPr lang="el-GR" altLang="el-GR" sz="2200" smtClean="0">
                <a:cs typeface="Times New Roman" panose="02020603050405020304" pitchFamily="18" charset="0"/>
              </a:rPr>
              <a:t>.</a:t>
            </a:r>
            <a:endParaRPr lang="en-GB" altLang="el-GR" sz="2200" smtClean="0">
              <a:cs typeface="Times New Roman" panose="02020603050405020304" pitchFamily="18" charset="0"/>
            </a:endParaRPr>
          </a:p>
          <a:p>
            <a:pPr marL="182563" indent="0" eaLnBrk="1" hangingPunct="1">
              <a:lnSpc>
                <a:spcPct val="100000"/>
              </a:lnSpc>
              <a:spcBef>
                <a:spcPts val="600"/>
              </a:spcBef>
              <a:buFontTx/>
              <a:buNone/>
            </a:pPr>
            <a:r>
              <a:rPr lang="el-GR" altLang="el-GR" sz="2200" smtClean="0">
                <a:cs typeface="Times New Roman" panose="02020603050405020304" pitchFamily="18" charset="0"/>
              </a:rPr>
              <a:t>Πολλά άλλα είδη του Γένους </a:t>
            </a:r>
            <a:r>
              <a:rPr lang="en-GB" altLang="el-GR" sz="2200" smtClean="0">
                <a:cs typeface="Times New Roman" panose="02020603050405020304" pitchFamily="18" charset="0"/>
              </a:rPr>
              <a:t>Trypanosoma </a:t>
            </a:r>
            <a:r>
              <a:rPr lang="el-GR" altLang="el-GR" sz="2200" b="1" smtClean="0">
                <a:cs typeface="Times New Roman" panose="02020603050405020304" pitchFamily="18" charset="0"/>
              </a:rPr>
              <a:t>προκαλούν ασθένειες με τα ίδια συμπτώματα σε μια μεγάλη ποικιλία ζώων (Πτηνά, Αμφίβια, Θηλαστικά, Ιχθύες).</a:t>
            </a:r>
            <a:r>
              <a:rPr lang="el-GR" altLang="el-GR" sz="2200" smtClean="0">
                <a:cs typeface="Times New Roman" panose="02020603050405020304" pitchFamily="18" charset="0"/>
              </a:rPr>
              <a:t> </a:t>
            </a:r>
          </a:p>
          <a:p>
            <a:pPr marL="182563" indent="0" eaLnBrk="1" hangingPunct="1">
              <a:lnSpc>
                <a:spcPct val="100000"/>
              </a:lnSpc>
              <a:spcBef>
                <a:spcPts val="600"/>
              </a:spcBef>
              <a:buFontTx/>
              <a:buNone/>
            </a:pPr>
            <a:r>
              <a:rPr lang="el-GR" altLang="el-GR" sz="2200" smtClean="0">
                <a:cs typeface="Times New Roman" panose="02020603050405020304" pitchFamily="18" charset="0"/>
              </a:rPr>
              <a:t>Μια μέθοδος πρόληψης βασίζεται στην εξάλειψη του ενδιάμεσου ξενιστή </a:t>
            </a:r>
            <a:r>
              <a:rPr lang="en-GB" altLang="el-GR" sz="2200" smtClean="0">
                <a:cs typeface="Times New Roman" panose="02020603050405020304" pitchFamily="18" charset="0"/>
              </a:rPr>
              <a:t>(</a:t>
            </a:r>
            <a:r>
              <a:rPr lang="el-GR" altLang="el-GR" sz="2200" smtClean="0">
                <a:cs typeface="Times New Roman" panose="02020603050405020304" pitchFamily="18" charset="0"/>
              </a:rPr>
              <a:t>μύγα ΤσεΤσέ) μέσω της τεχνικής </a:t>
            </a:r>
            <a:r>
              <a:rPr lang="en-GB" altLang="el-GR" sz="2200" smtClean="0">
                <a:cs typeface="Times New Roman" panose="02020603050405020304" pitchFamily="18" charset="0"/>
              </a:rPr>
              <a:t>SIT (Sterile insect technique)</a:t>
            </a:r>
            <a:r>
              <a:rPr lang="el-GR" altLang="el-GR" sz="2200" smtClean="0">
                <a:cs typeface="Times New Roman" panose="02020603050405020304" pitchFamily="18" charset="0"/>
              </a:rPr>
              <a:t>. </a:t>
            </a:r>
          </a:p>
          <a:p>
            <a:pPr marL="182563" indent="0"/>
            <a:endParaRPr lang="el-GR" altLang="en-US" sz="2400" smtClean="0"/>
          </a:p>
          <a:p>
            <a:pPr marL="182563" indent="0"/>
            <a:endParaRPr lang="el-GR" altLang="en-US" sz="2200" smtClean="0"/>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5D5D0D24-D60C-4B6C-BE7B-12801727EB48}" type="slidenum">
              <a:rPr lang="en-US" altLang="el-GR" smtClean="0"/>
              <a:pPr>
                <a:defRPr/>
              </a:pPr>
              <a:t>39</a:t>
            </a:fld>
            <a:endParaRPr lang="en-US" altLang="el-GR"/>
          </a:p>
        </p:txBody>
      </p:sp>
      <p:pic>
        <p:nvPicPr>
          <p:cNvPr id="61446"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2075" y="1874838"/>
            <a:ext cx="3903663" cy="3624262"/>
          </a:xfrm>
        </p:spPr>
      </p:pic>
      <p:sp>
        <p:nvSpPr>
          <p:cNvPr id="7" name="TextBox 6"/>
          <p:cNvSpPr txBox="1"/>
          <p:nvPr/>
        </p:nvSpPr>
        <p:spPr>
          <a:xfrm>
            <a:off x="3519488" y="5222875"/>
            <a:ext cx="339725" cy="276225"/>
          </a:xfrm>
          <a:prstGeom prst="rect">
            <a:avLst/>
          </a:prstGeom>
          <a:noFill/>
        </p:spPr>
        <p:txBody>
          <a:bodyPr wrap="none">
            <a:spAutoFit/>
          </a:bodyPr>
          <a:lstStyle/>
          <a:p>
            <a:pPr>
              <a:defRPr/>
            </a:pPr>
            <a:r>
              <a:rPr lang="en-US" sz="1200" b="1" dirty="0">
                <a:latin typeface="+mj-lt"/>
              </a:rPr>
              <a:t>21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Τίτλος 5"/>
          <p:cNvSpPr>
            <a:spLocks noGrp="1"/>
          </p:cNvSpPr>
          <p:nvPr>
            <p:ph type="title"/>
          </p:nvPr>
        </p:nvSpPr>
        <p:spPr/>
        <p:txBody>
          <a:bodyPr/>
          <a:lstStyle/>
          <a:p>
            <a:pPr eaLnBrk="1" hangingPunct="1"/>
            <a:r>
              <a:rPr lang="el-GR" altLang="el-GR" dirty="0" smtClean="0"/>
              <a:t>Πρωτόζωα: Ταξινόμηση 1/4</a:t>
            </a:r>
          </a:p>
        </p:txBody>
      </p:sp>
      <p:sp>
        <p:nvSpPr>
          <p:cNvPr id="9219" name="Θέση περιεχομένου 6"/>
          <p:cNvSpPr>
            <a:spLocks noGrp="1"/>
          </p:cNvSpPr>
          <p:nvPr>
            <p:ph idx="1"/>
          </p:nvPr>
        </p:nvSpPr>
        <p:spPr/>
        <p:txBody>
          <a:bodyPr/>
          <a:lstStyle/>
          <a:p>
            <a:pPr marL="528638" indent="-457200" eaLnBrk="1" hangingPunct="1">
              <a:lnSpc>
                <a:spcPct val="100000"/>
              </a:lnSpc>
              <a:spcBef>
                <a:spcPts val="1800"/>
              </a:spcBef>
            </a:pPr>
            <a:r>
              <a:rPr lang="el-GR" altLang="el-GR" sz="2600" dirty="0" smtClean="0">
                <a:cs typeface="Times New Roman" panose="02020603050405020304" pitchFamily="18" charset="0"/>
              </a:rPr>
              <a:t>Θα ακολουθηθεί η </a:t>
            </a:r>
            <a:r>
              <a:rPr lang="el-GR" altLang="el-GR" sz="2600" b="1" dirty="0" smtClean="0">
                <a:cs typeface="Times New Roman" panose="02020603050405020304" pitchFamily="18" charset="0"/>
              </a:rPr>
              <a:t>ταξινόμηση των </a:t>
            </a:r>
            <a:r>
              <a:rPr lang="el-GR" altLang="el-GR" sz="2600" b="1" dirty="0" err="1" smtClean="0">
                <a:cs typeface="Times New Roman" panose="02020603050405020304" pitchFamily="18" charset="0"/>
              </a:rPr>
              <a:t>ευκαρυωτικών</a:t>
            </a:r>
            <a:r>
              <a:rPr lang="el-GR" altLang="el-GR" sz="2600" b="1" dirty="0" smtClean="0">
                <a:cs typeface="Times New Roman" panose="02020603050405020304" pitchFamily="18" charset="0"/>
              </a:rPr>
              <a:t> οργανισμών </a:t>
            </a:r>
            <a:r>
              <a:rPr lang="el-GR" altLang="el-GR" sz="2600" dirty="0" smtClean="0">
                <a:cs typeface="Times New Roman" panose="02020603050405020304" pitchFamily="18" charset="0"/>
              </a:rPr>
              <a:t>κατά τη </a:t>
            </a:r>
            <a:r>
              <a:rPr lang="en-GB" altLang="el-GR" sz="2600" dirty="0" smtClean="0">
                <a:cs typeface="Times New Roman" panose="02020603050405020304" pitchFamily="18" charset="0"/>
              </a:rPr>
              <a:t>Sandra </a:t>
            </a:r>
            <a:r>
              <a:rPr lang="en-GB" altLang="el-GR" sz="2600" b="1" dirty="0" err="1" smtClean="0">
                <a:cs typeface="Times New Roman" panose="02020603050405020304" pitchFamily="18" charset="0"/>
              </a:rPr>
              <a:t>Baldauf</a:t>
            </a:r>
            <a:r>
              <a:rPr lang="en-GB" altLang="el-GR" sz="2600" b="1" dirty="0" smtClean="0">
                <a:cs typeface="Times New Roman" panose="02020603050405020304" pitchFamily="18" charset="0"/>
              </a:rPr>
              <a:t> </a:t>
            </a:r>
            <a:r>
              <a:rPr lang="el-GR" altLang="el-GR" sz="2600" b="1" dirty="0" smtClean="0">
                <a:cs typeface="Times New Roman" panose="02020603050405020304" pitchFamily="18" charset="0"/>
              </a:rPr>
              <a:t>(2003). </a:t>
            </a:r>
            <a:r>
              <a:rPr lang="en-US" altLang="el-GR" sz="2600" b="1" dirty="0" smtClean="0">
                <a:cs typeface="Times New Roman" panose="02020603050405020304" pitchFamily="18" charset="0"/>
              </a:rPr>
              <a:t>The deep roots of eukaryotes</a:t>
            </a:r>
            <a:r>
              <a:rPr lang="el-GR" altLang="el-GR" sz="2600" b="1" dirty="0" smtClean="0">
                <a:cs typeface="Times New Roman" panose="02020603050405020304" pitchFamily="18" charset="0"/>
              </a:rPr>
              <a:t>. </a:t>
            </a:r>
            <a:r>
              <a:rPr lang="en-US" altLang="el-GR" sz="2600" b="1" i="1" dirty="0" smtClean="0">
                <a:cs typeface="Times New Roman" panose="02020603050405020304" pitchFamily="18" charset="0"/>
              </a:rPr>
              <a:t>Science</a:t>
            </a:r>
            <a:r>
              <a:rPr lang="el-GR" altLang="el-GR" sz="2600" b="1" i="1" dirty="0" smtClean="0">
                <a:cs typeface="Times New Roman" panose="02020603050405020304" pitchFamily="18" charset="0"/>
              </a:rPr>
              <a:t>,</a:t>
            </a:r>
            <a:r>
              <a:rPr lang="en-US" altLang="el-GR" sz="2600" b="1" dirty="0" smtClean="0">
                <a:cs typeface="Times New Roman" panose="02020603050405020304" pitchFamily="18" charset="0"/>
              </a:rPr>
              <a:t> 300</a:t>
            </a:r>
            <a:r>
              <a:rPr lang="el-GR" altLang="el-GR" sz="2600" b="1" dirty="0" smtClean="0">
                <a:cs typeface="Times New Roman" panose="02020603050405020304" pitchFamily="18" charset="0"/>
              </a:rPr>
              <a:t> (5626) </a:t>
            </a:r>
            <a:r>
              <a:rPr lang="en-US" altLang="el-GR" sz="2600" b="1" dirty="0" smtClean="0">
                <a:cs typeface="Times New Roman" panose="02020603050405020304" pitchFamily="18" charset="0"/>
              </a:rPr>
              <a:t>1703-</a:t>
            </a:r>
            <a:r>
              <a:rPr lang="el-GR" altLang="el-GR" sz="2600" b="1" dirty="0" smtClean="0">
                <a:cs typeface="Times New Roman" panose="02020603050405020304" pitchFamily="18" charset="0"/>
              </a:rPr>
              <a:t>170</a:t>
            </a:r>
            <a:r>
              <a:rPr lang="en-US" altLang="el-GR" sz="2600" b="1" dirty="0" smtClean="0">
                <a:cs typeface="Times New Roman" panose="02020603050405020304" pitchFamily="18" charset="0"/>
              </a:rPr>
              <a:t>6.</a:t>
            </a:r>
          </a:p>
          <a:p>
            <a:pPr marL="528638" indent="-457200" eaLnBrk="1" hangingPunct="1">
              <a:lnSpc>
                <a:spcPct val="100000"/>
              </a:lnSpc>
              <a:spcBef>
                <a:spcPts val="1800"/>
              </a:spcBef>
            </a:pPr>
            <a:r>
              <a:rPr lang="el-GR" altLang="el-GR" sz="2600" dirty="0" smtClean="0">
                <a:cs typeface="Times New Roman" panose="02020603050405020304" pitchFamily="18" charset="0"/>
              </a:rPr>
              <a:t>Θα παρουσιάζεται ο </a:t>
            </a:r>
            <a:r>
              <a:rPr lang="el-GR" altLang="el-GR" sz="2600" b="1" dirty="0" smtClean="0">
                <a:cs typeface="Times New Roman" panose="02020603050405020304" pitchFamily="18" charset="0"/>
              </a:rPr>
              <a:t>κύκλος ζωής </a:t>
            </a:r>
            <a:r>
              <a:rPr lang="el-GR" altLang="el-GR" sz="2600" dirty="0" smtClean="0">
                <a:cs typeface="Times New Roman" panose="02020603050405020304" pitchFamily="18" charset="0"/>
              </a:rPr>
              <a:t>του κάθε παθογόνου και </a:t>
            </a:r>
            <a:r>
              <a:rPr lang="el-GR" altLang="el-GR" sz="2600" b="1" dirty="0" smtClean="0">
                <a:cs typeface="Times New Roman" panose="02020603050405020304" pitchFamily="18" charset="0"/>
              </a:rPr>
              <a:t>η συστηματική κατάταξή του ακολουθώντας τη σειρά: </a:t>
            </a:r>
          </a:p>
          <a:p>
            <a:pPr marL="528638" indent="-457200" eaLnBrk="1" hangingPunct="1">
              <a:lnSpc>
                <a:spcPct val="100000"/>
              </a:lnSpc>
              <a:spcBef>
                <a:spcPts val="1800"/>
              </a:spcBef>
              <a:buFontTx/>
              <a:buNone/>
            </a:pPr>
            <a:r>
              <a:rPr lang="el-GR" altLang="el-GR" sz="2600" b="1" dirty="0" smtClean="0">
                <a:cs typeface="Times New Roman" panose="02020603050405020304" pitchFamily="18" charset="0"/>
              </a:rPr>
              <a:t>          Τάξη &gt; Οικογένεια &gt;Γένος&gt; Είδος &gt;Υποείδος</a:t>
            </a:r>
          </a:p>
          <a:p>
            <a:pPr marL="528638" indent="-457200" eaLnBrk="1" hangingPunct="1"/>
            <a:endParaRPr lang="el-GR" altLang="el-GR" dirty="0" smtClean="0"/>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31152C9F-BF88-48F1-9EA5-634EDE580C2A}" type="slidenum">
              <a:rPr lang="en-US" altLang="el-GR" smtClean="0"/>
              <a:pPr>
                <a:defRPr/>
              </a:pPr>
              <a:t>4</a:t>
            </a:fld>
            <a:endParaRPr lang="en-US" altLang="el-G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Τίτλος 5"/>
          <p:cNvSpPr>
            <a:spLocks noGrp="1"/>
          </p:cNvSpPr>
          <p:nvPr>
            <p:ph type="title"/>
          </p:nvPr>
        </p:nvSpPr>
        <p:spPr>
          <a:xfrm>
            <a:off x="685800" y="609600"/>
            <a:ext cx="7772400" cy="1143000"/>
          </a:xfrm>
        </p:spPr>
        <p:txBody>
          <a:bodyPr/>
          <a:lstStyle/>
          <a:p>
            <a:pPr eaLnBrk="1" hangingPunct="1"/>
            <a:r>
              <a:rPr lang="el-GR" altLang="el-GR" dirty="0" smtClean="0"/>
              <a:t>Τρυπανοσωμίαση</a:t>
            </a:r>
            <a:r>
              <a:rPr lang="en-US" altLang="el-GR" dirty="0" smtClean="0"/>
              <a:t> </a:t>
            </a:r>
            <a:r>
              <a:rPr lang="el-GR" altLang="el-GR" dirty="0" smtClean="0"/>
              <a:t>5</a:t>
            </a:r>
            <a:r>
              <a:rPr lang="en-US" altLang="el-GR" dirty="0" smtClean="0"/>
              <a:t>/</a:t>
            </a:r>
            <a:r>
              <a:rPr lang="el-GR" altLang="el-GR" dirty="0" smtClean="0"/>
              <a:t>8</a:t>
            </a:r>
          </a:p>
        </p:txBody>
      </p:sp>
      <p:sp>
        <p:nvSpPr>
          <p:cNvPr id="63491" name="Text Placeholder 2"/>
          <p:cNvSpPr>
            <a:spLocks noGrp="1"/>
          </p:cNvSpPr>
          <p:nvPr>
            <p:ph type="body" sz="half" idx="2"/>
          </p:nvPr>
        </p:nvSpPr>
        <p:spPr>
          <a:xfrm>
            <a:off x="3589338" y="1557338"/>
            <a:ext cx="5086350" cy="4679950"/>
          </a:xfrm>
        </p:spPr>
        <p:txBody>
          <a:bodyPr/>
          <a:lstStyle/>
          <a:p>
            <a:pPr marL="182563" indent="0" algn="ctr" eaLnBrk="1" hangingPunct="1">
              <a:lnSpc>
                <a:spcPct val="100000"/>
              </a:lnSpc>
              <a:spcBef>
                <a:spcPct val="0"/>
              </a:spcBef>
              <a:buFontTx/>
              <a:buNone/>
            </a:pPr>
            <a:r>
              <a:rPr lang="el-GR" altLang="el-GR" sz="2100" b="1" dirty="0" smtClean="0">
                <a:cs typeface="Times New Roman" panose="02020603050405020304" pitchFamily="18" charset="0"/>
              </a:rPr>
              <a:t>Αμερικανική Τρυπανοσωμίαση </a:t>
            </a:r>
          </a:p>
          <a:p>
            <a:pPr marL="182563" indent="0" algn="ctr" eaLnBrk="1" hangingPunct="1">
              <a:lnSpc>
                <a:spcPct val="100000"/>
              </a:lnSpc>
              <a:spcBef>
                <a:spcPct val="0"/>
              </a:spcBef>
              <a:buFontTx/>
              <a:buNone/>
            </a:pPr>
            <a:r>
              <a:rPr lang="el-GR" altLang="el-GR" sz="2100" b="1" dirty="0" smtClean="0">
                <a:cs typeface="Times New Roman" panose="02020603050405020304" pitchFamily="18" charset="0"/>
              </a:rPr>
              <a:t>ή Ασθένεια </a:t>
            </a:r>
            <a:r>
              <a:rPr lang="en-GB" altLang="el-GR" sz="2100" b="1" dirty="0" err="1" smtClean="0">
                <a:cs typeface="Times New Roman" panose="02020603050405020304" pitchFamily="18" charset="0"/>
              </a:rPr>
              <a:t>Chagas</a:t>
            </a:r>
            <a:r>
              <a:rPr lang="el-GR" altLang="el-GR" sz="2100" b="1" dirty="0" smtClean="0">
                <a:cs typeface="Times New Roman" panose="02020603050405020304" pitchFamily="18" charset="0"/>
              </a:rPr>
              <a:t>.</a:t>
            </a:r>
            <a:r>
              <a:rPr lang="en-GB" altLang="el-GR" sz="2100" b="1" dirty="0" smtClean="0">
                <a:cs typeface="Times New Roman" panose="02020603050405020304" pitchFamily="18" charset="0"/>
              </a:rPr>
              <a:t> </a:t>
            </a:r>
            <a:endParaRPr lang="el-GR" altLang="el-GR" sz="2100" b="1" dirty="0" smtClean="0">
              <a:cs typeface="Times New Roman" panose="02020603050405020304" pitchFamily="18" charset="0"/>
            </a:endParaRPr>
          </a:p>
          <a:p>
            <a:pPr marL="182563" indent="0" eaLnBrk="1" hangingPunct="1">
              <a:lnSpc>
                <a:spcPct val="100000"/>
              </a:lnSpc>
              <a:spcBef>
                <a:spcPts val="600"/>
              </a:spcBef>
              <a:buFontTx/>
              <a:buNone/>
            </a:pPr>
            <a:r>
              <a:rPr lang="el-GR" altLang="el-GR" sz="2100" b="1" dirty="0" smtClean="0">
                <a:cs typeface="Times New Roman" panose="02020603050405020304" pitchFamily="18" charset="0"/>
              </a:rPr>
              <a:t>Τάξη</a:t>
            </a:r>
            <a:r>
              <a:rPr lang="en-GB" altLang="el-GR" sz="2100" b="1" dirty="0" smtClean="0">
                <a:cs typeface="Times New Roman" panose="02020603050405020304" pitchFamily="18" charset="0"/>
              </a:rPr>
              <a:t>: </a:t>
            </a:r>
            <a:r>
              <a:rPr lang="en-GB" altLang="el-GR" sz="2100" b="1" dirty="0" err="1" smtClean="0">
                <a:cs typeface="Times New Roman" panose="02020603050405020304" pitchFamily="18" charset="0"/>
              </a:rPr>
              <a:t>Trypanosomatida</a:t>
            </a:r>
            <a:r>
              <a:rPr lang="en-GB" altLang="el-GR" sz="2100" b="1" dirty="0" smtClean="0">
                <a:cs typeface="Times New Roman" panose="02020603050405020304" pitchFamily="18" charset="0"/>
              </a:rPr>
              <a:t>, </a:t>
            </a:r>
            <a:r>
              <a:rPr lang="el-GR" altLang="el-GR" sz="2100" b="1" dirty="0" smtClean="0">
                <a:cs typeface="Times New Roman" panose="02020603050405020304" pitchFamily="18" charset="0"/>
              </a:rPr>
              <a:t>Οικογένεια</a:t>
            </a:r>
            <a:r>
              <a:rPr lang="en-GB" altLang="el-GR" sz="2100" b="1" dirty="0" smtClean="0">
                <a:cs typeface="Times New Roman" panose="02020603050405020304" pitchFamily="18" charset="0"/>
              </a:rPr>
              <a:t>: </a:t>
            </a:r>
            <a:r>
              <a:rPr lang="en-GB" altLang="el-GR" sz="2100" b="1" dirty="0" err="1" smtClean="0">
                <a:cs typeface="Times New Roman" panose="02020603050405020304" pitchFamily="18" charset="0"/>
              </a:rPr>
              <a:t>Trypanosomatidae</a:t>
            </a:r>
            <a:r>
              <a:rPr lang="en-GB" altLang="el-GR" sz="2100" b="1" dirty="0" smtClean="0">
                <a:cs typeface="Times New Roman" panose="02020603050405020304" pitchFamily="18" charset="0"/>
              </a:rPr>
              <a:t>,</a:t>
            </a:r>
            <a:r>
              <a:rPr lang="el-GR" altLang="el-GR" sz="2100" b="1" dirty="0" smtClean="0">
                <a:cs typeface="Times New Roman" panose="02020603050405020304" pitchFamily="18" charset="0"/>
              </a:rPr>
              <a:t> Γένος</a:t>
            </a:r>
            <a:r>
              <a:rPr lang="en-GB" altLang="el-GR" sz="2100" b="1" dirty="0" smtClean="0">
                <a:cs typeface="Times New Roman" panose="02020603050405020304" pitchFamily="18" charset="0"/>
              </a:rPr>
              <a:t>: </a:t>
            </a:r>
            <a:r>
              <a:rPr lang="en-GB" altLang="el-GR" sz="2100" b="1" dirty="0" err="1" smtClean="0">
                <a:cs typeface="Times New Roman" panose="02020603050405020304" pitchFamily="18" charset="0"/>
              </a:rPr>
              <a:t>Trypanosoma</a:t>
            </a:r>
            <a:r>
              <a:rPr lang="en-GB" altLang="el-GR" sz="2100" b="1" dirty="0" smtClean="0">
                <a:cs typeface="Times New Roman" panose="02020603050405020304" pitchFamily="18" charset="0"/>
              </a:rPr>
              <a:t>, </a:t>
            </a:r>
            <a:r>
              <a:rPr lang="el-GR" altLang="el-GR" sz="2100" b="1" dirty="0" smtClean="0">
                <a:cs typeface="Times New Roman" panose="02020603050405020304" pitchFamily="18" charset="0"/>
              </a:rPr>
              <a:t>Είδος</a:t>
            </a:r>
            <a:r>
              <a:rPr lang="en-GB" altLang="el-GR" sz="2100" b="1" dirty="0" smtClean="0">
                <a:cs typeface="Times New Roman" panose="02020603050405020304" pitchFamily="18" charset="0"/>
              </a:rPr>
              <a:t>: </a:t>
            </a:r>
            <a:r>
              <a:rPr lang="en-GB" altLang="el-GR" sz="2100" b="1" dirty="0" err="1" smtClean="0">
                <a:cs typeface="Times New Roman" panose="02020603050405020304" pitchFamily="18" charset="0"/>
              </a:rPr>
              <a:t>cruzi</a:t>
            </a:r>
            <a:r>
              <a:rPr lang="el-GR" altLang="el-GR" sz="2100" b="1" dirty="0" smtClean="0">
                <a:cs typeface="Times New Roman" panose="02020603050405020304" pitchFamily="18" charset="0"/>
              </a:rPr>
              <a:t>.</a:t>
            </a:r>
            <a:endParaRPr lang="en-GB" altLang="el-GR" sz="2100" b="1" dirty="0" smtClean="0">
              <a:cs typeface="Times New Roman" panose="02020603050405020304" pitchFamily="18" charset="0"/>
            </a:endParaRPr>
          </a:p>
          <a:p>
            <a:pPr marL="182563" indent="0" eaLnBrk="1" hangingPunct="1">
              <a:lnSpc>
                <a:spcPct val="100000"/>
              </a:lnSpc>
              <a:spcBef>
                <a:spcPts val="600"/>
              </a:spcBef>
              <a:buFontTx/>
              <a:buNone/>
            </a:pPr>
            <a:r>
              <a:rPr lang="el-GR" altLang="el-GR" sz="2100" dirty="0" smtClean="0">
                <a:cs typeface="Times New Roman" panose="02020603050405020304" pitchFamily="18" charset="0"/>
              </a:rPr>
              <a:t>Ο κύκλος ζωής του παρασίτου  χαρακτηρίζεται από την παρουσία ενδιάμεσου ξενιστή. Ο ενδιάμεσος ξενιστής είναι </a:t>
            </a:r>
            <a:r>
              <a:rPr lang="el-GR" altLang="el-GR" sz="2100" b="1" dirty="0" err="1" smtClean="0">
                <a:cs typeface="Times New Roman" panose="02020603050405020304" pitchFamily="18" charset="0"/>
              </a:rPr>
              <a:t>αιμομυζητικά</a:t>
            </a:r>
            <a:r>
              <a:rPr lang="el-GR" altLang="el-GR" sz="2100" b="1" dirty="0" smtClean="0">
                <a:cs typeface="Times New Roman" panose="02020603050405020304" pitchFamily="18" charset="0"/>
              </a:rPr>
              <a:t> </a:t>
            </a:r>
            <a:r>
              <a:rPr lang="el-GR" altLang="el-GR" sz="2100" b="1" dirty="0" err="1" smtClean="0">
                <a:cs typeface="Times New Roman" panose="02020603050405020304" pitchFamily="18" charset="0"/>
              </a:rPr>
              <a:t>Ημίπτερα</a:t>
            </a:r>
            <a:r>
              <a:rPr lang="el-GR" altLang="el-GR" sz="2100" b="1" dirty="0" smtClean="0">
                <a:cs typeface="Times New Roman" panose="02020603050405020304" pitchFamily="18" charset="0"/>
              </a:rPr>
              <a:t> (οικογένεια</a:t>
            </a:r>
            <a:r>
              <a:rPr lang="el-GR" altLang="el-GR" sz="2100" dirty="0" smtClean="0">
                <a:cs typeface="Times New Roman" panose="02020603050405020304" pitchFamily="18" charset="0"/>
              </a:rPr>
              <a:t>: </a:t>
            </a:r>
            <a:r>
              <a:rPr lang="en-GB" altLang="el-GR" sz="2100" b="1" dirty="0" err="1" smtClean="0">
                <a:cs typeface="Times New Roman" panose="02020603050405020304" pitchFamily="18" charset="0"/>
              </a:rPr>
              <a:t>Reduviidae</a:t>
            </a:r>
            <a:r>
              <a:rPr lang="en-GB" altLang="el-GR" sz="2100" b="1" dirty="0" smtClean="0">
                <a:cs typeface="Times New Roman" panose="02020603050405020304" pitchFamily="18" charset="0"/>
              </a:rPr>
              <a:t>)</a:t>
            </a:r>
            <a:r>
              <a:rPr lang="el-GR" altLang="el-GR" sz="2100" b="1" dirty="0" smtClean="0">
                <a:cs typeface="Times New Roman" panose="02020603050405020304" pitchFamily="18" charset="0"/>
              </a:rPr>
              <a:t>.</a:t>
            </a:r>
            <a:r>
              <a:rPr lang="el-GR" altLang="el-GR" sz="2100" dirty="0" smtClean="0">
                <a:cs typeface="Times New Roman" panose="02020603050405020304" pitchFamily="18" charset="0"/>
              </a:rPr>
              <a:t> Η ασθένεια αυτή εντοπίζεται στην Κεντρική και Λατινική </a:t>
            </a:r>
            <a:r>
              <a:rPr lang="el-GR" altLang="el-GR" sz="2100" b="1" dirty="0" smtClean="0">
                <a:cs typeface="Times New Roman" panose="02020603050405020304" pitchFamily="18" charset="0"/>
              </a:rPr>
              <a:t>Αμερική </a:t>
            </a:r>
            <a:r>
              <a:rPr lang="el-GR" altLang="el-GR" sz="2100" dirty="0" smtClean="0">
                <a:cs typeface="Times New Roman" panose="02020603050405020304" pitchFamily="18" charset="0"/>
              </a:rPr>
              <a:t>και μεταδίδεται στον </a:t>
            </a:r>
            <a:r>
              <a:rPr lang="el-GR" altLang="el-GR" sz="2100" b="1" dirty="0" smtClean="0">
                <a:cs typeface="Times New Roman" panose="02020603050405020304" pitchFamily="18" charset="0"/>
              </a:rPr>
              <a:t>άνθρωπο και άλλα ζώα μετά το </a:t>
            </a:r>
            <a:r>
              <a:rPr lang="el-GR" altLang="el-GR" sz="2100" dirty="0" smtClean="0">
                <a:cs typeface="Times New Roman" panose="02020603050405020304" pitchFamily="18" charset="0"/>
              </a:rPr>
              <a:t>τσίμπημα του εντόμου. </a:t>
            </a:r>
          </a:p>
          <a:p>
            <a:pPr marL="182563" indent="0"/>
            <a:endParaRPr lang="el-GR" altLang="en-US" sz="2100" dirty="0" smtClean="0"/>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39D7D1A9-A128-471F-ADFC-6C48B16BBD7D}" type="slidenum">
              <a:rPr lang="en-US" altLang="el-GR" smtClean="0"/>
              <a:pPr>
                <a:defRPr/>
              </a:pPr>
              <a:t>40</a:t>
            </a:fld>
            <a:endParaRPr lang="en-US" altLang="el-GR"/>
          </a:p>
        </p:txBody>
      </p:sp>
      <p:pic>
        <p:nvPicPr>
          <p:cNvPr id="63494"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8013" y="2044700"/>
            <a:ext cx="2951162" cy="2768600"/>
          </a:xfrm>
        </p:spPr>
      </p:pic>
      <p:sp>
        <p:nvSpPr>
          <p:cNvPr id="7" name="TextBox 6"/>
          <p:cNvSpPr txBox="1"/>
          <p:nvPr/>
        </p:nvSpPr>
        <p:spPr>
          <a:xfrm>
            <a:off x="3090863" y="4365625"/>
            <a:ext cx="341312" cy="276225"/>
          </a:xfrm>
          <a:prstGeom prst="rect">
            <a:avLst/>
          </a:prstGeom>
          <a:noFill/>
        </p:spPr>
        <p:txBody>
          <a:bodyPr wrap="none">
            <a:spAutoFit/>
          </a:bodyPr>
          <a:lstStyle/>
          <a:p>
            <a:pPr>
              <a:defRPr/>
            </a:pPr>
            <a:r>
              <a:rPr lang="en-US" sz="1200" b="1" dirty="0">
                <a:latin typeface="+mj-lt"/>
              </a:rPr>
              <a:t>22</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Τίτλος 5"/>
          <p:cNvSpPr>
            <a:spLocks noGrp="1"/>
          </p:cNvSpPr>
          <p:nvPr>
            <p:ph type="title"/>
          </p:nvPr>
        </p:nvSpPr>
        <p:spPr/>
        <p:txBody>
          <a:bodyPr/>
          <a:lstStyle/>
          <a:p>
            <a:pPr eaLnBrk="1" hangingPunct="1"/>
            <a:r>
              <a:rPr lang="el-GR" altLang="el-GR" dirty="0" smtClean="0"/>
              <a:t>Τρυπανοσωμίαση</a:t>
            </a:r>
            <a:r>
              <a:rPr lang="en-US" altLang="el-GR" dirty="0" smtClean="0"/>
              <a:t> 6/</a:t>
            </a:r>
            <a:r>
              <a:rPr lang="el-GR" altLang="el-GR" dirty="0" smtClean="0"/>
              <a:t>8</a:t>
            </a:r>
          </a:p>
        </p:txBody>
      </p:sp>
      <p:sp>
        <p:nvSpPr>
          <p:cNvPr id="65539" name="Text Placeholder 2"/>
          <p:cNvSpPr>
            <a:spLocks noGrp="1"/>
          </p:cNvSpPr>
          <p:nvPr>
            <p:ph type="body" sz="half" idx="2"/>
          </p:nvPr>
        </p:nvSpPr>
        <p:spPr>
          <a:xfrm>
            <a:off x="3149600" y="1557338"/>
            <a:ext cx="5759450" cy="4551362"/>
          </a:xfrm>
        </p:spPr>
        <p:txBody>
          <a:bodyPr/>
          <a:lstStyle/>
          <a:p>
            <a:pPr marL="182563" indent="0" eaLnBrk="1" hangingPunct="1">
              <a:lnSpc>
                <a:spcPct val="100000"/>
              </a:lnSpc>
              <a:spcBef>
                <a:spcPts val="600"/>
              </a:spcBef>
              <a:buFontTx/>
              <a:buNone/>
            </a:pPr>
            <a:r>
              <a:rPr lang="el-GR" altLang="el-GR" sz="2100" b="1" dirty="0" smtClean="0">
                <a:cs typeface="Times New Roman" panose="02020603050405020304" pitchFamily="18" charset="0"/>
              </a:rPr>
              <a:t>Συμπτώματα:</a:t>
            </a:r>
            <a:r>
              <a:rPr lang="en-GB" altLang="el-GR" sz="2100" dirty="0" smtClean="0">
                <a:cs typeface="Times New Roman" panose="02020603050405020304" pitchFamily="18" charset="0"/>
              </a:rPr>
              <a:t> </a:t>
            </a:r>
            <a:r>
              <a:rPr lang="el-GR" altLang="el-GR" sz="2100" dirty="0" smtClean="0">
                <a:cs typeface="Times New Roman" panose="02020603050405020304" pitchFamily="18" charset="0"/>
              </a:rPr>
              <a:t>Διακρίνονται σε αυτά της </a:t>
            </a:r>
            <a:r>
              <a:rPr lang="el-GR" altLang="el-GR" sz="2100" b="1" dirty="0" smtClean="0">
                <a:cs typeface="Times New Roman" panose="02020603050405020304" pitchFamily="18" charset="0"/>
              </a:rPr>
              <a:t>οξείας μορφής και την χρόνιας μορφής της ασθένειας</a:t>
            </a:r>
            <a:r>
              <a:rPr lang="el-GR" altLang="el-GR" sz="2100" dirty="0" smtClean="0">
                <a:cs typeface="Times New Roman" panose="02020603050405020304" pitchFamily="18" charset="0"/>
              </a:rPr>
              <a:t>. Στην οξεία μορφή έχουμε </a:t>
            </a:r>
            <a:r>
              <a:rPr lang="el-GR" altLang="el-GR" sz="2100" b="1" dirty="0" smtClean="0">
                <a:cs typeface="Times New Roman" panose="02020603050405020304" pitchFamily="18" charset="0"/>
              </a:rPr>
              <a:t>πυρετό, ανορεξία</a:t>
            </a:r>
            <a:r>
              <a:rPr lang="el-GR" altLang="el-GR" sz="2100" dirty="0" smtClean="0">
                <a:cs typeface="Times New Roman" panose="02020603050405020304" pitchFamily="18" charset="0"/>
              </a:rPr>
              <a:t>, </a:t>
            </a:r>
            <a:r>
              <a:rPr lang="el-GR" altLang="el-GR" sz="2100" b="1" dirty="0" smtClean="0">
                <a:cs typeface="Times New Roman" panose="02020603050405020304" pitchFamily="18" charset="0"/>
              </a:rPr>
              <a:t>διόγκωση λεμφαδένων και χαρακτηριστική παρουσία δυσπλασιών</a:t>
            </a:r>
            <a:r>
              <a:rPr lang="en-US" altLang="el-GR" sz="2100" b="1" dirty="0" smtClean="0">
                <a:cs typeface="Times New Roman" panose="02020603050405020304" pitchFamily="18" charset="0"/>
              </a:rPr>
              <a:t> </a:t>
            </a:r>
            <a:r>
              <a:rPr lang="el-GR" altLang="el-GR" sz="2100" b="1" dirty="0" smtClean="0">
                <a:cs typeface="Times New Roman" panose="02020603050405020304" pitchFamily="18" charset="0"/>
              </a:rPr>
              <a:t>γύρω από τους οφθαλμούς</a:t>
            </a:r>
            <a:r>
              <a:rPr lang="el-GR" altLang="el-GR" sz="2100" dirty="0" smtClean="0">
                <a:cs typeface="Times New Roman" panose="02020603050405020304" pitchFamily="18" charset="0"/>
              </a:rPr>
              <a:t>. Στη </a:t>
            </a:r>
            <a:r>
              <a:rPr lang="el-GR" altLang="el-GR" sz="2100" b="1" dirty="0" smtClean="0">
                <a:cs typeface="Times New Roman" panose="02020603050405020304" pitchFamily="18" charset="0"/>
              </a:rPr>
              <a:t>χρόνια μορφή </a:t>
            </a:r>
            <a:r>
              <a:rPr lang="el-GR" altLang="el-GR" sz="2100" dirty="0" smtClean="0">
                <a:cs typeface="Times New Roman" panose="02020603050405020304" pitchFamily="18" charset="0"/>
              </a:rPr>
              <a:t>έχουμε </a:t>
            </a:r>
            <a:r>
              <a:rPr lang="el-GR" altLang="el-GR" sz="2100" b="1" dirty="0" err="1" smtClean="0">
                <a:cs typeface="Times New Roman" panose="02020603050405020304" pitchFamily="18" charset="0"/>
              </a:rPr>
              <a:t>καρδιομυοπάθεια</a:t>
            </a:r>
            <a:r>
              <a:rPr lang="el-GR" altLang="el-GR" sz="2100" b="1" dirty="0" smtClean="0">
                <a:cs typeface="Times New Roman" panose="02020603050405020304" pitchFamily="18" charset="0"/>
              </a:rPr>
              <a:t>,</a:t>
            </a:r>
            <a:r>
              <a:rPr lang="el-GR" altLang="el-GR" sz="2100" dirty="0" smtClean="0">
                <a:cs typeface="Times New Roman" panose="02020603050405020304" pitchFamily="18" charset="0"/>
              </a:rPr>
              <a:t> δυσπλασίες του πεπτικού συστήματος.</a:t>
            </a:r>
            <a:endParaRPr lang="en-GB" altLang="el-GR" sz="2100" dirty="0" smtClean="0">
              <a:cs typeface="Times New Roman" panose="02020603050405020304" pitchFamily="18" charset="0"/>
            </a:endParaRPr>
          </a:p>
          <a:p>
            <a:pPr marL="182563" indent="0" eaLnBrk="1" hangingPunct="1">
              <a:lnSpc>
                <a:spcPct val="100000"/>
              </a:lnSpc>
              <a:spcBef>
                <a:spcPts val="600"/>
              </a:spcBef>
              <a:buFontTx/>
              <a:buNone/>
            </a:pPr>
            <a:r>
              <a:rPr lang="el-GR" altLang="el-GR" sz="2100" b="1" dirty="0" smtClean="0">
                <a:cs typeface="Times New Roman" panose="02020603050405020304" pitchFamily="18" charset="0"/>
              </a:rPr>
              <a:t>Διάγνωση: </a:t>
            </a:r>
            <a:r>
              <a:rPr lang="el-GR" altLang="el-GR" sz="2100" dirty="0" smtClean="0">
                <a:cs typeface="Times New Roman" panose="02020603050405020304" pitchFamily="18" charset="0"/>
              </a:rPr>
              <a:t>Μικροσκοπικός εντοπισμός των </a:t>
            </a:r>
            <a:r>
              <a:rPr lang="el-GR" altLang="el-GR" sz="2100" dirty="0" err="1" smtClean="0">
                <a:cs typeface="Times New Roman" panose="02020603050405020304" pitchFamily="18" charset="0"/>
              </a:rPr>
              <a:t>τρυπομαστιγωτών</a:t>
            </a:r>
            <a:r>
              <a:rPr lang="el-GR" altLang="el-GR" sz="2100" dirty="0" smtClean="0">
                <a:cs typeface="Times New Roman" panose="02020603050405020304" pitchFamily="18" charset="0"/>
              </a:rPr>
              <a:t> ή απομόνωσή τους από αίμα. </a:t>
            </a:r>
          </a:p>
          <a:p>
            <a:pPr marL="182563" indent="0" eaLnBrk="1" hangingPunct="1">
              <a:lnSpc>
                <a:spcPct val="100000"/>
              </a:lnSpc>
              <a:spcBef>
                <a:spcPts val="600"/>
              </a:spcBef>
              <a:buFontTx/>
              <a:buNone/>
            </a:pPr>
            <a:r>
              <a:rPr lang="el-GR" altLang="el-GR" sz="2100" b="1" dirty="0" smtClean="0">
                <a:cs typeface="Times New Roman" panose="02020603050405020304" pitchFamily="18" charset="0"/>
              </a:rPr>
              <a:t>Καταπολέμηση:</a:t>
            </a:r>
            <a:r>
              <a:rPr lang="el-GR" altLang="el-GR" sz="2100" dirty="0" smtClean="0">
                <a:cs typeface="Times New Roman" panose="02020603050405020304" pitchFamily="18" charset="0"/>
              </a:rPr>
              <a:t> </a:t>
            </a:r>
            <a:r>
              <a:rPr lang="en-GB" altLang="el-GR" sz="2100" dirty="0" err="1" smtClean="0">
                <a:cs typeface="Times New Roman" panose="02020603050405020304" pitchFamily="18" charset="0"/>
              </a:rPr>
              <a:t>Benznidazole</a:t>
            </a:r>
            <a:r>
              <a:rPr lang="en-GB" altLang="el-GR" sz="2100" dirty="0" smtClean="0">
                <a:cs typeface="Times New Roman" panose="02020603050405020304" pitchFamily="18" charset="0"/>
              </a:rPr>
              <a:t>, </a:t>
            </a:r>
            <a:r>
              <a:rPr lang="en-GB" altLang="el-GR" sz="2100" dirty="0" err="1" smtClean="0">
                <a:cs typeface="Times New Roman" panose="02020603050405020304" pitchFamily="18" charset="0"/>
              </a:rPr>
              <a:t>nifurtimox</a:t>
            </a:r>
            <a:r>
              <a:rPr lang="en-GB" altLang="el-GR" sz="2100" dirty="0" smtClean="0">
                <a:cs typeface="Times New Roman" panose="02020603050405020304" pitchFamily="18" charset="0"/>
              </a:rPr>
              <a:t> </a:t>
            </a:r>
            <a:r>
              <a:rPr lang="el-GR" altLang="el-GR" sz="2100" dirty="0" smtClean="0">
                <a:cs typeface="Times New Roman" panose="02020603050405020304" pitchFamily="18" charset="0"/>
              </a:rPr>
              <a:t>κυρίως για την οξεία μορφή προσβολής.</a:t>
            </a:r>
          </a:p>
          <a:p>
            <a:pPr marL="182563" indent="0" eaLnBrk="1" hangingPunct="1">
              <a:lnSpc>
                <a:spcPct val="100000"/>
              </a:lnSpc>
              <a:spcBef>
                <a:spcPts val="600"/>
              </a:spcBef>
              <a:buFontTx/>
              <a:buNone/>
            </a:pPr>
            <a:r>
              <a:rPr lang="el-GR" altLang="el-GR" sz="2100" b="1" dirty="0" smtClean="0">
                <a:cs typeface="Times New Roman" panose="02020603050405020304" pitchFamily="18" charset="0"/>
              </a:rPr>
              <a:t>Η χρόνια μορφή της ασθένειας μπορεί να είναι </a:t>
            </a:r>
            <a:r>
              <a:rPr lang="el-GR" altLang="el-GR" sz="2100" b="1" dirty="0" err="1" smtClean="0">
                <a:cs typeface="Times New Roman" panose="02020603050405020304" pitchFamily="18" charset="0"/>
              </a:rPr>
              <a:t>ασυμπτωματική</a:t>
            </a:r>
            <a:r>
              <a:rPr lang="en-US" altLang="el-GR" sz="2100" b="1" dirty="0" smtClean="0">
                <a:latin typeface="Times New Roman" panose="02020603050405020304" pitchFamily="18" charset="0"/>
                <a:cs typeface="Times New Roman" panose="02020603050405020304" pitchFamily="18" charset="0"/>
              </a:rPr>
              <a:t>.</a:t>
            </a:r>
            <a:r>
              <a:rPr lang="el-GR" altLang="el-GR" sz="2100" b="1" dirty="0" smtClean="0">
                <a:latin typeface="Times New Roman" panose="02020603050405020304" pitchFamily="18" charset="0"/>
                <a:cs typeface="Times New Roman" panose="02020603050405020304" pitchFamily="18" charset="0"/>
              </a:rPr>
              <a:t> </a:t>
            </a:r>
          </a:p>
          <a:p>
            <a:pPr marL="182563" indent="0"/>
            <a:endParaRPr lang="el-GR" altLang="en-US" sz="2400" dirty="0" smtClean="0"/>
          </a:p>
          <a:p>
            <a:pPr marL="182563" indent="0"/>
            <a:endParaRPr lang="el-GR" altLang="en-US" sz="2200" dirty="0" smtClean="0"/>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DD548681-1D5C-4149-BEA1-6F2735EA4557}" type="slidenum">
              <a:rPr lang="en-US" altLang="el-GR" smtClean="0"/>
              <a:pPr>
                <a:defRPr/>
              </a:pPr>
              <a:t>41</a:t>
            </a:fld>
            <a:endParaRPr lang="en-US" altLang="el-GR"/>
          </a:p>
        </p:txBody>
      </p:sp>
      <p:pic>
        <p:nvPicPr>
          <p:cNvPr id="65542"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59197" y="1890713"/>
            <a:ext cx="2788543" cy="4114800"/>
          </a:xfrm>
        </p:spPr>
      </p:pic>
      <p:sp>
        <p:nvSpPr>
          <p:cNvPr id="7" name="TextBox 6"/>
          <p:cNvSpPr txBox="1"/>
          <p:nvPr/>
        </p:nvSpPr>
        <p:spPr>
          <a:xfrm>
            <a:off x="2582863" y="5713413"/>
            <a:ext cx="341312" cy="277812"/>
          </a:xfrm>
          <a:prstGeom prst="rect">
            <a:avLst/>
          </a:prstGeom>
          <a:noFill/>
        </p:spPr>
        <p:txBody>
          <a:bodyPr wrap="none">
            <a:spAutoFit/>
          </a:bodyPr>
          <a:lstStyle/>
          <a:p>
            <a:pPr>
              <a:defRPr/>
            </a:pPr>
            <a:r>
              <a:rPr lang="en-US" sz="1200" b="1" dirty="0">
                <a:latin typeface="+mj-lt"/>
              </a:rPr>
              <a:t>23</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Τίτλος 5"/>
          <p:cNvSpPr>
            <a:spLocks noGrp="1"/>
          </p:cNvSpPr>
          <p:nvPr>
            <p:ph type="title"/>
          </p:nvPr>
        </p:nvSpPr>
        <p:spPr/>
        <p:txBody>
          <a:bodyPr/>
          <a:lstStyle/>
          <a:p>
            <a:pPr eaLnBrk="1" hangingPunct="1"/>
            <a:r>
              <a:rPr lang="el-GR" altLang="el-GR" dirty="0" smtClean="0"/>
              <a:t>Τρυπανοσωμίαση</a:t>
            </a:r>
            <a:r>
              <a:rPr lang="en-US" altLang="el-GR" dirty="0" smtClean="0"/>
              <a:t> 7/</a:t>
            </a:r>
            <a:r>
              <a:rPr lang="el-GR" altLang="el-GR" dirty="0" smtClean="0"/>
              <a:t>8</a:t>
            </a:r>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83E412B3-F51A-41CD-8340-3CE0EA1F0F7B}" type="slidenum">
              <a:rPr lang="en-US" altLang="el-GR" smtClean="0"/>
              <a:pPr>
                <a:defRPr/>
              </a:pPr>
              <a:t>42</a:t>
            </a:fld>
            <a:endParaRPr lang="en-US" altLang="el-GR"/>
          </a:p>
        </p:txBody>
      </p:sp>
      <p:pic>
        <p:nvPicPr>
          <p:cNvPr id="6758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39813" y="1508125"/>
            <a:ext cx="7064375" cy="4818063"/>
          </a:xfrm>
        </p:spPr>
      </p:pic>
      <p:sp>
        <p:nvSpPr>
          <p:cNvPr id="6" name="TextBox 5"/>
          <p:cNvSpPr txBox="1"/>
          <p:nvPr/>
        </p:nvSpPr>
        <p:spPr>
          <a:xfrm>
            <a:off x="7623175" y="5908675"/>
            <a:ext cx="341313" cy="276225"/>
          </a:xfrm>
          <a:prstGeom prst="rect">
            <a:avLst/>
          </a:prstGeom>
          <a:noFill/>
        </p:spPr>
        <p:txBody>
          <a:bodyPr wrap="none">
            <a:spAutoFit/>
          </a:bodyPr>
          <a:lstStyle/>
          <a:p>
            <a:pPr>
              <a:defRPr/>
            </a:pPr>
            <a:r>
              <a:rPr lang="en-US" sz="1200" b="1" dirty="0">
                <a:latin typeface="+mj-lt"/>
              </a:rPr>
              <a:t>24</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Τίτλος 5"/>
          <p:cNvSpPr>
            <a:spLocks noGrp="1"/>
          </p:cNvSpPr>
          <p:nvPr>
            <p:ph type="title"/>
          </p:nvPr>
        </p:nvSpPr>
        <p:spPr/>
        <p:txBody>
          <a:bodyPr/>
          <a:lstStyle/>
          <a:p>
            <a:pPr eaLnBrk="1" hangingPunct="1"/>
            <a:r>
              <a:rPr lang="el-GR" altLang="el-GR" dirty="0" smtClean="0"/>
              <a:t>Τρυπανοσωμίαση</a:t>
            </a:r>
            <a:r>
              <a:rPr lang="en-US" altLang="el-GR" dirty="0" smtClean="0"/>
              <a:t> 8/</a:t>
            </a:r>
            <a:r>
              <a:rPr lang="el-GR" altLang="el-GR" dirty="0" smtClean="0"/>
              <a:t>8</a:t>
            </a:r>
          </a:p>
        </p:txBody>
      </p:sp>
      <p:sp>
        <p:nvSpPr>
          <p:cNvPr id="69635" name="Text Placeholder 2"/>
          <p:cNvSpPr>
            <a:spLocks noGrp="1"/>
          </p:cNvSpPr>
          <p:nvPr>
            <p:ph type="body" sz="half" idx="2"/>
          </p:nvPr>
        </p:nvSpPr>
        <p:spPr>
          <a:xfrm>
            <a:off x="3563938" y="1611313"/>
            <a:ext cx="5434012" cy="4994275"/>
          </a:xfrm>
        </p:spPr>
        <p:txBody>
          <a:bodyPr/>
          <a:lstStyle/>
          <a:p>
            <a:pPr marL="182563" indent="0" eaLnBrk="1" hangingPunct="1">
              <a:lnSpc>
                <a:spcPct val="100000"/>
              </a:lnSpc>
              <a:spcBef>
                <a:spcPts val="600"/>
              </a:spcBef>
              <a:buFontTx/>
              <a:buNone/>
            </a:pPr>
            <a:r>
              <a:rPr lang="el-GR" altLang="el-GR" sz="2100" smtClean="0">
                <a:cs typeface="Times New Roman" panose="02020603050405020304" pitchFamily="18" charset="0"/>
              </a:rPr>
              <a:t>Υπολογίζεται ότι 8-10 εκατομμύρια άνθρωποι ζούν σε περιοχές με υψηλό κίνδυνο μόλυνσης και </a:t>
            </a:r>
            <a:r>
              <a:rPr lang="el-GR" altLang="el-GR" sz="2100" b="1" smtClean="0">
                <a:cs typeface="Times New Roman" panose="02020603050405020304" pitchFamily="18" charset="0"/>
              </a:rPr>
              <a:t>40000 νέες μολύνσεις αναφέρονται κάθε χρόνο</a:t>
            </a:r>
            <a:r>
              <a:rPr lang="el-GR" altLang="el-GR" sz="2100" smtClean="0">
                <a:cs typeface="Times New Roman" panose="02020603050405020304" pitchFamily="18" charset="0"/>
              </a:rPr>
              <a:t> (2010) με γεωγραφική εξάπλωση σε 18 χώρες. Οι θάνατοι υπολογίζονται σε 20000 ετησίως (2010). </a:t>
            </a:r>
            <a:r>
              <a:rPr lang="el-GR" altLang="el-GR" sz="2100" b="1" smtClean="0">
                <a:cs typeface="Times New Roman" panose="02020603050405020304" pitchFamily="18" charset="0"/>
              </a:rPr>
              <a:t>Ιδιαίτερα επικίνδυνη είναι η χρόνια μορφή της ασθένειας γιατί μπορεί να μη υπάρχουν διακριτά συμπτώματα και αυτό κάνει αναγκαίο τον έλεγχο όλων των δειγμάτων αίματος για την παρουσία παθογόνου.</a:t>
            </a:r>
          </a:p>
          <a:p>
            <a:pPr marL="182563" indent="0" eaLnBrk="1" hangingPunct="1">
              <a:lnSpc>
                <a:spcPct val="100000"/>
              </a:lnSpc>
              <a:spcBef>
                <a:spcPts val="600"/>
              </a:spcBef>
              <a:buFontTx/>
              <a:buNone/>
            </a:pPr>
            <a:r>
              <a:rPr lang="el-GR" altLang="el-GR" sz="2100" smtClean="0">
                <a:cs typeface="Times New Roman" panose="02020603050405020304" pitchFamily="18" charset="0"/>
              </a:rPr>
              <a:t>Ο ενδιάμεσος ξενιστής μπορεί να</a:t>
            </a:r>
            <a:r>
              <a:rPr lang="en-US" altLang="el-GR" sz="2100" smtClean="0">
                <a:cs typeface="Times New Roman" panose="02020603050405020304" pitchFamily="18" charset="0"/>
              </a:rPr>
              <a:t> </a:t>
            </a:r>
            <a:r>
              <a:rPr lang="el-GR" altLang="el-GR" sz="2100" smtClean="0">
                <a:cs typeface="Times New Roman" panose="02020603050405020304" pitchFamily="18" charset="0"/>
              </a:rPr>
              <a:t>μεταδώσει την ασθένεια και σε άλλα</a:t>
            </a:r>
            <a:r>
              <a:rPr lang="en-US" altLang="el-GR" sz="2100" smtClean="0">
                <a:cs typeface="Times New Roman" panose="02020603050405020304" pitchFamily="18" charset="0"/>
              </a:rPr>
              <a:t> </a:t>
            </a:r>
            <a:r>
              <a:rPr lang="el-GR" altLang="el-GR" sz="2100" smtClean="0">
                <a:cs typeface="Times New Roman" panose="02020603050405020304" pitchFamily="18" charset="0"/>
              </a:rPr>
              <a:t>Θηλαστικά τα οποία λειτουργούν</a:t>
            </a:r>
            <a:r>
              <a:rPr lang="en-US" altLang="el-GR" sz="2100" smtClean="0">
                <a:cs typeface="Times New Roman" panose="02020603050405020304" pitchFamily="18" charset="0"/>
              </a:rPr>
              <a:t> </a:t>
            </a:r>
            <a:r>
              <a:rPr lang="el-GR" altLang="el-GR" sz="2100" smtClean="0">
                <a:cs typeface="Times New Roman" panose="02020603050405020304" pitchFamily="18" charset="0"/>
              </a:rPr>
              <a:t>ως </a:t>
            </a:r>
            <a:r>
              <a:rPr lang="en-GB" altLang="en-US" sz="2100" smtClean="0">
                <a:cs typeface="Times New Roman" panose="02020603050405020304" pitchFamily="18" charset="0"/>
              </a:rPr>
              <a:t>“</a:t>
            </a:r>
            <a:r>
              <a:rPr lang="el-GR" altLang="ja-JP" sz="2100" smtClean="0">
                <a:cs typeface="Times New Roman" panose="02020603050405020304" pitchFamily="18" charset="0"/>
              </a:rPr>
              <a:t>δεξαμενή</a:t>
            </a:r>
            <a:r>
              <a:rPr lang="en-GB" altLang="en-US" sz="2100" smtClean="0">
                <a:cs typeface="Times New Roman" panose="02020603050405020304" pitchFamily="18" charset="0"/>
              </a:rPr>
              <a:t>”</a:t>
            </a:r>
            <a:r>
              <a:rPr lang="el-GR" altLang="ja-JP" sz="2100" smtClean="0">
                <a:cs typeface="Times New Roman" panose="02020603050405020304" pitchFamily="18" charset="0"/>
              </a:rPr>
              <a:t> του παθογόνου.</a:t>
            </a:r>
          </a:p>
          <a:p>
            <a:pPr marL="182563" indent="0"/>
            <a:endParaRPr lang="el-GR" altLang="en-US" sz="2400" smtClean="0"/>
          </a:p>
          <a:p>
            <a:pPr marL="182563" indent="0"/>
            <a:endParaRPr lang="el-GR" altLang="en-US" sz="2200" smtClean="0"/>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CEC4B85D-B0A6-4F9C-9B62-8DA8ECC48E50}" type="slidenum">
              <a:rPr lang="en-US" altLang="el-GR" smtClean="0"/>
              <a:pPr>
                <a:defRPr/>
              </a:pPr>
              <a:t>43</a:t>
            </a:fld>
            <a:endParaRPr lang="en-US" altLang="el-GR"/>
          </a:p>
        </p:txBody>
      </p:sp>
      <p:pic>
        <p:nvPicPr>
          <p:cNvPr id="69638"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3813" y="1989138"/>
            <a:ext cx="3675062" cy="2376487"/>
          </a:xfrm>
        </p:spPr>
      </p:pic>
      <p:sp>
        <p:nvSpPr>
          <p:cNvPr id="7" name="TextBox 6"/>
          <p:cNvSpPr txBox="1"/>
          <p:nvPr/>
        </p:nvSpPr>
        <p:spPr>
          <a:xfrm>
            <a:off x="3132138" y="4040188"/>
            <a:ext cx="341312" cy="277812"/>
          </a:xfrm>
          <a:prstGeom prst="rect">
            <a:avLst/>
          </a:prstGeom>
          <a:noFill/>
        </p:spPr>
        <p:txBody>
          <a:bodyPr wrap="none">
            <a:spAutoFit/>
          </a:bodyPr>
          <a:lstStyle/>
          <a:p>
            <a:pPr>
              <a:defRPr/>
            </a:pPr>
            <a:r>
              <a:rPr lang="en-US" sz="1200" b="1" dirty="0">
                <a:latin typeface="+mj-lt"/>
              </a:rPr>
              <a:t>25</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6"/>
          <p:cNvSpPr>
            <a:spLocks noGrp="1"/>
          </p:cNvSpPr>
          <p:nvPr>
            <p:ph type="title"/>
          </p:nvPr>
        </p:nvSpPr>
        <p:spPr/>
        <p:txBody>
          <a:bodyPr/>
          <a:lstStyle/>
          <a:p>
            <a:r>
              <a:rPr lang="el-GR" altLang="en-US" smtClean="0"/>
              <a:t>Κυψελιδωτά: Ασθένειες</a:t>
            </a:r>
          </a:p>
        </p:txBody>
      </p:sp>
      <p:sp>
        <p:nvSpPr>
          <p:cNvPr id="5" name="Footer Placeholder 4"/>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6" name="Slide Number Placeholder 5"/>
          <p:cNvSpPr>
            <a:spLocks noGrp="1"/>
          </p:cNvSpPr>
          <p:nvPr>
            <p:ph type="sldNum" sz="quarter" idx="11"/>
          </p:nvPr>
        </p:nvSpPr>
        <p:spPr/>
        <p:txBody>
          <a:bodyPr/>
          <a:lstStyle/>
          <a:p>
            <a:pPr>
              <a:defRPr/>
            </a:pPr>
            <a:fld id="{A2C2F5BE-6415-44EF-991A-51DB1D8F0DF8}" type="slidenum">
              <a:rPr lang="en-US" altLang="el-GR" smtClean="0"/>
              <a:pPr>
                <a:defRPr/>
              </a:pPr>
              <a:t>44</a:t>
            </a:fld>
            <a:endParaRPr lang="en-US" altLang="el-G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Τίτλος 5"/>
          <p:cNvSpPr>
            <a:spLocks noGrp="1"/>
          </p:cNvSpPr>
          <p:nvPr>
            <p:ph type="title"/>
          </p:nvPr>
        </p:nvSpPr>
        <p:spPr/>
        <p:txBody>
          <a:bodyPr/>
          <a:lstStyle/>
          <a:p>
            <a:pPr eaLnBrk="1" hangingPunct="1"/>
            <a:r>
              <a:rPr lang="el-GR" altLang="el-GR" dirty="0" err="1" smtClean="0"/>
              <a:t>Δινομαστιγωτά</a:t>
            </a:r>
            <a:r>
              <a:rPr lang="en-US" altLang="el-GR" dirty="0" smtClean="0"/>
              <a:t> 1/2</a:t>
            </a:r>
            <a:endParaRPr lang="el-GR" altLang="el-GR" dirty="0" smtClean="0"/>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633DC8AC-A2EE-433C-8514-0F1FCD9EAB53}" type="slidenum">
              <a:rPr lang="en-US" altLang="el-GR" smtClean="0"/>
              <a:pPr>
                <a:defRPr/>
              </a:pPr>
              <a:t>45</a:t>
            </a:fld>
            <a:endParaRPr lang="en-US" altLang="el-GR"/>
          </a:p>
        </p:txBody>
      </p:sp>
      <p:sp>
        <p:nvSpPr>
          <p:cNvPr id="72709" name="Content Placeholder 1"/>
          <p:cNvSpPr>
            <a:spLocks noGrp="1"/>
          </p:cNvSpPr>
          <p:nvPr>
            <p:ph idx="1"/>
          </p:nvPr>
        </p:nvSpPr>
        <p:spPr>
          <a:xfrm>
            <a:off x="468313" y="1557338"/>
            <a:ext cx="7886700" cy="4608512"/>
          </a:xfrm>
        </p:spPr>
        <p:txBody>
          <a:bodyPr/>
          <a:lstStyle/>
          <a:p>
            <a:pPr marL="639763" indent="-457200" eaLnBrk="1" hangingPunct="1">
              <a:lnSpc>
                <a:spcPct val="100000"/>
              </a:lnSpc>
              <a:spcBef>
                <a:spcPts val="1200"/>
              </a:spcBef>
            </a:pPr>
            <a:r>
              <a:rPr lang="el-GR" altLang="el-GR" sz="2400" smtClean="0">
                <a:cs typeface="Times New Roman" panose="02020603050405020304" pitchFamily="18" charset="0"/>
              </a:rPr>
              <a:t>Τα Δινομαστιγωτά είναι </a:t>
            </a:r>
            <a:r>
              <a:rPr lang="el-GR" altLang="el-GR" sz="2400" b="1" smtClean="0">
                <a:cs typeface="Times New Roman" panose="02020603050405020304" pitchFamily="18" charset="0"/>
              </a:rPr>
              <a:t>δυνητικά επικίνδυνα </a:t>
            </a:r>
            <a:r>
              <a:rPr lang="el-GR" altLang="el-GR" sz="2400" smtClean="0">
                <a:cs typeface="Times New Roman" panose="02020603050405020304" pitchFamily="18" charset="0"/>
              </a:rPr>
              <a:t>για τον άνθρωπο λόγω των </a:t>
            </a:r>
            <a:r>
              <a:rPr lang="el-GR" altLang="el-GR" sz="2400" b="1" smtClean="0">
                <a:cs typeface="Times New Roman" panose="02020603050405020304" pitchFamily="18" charset="0"/>
              </a:rPr>
              <a:t>τοξινών </a:t>
            </a:r>
            <a:r>
              <a:rPr lang="el-GR" altLang="el-GR" sz="2400" smtClean="0">
                <a:cs typeface="Times New Roman" panose="02020603050405020304" pitchFamily="18" charset="0"/>
              </a:rPr>
              <a:t>τις οποίες παράγουν και οι οποίες ευθύνονται για το θάνατο θαλάσσιων οργανισμών.</a:t>
            </a:r>
            <a:r>
              <a:rPr lang="en-GB" altLang="el-GR" sz="2400" smtClean="0">
                <a:cs typeface="Times New Roman" panose="02020603050405020304" pitchFamily="18" charset="0"/>
              </a:rPr>
              <a:t> </a:t>
            </a:r>
          </a:p>
          <a:p>
            <a:pPr marL="639763" indent="-457200" eaLnBrk="1" hangingPunct="1">
              <a:lnSpc>
                <a:spcPct val="100000"/>
              </a:lnSpc>
              <a:spcBef>
                <a:spcPts val="1200"/>
              </a:spcBef>
            </a:pPr>
            <a:r>
              <a:rPr lang="el-GR" altLang="el-GR" sz="2400" smtClean="0">
                <a:cs typeface="Times New Roman" panose="02020603050405020304" pitchFamily="18" charset="0"/>
              </a:rPr>
              <a:t>Άλλα είδη (από τα Γένη: </a:t>
            </a:r>
            <a:r>
              <a:rPr lang="en-GB" altLang="el-GR" sz="2400" b="1" smtClean="0">
                <a:cs typeface="Times New Roman" panose="02020603050405020304" pitchFamily="18" charset="0"/>
              </a:rPr>
              <a:t>Pfiesteria </a:t>
            </a:r>
            <a:r>
              <a:rPr lang="el-GR" altLang="el-GR" sz="2400" b="1" smtClean="0">
                <a:cs typeface="Times New Roman" panose="02020603050405020304" pitchFamily="18" charset="0"/>
              </a:rPr>
              <a:t>και </a:t>
            </a:r>
            <a:r>
              <a:rPr lang="en-GB" altLang="el-GR" sz="2400" b="1" smtClean="0">
                <a:cs typeface="Times New Roman" panose="02020603050405020304" pitchFamily="18" charset="0"/>
              </a:rPr>
              <a:t>Oodinium</a:t>
            </a:r>
            <a:r>
              <a:rPr lang="en-GB" altLang="el-GR" sz="2400" smtClean="0">
                <a:cs typeface="Times New Roman" panose="02020603050405020304" pitchFamily="18" charset="0"/>
              </a:rPr>
              <a:t>)</a:t>
            </a:r>
            <a:r>
              <a:rPr lang="el-GR" altLang="el-GR" sz="2400" smtClean="0">
                <a:cs typeface="Times New Roman" panose="02020603050405020304" pitchFamily="18" charset="0"/>
              </a:rPr>
              <a:t> παρασιτούν και προκαλούν ασθένειες σε Ιχθύες. </a:t>
            </a:r>
          </a:p>
          <a:p>
            <a:pPr marL="639763" indent="-457200" eaLnBrk="1" hangingPunct="1">
              <a:lnSpc>
                <a:spcPct val="100000"/>
              </a:lnSpc>
              <a:spcBef>
                <a:spcPts val="1200"/>
              </a:spcBef>
            </a:pPr>
            <a:r>
              <a:rPr lang="el-GR" altLang="el-GR" sz="2400" smtClean="0">
                <a:cs typeface="Times New Roman" panose="02020603050405020304" pitchFamily="18" charset="0"/>
              </a:rPr>
              <a:t>Ιδιαίτερο ενδιαφέρον παρουσιάζει μια ασθένεια γνωστή ως </a:t>
            </a:r>
            <a:r>
              <a:rPr lang="el-GR" altLang="el-GR" sz="2400" b="1" smtClean="0">
                <a:cs typeface="Times New Roman" panose="02020603050405020304" pitchFamily="18" charset="0"/>
              </a:rPr>
              <a:t>Σιγκουατέρα (</a:t>
            </a:r>
            <a:r>
              <a:rPr lang="en-GB" altLang="el-GR" sz="2400" b="1" smtClean="0">
                <a:cs typeface="Times New Roman" panose="02020603050405020304" pitchFamily="18" charset="0"/>
              </a:rPr>
              <a:t>Ciguatera)</a:t>
            </a:r>
            <a:r>
              <a:rPr lang="en-GB" altLang="el-GR" sz="2400" smtClean="0">
                <a:cs typeface="Times New Roman" panose="02020603050405020304" pitchFamily="18" charset="0"/>
              </a:rPr>
              <a:t> </a:t>
            </a:r>
            <a:r>
              <a:rPr lang="el-GR" altLang="el-GR" sz="2400" smtClean="0">
                <a:cs typeface="Times New Roman" panose="02020603050405020304" pitchFamily="18" charset="0"/>
              </a:rPr>
              <a:t>που προκαλείται από </a:t>
            </a:r>
            <a:r>
              <a:rPr lang="el-GR" altLang="el-GR" sz="2400" b="1" smtClean="0">
                <a:cs typeface="Times New Roman" panose="02020603050405020304" pitchFamily="18" charset="0"/>
              </a:rPr>
              <a:t>κατανάλωση ψαριών που ζούν σε κοραλλιογενείς υφάλους σε τροπικά κλίματα. </a:t>
            </a:r>
          </a:p>
          <a:p>
            <a:pPr marL="639763" indent="-457200">
              <a:spcBef>
                <a:spcPts val="1200"/>
              </a:spcBef>
            </a:pPr>
            <a:endParaRPr lang="el-GR" altLang="en-US" sz="220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Τίτλος 5"/>
          <p:cNvSpPr>
            <a:spLocks noGrp="1"/>
          </p:cNvSpPr>
          <p:nvPr>
            <p:ph type="title"/>
          </p:nvPr>
        </p:nvSpPr>
        <p:spPr/>
        <p:txBody>
          <a:bodyPr/>
          <a:lstStyle/>
          <a:p>
            <a:pPr eaLnBrk="1" hangingPunct="1"/>
            <a:r>
              <a:rPr lang="el-GR" altLang="el-GR" dirty="0" err="1" smtClean="0"/>
              <a:t>Δινομαστιγωτά</a:t>
            </a:r>
            <a:r>
              <a:rPr lang="en-US" altLang="el-GR" dirty="0" smtClean="0"/>
              <a:t> 2/2</a:t>
            </a:r>
            <a:endParaRPr lang="el-GR" altLang="el-GR" dirty="0" smtClean="0"/>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BBD01413-5A78-4AF6-9F5E-24963C8D8AD9}" type="slidenum">
              <a:rPr lang="en-US" altLang="el-GR" smtClean="0"/>
              <a:pPr>
                <a:defRPr/>
              </a:pPr>
              <a:t>46</a:t>
            </a:fld>
            <a:endParaRPr lang="en-US" altLang="el-GR"/>
          </a:p>
        </p:txBody>
      </p:sp>
      <p:sp>
        <p:nvSpPr>
          <p:cNvPr id="73733" name="Content Placeholder 1"/>
          <p:cNvSpPr>
            <a:spLocks noGrp="1"/>
          </p:cNvSpPr>
          <p:nvPr>
            <p:ph idx="1"/>
          </p:nvPr>
        </p:nvSpPr>
        <p:spPr>
          <a:xfrm>
            <a:off x="468313" y="1557338"/>
            <a:ext cx="7886700" cy="4608512"/>
          </a:xfrm>
        </p:spPr>
        <p:txBody>
          <a:bodyPr/>
          <a:lstStyle/>
          <a:p>
            <a:pPr marL="525463" indent="-342900" eaLnBrk="1" hangingPunct="1">
              <a:lnSpc>
                <a:spcPct val="100000"/>
              </a:lnSpc>
              <a:spcBef>
                <a:spcPts val="1200"/>
              </a:spcBef>
            </a:pPr>
            <a:r>
              <a:rPr lang="el-GR" altLang="el-GR" sz="2400" smtClean="0">
                <a:cs typeface="Times New Roman" panose="02020603050405020304" pitchFamily="18" charset="0"/>
              </a:rPr>
              <a:t>Η ασθένεια αυτή είναι ουσιαστικά ένα σύνολο συμπωμάτων λόγω </a:t>
            </a:r>
            <a:r>
              <a:rPr lang="el-GR" altLang="el-GR" sz="2400" b="1" smtClean="0">
                <a:cs typeface="Times New Roman" panose="02020603050405020304" pitchFamily="18" charset="0"/>
              </a:rPr>
              <a:t>γαστρικών και νευρολογικών διαταραχών </a:t>
            </a:r>
            <a:r>
              <a:rPr lang="el-GR" altLang="el-GR" sz="2400" smtClean="0">
                <a:cs typeface="Times New Roman" panose="02020603050405020304" pitchFamily="18" charset="0"/>
              </a:rPr>
              <a:t>που προκαλούν αυτές οι τοξίνες. Οι τοξίνες αυτές βιοσυσσωρεύονται σε ψάρια που καταναλώνουν </a:t>
            </a:r>
            <a:r>
              <a:rPr lang="el-GR" altLang="el-GR" sz="2400" b="1" smtClean="0">
                <a:cs typeface="Times New Roman" panose="02020603050405020304" pitchFamily="18" charset="0"/>
              </a:rPr>
              <a:t>πλαγκτονικούς οργανισμούς (Δινομαστιγωτά).</a:t>
            </a:r>
            <a:r>
              <a:rPr lang="en-US" altLang="el-GR" sz="2400" b="1" smtClean="0">
                <a:cs typeface="Times New Roman" panose="02020603050405020304" pitchFamily="18" charset="0"/>
              </a:rPr>
              <a:t> </a:t>
            </a:r>
          </a:p>
          <a:p>
            <a:pPr marL="525463" indent="-342900" eaLnBrk="1" hangingPunct="1">
              <a:lnSpc>
                <a:spcPct val="100000"/>
              </a:lnSpc>
              <a:spcBef>
                <a:spcPts val="1200"/>
              </a:spcBef>
            </a:pPr>
            <a:r>
              <a:rPr lang="el-GR" altLang="el-GR" sz="2400" b="1" smtClean="0">
                <a:cs typeface="Times New Roman" panose="02020603050405020304" pitchFamily="18" charset="0"/>
              </a:rPr>
              <a:t>Οι τοξίνες αυτές είναι πολύπλοκα οργανικά μόρια που δρούν ως παρεμποδιστές των καναλιών κατιόντων στα ευκαρυωτικά κύτταρα.</a:t>
            </a:r>
          </a:p>
          <a:p>
            <a:pPr marL="525463" indent="-342900" eaLnBrk="1" hangingPunct="1">
              <a:lnSpc>
                <a:spcPct val="100000"/>
              </a:lnSpc>
              <a:spcBef>
                <a:spcPts val="1200"/>
              </a:spcBef>
            </a:pPr>
            <a:r>
              <a:rPr lang="el-GR" altLang="el-GR" sz="2400" b="1" smtClean="0">
                <a:cs typeface="Times New Roman" panose="02020603050405020304" pitchFamily="18" charset="0"/>
              </a:rPr>
              <a:t>Κάποιες που είναι γνωστές είναι οι: </a:t>
            </a:r>
            <a:r>
              <a:rPr lang="en-GB" altLang="el-GR" sz="2400" b="1" smtClean="0">
                <a:cs typeface="Times New Roman" panose="02020603050405020304" pitchFamily="18" charset="0"/>
              </a:rPr>
              <a:t>Brevetoxin</a:t>
            </a:r>
            <a:r>
              <a:rPr lang="el-GR" altLang="el-GR" sz="2400" b="1" smtClean="0">
                <a:cs typeface="Times New Roman" panose="02020603050405020304" pitchFamily="18" charset="0"/>
              </a:rPr>
              <a:t> (Γένος: </a:t>
            </a:r>
            <a:r>
              <a:rPr lang="en-GB" altLang="el-GR" sz="2400" b="1" smtClean="0">
                <a:cs typeface="Times New Roman" panose="02020603050405020304" pitchFamily="18" charset="0"/>
              </a:rPr>
              <a:t>Karenia</a:t>
            </a:r>
            <a:r>
              <a:rPr lang="el-GR" altLang="el-GR" sz="2400" b="1" smtClean="0">
                <a:cs typeface="Times New Roman" panose="02020603050405020304" pitchFamily="18" charset="0"/>
              </a:rPr>
              <a:t>)</a:t>
            </a:r>
            <a:r>
              <a:rPr lang="en-GB" altLang="el-GR" sz="2400" b="1" smtClean="0">
                <a:cs typeface="Times New Roman" panose="02020603050405020304" pitchFamily="18" charset="0"/>
              </a:rPr>
              <a:t>  saxitoxin </a:t>
            </a:r>
            <a:r>
              <a:rPr lang="el-GR" altLang="el-GR" sz="2400" b="1" smtClean="0">
                <a:cs typeface="Times New Roman" panose="02020603050405020304" pitchFamily="18" charset="0"/>
              </a:rPr>
              <a:t>(Γένος: </a:t>
            </a:r>
            <a:r>
              <a:rPr lang="en-GB" altLang="el-GR" sz="2400" b="1" smtClean="0">
                <a:cs typeface="Times New Roman" panose="02020603050405020304" pitchFamily="18" charset="0"/>
              </a:rPr>
              <a:t>Alexandrium</a:t>
            </a:r>
            <a:r>
              <a:rPr lang="el-GR" altLang="el-GR" sz="2400" b="1" smtClean="0">
                <a:cs typeface="Times New Roman" panose="02020603050405020304" pitchFamily="18" charset="0"/>
              </a:rPr>
              <a:t>)</a:t>
            </a:r>
            <a:r>
              <a:rPr lang="en-GB" altLang="el-GR" sz="2400" b="1" smtClean="0">
                <a:cs typeface="Times New Roman" panose="02020603050405020304" pitchFamily="18" charset="0"/>
              </a:rPr>
              <a:t> ciguatoxin, domoic acid</a:t>
            </a:r>
            <a:r>
              <a:rPr lang="el-GR" altLang="el-GR" sz="2400" b="1" smtClean="0">
                <a:cs typeface="Times New Roman" panose="02020603050405020304" pitchFamily="18" charset="0"/>
              </a:rPr>
              <a:t> κ. ά.</a:t>
            </a:r>
            <a:r>
              <a:rPr lang="en-GB" altLang="el-GR" sz="2400" b="1" smtClean="0">
                <a:cs typeface="Times New Roman" panose="02020603050405020304" pitchFamily="18" charset="0"/>
              </a:rPr>
              <a:t> </a:t>
            </a:r>
            <a:endParaRPr lang="el-GR" altLang="el-GR" sz="2400" b="1" smtClean="0">
              <a:cs typeface="Times New Roman" panose="02020603050405020304" pitchFamily="18" charset="0"/>
            </a:endParaRPr>
          </a:p>
          <a:p>
            <a:pPr marL="525463" indent="-342900">
              <a:spcBef>
                <a:spcPts val="600"/>
              </a:spcBef>
            </a:pPr>
            <a:endParaRPr lang="el-GR" altLang="en-US" sz="220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Τίτλος 5"/>
          <p:cNvSpPr>
            <a:spLocks noGrp="1"/>
          </p:cNvSpPr>
          <p:nvPr>
            <p:ph type="title"/>
          </p:nvPr>
        </p:nvSpPr>
        <p:spPr/>
        <p:txBody>
          <a:bodyPr/>
          <a:lstStyle/>
          <a:p>
            <a:pPr eaLnBrk="1" hangingPunct="1"/>
            <a:r>
              <a:rPr lang="el-GR" altLang="el-GR" dirty="0" err="1" smtClean="0"/>
              <a:t>Βαλαντιδίωση</a:t>
            </a:r>
            <a:r>
              <a:rPr lang="en-US" altLang="el-GR" dirty="0"/>
              <a:t> </a:t>
            </a:r>
            <a:r>
              <a:rPr lang="en-US" altLang="el-GR" dirty="0" smtClean="0"/>
              <a:t>1/2</a:t>
            </a:r>
            <a:endParaRPr lang="el-GR" altLang="el-GR" dirty="0" smtClean="0"/>
          </a:p>
        </p:txBody>
      </p:sp>
      <p:sp>
        <p:nvSpPr>
          <p:cNvPr id="74755" name="Θέση περιεχομένου 1"/>
          <p:cNvSpPr>
            <a:spLocks noGrp="1"/>
          </p:cNvSpPr>
          <p:nvPr>
            <p:ph idx="1"/>
          </p:nvPr>
        </p:nvSpPr>
        <p:spPr>
          <a:xfrm>
            <a:off x="595313" y="1628775"/>
            <a:ext cx="8280400" cy="4135438"/>
          </a:xfrm>
        </p:spPr>
        <p:txBody>
          <a:bodyPr/>
          <a:lstStyle/>
          <a:p>
            <a:pPr marL="182563" indent="0" eaLnBrk="1" hangingPunct="1">
              <a:lnSpc>
                <a:spcPct val="100000"/>
              </a:lnSpc>
              <a:spcBef>
                <a:spcPts val="600"/>
              </a:spcBef>
              <a:buFontTx/>
              <a:buNone/>
            </a:pPr>
            <a:r>
              <a:rPr lang="el-GR" altLang="el-GR" sz="2200" b="1" smtClean="0">
                <a:cs typeface="Times New Roman" panose="02020603050405020304" pitchFamily="18" charset="0"/>
              </a:rPr>
              <a:t>Τάξη</a:t>
            </a:r>
            <a:r>
              <a:rPr lang="en-GB" altLang="el-GR" sz="2200" b="1" smtClean="0">
                <a:cs typeface="Times New Roman" panose="02020603050405020304" pitchFamily="18" charset="0"/>
              </a:rPr>
              <a:t>: Vestibuliferida, </a:t>
            </a:r>
            <a:r>
              <a:rPr lang="el-GR" altLang="el-GR" sz="2200" b="1" smtClean="0">
                <a:cs typeface="Times New Roman" panose="02020603050405020304" pitchFamily="18" charset="0"/>
              </a:rPr>
              <a:t>Οικογένεια</a:t>
            </a:r>
            <a:r>
              <a:rPr lang="en-GB" altLang="el-GR" sz="2200" b="1" smtClean="0">
                <a:cs typeface="Times New Roman" panose="02020603050405020304" pitchFamily="18" charset="0"/>
              </a:rPr>
              <a:t>: Balantididae, </a:t>
            </a:r>
            <a:r>
              <a:rPr lang="el-GR" altLang="el-GR" sz="2200" b="1" smtClean="0">
                <a:cs typeface="Times New Roman" panose="02020603050405020304" pitchFamily="18" charset="0"/>
              </a:rPr>
              <a:t>Γένος</a:t>
            </a:r>
            <a:r>
              <a:rPr lang="en-GB" altLang="el-GR" sz="2200" b="1" smtClean="0">
                <a:cs typeface="Times New Roman" panose="02020603050405020304" pitchFamily="18" charset="0"/>
              </a:rPr>
              <a:t>: Balantidium, </a:t>
            </a:r>
            <a:r>
              <a:rPr lang="el-GR" altLang="el-GR" sz="2200" b="1" smtClean="0">
                <a:cs typeface="Times New Roman" panose="02020603050405020304" pitchFamily="18" charset="0"/>
              </a:rPr>
              <a:t>Είδος</a:t>
            </a:r>
            <a:r>
              <a:rPr lang="en-GB" altLang="el-GR" sz="2200" b="1" smtClean="0">
                <a:cs typeface="Times New Roman" panose="02020603050405020304" pitchFamily="18" charset="0"/>
              </a:rPr>
              <a:t>: coli</a:t>
            </a:r>
            <a:r>
              <a:rPr lang="el-GR" altLang="el-GR" sz="2200" b="1" smtClean="0">
                <a:cs typeface="Times New Roman" panose="02020603050405020304" pitchFamily="18" charset="0"/>
              </a:rPr>
              <a:t>.</a:t>
            </a:r>
            <a:endParaRPr lang="en-GB" altLang="el-GR" sz="2200" b="1" smtClean="0">
              <a:cs typeface="Times New Roman" panose="02020603050405020304" pitchFamily="18" charset="0"/>
            </a:endParaRPr>
          </a:p>
          <a:p>
            <a:pPr marL="182563" indent="0" eaLnBrk="1" hangingPunct="1">
              <a:lnSpc>
                <a:spcPct val="100000"/>
              </a:lnSpc>
              <a:spcBef>
                <a:spcPts val="600"/>
              </a:spcBef>
              <a:buFontTx/>
              <a:buNone/>
            </a:pPr>
            <a:r>
              <a:rPr lang="el-GR" altLang="el-GR" sz="2200" b="1" smtClean="0">
                <a:cs typeface="Times New Roman" panose="02020603050405020304" pitchFamily="18" charset="0"/>
              </a:rPr>
              <a:t>Είναι το μόνο Βλεφαριδοφόρο που προκαλεί ασθένεια στον άνθρωπο</a:t>
            </a:r>
            <a:r>
              <a:rPr lang="el-GR" altLang="el-GR" sz="2200" smtClean="0">
                <a:cs typeface="Times New Roman" panose="02020603050405020304" pitchFamily="18" charset="0"/>
              </a:rPr>
              <a:t>. Η προσβολή προκύπτει από την κατανάλωση τροφής μολυσμένης με κύστεις. Ο τροφοζωίτης προκύπτει από την κύστη και πολλαπλασιάζεται στο </a:t>
            </a:r>
            <a:r>
              <a:rPr lang="el-GR" altLang="el-GR" sz="2200" b="1" smtClean="0">
                <a:cs typeface="Times New Roman" panose="02020603050405020304" pitchFamily="18" charset="0"/>
              </a:rPr>
              <a:t>παχύ έντερο</a:t>
            </a:r>
            <a:r>
              <a:rPr lang="el-GR" altLang="el-GR" sz="2200" smtClean="0">
                <a:cs typeface="Times New Roman" panose="02020603050405020304" pitchFamily="18" charset="0"/>
              </a:rPr>
              <a:t>. Οι χοίροι αποτελούν τη </a:t>
            </a:r>
            <a:r>
              <a:rPr lang="en-GB" altLang="en-US" sz="2200" smtClean="0">
                <a:cs typeface="Times New Roman" panose="02020603050405020304" pitchFamily="18" charset="0"/>
              </a:rPr>
              <a:t>“</a:t>
            </a:r>
            <a:r>
              <a:rPr lang="el-GR" altLang="ja-JP" sz="2200" smtClean="0">
                <a:cs typeface="Times New Roman" panose="02020603050405020304" pitchFamily="18" charset="0"/>
              </a:rPr>
              <a:t>δεξαμενή</a:t>
            </a:r>
            <a:r>
              <a:rPr lang="en-GB" altLang="en-US" sz="2200" smtClean="0">
                <a:cs typeface="Times New Roman" panose="02020603050405020304" pitchFamily="18" charset="0"/>
              </a:rPr>
              <a:t>”</a:t>
            </a:r>
            <a:r>
              <a:rPr lang="el-GR" altLang="ja-JP" sz="2200" smtClean="0">
                <a:cs typeface="Times New Roman" panose="02020603050405020304" pitchFamily="18" charset="0"/>
              </a:rPr>
              <a:t> του παρασίτου. </a:t>
            </a:r>
            <a:r>
              <a:rPr lang="el-GR" altLang="el-GR" sz="2200" smtClean="0">
                <a:cs typeface="Times New Roman" panose="02020603050405020304" pitchFamily="18" charset="0"/>
              </a:rPr>
              <a:t>Διάδοση: Παγκόσμια αλλά σπάνια.</a:t>
            </a:r>
          </a:p>
          <a:p>
            <a:pPr marL="182563" indent="0" eaLnBrk="1" hangingPunct="1">
              <a:lnSpc>
                <a:spcPct val="100000"/>
              </a:lnSpc>
              <a:spcBef>
                <a:spcPts val="600"/>
              </a:spcBef>
              <a:buFontTx/>
              <a:buNone/>
            </a:pPr>
            <a:r>
              <a:rPr lang="el-GR" altLang="el-GR" sz="2200" b="1" smtClean="0">
                <a:cs typeface="Times New Roman" panose="02020603050405020304" pitchFamily="18" charset="0"/>
              </a:rPr>
              <a:t>Συμπτώματα</a:t>
            </a:r>
            <a:r>
              <a:rPr lang="el-GR" altLang="el-GR" sz="2200" smtClean="0">
                <a:cs typeface="Times New Roman" panose="02020603050405020304" pitchFamily="18" charset="0"/>
              </a:rPr>
              <a:t>: Έντονη διάρροια, κοιλιακός πόνος, απώλεια βάρους.</a:t>
            </a:r>
          </a:p>
          <a:p>
            <a:pPr marL="182563" indent="0" eaLnBrk="1" hangingPunct="1">
              <a:lnSpc>
                <a:spcPct val="100000"/>
              </a:lnSpc>
              <a:spcBef>
                <a:spcPts val="600"/>
              </a:spcBef>
              <a:buFontTx/>
              <a:buNone/>
            </a:pPr>
            <a:r>
              <a:rPr lang="el-GR" altLang="el-GR" sz="2200" b="1" smtClean="0">
                <a:cs typeface="Times New Roman" panose="02020603050405020304" pitchFamily="18" charset="0"/>
              </a:rPr>
              <a:t>Διάγνωση:</a:t>
            </a:r>
            <a:r>
              <a:rPr lang="el-GR" altLang="el-GR" sz="2200" smtClean="0">
                <a:cs typeface="Times New Roman" panose="02020603050405020304" pitchFamily="18" charset="0"/>
              </a:rPr>
              <a:t> Εντοπισμός των τροφοζωιτών στα κόπρανα. Βιοχημική διάγνωση με ΕΙΑ</a:t>
            </a:r>
            <a:r>
              <a:rPr lang="en-GB" altLang="el-GR" sz="2200" smtClean="0">
                <a:cs typeface="Times New Roman" panose="02020603050405020304" pitchFamily="18" charset="0"/>
              </a:rPr>
              <a:t>.</a:t>
            </a:r>
            <a:r>
              <a:rPr lang="el-GR" altLang="el-GR" sz="2200" smtClean="0">
                <a:cs typeface="Times New Roman" panose="02020603050405020304" pitchFamily="18" charset="0"/>
              </a:rPr>
              <a:t> </a:t>
            </a:r>
          </a:p>
          <a:p>
            <a:pPr marL="182563" indent="0" eaLnBrk="1" hangingPunct="1">
              <a:lnSpc>
                <a:spcPct val="100000"/>
              </a:lnSpc>
              <a:spcBef>
                <a:spcPts val="600"/>
              </a:spcBef>
              <a:buFontTx/>
              <a:buNone/>
            </a:pPr>
            <a:r>
              <a:rPr lang="el-GR" altLang="el-GR" sz="2200" b="1" smtClean="0">
                <a:cs typeface="Times New Roman" panose="02020603050405020304" pitchFamily="18" charset="0"/>
              </a:rPr>
              <a:t>Καταπολέμηση:</a:t>
            </a:r>
            <a:r>
              <a:rPr lang="en-GB" altLang="el-GR" sz="2200" smtClean="0">
                <a:cs typeface="Times New Roman" panose="02020603050405020304" pitchFamily="18" charset="0"/>
              </a:rPr>
              <a:t>Metronidazole, </a:t>
            </a:r>
            <a:r>
              <a:rPr lang="el-GR" altLang="el-GR" sz="2200" smtClean="0">
                <a:cs typeface="Times New Roman" panose="02020603050405020304" pitchFamily="18" charset="0"/>
              </a:rPr>
              <a:t>τετρακυκλίνη.</a:t>
            </a:r>
          </a:p>
          <a:p>
            <a:pPr marL="182563" indent="0" algn="just" eaLnBrk="1" hangingPunct="1">
              <a:lnSpc>
                <a:spcPct val="100000"/>
              </a:lnSpc>
              <a:spcBef>
                <a:spcPct val="0"/>
              </a:spcBef>
              <a:buFontTx/>
              <a:buNone/>
            </a:pPr>
            <a:endParaRPr lang="el-GR" altLang="el-GR" sz="2000" smtClean="0">
              <a:cs typeface="Times New Roman" panose="02020603050405020304" pitchFamily="18" charset="0"/>
            </a:endParaRPr>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F805B862-699E-450D-8B78-EBB8B66CFED5}" type="slidenum">
              <a:rPr lang="en-US" altLang="el-GR" smtClean="0"/>
              <a:pPr>
                <a:defRPr/>
              </a:pPr>
              <a:t>47</a:t>
            </a:fld>
            <a:endParaRPr lang="en-US" altLang="el-G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Τίτλος 5"/>
          <p:cNvSpPr>
            <a:spLocks noGrp="1"/>
          </p:cNvSpPr>
          <p:nvPr>
            <p:ph type="title"/>
          </p:nvPr>
        </p:nvSpPr>
        <p:spPr/>
        <p:txBody>
          <a:bodyPr/>
          <a:lstStyle/>
          <a:p>
            <a:pPr eaLnBrk="1" hangingPunct="1"/>
            <a:r>
              <a:rPr lang="el-GR" altLang="el-GR" dirty="0" err="1" smtClean="0"/>
              <a:t>Βαλαντιδίωση</a:t>
            </a:r>
            <a:r>
              <a:rPr lang="en-US" altLang="el-GR" dirty="0"/>
              <a:t> </a:t>
            </a:r>
            <a:r>
              <a:rPr lang="el-GR" altLang="el-GR" dirty="0" smtClean="0"/>
              <a:t>2</a:t>
            </a:r>
            <a:r>
              <a:rPr lang="en-US" altLang="el-GR" dirty="0" smtClean="0"/>
              <a:t>/2</a:t>
            </a:r>
            <a:endParaRPr lang="el-GR" altLang="el-GR" dirty="0" smtClean="0"/>
          </a:p>
        </p:txBody>
      </p:sp>
      <p:pic>
        <p:nvPicPr>
          <p:cNvPr id="75779" name="Θέση περιεχομένου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00225" y="1412875"/>
            <a:ext cx="5543550" cy="4719638"/>
          </a:xfrm>
        </p:spPr>
      </p:pic>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75486493-FB5E-41F4-848F-78D593864CA6}" type="slidenum">
              <a:rPr lang="en-US" altLang="el-GR" smtClean="0"/>
              <a:pPr>
                <a:defRPr/>
              </a:pPr>
              <a:t>48</a:t>
            </a:fld>
            <a:endParaRPr lang="en-US" altLang="el-GR"/>
          </a:p>
        </p:txBody>
      </p:sp>
      <p:sp>
        <p:nvSpPr>
          <p:cNvPr id="7" name="TextBox 6"/>
          <p:cNvSpPr txBox="1"/>
          <p:nvPr/>
        </p:nvSpPr>
        <p:spPr>
          <a:xfrm>
            <a:off x="6762750" y="5875793"/>
            <a:ext cx="341313" cy="277812"/>
          </a:xfrm>
          <a:prstGeom prst="rect">
            <a:avLst/>
          </a:prstGeom>
          <a:noFill/>
        </p:spPr>
        <p:txBody>
          <a:bodyPr wrap="none">
            <a:spAutoFit/>
          </a:bodyPr>
          <a:lstStyle/>
          <a:p>
            <a:pPr>
              <a:defRPr/>
            </a:pPr>
            <a:r>
              <a:rPr lang="en-US" sz="1200" b="1" dirty="0">
                <a:latin typeface="+mj-lt"/>
              </a:rPr>
              <a:t>26</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Τίτλος 5"/>
          <p:cNvSpPr>
            <a:spLocks noGrp="1"/>
          </p:cNvSpPr>
          <p:nvPr>
            <p:ph type="title"/>
          </p:nvPr>
        </p:nvSpPr>
        <p:spPr/>
        <p:txBody>
          <a:bodyPr/>
          <a:lstStyle/>
          <a:p>
            <a:pPr eaLnBrk="1" hangingPunct="1"/>
            <a:r>
              <a:rPr lang="el-GR" altLang="el-GR" dirty="0" err="1" smtClean="0"/>
              <a:t>Ακροσυμπλεγματικά</a:t>
            </a:r>
            <a:r>
              <a:rPr lang="el-GR" altLang="el-GR" dirty="0" smtClean="0"/>
              <a:t>:</a:t>
            </a:r>
            <a:br>
              <a:rPr lang="el-GR" altLang="el-GR" dirty="0" smtClean="0"/>
            </a:br>
            <a:r>
              <a:rPr lang="el-GR" altLang="el-GR" dirty="0" err="1" smtClean="0"/>
              <a:t>Μπαμπεσίωση</a:t>
            </a:r>
            <a:r>
              <a:rPr lang="el-GR" altLang="el-GR" dirty="0" smtClean="0"/>
              <a:t> 1/2</a:t>
            </a:r>
          </a:p>
        </p:txBody>
      </p:sp>
      <p:sp>
        <p:nvSpPr>
          <p:cNvPr id="77827" name="Θέση περιεχομένου 1"/>
          <p:cNvSpPr>
            <a:spLocks noGrp="1"/>
          </p:cNvSpPr>
          <p:nvPr>
            <p:ph idx="1"/>
          </p:nvPr>
        </p:nvSpPr>
        <p:spPr>
          <a:xfrm>
            <a:off x="595313" y="1628775"/>
            <a:ext cx="8280400" cy="4135438"/>
          </a:xfrm>
        </p:spPr>
        <p:txBody>
          <a:bodyPr/>
          <a:lstStyle/>
          <a:p>
            <a:pPr marL="182563" indent="0" eaLnBrk="1" hangingPunct="1">
              <a:lnSpc>
                <a:spcPct val="100000"/>
              </a:lnSpc>
              <a:spcBef>
                <a:spcPts val="600"/>
              </a:spcBef>
              <a:buFontTx/>
              <a:buNone/>
            </a:pPr>
            <a:r>
              <a:rPr lang="el-GR" altLang="el-GR" sz="2200" b="1" smtClean="0">
                <a:cs typeface="Times New Roman" panose="02020603050405020304" pitchFamily="18" charset="0"/>
              </a:rPr>
              <a:t>Τάξη</a:t>
            </a:r>
            <a:r>
              <a:rPr lang="en-GB" altLang="el-GR" sz="2200" b="1" smtClean="0">
                <a:cs typeface="Times New Roman" panose="02020603050405020304" pitchFamily="18" charset="0"/>
              </a:rPr>
              <a:t>: Piroplasmida, </a:t>
            </a:r>
            <a:r>
              <a:rPr lang="el-GR" altLang="el-GR" sz="2200" b="1" smtClean="0">
                <a:cs typeface="Times New Roman" panose="02020603050405020304" pitchFamily="18" charset="0"/>
              </a:rPr>
              <a:t>Οικογένεια</a:t>
            </a:r>
            <a:r>
              <a:rPr lang="en-GB" altLang="el-GR" sz="2200" b="1" smtClean="0">
                <a:cs typeface="Times New Roman" panose="02020603050405020304" pitchFamily="18" charset="0"/>
              </a:rPr>
              <a:t>: Babesiidae, </a:t>
            </a:r>
            <a:r>
              <a:rPr lang="el-GR" altLang="el-GR" sz="2200" b="1" smtClean="0">
                <a:cs typeface="Times New Roman" panose="02020603050405020304" pitchFamily="18" charset="0"/>
              </a:rPr>
              <a:t>Γένος</a:t>
            </a:r>
            <a:r>
              <a:rPr lang="en-GB" altLang="el-GR" sz="2200" b="1" smtClean="0">
                <a:cs typeface="Times New Roman" panose="02020603050405020304" pitchFamily="18" charset="0"/>
              </a:rPr>
              <a:t>: Babesia, </a:t>
            </a:r>
            <a:r>
              <a:rPr lang="el-GR" altLang="el-GR" sz="2200" b="1" smtClean="0">
                <a:cs typeface="Times New Roman" panose="02020603050405020304" pitchFamily="18" charset="0"/>
              </a:rPr>
              <a:t>Είδος</a:t>
            </a:r>
            <a:r>
              <a:rPr lang="en-GB" altLang="el-GR" sz="2200" b="1" smtClean="0">
                <a:cs typeface="Times New Roman" panose="02020603050405020304" pitchFamily="18" charset="0"/>
              </a:rPr>
              <a:t>: divergens</a:t>
            </a:r>
          </a:p>
          <a:p>
            <a:pPr marL="182563" indent="0" eaLnBrk="1" hangingPunct="1">
              <a:lnSpc>
                <a:spcPct val="100000"/>
              </a:lnSpc>
              <a:spcBef>
                <a:spcPts val="600"/>
              </a:spcBef>
              <a:buFontTx/>
              <a:buNone/>
            </a:pPr>
            <a:r>
              <a:rPr lang="el-GR" altLang="el-GR" sz="2200" smtClean="0">
                <a:cs typeface="Times New Roman" panose="02020603050405020304" pitchFamily="18" charset="0"/>
              </a:rPr>
              <a:t>Ο κύκλος ζωής του παρασίτου χρειάζεται 2 άλλους ξενιστές, </a:t>
            </a:r>
            <a:r>
              <a:rPr lang="el-GR" altLang="el-GR" sz="2200" b="1" smtClean="0">
                <a:cs typeface="Times New Roman" panose="02020603050405020304" pitchFamily="18" charset="0"/>
              </a:rPr>
              <a:t>ένα Άκαρι και ένα τρωκτικό. Σποροζωίτες (μολυσματική μορφή) </a:t>
            </a:r>
            <a:r>
              <a:rPr lang="el-GR" altLang="el-GR" sz="2200" smtClean="0">
                <a:cs typeface="Times New Roman" panose="02020603050405020304" pitchFamily="18" charset="0"/>
              </a:rPr>
              <a:t>μολύνουν τον άνθρωπο με το τσίμπημα από το Άκαρι. </a:t>
            </a:r>
            <a:r>
              <a:rPr lang="el-GR" altLang="el-GR" sz="2200" b="1" smtClean="0">
                <a:cs typeface="Times New Roman" panose="02020603050405020304" pitchFamily="18" charset="0"/>
              </a:rPr>
              <a:t>Ο άνθρωπος είναι τελικός ξενιστής</a:t>
            </a:r>
            <a:r>
              <a:rPr lang="el-GR" altLang="el-GR" sz="2200" smtClean="0">
                <a:cs typeface="Times New Roman" panose="02020603050405020304" pitchFamily="18" charset="0"/>
              </a:rPr>
              <a:t>. </a:t>
            </a:r>
            <a:endParaRPr lang="en-GB" altLang="el-GR" sz="2200" smtClean="0">
              <a:cs typeface="Times New Roman" panose="02020603050405020304" pitchFamily="18" charset="0"/>
            </a:endParaRPr>
          </a:p>
          <a:p>
            <a:pPr marL="182563" indent="0" eaLnBrk="1" hangingPunct="1">
              <a:lnSpc>
                <a:spcPct val="100000"/>
              </a:lnSpc>
              <a:spcBef>
                <a:spcPts val="600"/>
              </a:spcBef>
              <a:buFontTx/>
              <a:buNone/>
            </a:pPr>
            <a:r>
              <a:rPr lang="el-GR" altLang="el-GR" sz="2200" b="1" smtClean="0">
                <a:cs typeface="Times New Roman" panose="02020603050405020304" pitchFamily="18" charset="0"/>
              </a:rPr>
              <a:t>Συμπτώματα:</a:t>
            </a:r>
            <a:r>
              <a:rPr lang="en-GB" altLang="el-GR" sz="2200" smtClean="0">
                <a:cs typeface="Times New Roman" panose="02020603050405020304" pitchFamily="18" charset="0"/>
              </a:rPr>
              <a:t> </a:t>
            </a:r>
            <a:r>
              <a:rPr lang="el-GR" altLang="el-GR" sz="2200" smtClean="0">
                <a:cs typeface="Times New Roman" panose="02020603050405020304" pitchFamily="18" charset="0"/>
              </a:rPr>
              <a:t>Οι περισσότερες προσβολές είναι ασυμπτωματικές ή χαρακτηρίζονται από πυρετό, μυϊκό πόνο, κόπωση, αναιμία. </a:t>
            </a:r>
          </a:p>
          <a:p>
            <a:pPr marL="182563" indent="0" eaLnBrk="1" hangingPunct="1">
              <a:lnSpc>
                <a:spcPct val="100000"/>
              </a:lnSpc>
              <a:spcBef>
                <a:spcPts val="600"/>
              </a:spcBef>
              <a:buFontTx/>
              <a:buNone/>
            </a:pPr>
            <a:r>
              <a:rPr lang="el-GR" altLang="el-GR" sz="2200" b="1" smtClean="0">
                <a:cs typeface="Times New Roman" panose="02020603050405020304" pitchFamily="18" charset="0"/>
              </a:rPr>
              <a:t>Διάγνωση:</a:t>
            </a:r>
            <a:r>
              <a:rPr lang="el-GR" altLang="el-GR" sz="2200" smtClean="0">
                <a:cs typeface="Times New Roman" panose="02020603050405020304" pitchFamily="18" charset="0"/>
              </a:rPr>
              <a:t> Μικροσκοπικός εντοπισμός των σποροζωιτών. </a:t>
            </a:r>
          </a:p>
          <a:p>
            <a:pPr marL="182563" indent="0" eaLnBrk="1" hangingPunct="1">
              <a:lnSpc>
                <a:spcPct val="100000"/>
              </a:lnSpc>
              <a:spcBef>
                <a:spcPts val="600"/>
              </a:spcBef>
              <a:buFontTx/>
              <a:buNone/>
            </a:pPr>
            <a:r>
              <a:rPr lang="el-GR" altLang="el-GR" sz="2200" b="1" smtClean="0">
                <a:cs typeface="Times New Roman" panose="02020603050405020304" pitchFamily="18" charset="0"/>
              </a:rPr>
              <a:t>Καταπολέμηση:</a:t>
            </a:r>
            <a:r>
              <a:rPr lang="en-GB" altLang="el-GR" sz="2200" smtClean="0">
                <a:cs typeface="Times New Roman" panose="02020603050405020304" pitchFamily="18" charset="0"/>
              </a:rPr>
              <a:t>Clindamycin, quinone </a:t>
            </a:r>
            <a:r>
              <a:rPr lang="el-GR" altLang="el-GR" sz="2200" smtClean="0">
                <a:cs typeface="Times New Roman" panose="02020603050405020304" pitchFamily="18" charset="0"/>
              </a:rPr>
              <a:t>.</a:t>
            </a:r>
          </a:p>
          <a:p>
            <a:pPr marL="182563" indent="0" eaLnBrk="1" hangingPunct="1">
              <a:lnSpc>
                <a:spcPct val="100000"/>
              </a:lnSpc>
              <a:spcBef>
                <a:spcPts val="600"/>
              </a:spcBef>
              <a:buFontTx/>
              <a:buNone/>
            </a:pPr>
            <a:r>
              <a:rPr lang="el-GR" altLang="el-GR" sz="2200" smtClean="0">
                <a:cs typeface="Times New Roman" panose="02020603050405020304" pitchFamily="18" charset="0"/>
              </a:rPr>
              <a:t>Επειδή τα συμπτώματα μοιάζουν με την ελονοσία ή τη γρίπη</a:t>
            </a:r>
            <a:r>
              <a:rPr lang="en-GB" altLang="el-GR" sz="2200" smtClean="0">
                <a:cs typeface="Times New Roman" panose="02020603050405020304" pitchFamily="18" charset="0"/>
              </a:rPr>
              <a:t>,</a:t>
            </a:r>
            <a:r>
              <a:rPr lang="el-GR" altLang="el-GR" sz="2200" smtClean="0">
                <a:cs typeface="Times New Roman" panose="02020603050405020304" pitchFamily="18" charset="0"/>
              </a:rPr>
              <a:t> η ασθένεια αυτή δεν διαγνώσκεται εύκολα. </a:t>
            </a:r>
          </a:p>
          <a:p>
            <a:pPr marL="182563" indent="0" algn="just" eaLnBrk="1" hangingPunct="1">
              <a:lnSpc>
                <a:spcPct val="100000"/>
              </a:lnSpc>
              <a:spcBef>
                <a:spcPct val="0"/>
              </a:spcBef>
              <a:buFontTx/>
              <a:buNone/>
            </a:pPr>
            <a:endParaRPr lang="el-GR" altLang="el-GR" sz="2000" smtClean="0">
              <a:cs typeface="Times New Roman" panose="02020603050405020304" pitchFamily="18" charset="0"/>
            </a:endParaRPr>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7A0556B8-4D09-431D-9ADD-6C246891146D}" type="slidenum">
              <a:rPr lang="en-US" altLang="el-GR" smtClean="0"/>
              <a:pPr>
                <a:defRPr/>
              </a:pPr>
              <a:t>49</a:t>
            </a:fld>
            <a:endParaRPr lang="en-US" alt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5"/>
          <p:cNvSpPr>
            <a:spLocks noGrp="1"/>
          </p:cNvSpPr>
          <p:nvPr>
            <p:ph type="title"/>
          </p:nvPr>
        </p:nvSpPr>
        <p:spPr/>
        <p:txBody>
          <a:bodyPr/>
          <a:lstStyle/>
          <a:p>
            <a:pPr eaLnBrk="1" hangingPunct="1"/>
            <a:r>
              <a:rPr lang="el-GR" altLang="el-GR" dirty="0" smtClean="0"/>
              <a:t>Πρωτόζωα: Ταξινόμηση 2/4</a:t>
            </a:r>
          </a:p>
        </p:txBody>
      </p:sp>
      <p:sp>
        <p:nvSpPr>
          <p:cNvPr id="10243" name="Θέση περιεχομένου 6"/>
          <p:cNvSpPr>
            <a:spLocks noGrp="1"/>
          </p:cNvSpPr>
          <p:nvPr>
            <p:ph idx="1"/>
          </p:nvPr>
        </p:nvSpPr>
        <p:spPr>
          <a:xfrm>
            <a:off x="628650" y="1825625"/>
            <a:ext cx="8264525" cy="4351338"/>
          </a:xfrm>
        </p:spPr>
        <p:txBody>
          <a:bodyPr/>
          <a:lstStyle/>
          <a:p>
            <a:pPr eaLnBrk="1" hangingPunct="1">
              <a:lnSpc>
                <a:spcPct val="100000"/>
              </a:lnSpc>
              <a:spcBef>
                <a:spcPct val="0"/>
              </a:spcBef>
              <a:buFontTx/>
              <a:buNone/>
            </a:pPr>
            <a:r>
              <a:rPr lang="el-GR" altLang="el-GR" sz="2600" smtClean="0">
                <a:cs typeface="Times New Roman" panose="02020603050405020304" pitchFamily="18" charset="0"/>
              </a:rPr>
              <a:t>Για κάθε ασθένεια θα παρουσιάζονται:</a:t>
            </a:r>
          </a:p>
          <a:p>
            <a:pPr eaLnBrk="1" hangingPunct="1">
              <a:lnSpc>
                <a:spcPct val="100000"/>
              </a:lnSpc>
              <a:spcBef>
                <a:spcPct val="0"/>
              </a:spcBef>
              <a:buFontTx/>
              <a:buNone/>
            </a:pPr>
            <a:endParaRPr lang="el-GR" altLang="el-GR" sz="2600" smtClean="0">
              <a:cs typeface="Times New Roman" panose="02020603050405020304" pitchFamily="18" charset="0"/>
            </a:endParaRPr>
          </a:p>
          <a:p>
            <a:pPr eaLnBrk="1" hangingPunct="1">
              <a:lnSpc>
                <a:spcPct val="100000"/>
              </a:lnSpc>
              <a:spcBef>
                <a:spcPct val="0"/>
              </a:spcBef>
            </a:pPr>
            <a:r>
              <a:rPr lang="en-GB" altLang="el-GR" sz="2600" smtClean="0">
                <a:cs typeface="Times New Roman" panose="02020603050405020304" pitchFamily="18" charset="0"/>
              </a:rPr>
              <a:t> </a:t>
            </a:r>
            <a:r>
              <a:rPr lang="el-GR" altLang="el-GR" sz="2600" b="1" smtClean="0">
                <a:cs typeface="Times New Roman" panose="02020603050405020304" pitchFamily="18" charset="0"/>
              </a:rPr>
              <a:t>τα συμπτώματα, </a:t>
            </a:r>
          </a:p>
          <a:p>
            <a:pPr eaLnBrk="1" hangingPunct="1">
              <a:lnSpc>
                <a:spcPct val="100000"/>
              </a:lnSpc>
              <a:spcBef>
                <a:spcPct val="0"/>
              </a:spcBef>
            </a:pPr>
            <a:r>
              <a:rPr lang="en-GB" altLang="el-GR" sz="2600" b="1" smtClean="0">
                <a:cs typeface="Times New Roman" panose="02020603050405020304" pitchFamily="18" charset="0"/>
              </a:rPr>
              <a:t> </a:t>
            </a:r>
            <a:r>
              <a:rPr lang="el-GR" altLang="el-GR" sz="2600" b="1" smtClean="0">
                <a:cs typeface="Times New Roman" panose="02020603050405020304" pitchFamily="18" charset="0"/>
              </a:rPr>
              <a:t>η διάγνωση και </a:t>
            </a:r>
          </a:p>
          <a:p>
            <a:pPr eaLnBrk="1" hangingPunct="1">
              <a:lnSpc>
                <a:spcPct val="100000"/>
              </a:lnSpc>
              <a:spcBef>
                <a:spcPct val="0"/>
              </a:spcBef>
            </a:pPr>
            <a:r>
              <a:rPr lang="en-GB" altLang="el-GR" sz="2600" b="1" smtClean="0">
                <a:cs typeface="Times New Roman" panose="02020603050405020304" pitchFamily="18" charset="0"/>
              </a:rPr>
              <a:t> </a:t>
            </a:r>
            <a:r>
              <a:rPr lang="el-GR" altLang="el-GR" sz="2600" b="1" smtClean="0">
                <a:cs typeface="Times New Roman" panose="02020603050405020304" pitchFamily="18" charset="0"/>
              </a:rPr>
              <a:t>η καταπολέμησή </a:t>
            </a:r>
            <a:r>
              <a:rPr lang="el-GR" altLang="el-GR" sz="2600" smtClean="0">
                <a:cs typeface="Times New Roman" panose="02020603050405020304" pitchFamily="18" charset="0"/>
              </a:rPr>
              <a:t>της.</a:t>
            </a:r>
          </a:p>
          <a:p>
            <a:pPr eaLnBrk="1" hangingPunct="1">
              <a:lnSpc>
                <a:spcPct val="100000"/>
              </a:lnSpc>
              <a:spcBef>
                <a:spcPct val="0"/>
              </a:spcBef>
              <a:buFontTx/>
              <a:buNone/>
            </a:pPr>
            <a:endParaRPr lang="el-GR" altLang="el-GR" sz="2600" smtClean="0">
              <a:cs typeface="Times New Roman" panose="02020603050405020304" pitchFamily="18" charset="0"/>
            </a:endParaRPr>
          </a:p>
          <a:p>
            <a:pPr eaLnBrk="1" hangingPunct="1">
              <a:lnSpc>
                <a:spcPct val="100000"/>
              </a:lnSpc>
              <a:spcBef>
                <a:spcPts val="1800"/>
              </a:spcBef>
              <a:buFontTx/>
              <a:buNone/>
            </a:pPr>
            <a:r>
              <a:rPr lang="el-GR" altLang="el-GR" sz="2600" smtClean="0">
                <a:cs typeface="Times New Roman" panose="02020603050405020304" pitchFamily="18" charset="0"/>
              </a:rPr>
              <a:t>Όπου είναι δυνατόν θα παρουσιάζονται </a:t>
            </a:r>
            <a:r>
              <a:rPr lang="el-GR" altLang="el-GR" sz="2600" b="1" smtClean="0">
                <a:cs typeface="Times New Roman" panose="02020603050405020304" pitchFamily="18" charset="0"/>
              </a:rPr>
              <a:t>επιδημιολογικά στοιχεία και η ύπαρξη ή όχι του πλήρους γονιδιώματος </a:t>
            </a:r>
            <a:r>
              <a:rPr lang="el-GR" altLang="el-GR" sz="2600" smtClean="0">
                <a:cs typeface="Times New Roman" panose="02020603050405020304" pitchFamily="18" charset="0"/>
              </a:rPr>
              <a:t>των παθογόνων.</a:t>
            </a:r>
            <a:r>
              <a:rPr lang="el-GR" altLang="el-GR" sz="2600" smtClean="0">
                <a:solidFill>
                  <a:srgbClr val="FFFFFF"/>
                </a:solidFill>
                <a:latin typeface="Times New Roman" panose="02020603050405020304" pitchFamily="18" charset="0"/>
                <a:cs typeface="Times New Roman" panose="02020603050405020304" pitchFamily="18" charset="0"/>
              </a:rPr>
              <a:t>ν</a:t>
            </a:r>
            <a:endParaRPr lang="el-GR" altLang="el-GR" sz="2600" smtClean="0"/>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0555C98C-A904-4170-B8F3-4ECC2B929255}" type="slidenum">
              <a:rPr lang="en-US" altLang="el-GR" smtClean="0"/>
              <a:pPr>
                <a:defRPr/>
              </a:pPr>
              <a:t>5</a:t>
            </a:fld>
            <a:endParaRPr lang="en-US" altLang="el-G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Τίτλος 5"/>
          <p:cNvSpPr>
            <a:spLocks noGrp="1"/>
          </p:cNvSpPr>
          <p:nvPr>
            <p:ph type="title"/>
          </p:nvPr>
        </p:nvSpPr>
        <p:spPr/>
        <p:txBody>
          <a:bodyPr/>
          <a:lstStyle/>
          <a:p>
            <a:pPr eaLnBrk="1" hangingPunct="1"/>
            <a:r>
              <a:rPr lang="el-GR" altLang="el-GR" dirty="0" err="1" smtClean="0"/>
              <a:t>Ακροσυμπλεγματικά</a:t>
            </a:r>
            <a:r>
              <a:rPr lang="el-GR" altLang="el-GR" dirty="0" smtClean="0"/>
              <a:t>:</a:t>
            </a:r>
            <a:br>
              <a:rPr lang="el-GR" altLang="el-GR" dirty="0" smtClean="0"/>
            </a:br>
            <a:r>
              <a:rPr lang="el-GR" altLang="el-GR" dirty="0" err="1" smtClean="0"/>
              <a:t>Μπαμπεσίωση</a:t>
            </a:r>
            <a:r>
              <a:rPr lang="el-GR" altLang="el-GR" dirty="0" smtClean="0"/>
              <a:t> 2/2</a:t>
            </a:r>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4F66B0AC-9109-49E3-8427-AB38621E7B7C}" type="slidenum">
              <a:rPr lang="en-US" altLang="el-GR" smtClean="0"/>
              <a:pPr>
                <a:defRPr/>
              </a:pPr>
              <a:t>50</a:t>
            </a:fld>
            <a:endParaRPr lang="en-US" altLang="el-GR"/>
          </a:p>
        </p:txBody>
      </p:sp>
      <p:pic>
        <p:nvPicPr>
          <p:cNvPr id="78853" name="Θέση περιεχομένου 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57388" y="1685925"/>
            <a:ext cx="5183187" cy="4621213"/>
          </a:xfrm>
        </p:spPr>
      </p:pic>
      <p:sp>
        <p:nvSpPr>
          <p:cNvPr id="10" name="TextBox 9"/>
          <p:cNvSpPr txBox="1"/>
          <p:nvPr/>
        </p:nvSpPr>
        <p:spPr>
          <a:xfrm>
            <a:off x="6799263" y="5976938"/>
            <a:ext cx="341312" cy="277812"/>
          </a:xfrm>
          <a:prstGeom prst="rect">
            <a:avLst/>
          </a:prstGeom>
          <a:noFill/>
        </p:spPr>
        <p:txBody>
          <a:bodyPr wrap="none">
            <a:spAutoFit/>
          </a:bodyPr>
          <a:lstStyle/>
          <a:p>
            <a:pPr>
              <a:defRPr/>
            </a:pPr>
            <a:r>
              <a:rPr lang="en-US" sz="1200" b="1" dirty="0">
                <a:latin typeface="+mj-lt"/>
              </a:rPr>
              <a:t>27</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Τίτλος 5"/>
          <p:cNvSpPr>
            <a:spLocks noGrp="1"/>
          </p:cNvSpPr>
          <p:nvPr>
            <p:ph type="title"/>
          </p:nvPr>
        </p:nvSpPr>
        <p:spPr/>
        <p:txBody>
          <a:bodyPr/>
          <a:lstStyle/>
          <a:p>
            <a:pPr eaLnBrk="1" hangingPunct="1"/>
            <a:r>
              <a:rPr lang="el-GR" altLang="el-GR" dirty="0" err="1" smtClean="0"/>
              <a:t>Ακροσυμπλεγματικά</a:t>
            </a:r>
            <a:r>
              <a:rPr lang="el-GR" altLang="el-GR" dirty="0" smtClean="0"/>
              <a:t>:</a:t>
            </a:r>
            <a:br>
              <a:rPr lang="el-GR" altLang="el-GR" dirty="0" smtClean="0"/>
            </a:br>
            <a:r>
              <a:rPr lang="el-GR" altLang="el-GR" dirty="0" err="1" smtClean="0"/>
              <a:t>Κρυπτοσποριδίωση</a:t>
            </a:r>
            <a:r>
              <a:rPr lang="el-GR" altLang="el-GR" dirty="0" smtClean="0"/>
              <a:t> 1/2</a:t>
            </a:r>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6CAF69C6-A446-4E60-BF00-BA24033E4FE6}" type="slidenum">
              <a:rPr lang="en-US" altLang="el-GR" smtClean="0"/>
              <a:pPr>
                <a:defRPr/>
              </a:pPr>
              <a:t>51</a:t>
            </a:fld>
            <a:endParaRPr lang="en-US" altLang="el-GR"/>
          </a:p>
        </p:txBody>
      </p:sp>
      <p:sp>
        <p:nvSpPr>
          <p:cNvPr id="80901" name="Θέση περιεχομένου 1"/>
          <p:cNvSpPr>
            <a:spLocks noGrp="1"/>
          </p:cNvSpPr>
          <p:nvPr>
            <p:ph idx="1"/>
          </p:nvPr>
        </p:nvSpPr>
        <p:spPr/>
        <p:txBody>
          <a:bodyPr/>
          <a:lstStyle/>
          <a:p>
            <a:pPr marL="182563" indent="0" eaLnBrk="1" hangingPunct="1">
              <a:lnSpc>
                <a:spcPct val="100000"/>
              </a:lnSpc>
              <a:spcBef>
                <a:spcPts val="600"/>
              </a:spcBef>
              <a:buFontTx/>
              <a:buNone/>
            </a:pPr>
            <a:r>
              <a:rPr lang="el-GR" altLang="el-GR" sz="2200" b="1" smtClean="0">
                <a:cs typeface="Times New Roman" panose="02020603050405020304" pitchFamily="18" charset="0"/>
              </a:rPr>
              <a:t>Τάξη</a:t>
            </a:r>
            <a:r>
              <a:rPr lang="en-GB" altLang="el-GR" sz="2200" b="1" smtClean="0">
                <a:cs typeface="Times New Roman" panose="02020603050405020304" pitchFamily="18" charset="0"/>
              </a:rPr>
              <a:t>: Eucoccidiorida, </a:t>
            </a:r>
            <a:r>
              <a:rPr lang="el-GR" altLang="el-GR" sz="2200" b="1" smtClean="0">
                <a:cs typeface="Times New Roman" panose="02020603050405020304" pitchFamily="18" charset="0"/>
              </a:rPr>
              <a:t>Οικογένεια</a:t>
            </a:r>
            <a:r>
              <a:rPr lang="en-GB" altLang="el-GR" sz="2200" b="1" smtClean="0">
                <a:cs typeface="Times New Roman" panose="02020603050405020304" pitchFamily="18" charset="0"/>
              </a:rPr>
              <a:t>: Cryptosporididae, </a:t>
            </a:r>
            <a:r>
              <a:rPr lang="el-GR" altLang="el-GR" sz="2200" b="1" smtClean="0">
                <a:cs typeface="Times New Roman" panose="02020603050405020304" pitchFamily="18" charset="0"/>
              </a:rPr>
              <a:t>Γένος</a:t>
            </a:r>
            <a:r>
              <a:rPr lang="en-GB" altLang="el-GR" sz="2200" b="1" smtClean="0">
                <a:cs typeface="Times New Roman" panose="02020603050405020304" pitchFamily="18" charset="0"/>
              </a:rPr>
              <a:t>: Cryptosporidium, </a:t>
            </a:r>
            <a:r>
              <a:rPr lang="el-GR" altLang="el-GR" sz="2200" b="1" smtClean="0">
                <a:cs typeface="Times New Roman" panose="02020603050405020304" pitchFamily="18" charset="0"/>
              </a:rPr>
              <a:t>Είδος</a:t>
            </a:r>
            <a:r>
              <a:rPr lang="en-GB" altLang="el-GR" sz="2200" b="1" smtClean="0">
                <a:cs typeface="Times New Roman" panose="02020603050405020304" pitchFamily="18" charset="0"/>
              </a:rPr>
              <a:t>: parvum, hominis</a:t>
            </a:r>
          </a:p>
          <a:p>
            <a:pPr marL="182563" indent="0" eaLnBrk="1" hangingPunct="1">
              <a:lnSpc>
                <a:spcPct val="100000"/>
              </a:lnSpc>
              <a:spcBef>
                <a:spcPts val="600"/>
              </a:spcBef>
              <a:buFontTx/>
              <a:buNone/>
            </a:pPr>
            <a:r>
              <a:rPr lang="el-GR" altLang="el-GR" sz="2200" smtClean="0">
                <a:cs typeface="Times New Roman" panose="02020603050405020304" pitchFamily="18" charset="0"/>
              </a:rPr>
              <a:t>Οι ωοκύστεις του παθογόνου μολύνουν τον άνθρωπο και ο κύκλος ζωής του παρασίτου συμπληρώνεται στο λεπτό έντερο. Ιδιαίτερα συχνή ασθένεια με παγκόσμια εξάπλωση, αν και ανακαλύφθηκε το 1976. </a:t>
            </a:r>
          </a:p>
          <a:p>
            <a:pPr marL="182563" indent="0" eaLnBrk="1" hangingPunct="1">
              <a:lnSpc>
                <a:spcPct val="100000"/>
              </a:lnSpc>
              <a:spcBef>
                <a:spcPts val="600"/>
              </a:spcBef>
              <a:buFontTx/>
              <a:buNone/>
            </a:pPr>
            <a:r>
              <a:rPr lang="el-GR" altLang="el-GR" sz="2200" b="1" smtClean="0">
                <a:cs typeface="Times New Roman" panose="02020603050405020304" pitchFamily="18" charset="0"/>
              </a:rPr>
              <a:t>Συμπτώματα:</a:t>
            </a:r>
            <a:r>
              <a:rPr lang="en-GB" altLang="el-GR" sz="2200" smtClean="0">
                <a:cs typeface="Times New Roman" panose="02020603050405020304" pitchFamily="18" charset="0"/>
              </a:rPr>
              <a:t> </a:t>
            </a:r>
            <a:r>
              <a:rPr lang="el-GR" altLang="el-GR" sz="2200" smtClean="0">
                <a:cs typeface="Times New Roman" panose="02020603050405020304" pitchFamily="18" charset="0"/>
              </a:rPr>
              <a:t>Διάρροια, κοιλιακοί πόνοι, πυρετός, αφυδάτωση, ναυτία.</a:t>
            </a:r>
          </a:p>
          <a:p>
            <a:pPr marL="182563" indent="0" eaLnBrk="1" hangingPunct="1">
              <a:lnSpc>
                <a:spcPct val="100000"/>
              </a:lnSpc>
              <a:spcBef>
                <a:spcPts val="600"/>
              </a:spcBef>
              <a:buFontTx/>
              <a:buNone/>
            </a:pPr>
            <a:r>
              <a:rPr lang="el-GR" altLang="el-GR" sz="2200" b="1" smtClean="0">
                <a:cs typeface="Times New Roman" panose="02020603050405020304" pitchFamily="18" charset="0"/>
              </a:rPr>
              <a:t>Διάγνωση: </a:t>
            </a:r>
            <a:r>
              <a:rPr lang="el-GR" altLang="el-GR" sz="2200" smtClean="0">
                <a:cs typeface="Times New Roman" panose="02020603050405020304" pitchFamily="18" charset="0"/>
              </a:rPr>
              <a:t>Μικροσκοπικός εντοπισμός των ωοκύστεων στα κόπρανα. Μοριακές μέθοδοι.</a:t>
            </a:r>
          </a:p>
          <a:p>
            <a:pPr marL="182563" indent="0" eaLnBrk="1" hangingPunct="1">
              <a:lnSpc>
                <a:spcPct val="100000"/>
              </a:lnSpc>
              <a:spcBef>
                <a:spcPts val="600"/>
              </a:spcBef>
              <a:buFontTx/>
              <a:buNone/>
            </a:pPr>
            <a:r>
              <a:rPr lang="el-GR" altLang="el-GR" sz="2200" b="1" smtClean="0">
                <a:cs typeface="Times New Roman" panose="02020603050405020304" pitchFamily="18" charset="0"/>
              </a:rPr>
              <a:t>Καταπολέμηση: </a:t>
            </a:r>
            <a:r>
              <a:rPr lang="en-GB" altLang="el-GR" sz="2200" smtClean="0">
                <a:cs typeface="Times New Roman" panose="02020603050405020304" pitchFamily="18" charset="0"/>
              </a:rPr>
              <a:t>Nitazoxanide</a:t>
            </a:r>
            <a:r>
              <a:rPr lang="el-GR" altLang="el-GR" sz="2200" smtClean="0">
                <a:cs typeface="Times New Roman" panose="02020603050405020304" pitchFamily="18" charset="0"/>
              </a:rPr>
              <a:t>.</a:t>
            </a:r>
            <a:r>
              <a:rPr lang="en-GB" altLang="el-GR" sz="2200" smtClean="0">
                <a:cs typeface="Times New Roman" panose="02020603050405020304" pitchFamily="18" charset="0"/>
              </a:rPr>
              <a:t> </a:t>
            </a:r>
          </a:p>
          <a:p>
            <a:pPr marL="182563" indent="0" eaLnBrk="1" hangingPunct="1">
              <a:lnSpc>
                <a:spcPct val="100000"/>
              </a:lnSpc>
              <a:spcBef>
                <a:spcPts val="600"/>
              </a:spcBef>
              <a:buFontTx/>
              <a:buNone/>
            </a:pPr>
            <a:endParaRPr lang="en-GB" altLang="el-GR" sz="2200" smtClean="0">
              <a:cs typeface="Times New Roman" panose="02020603050405020304" pitchFamily="18" charset="0"/>
            </a:endParaRPr>
          </a:p>
          <a:p>
            <a:pPr marL="182563" indent="0"/>
            <a:endParaRPr lang="en-US" altLang="el-GR"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Τίτλος 5"/>
          <p:cNvSpPr>
            <a:spLocks noGrp="1"/>
          </p:cNvSpPr>
          <p:nvPr>
            <p:ph type="title"/>
          </p:nvPr>
        </p:nvSpPr>
        <p:spPr/>
        <p:txBody>
          <a:bodyPr/>
          <a:lstStyle/>
          <a:p>
            <a:pPr eaLnBrk="1" hangingPunct="1"/>
            <a:r>
              <a:rPr lang="el-GR" altLang="el-GR" dirty="0" err="1" smtClean="0"/>
              <a:t>Ακροσυμπλεγματικά</a:t>
            </a:r>
            <a:r>
              <a:rPr lang="el-GR" altLang="el-GR" dirty="0" smtClean="0"/>
              <a:t>:</a:t>
            </a:r>
            <a:br>
              <a:rPr lang="el-GR" altLang="el-GR" dirty="0" smtClean="0"/>
            </a:br>
            <a:r>
              <a:rPr lang="el-GR" altLang="el-GR" dirty="0" err="1" smtClean="0"/>
              <a:t>Κρυπτοσποριδίωση</a:t>
            </a:r>
            <a:r>
              <a:rPr lang="el-GR" altLang="el-GR" dirty="0" smtClean="0"/>
              <a:t> 2/2</a:t>
            </a:r>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19359BB9-9B23-4A64-B03D-BA369060019F}" type="slidenum">
              <a:rPr lang="en-US" altLang="el-GR" smtClean="0"/>
              <a:pPr>
                <a:defRPr/>
              </a:pPr>
              <a:t>52</a:t>
            </a:fld>
            <a:endParaRPr lang="en-US" altLang="el-GR"/>
          </a:p>
        </p:txBody>
      </p:sp>
      <p:pic>
        <p:nvPicPr>
          <p:cNvPr id="81925" name="Θέση περιεχομένου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62188" y="1763713"/>
            <a:ext cx="4573587" cy="4459287"/>
          </a:xfrm>
        </p:spPr>
      </p:pic>
      <p:sp>
        <p:nvSpPr>
          <p:cNvPr id="8" name="TextBox 7"/>
          <p:cNvSpPr txBox="1"/>
          <p:nvPr/>
        </p:nvSpPr>
        <p:spPr>
          <a:xfrm>
            <a:off x="6300788" y="5946775"/>
            <a:ext cx="341312" cy="276225"/>
          </a:xfrm>
          <a:prstGeom prst="rect">
            <a:avLst/>
          </a:prstGeom>
          <a:noFill/>
        </p:spPr>
        <p:txBody>
          <a:bodyPr wrap="none">
            <a:spAutoFit/>
          </a:bodyPr>
          <a:lstStyle/>
          <a:p>
            <a:pPr>
              <a:defRPr/>
            </a:pPr>
            <a:r>
              <a:rPr lang="en-US" sz="1200" b="1" dirty="0">
                <a:latin typeface="+mj-lt"/>
              </a:rPr>
              <a:t>28</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Τίτλος 5"/>
          <p:cNvSpPr>
            <a:spLocks noGrp="1"/>
          </p:cNvSpPr>
          <p:nvPr>
            <p:ph type="title"/>
          </p:nvPr>
        </p:nvSpPr>
        <p:spPr/>
        <p:txBody>
          <a:bodyPr/>
          <a:lstStyle/>
          <a:p>
            <a:pPr eaLnBrk="1" hangingPunct="1"/>
            <a:r>
              <a:rPr lang="el-GR" altLang="el-GR" dirty="0" err="1" smtClean="0"/>
              <a:t>Ακροσυμπλεγματικά</a:t>
            </a:r>
            <a:r>
              <a:rPr lang="el-GR" altLang="el-GR" dirty="0" smtClean="0"/>
              <a:t>:</a:t>
            </a:r>
            <a:br>
              <a:rPr lang="el-GR" altLang="el-GR" dirty="0" smtClean="0"/>
            </a:br>
            <a:r>
              <a:rPr lang="el-GR" altLang="el-GR" dirty="0" err="1" smtClean="0"/>
              <a:t>Κυκλοσπορίαση</a:t>
            </a:r>
            <a:r>
              <a:rPr lang="el-GR" altLang="el-GR" dirty="0" smtClean="0"/>
              <a:t> 1/2</a:t>
            </a:r>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43595534-578F-448F-BB21-E6F5D4BC2573}" type="slidenum">
              <a:rPr lang="en-US" altLang="el-GR" smtClean="0"/>
              <a:pPr>
                <a:defRPr/>
              </a:pPr>
              <a:t>53</a:t>
            </a:fld>
            <a:endParaRPr lang="en-US" altLang="el-GR"/>
          </a:p>
        </p:txBody>
      </p:sp>
      <p:sp>
        <p:nvSpPr>
          <p:cNvPr id="83973" name="Θέση περιεχομένου 1"/>
          <p:cNvSpPr>
            <a:spLocks noGrp="1"/>
          </p:cNvSpPr>
          <p:nvPr>
            <p:ph idx="1"/>
          </p:nvPr>
        </p:nvSpPr>
        <p:spPr>
          <a:xfrm>
            <a:off x="468313" y="1708150"/>
            <a:ext cx="8047037" cy="5033963"/>
          </a:xfrm>
        </p:spPr>
        <p:txBody>
          <a:bodyPr/>
          <a:lstStyle/>
          <a:p>
            <a:pPr marL="182563" indent="0" algn="just" eaLnBrk="1" hangingPunct="1">
              <a:lnSpc>
                <a:spcPct val="100000"/>
              </a:lnSpc>
              <a:spcBef>
                <a:spcPts val="600"/>
              </a:spcBef>
              <a:buFontTx/>
              <a:buNone/>
            </a:pPr>
            <a:r>
              <a:rPr lang="el-GR" altLang="el-GR" sz="2100" b="1" smtClean="0">
                <a:cs typeface="Times New Roman" panose="02020603050405020304" pitchFamily="18" charset="0"/>
              </a:rPr>
              <a:t>Τάξη</a:t>
            </a:r>
            <a:r>
              <a:rPr lang="en-GB" altLang="el-GR" sz="2100" b="1" smtClean="0">
                <a:cs typeface="Times New Roman" panose="02020603050405020304" pitchFamily="18" charset="0"/>
              </a:rPr>
              <a:t>: Eucoccidiorida, </a:t>
            </a:r>
            <a:r>
              <a:rPr lang="el-GR" altLang="el-GR" sz="2100" b="1" smtClean="0">
                <a:cs typeface="Times New Roman" panose="02020603050405020304" pitchFamily="18" charset="0"/>
              </a:rPr>
              <a:t>Οικογένεια</a:t>
            </a:r>
            <a:r>
              <a:rPr lang="en-GB" altLang="el-GR" sz="2100" b="1" smtClean="0">
                <a:cs typeface="Times New Roman" panose="02020603050405020304" pitchFamily="18" charset="0"/>
              </a:rPr>
              <a:t>: Eimeriidae*, </a:t>
            </a:r>
            <a:r>
              <a:rPr lang="el-GR" altLang="el-GR" sz="2100" b="1" smtClean="0">
                <a:cs typeface="Times New Roman" panose="02020603050405020304" pitchFamily="18" charset="0"/>
              </a:rPr>
              <a:t>Γένος</a:t>
            </a:r>
            <a:r>
              <a:rPr lang="en-GB" altLang="el-GR" sz="2100" b="1" smtClean="0">
                <a:cs typeface="Times New Roman" panose="02020603050405020304" pitchFamily="18" charset="0"/>
              </a:rPr>
              <a:t>: Cyclospora, </a:t>
            </a:r>
            <a:r>
              <a:rPr lang="el-GR" altLang="el-GR" sz="2100" b="1" smtClean="0">
                <a:cs typeface="Times New Roman" panose="02020603050405020304" pitchFamily="18" charset="0"/>
              </a:rPr>
              <a:t>Είδος</a:t>
            </a:r>
            <a:r>
              <a:rPr lang="en-GB" altLang="el-GR" sz="2100" b="1" smtClean="0">
                <a:cs typeface="Times New Roman" panose="02020603050405020304" pitchFamily="18" charset="0"/>
              </a:rPr>
              <a:t>: cayetanensis</a:t>
            </a:r>
          </a:p>
          <a:p>
            <a:pPr marL="182563" indent="0" algn="just" eaLnBrk="1" hangingPunct="1">
              <a:lnSpc>
                <a:spcPct val="100000"/>
              </a:lnSpc>
              <a:spcBef>
                <a:spcPts val="600"/>
              </a:spcBef>
              <a:buFontTx/>
              <a:buNone/>
            </a:pPr>
            <a:r>
              <a:rPr lang="el-GR" altLang="el-GR" sz="2100" smtClean="0">
                <a:cs typeface="Times New Roman" panose="02020603050405020304" pitchFamily="18" charset="0"/>
              </a:rPr>
              <a:t>Οι ωοκύστεις του παθογόνου μολύνουν τον άνθρωπο αλλά απαιτείται επώαση τους στο περιβάλλον πριν τη μόλυνση</a:t>
            </a:r>
            <a:r>
              <a:rPr lang="en-GB" altLang="el-GR" sz="2100" smtClean="0">
                <a:cs typeface="Times New Roman" panose="02020603050405020304" pitchFamily="18" charset="0"/>
              </a:rPr>
              <a:t>. O</a:t>
            </a:r>
            <a:r>
              <a:rPr lang="el-GR" altLang="el-GR" sz="2100" smtClean="0">
                <a:cs typeface="Times New Roman" panose="02020603050405020304" pitchFamily="18" charset="0"/>
              </a:rPr>
              <a:t> κύκλος ζωής του παρασίτου συμπληρώνεται στο λεπτό έντερο. Περισσότερο συχνή στις τροπικές και υποτροπικές ζώνες. </a:t>
            </a:r>
            <a:endParaRPr lang="en-GB" altLang="el-GR" sz="2100" smtClean="0">
              <a:cs typeface="Times New Roman" panose="02020603050405020304" pitchFamily="18" charset="0"/>
            </a:endParaRPr>
          </a:p>
          <a:p>
            <a:pPr marL="182563" indent="0" eaLnBrk="1" hangingPunct="1">
              <a:lnSpc>
                <a:spcPct val="100000"/>
              </a:lnSpc>
              <a:spcBef>
                <a:spcPts val="600"/>
              </a:spcBef>
              <a:buFontTx/>
              <a:buNone/>
            </a:pPr>
            <a:r>
              <a:rPr lang="el-GR" altLang="el-GR" sz="2100" b="1" smtClean="0">
                <a:cs typeface="Times New Roman" panose="02020603050405020304" pitchFamily="18" charset="0"/>
              </a:rPr>
              <a:t>Συμπτώματα:</a:t>
            </a:r>
            <a:r>
              <a:rPr lang="en-GB" altLang="el-GR" sz="2100" b="1" smtClean="0">
                <a:cs typeface="Times New Roman" panose="02020603050405020304" pitchFamily="18" charset="0"/>
              </a:rPr>
              <a:t> </a:t>
            </a:r>
            <a:r>
              <a:rPr lang="el-GR" altLang="el-GR" sz="2100" smtClean="0">
                <a:cs typeface="Times New Roman" panose="02020603050405020304" pitchFamily="18" charset="0"/>
              </a:rPr>
              <a:t>Διάρροια, κοιλιακοί πόνοι, ανορεξία, απώλεια βάρους.</a:t>
            </a:r>
          </a:p>
          <a:p>
            <a:pPr marL="182563" indent="0" eaLnBrk="1" hangingPunct="1">
              <a:lnSpc>
                <a:spcPct val="100000"/>
              </a:lnSpc>
              <a:spcBef>
                <a:spcPts val="600"/>
              </a:spcBef>
              <a:buFontTx/>
              <a:buNone/>
            </a:pPr>
            <a:r>
              <a:rPr lang="el-GR" altLang="el-GR" sz="2100" b="1" smtClean="0">
                <a:cs typeface="Times New Roman" panose="02020603050405020304" pitchFamily="18" charset="0"/>
              </a:rPr>
              <a:t>Διάγνωση:</a:t>
            </a:r>
            <a:r>
              <a:rPr lang="el-GR" altLang="el-GR" sz="2100" smtClean="0">
                <a:cs typeface="Times New Roman" panose="02020603050405020304" pitchFamily="18" charset="0"/>
              </a:rPr>
              <a:t> Μικροσκοπικός εντοπισμός των ωοκύστεων στα κόπρανα. </a:t>
            </a:r>
          </a:p>
          <a:p>
            <a:pPr marL="182563" indent="0" eaLnBrk="1" hangingPunct="1">
              <a:lnSpc>
                <a:spcPct val="100000"/>
              </a:lnSpc>
              <a:spcBef>
                <a:spcPts val="600"/>
              </a:spcBef>
              <a:buFontTx/>
              <a:buNone/>
            </a:pPr>
            <a:r>
              <a:rPr lang="el-GR" altLang="el-GR" sz="2100" b="1" smtClean="0">
                <a:cs typeface="Times New Roman" panose="02020603050405020304" pitchFamily="18" charset="0"/>
              </a:rPr>
              <a:t>Καταπολέμηση: </a:t>
            </a:r>
            <a:r>
              <a:rPr lang="en-GB" altLang="el-GR" sz="2100" smtClean="0">
                <a:cs typeface="Times New Roman" panose="02020603050405020304" pitchFamily="18" charset="0"/>
              </a:rPr>
              <a:t>Trimethoprin </a:t>
            </a:r>
            <a:r>
              <a:rPr lang="el-GR" altLang="el-GR" sz="2100" smtClean="0">
                <a:cs typeface="Times New Roman" panose="02020603050405020304" pitchFamily="18" charset="0"/>
              </a:rPr>
              <a:t>και </a:t>
            </a:r>
            <a:r>
              <a:rPr lang="en-GB" altLang="el-GR" sz="2100" smtClean="0">
                <a:cs typeface="Times New Roman" panose="02020603050405020304" pitchFamily="18" charset="0"/>
              </a:rPr>
              <a:t>sulfamethoxazole</a:t>
            </a:r>
            <a:r>
              <a:rPr lang="el-GR" altLang="el-GR" sz="2100" smtClean="0">
                <a:cs typeface="Times New Roman" panose="02020603050405020304" pitchFamily="18" charset="0"/>
              </a:rPr>
              <a:t>.</a:t>
            </a:r>
            <a:r>
              <a:rPr lang="en-GB" altLang="el-GR" sz="2100" smtClean="0">
                <a:cs typeface="Times New Roman" panose="02020603050405020304" pitchFamily="18" charset="0"/>
              </a:rPr>
              <a:t> </a:t>
            </a:r>
            <a:endParaRPr lang="el-GR" altLang="el-GR" sz="2100" smtClean="0">
              <a:cs typeface="Times New Roman" panose="02020603050405020304" pitchFamily="18" charset="0"/>
            </a:endParaRPr>
          </a:p>
          <a:p>
            <a:pPr marL="182563" indent="0">
              <a:spcBef>
                <a:spcPts val="2400"/>
              </a:spcBef>
              <a:buFont typeface="Arial" panose="020B0604020202020204" pitchFamily="34" charset="0"/>
              <a:buNone/>
            </a:pPr>
            <a:r>
              <a:rPr lang="en-GB" altLang="el-GR" sz="2100" b="1" smtClean="0">
                <a:cs typeface="Times New Roman" panose="02020603050405020304" pitchFamily="18" charset="0"/>
              </a:rPr>
              <a:t>*</a:t>
            </a:r>
            <a:r>
              <a:rPr lang="el-GR" altLang="el-GR" sz="2100" b="1" smtClean="0">
                <a:cs typeface="Times New Roman" panose="02020603050405020304" pitchFamily="18" charset="0"/>
              </a:rPr>
              <a:t>Τα συγγενικά είδη </a:t>
            </a:r>
            <a:r>
              <a:rPr lang="en-GB" altLang="el-GR" sz="2100" b="1" smtClean="0">
                <a:cs typeface="Times New Roman" panose="02020603050405020304" pitchFamily="18" charset="0"/>
              </a:rPr>
              <a:t>Eimeria (Eimeria tenella </a:t>
            </a:r>
            <a:r>
              <a:rPr lang="el-GR" altLang="el-GR" sz="2100" b="1" smtClean="0">
                <a:cs typeface="Times New Roman" panose="02020603050405020304" pitchFamily="18" charset="0"/>
              </a:rPr>
              <a:t>στα κοτόπουλα) προκαλούν παρόμοιες σοβαρές ασθένειες που είναι επικίνδυνες λόγω συγχρωτισμού.</a:t>
            </a:r>
          </a:p>
          <a:p>
            <a:pPr marL="182563" indent="0"/>
            <a:endParaRPr lang="en-US" altLang="el-GR"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Τίτλος 5"/>
          <p:cNvSpPr>
            <a:spLocks noGrp="1"/>
          </p:cNvSpPr>
          <p:nvPr>
            <p:ph type="title"/>
          </p:nvPr>
        </p:nvSpPr>
        <p:spPr/>
        <p:txBody>
          <a:bodyPr/>
          <a:lstStyle/>
          <a:p>
            <a:pPr eaLnBrk="1" hangingPunct="1"/>
            <a:r>
              <a:rPr lang="el-GR" altLang="el-GR" dirty="0" err="1" smtClean="0"/>
              <a:t>Ακροσυμπλεγματικά</a:t>
            </a:r>
            <a:r>
              <a:rPr lang="el-GR" altLang="el-GR" dirty="0" smtClean="0"/>
              <a:t>:</a:t>
            </a:r>
            <a:br>
              <a:rPr lang="el-GR" altLang="el-GR" dirty="0" smtClean="0"/>
            </a:br>
            <a:r>
              <a:rPr lang="el-GR" altLang="el-GR" dirty="0" err="1" smtClean="0"/>
              <a:t>Κυκλοσπορίαση</a:t>
            </a:r>
            <a:r>
              <a:rPr lang="el-GR" altLang="el-GR" dirty="0" smtClean="0"/>
              <a:t> 2/2</a:t>
            </a:r>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679E4911-C55E-497A-BBED-CA144788EACD}" type="slidenum">
              <a:rPr lang="en-US" altLang="el-GR" smtClean="0"/>
              <a:pPr>
                <a:defRPr/>
              </a:pPr>
              <a:t>54</a:t>
            </a:fld>
            <a:endParaRPr lang="en-US" altLang="el-GR"/>
          </a:p>
        </p:txBody>
      </p:sp>
      <p:pic>
        <p:nvPicPr>
          <p:cNvPr id="84997" name="Θέση περιεχομένου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49475" y="1766888"/>
            <a:ext cx="4799013" cy="4465637"/>
          </a:xfrm>
        </p:spPr>
      </p:pic>
      <p:sp>
        <p:nvSpPr>
          <p:cNvPr id="7" name="TextBox 6"/>
          <p:cNvSpPr txBox="1"/>
          <p:nvPr/>
        </p:nvSpPr>
        <p:spPr>
          <a:xfrm>
            <a:off x="6605588" y="5959475"/>
            <a:ext cx="342900" cy="277813"/>
          </a:xfrm>
          <a:prstGeom prst="rect">
            <a:avLst/>
          </a:prstGeom>
          <a:noFill/>
        </p:spPr>
        <p:txBody>
          <a:bodyPr wrap="none">
            <a:spAutoFit/>
          </a:bodyPr>
          <a:lstStyle/>
          <a:p>
            <a:pPr>
              <a:defRPr/>
            </a:pPr>
            <a:r>
              <a:rPr lang="en-US" sz="1200" b="1" dirty="0">
                <a:latin typeface="+mj-lt"/>
              </a:rPr>
              <a:t>29</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Τίτλος 5"/>
          <p:cNvSpPr>
            <a:spLocks noGrp="1"/>
          </p:cNvSpPr>
          <p:nvPr>
            <p:ph type="title"/>
          </p:nvPr>
        </p:nvSpPr>
        <p:spPr/>
        <p:txBody>
          <a:bodyPr/>
          <a:lstStyle/>
          <a:p>
            <a:pPr eaLnBrk="1" hangingPunct="1"/>
            <a:r>
              <a:rPr lang="el-GR" altLang="el-GR" dirty="0" err="1" smtClean="0"/>
              <a:t>Ακροσυμπλεγματικά</a:t>
            </a:r>
            <a:r>
              <a:rPr lang="el-GR" altLang="el-GR" dirty="0" smtClean="0"/>
              <a:t>:</a:t>
            </a:r>
            <a:br>
              <a:rPr lang="el-GR" altLang="el-GR" dirty="0" smtClean="0"/>
            </a:br>
            <a:r>
              <a:rPr lang="el-GR" altLang="el-GR" dirty="0" err="1" smtClean="0"/>
              <a:t>Ισοσπορίαση</a:t>
            </a:r>
            <a:r>
              <a:rPr lang="el-GR" altLang="el-GR" dirty="0" smtClean="0"/>
              <a:t> 1/2</a:t>
            </a:r>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BC0970A4-13E4-48FA-8855-5D8E3C719AC5}" type="slidenum">
              <a:rPr lang="en-US" altLang="el-GR" smtClean="0"/>
              <a:pPr>
                <a:defRPr/>
              </a:pPr>
              <a:t>55</a:t>
            </a:fld>
            <a:endParaRPr lang="en-US" altLang="el-GR"/>
          </a:p>
        </p:txBody>
      </p:sp>
      <p:sp>
        <p:nvSpPr>
          <p:cNvPr id="87045" name="Θέση περιεχομένου 1"/>
          <p:cNvSpPr>
            <a:spLocks noGrp="1"/>
          </p:cNvSpPr>
          <p:nvPr>
            <p:ph idx="1"/>
          </p:nvPr>
        </p:nvSpPr>
        <p:spPr>
          <a:xfrm>
            <a:off x="468313" y="1708150"/>
            <a:ext cx="8047037" cy="5033963"/>
          </a:xfrm>
        </p:spPr>
        <p:txBody>
          <a:bodyPr/>
          <a:lstStyle/>
          <a:p>
            <a:pPr marL="182563" indent="0" eaLnBrk="1" hangingPunct="1">
              <a:lnSpc>
                <a:spcPct val="100000"/>
              </a:lnSpc>
              <a:spcBef>
                <a:spcPts val="600"/>
              </a:spcBef>
              <a:buFontTx/>
              <a:buNone/>
            </a:pPr>
            <a:r>
              <a:rPr lang="el-GR" altLang="el-GR" sz="2200" b="1" smtClean="0">
                <a:cs typeface="Times New Roman" panose="02020603050405020304" pitchFamily="18" charset="0"/>
              </a:rPr>
              <a:t>Τάξη</a:t>
            </a:r>
            <a:r>
              <a:rPr lang="en-GB" altLang="el-GR" sz="2200" b="1" smtClean="0">
                <a:cs typeface="Times New Roman" panose="02020603050405020304" pitchFamily="18" charset="0"/>
              </a:rPr>
              <a:t>: Eucoccidiorida, </a:t>
            </a:r>
            <a:r>
              <a:rPr lang="el-GR" altLang="el-GR" sz="2200" b="1" smtClean="0">
                <a:cs typeface="Times New Roman" panose="02020603050405020304" pitchFamily="18" charset="0"/>
              </a:rPr>
              <a:t>Οικογένεια</a:t>
            </a:r>
            <a:r>
              <a:rPr lang="en-GB" altLang="el-GR" sz="2200" b="1" smtClean="0">
                <a:cs typeface="Times New Roman" panose="02020603050405020304" pitchFamily="18" charset="0"/>
              </a:rPr>
              <a:t>: Eimeriidae, </a:t>
            </a:r>
            <a:r>
              <a:rPr lang="el-GR" altLang="el-GR" sz="2200" b="1" smtClean="0">
                <a:cs typeface="Times New Roman" panose="02020603050405020304" pitchFamily="18" charset="0"/>
              </a:rPr>
              <a:t>Γένος</a:t>
            </a:r>
            <a:r>
              <a:rPr lang="en-GB" altLang="el-GR" sz="2200" b="1" smtClean="0">
                <a:cs typeface="Times New Roman" panose="02020603050405020304" pitchFamily="18" charset="0"/>
              </a:rPr>
              <a:t>:</a:t>
            </a:r>
            <a:r>
              <a:rPr lang="el-GR" altLang="el-GR" sz="2200" b="1" smtClean="0">
                <a:cs typeface="Times New Roman" panose="02020603050405020304" pitchFamily="18" charset="0"/>
              </a:rPr>
              <a:t> </a:t>
            </a:r>
            <a:r>
              <a:rPr lang="en-GB" altLang="el-GR" sz="2200" b="1" smtClean="0">
                <a:cs typeface="Times New Roman" panose="02020603050405020304" pitchFamily="18" charset="0"/>
              </a:rPr>
              <a:t>Isospora, </a:t>
            </a:r>
            <a:r>
              <a:rPr lang="el-GR" altLang="el-GR" sz="2200" b="1" smtClean="0">
                <a:cs typeface="Times New Roman" panose="02020603050405020304" pitchFamily="18" charset="0"/>
              </a:rPr>
              <a:t>Είδος</a:t>
            </a:r>
            <a:r>
              <a:rPr lang="en-GB" altLang="el-GR" sz="2200" b="1" smtClean="0">
                <a:cs typeface="Times New Roman" panose="02020603050405020304" pitchFamily="18" charset="0"/>
              </a:rPr>
              <a:t>: belli</a:t>
            </a:r>
            <a:r>
              <a:rPr lang="el-GR" altLang="el-GR" sz="2200" b="1" smtClean="0">
                <a:cs typeface="Times New Roman" panose="02020603050405020304" pitchFamily="18" charset="0"/>
              </a:rPr>
              <a:t>.</a:t>
            </a:r>
            <a:endParaRPr lang="en-GB" altLang="el-GR" sz="2200" b="1" smtClean="0">
              <a:cs typeface="Times New Roman" panose="02020603050405020304" pitchFamily="18" charset="0"/>
            </a:endParaRPr>
          </a:p>
          <a:p>
            <a:pPr marL="182563" indent="0" eaLnBrk="1" hangingPunct="1">
              <a:lnSpc>
                <a:spcPct val="100000"/>
              </a:lnSpc>
              <a:spcBef>
                <a:spcPts val="600"/>
              </a:spcBef>
              <a:buFontTx/>
              <a:buNone/>
            </a:pPr>
            <a:r>
              <a:rPr lang="el-GR" altLang="el-GR" sz="2200" smtClean="0">
                <a:cs typeface="Times New Roman" panose="02020603050405020304" pitchFamily="18" charset="0"/>
              </a:rPr>
              <a:t>Οι ωοκύστεις του παθογόνου μολύνουν τον άνθρωπο</a:t>
            </a:r>
            <a:r>
              <a:rPr lang="en-GB" altLang="el-GR" sz="2200" smtClean="0">
                <a:cs typeface="Times New Roman" panose="02020603050405020304" pitchFamily="18" charset="0"/>
              </a:rPr>
              <a:t>. O</a:t>
            </a:r>
            <a:r>
              <a:rPr lang="el-GR" altLang="el-GR" sz="2200" smtClean="0">
                <a:cs typeface="Times New Roman" panose="02020603050405020304" pitchFamily="18" charset="0"/>
              </a:rPr>
              <a:t> κύκλος ζωής του παρασίτου συμπληρώνεται στο λεπτό έντερο.</a:t>
            </a:r>
            <a:r>
              <a:rPr lang="en-GB" altLang="el-GR" sz="2200" smtClean="0">
                <a:cs typeface="Times New Roman" panose="02020603050405020304" pitchFamily="18" charset="0"/>
              </a:rPr>
              <a:t> </a:t>
            </a:r>
            <a:r>
              <a:rPr lang="el-GR" altLang="el-GR" sz="2200" smtClean="0">
                <a:cs typeface="Times New Roman" panose="02020603050405020304" pitchFamily="18" charset="0"/>
              </a:rPr>
              <a:t>Είναι η </a:t>
            </a:r>
            <a:r>
              <a:rPr lang="el-GR" altLang="el-GR" sz="2200" b="1" smtClean="0">
                <a:cs typeface="Times New Roman" panose="02020603050405020304" pitchFamily="18" charset="0"/>
              </a:rPr>
              <a:t>λιγότερο συχνή μορφή των κοκκιδιώσεων του πεπτικού συστήματος </a:t>
            </a:r>
            <a:r>
              <a:rPr lang="el-GR" altLang="el-GR" sz="2200" smtClean="0">
                <a:cs typeface="Times New Roman" panose="02020603050405020304" pitchFamily="18" charset="0"/>
              </a:rPr>
              <a:t>που προσβάλλουν τους ανθρώπους. Περισσότερο συχνή στις τροπικές και υποτροπικές ζώνες. </a:t>
            </a:r>
            <a:endParaRPr lang="en-GB" altLang="el-GR" sz="2200" smtClean="0">
              <a:cs typeface="Times New Roman" panose="02020603050405020304" pitchFamily="18" charset="0"/>
            </a:endParaRPr>
          </a:p>
          <a:p>
            <a:pPr marL="182563" indent="0" eaLnBrk="1" hangingPunct="1">
              <a:lnSpc>
                <a:spcPct val="100000"/>
              </a:lnSpc>
              <a:spcBef>
                <a:spcPts val="1800"/>
              </a:spcBef>
              <a:buFontTx/>
              <a:buNone/>
            </a:pPr>
            <a:r>
              <a:rPr lang="el-GR" altLang="el-GR" sz="2200" b="1" smtClean="0">
                <a:cs typeface="Times New Roman" panose="02020603050405020304" pitchFamily="18" charset="0"/>
              </a:rPr>
              <a:t>Συμπτώματα</a:t>
            </a:r>
            <a:r>
              <a:rPr lang="el-GR" altLang="el-GR" sz="2200" smtClean="0">
                <a:cs typeface="Times New Roman" panose="02020603050405020304" pitchFamily="18" charset="0"/>
              </a:rPr>
              <a:t>:</a:t>
            </a:r>
            <a:r>
              <a:rPr lang="en-GB" altLang="el-GR" sz="2200" smtClean="0">
                <a:cs typeface="Times New Roman" panose="02020603050405020304" pitchFamily="18" charset="0"/>
              </a:rPr>
              <a:t> </a:t>
            </a:r>
            <a:r>
              <a:rPr lang="el-GR" altLang="el-GR" sz="2200" smtClean="0">
                <a:cs typeface="Times New Roman" panose="02020603050405020304" pitchFamily="18" charset="0"/>
              </a:rPr>
              <a:t>Διάρροια, κοιλιακοί πόνοι, απώλεια βάρους.</a:t>
            </a:r>
          </a:p>
          <a:p>
            <a:pPr marL="182563" indent="0" eaLnBrk="1" hangingPunct="1">
              <a:lnSpc>
                <a:spcPct val="100000"/>
              </a:lnSpc>
              <a:spcBef>
                <a:spcPts val="600"/>
              </a:spcBef>
              <a:buFontTx/>
              <a:buNone/>
            </a:pPr>
            <a:r>
              <a:rPr lang="el-GR" altLang="el-GR" sz="2200" b="1" smtClean="0">
                <a:cs typeface="Times New Roman" panose="02020603050405020304" pitchFamily="18" charset="0"/>
              </a:rPr>
              <a:t>Διάγνωση:</a:t>
            </a:r>
            <a:r>
              <a:rPr lang="el-GR" altLang="el-GR" sz="2200" smtClean="0">
                <a:cs typeface="Times New Roman" panose="02020603050405020304" pitchFamily="18" charset="0"/>
              </a:rPr>
              <a:t> Μικροσκοπικός εντοπισμός των ωοκύστεων στα κόπρανα. </a:t>
            </a:r>
          </a:p>
          <a:p>
            <a:pPr marL="182563" indent="0" eaLnBrk="1" hangingPunct="1">
              <a:lnSpc>
                <a:spcPct val="100000"/>
              </a:lnSpc>
              <a:spcBef>
                <a:spcPts val="600"/>
              </a:spcBef>
              <a:buFontTx/>
              <a:buNone/>
            </a:pPr>
            <a:r>
              <a:rPr lang="el-GR" altLang="el-GR" sz="2200" b="1" smtClean="0">
                <a:cs typeface="Times New Roman" panose="02020603050405020304" pitchFamily="18" charset="0"/>
              </a:rPr>
              <a:t>Καταπολέμηση: </a:t>
            </a:r>
            <a:r>
              <a:rPr lang="en-GB" altLang="el-GR" sz="2200" smtClean="0">
                <a:cs typeface="Times New Roman" panose="02020603050405020304" pitchFamily="18" charset="0"/>
              </a:rPr>
              <a:t>Trimethoprin </a:t>
            </a:r>
            <a:r>
              <a:rPr lang="el-GR" altLang="el-GR" sz="2200" smtClean="0">
                <a:cs typeface="Times New Roman" panose="02020603050405020304" pitchFamily="18" charset="0"/>
              </a:rPr>
              <a:t>και </a:t>
            </a:r>
            <a:r>
              <a:rPr lang="en-GB" altLang="el-GR" sz="2200" smtClean="0">
                <a:cs typeface="Times New Roman" panose="02020603050405020304" pitchFamily="18" charset="0"/>
              </a:rPr>
              <a:t>sulfamethoxazole </a:t>
            </a:r>
            <a:r>
              <a:rPr lang="el-GR" altLang="el-GR" sz="2200" smtClean="0">
                <a:cs typeface="Times New Roman" panose="02020603050405020304" pitchFamily="18" charset="0"/>
              </a:rPr>
              <a:t>.</a:t>
            </a:r>
            <a:endParaRPr lang="en-GB" altLang="el-GR" sz="2200" smtClean="0">
              <a:cs typeface="Times New Roman" panose="02020603050405020304" pitchFamily="18" charset="0"/>
            </a:endParaRPr>
          </a:p>
          <a:p>
            <a:pPr marL="182563" indent="0"/>
            <a:endParaRPr lang="en-US" altLang="el-GR"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Τίτλος 5"/>
          <p:cNvSpPr>
            <a:spLocks noGrp="1"/>
          </p:cNvSpPr>
          <p:nvPr>
            <p:ph type="title"/>
          </p:nvPr>
        </p:nvSpPr>
        <p:spPr/>
        <p:txBody>
          <a:bodyPr/>
          <a:lstStyle/>
          <a:p>
            <a:pPr eaLnBrk="1" hangingPunct="1"/>
            <a:r>
              <a:rPr lang="el-GR" altLang="el-GR" sz="4000" dirty="0" err="1" smtClean="0"/>
              <a:t>Ακροσυμπλεγματικά</a:t>
            </a:r>
            <a:r>
              <a:rPr lang="el-GR" altLang="el-GR" sz="4000" dirty="0" smtClean="0"/>
              <a:t>:</a:t>
            </a:r>
            <a:br>
              <a:rPr lang="el-GR" altLang="el-GR" sz="4000" dirty="0" smtClean="0"/>
            </a:br>
            <a:r>
              <a:rPr lang="el-GR" altLang="el-GR" sz="4000" dirty="0" err="1" smtClean="0"/>
              <a:t>Ισοσπορίαση</a:t>
            </a:r>
            <a:r>
              <a:rPr lang="el-GR" altLang="el-GR" sz="4000" dirty="0" smtClean="0"/>
              <a:t> 2/2</a:t>
            </a:r>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F2181ACF-0834-4B47-B938-1BC80E2CA0D4}" type="slidenum">
              <a:rPr lang="en-US" altLang="el-GR" smtClean="0"/>
              <a:pPr>
                <a:defRPr/>
              </a:pPr>
              <a:t>56</a:t>
            </a:fld>
            <a:endParaRPr lang="en-US" altLang="el-GR"/>
          </a:p>
        </p:txBody>
      </p:sp>
      <p:pic>
        <p:nvPicPr>
          <p:cNvPr id="88069" name="Θέση περιεχομένου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62188" y="1690688"/>
            <a:ext cx="4573587" cy="4546600"/>
          </a:xfrm>
        </p:spPr>
      </p:pic>
      <p:sp>
        <p:nvSpPr>
          <p:cNvPr id="8" name="TextBox 7"/>
          <p:cNvSpPr txBox="1"/>
          <p:nvPr/>
        </p:nvSpPr>
        <p:spPr>
          <a:xfrm>
            <a:off x="6372225" y="5889625"/>
            <a:ext cx="341313" cy="276225"/>
          </a:xfrm>
          <a:prstGeom prst="rect">
            <a:avLst/>
          </a:prstGeom>
          <a:noFill/>
        </p:spPr>
        <p:txBody>
          <a:bodyPr wrap="none">
            <a:spAutoFit/>
          </a:bodyPr>
          <a:lstStyle/>
          <a:p>
            <a:pPr>
              <a:defRPr/>
            </a:pPr>
            <a:r>
              <a:rPr lang="en-US" sz="1200" b="1" dirty="0">
                <a:latin typeface="+mj-lt"/>
              </a:rPr>
              <a:t>30</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Τίτλος 5"/>
          <p:cNvSpPr>
            <a:spLocks noGrp="1"/>
          </p:cNvSpPr>
          <p:nvPr>
            <p:ph type="title"/>
          </p:nvPr>
        </p:nvSpPr>
        <p:spPr/>
        <p:txBody>
          <a:bodyPr/>
          <a:lstStyle/>
          <a:p>
            <a:pPr eaLnBrk="1" hangingPunct="1"/>
            <a:r>
              <a:rPr lang="el-GR" altLang="el-GR" sz="4000" dirty="0" err="1" smtClean="0"/>
              <a:t>Ακροσυμπλεγματικά</a:t>
            </a:r>
            <a:r>
              <a:rPr lang="el-GR" altLang="el-GR" sz="4000" dirty="0" smtClean="0"/>
              <a:t>:</a:t>
            </a:r>
            <a:br>
              <a:rPr lang="el-GR" altLang="el-GR" sz="4000" dirty="0" smtClean="0"/>
            </a:br>
            <a:r>
              <a:rPr lang="el-GR" altLang="el-GR" sz="4000" dirty="0" smtClean="0"/>
              <a:t>Τοξοπλάσμωση 1/2</a:t>
            </a:r>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E258BD37-C9CB-4828-94BF-C1A427040FA1}" type="slidenum">
              <a:rPr lang="en-US" altLang="el-GR" smtClean="0"/>
              <a:pPr>
                <a:defRPr/>
              </a:pPr>
              <a:t>57</a:t>
            </a:fld>
            <a:endParaRPr lang="en-US" altLang="el-GR"/>
          </a:p>
        </p:txBody>
      </p:sp>
      <p:sp>
        <p:nvSpPr>
          <p:cNvPr id="90117" name="Θέση περιεχομένου 1"/>
          <p:cNvSpPr>
            <a:spLocks noGrp="1"/>
          </p:cNvSpPr>
          <p:nvPr>
            <p:ph idx="1"/>
          </p:nvPr>
        </p:nvSpPr>
        <p:spPr>
          <a:xfrm>
            <a:off x="468313" y="1708150"/>
            <a:ext cx="8047037" cy="5033963"/>
          </a:xfrm>
        </p:spPr>
        <p:txBody>
          <a:bodyPr/>
          <a:lstStyle/>
          <a:p>
            <a:pPr marL="182563" indent="0" eaLnBrk="1" hangingPunct="1">
              <a:lnSpc>
                <a:spcPct val="100000"/>
              </a:lnSpc>
              <a:spcBef>
                <a:spcPts val="600"/>
              </a:spcBef>
              <a:buFontTx/>
              <a:buNone/>
            </a:pPr>
            <a:r>
              <a:rPr lang="el-GR" altLang="el-GR" sz="2100" b="1" smtClean="0">
                <a:cs typeface="Times New Roman" panose="02020603050405020304" pitchFamily="18" charset="0"/>
              </a:rPr>
              <a:t>Τάξη</a:t>
            </a:r>
            <a:r>
              <a:rPr lang="en-GB" altLang="el-GR" sz="2100" b="1" smtClean="0">
                <a:cs typeface="Times New Roman" panose="02020603050405020304" pitchFamily="18" charset="0"/>
              </a:rPr>
              <a:t>: Eucoccidiorida, </a:t>
            </a:r>
            <a:r>
              <a:rPr lang="el-GR" altLang="el-GR" sz="2100" b="1" smtClean="0">
                <a:cs typeface="Times New Roman" panose="02020603050405020304" pitchFamily="18" charset="0"/>
              </a:rPr>
              <a:t>Οικογένεια</a:t>
            </a:r>
            <a:r>
              <a:rPr lang="en-GB" altLang="el-GR" sz="2100" b="1" smtClean="0">
                <a:cs typeface="Times New Roman" panose="02020603050405020304" pitchFamily="18" charset="0"/>
              </a:rPr>
              <a:t>: Sarcocystidae, </a:t>
            </a:r>
            <a:r>
              <a:rPr lang="el-GR" altLang="el-GR" sz="2100" b="1" smtClean="0">
                <a:cs typeface="Times New Roman" panose="02020603050405020304" pitchFamily="18" charset="0"/>
              </a:rPr>
              <a:t>Γένος</a:t>
            </a:r>
            <a:r>
              <a:rPr lang="en-GB" altLang="el-GR" sz="2100" b="1" smtClean="0">
                <a:cs typeface="Times New Roman" panose="02020603050405020304" pitchFamily="18" charset="0"/>
              </a:rPr>
              <a:t>:</a:t>
            </a:r>
            <a:r>
              <a:rPr lang="el-GR" altLang="el-GR" sz="2100" b="1" smtClean="0">
                <a:cs typeface="Times New Roman" panose="02020603050405020304" pitchFamily="18" charset="0"/>
              </a:rPr>
              <a:t> </a:t>
            </a:r>
            <a:r>
              <a:rPr lang="en-GB" altLang="el-GR" sz="2100" b="1" smtClean="0">
                <a:cs typeface="Times New Roman" panose="02020603050405020304" pitchFamily="18" charset="0"/>
              </a:rPr>
              <a:t>Toxoplasma, </a:t>
            </a:r>
            <a:r>
              <a:rPr lang="el-GR" altLang="el-GR" sz="2100" b="1" smtClean="0">
                <a:cs typeface="Times New Roman" panose="02020603050405020304" pitchFamily="18" charset="0"/>
              </a:rPr>
              <a:t>Είδος</a:t>
            </a:r>
            <a:r>
              <a:rPr lang="en-GB" altLang="el-GR" sz="2100" b="1" smtClean="0">
                <a:cs typeface="Times New Roman" panose="02020603050405020304" pitchFamily="18" charset="0"/>
              </a:rPr>
              <a:t>: gondii</a:t>
            </a:r>
            <a:r>
              <a:rPr lang="el-GR" altLang="el-GR" sz="2100" b="1" smtClean="0">
                <a:cs typeface="Times New Roman" panose="02020603050405020304" pitchFamily="18" charset="0"/>
              </a:rPr>
              <a:t>.</a:t>
            </a:r>
            <a:endParaRPr lang="en-GB" altLang="el-GR" sz="2100" b="1" smtClean="0">
              <a:cs typeface="Times New Roman" panose="02020603050405020304" pitchFamily="18" charset="0"/>
            </a:endParaRPr>
          </a:p>
          <a:p>
            <a:pPr marL="182563" indent="0" eaLnBrk="1" hangingPunct="1">
              <a:lnSpc>
                <a:spcPct val="100000"/>
              </a:lnSpc>
              <a:spcBef>
                <a:spcPts val="600"/>
              </a:spcBef>
              <a:buFontTx/>
              <a:buNone/>
            </a:pPr>
            <a:r>
              <a:rPr lang="el-GR" altLang="el-GR" sz="2100" b="1" smtClean="0">
                <a:cs typeface="Times New Roman" panose="02020603050405020304" pitchFamily="18" charset="0"/>
              </a:rPr>
              <a:t>Ο κύριος ξενιστής του παρασίτου είναι η γάτα. Οι </a:t>
            </a:r>
            <a:r>
              <a:rPr lang="el-GR" altLang="el-GR" sz="2100" smtClean="0">
                <a:cs typeface="Times New Roman" panose="02020603050405020304" pitchFamily="18" charset="0"/>
              </a:rPr>
              <a:t>ωοκύστεις του παθογόνου μολύνουν τον άνθρωπο και άλλα ζώα και μετατρέπονται σε βραδυζωίτες και ταχυζωίτες σε διάφορους ιστούς. </a:t>
            </a:r>
            <a:r>
              <a:rPr lang="el-GR" altLang="el-GR" sz="2100" b="1" smtClean="0">
                <a:cs typeface="Times New Roman" panose="02020603050405020304" pitchFamily="18" charset="0"/>
              </a:rPr>
              <a:t>Ιδιαίτερα σημαντική ασθένεια όταν προσβληθούν έγκυες γυναίκες για πρώτη φορά λόγω δυνατότητας μόλυνσης του εμβρύου.</a:t>
            </a:r>
          </a:p>
          <a:p>
            <a:pPr marL="182563" indent="0" eaLnBrk="1" hangingPunct="1">
              <a:lnSpc>
                <a:spcPct val="100000"/>
              </a:lnSpc>
              <a:spcBef>
                <a:spcPts val="1800"/>
              </a:spcBef>
              <a:buFontTx/>
              <a:buNone/>
            </a:pPr>
            <a:r>
              <a:rPr lang="el-GR" altLang="el-GR" sz="2100" b="1" smtClean="0">
                <a:cs typeface="Times New Roman" panose="02020603050405020304" pitchFamily="18" charset="0"/>
              </a:rPr>
              <a:t>Συμπτώματα:</a:t>
            </a:r>
            <a:r>
              <a:rPr lang="en-GB" altLang="el-GR" sz="2100" smtClean="0">
                <a:cs typeface="Times New Roman" panose="02020603050405020304" pitchFamily="18" charset="0"/>
              </a:rPr>
              <a:t> </a:t>
            </a:r>
            <a:r>
              <a:rPr lang="el-GR" altLang="el-GR" sz="2100" smtClean="0">
                <a:cs typeface="Times New Roman" panose="02020603050405020304" pitchFamily="18" charset="0"/>
              </a:rPr>
              <a:t>Σε οξεία προσβολή τα συμπτώματα μοιάζουν με γρίπη και συχνά υποχωρούν. Σπάνια υπάρχει απώλεια όρασης. </a:t>
            </a:r>
          </a:p>
          <a:p>
            <a:pPr marL="182563" indent="0" eaLnBrk="1" hangingPunct="1">
              <a:lnSpc>
                <a:spcPct val="100000"/>
              </a:lnSpc>
              <a:spcBef>
                <a:spcPts val="600"/>
              </a:spcBef>
              <a:buFontTx/>
              <a:buNone/>
            </a:pPr>
            <a:r>
              <a:rPr lang="el-GR" altLang="el-GR" sz="2100" b="1" smtClean="0">
                <a:cs typeface="Times New Roman" panose="02020603050405020304" pitchFamily="18" charset="0"/>
              </a:rPr>
              <a:t>Διάγνωση:</a:t>
            </a:r>
            <a:r>
              <a:rPr lang="el-GR" altLang="el-GR" sz="2100" smtClean="0">
                <a:cs typeface="Times New Roman" panose="02020603050405020304" pitchFamily="18" charset="0"/>
              </a:rPr>
              <a:t> Μικροσκοπικός εντοπισμός των βραδυζωιτών/ταχυζωιτών σε ιστούς. Μοριακή διάγνωση.</a:t>
            </a:r>
          </a:p>
          <a:p>
            <a:pPr marL="182563" indent="0" eaLnBrk="1" hangingPunct="1">
              <a:lnSpc>
                <a:spcPct val="100000"/>
              </a:lnSpc>
              <a:spcBef>
                <a:spcPts val="600"/>
              </a:spcBef>
              <a:buFontTx/>
              <a:buNone/>
            </a:pPr>
            <a:r>
              <a:rPr lang="el-GR" altLang="el-GR" sz="2100" b="1" smtClean="0">
                <a:cs typeface="Times New Roman" panose="02020603050405020304" pitchFamily="18" charset="0"/>
              </a:rPr>
              <a:t>Καταπολέμηση: </a:t>
            </a:r>
            <a:r>
              <a:rPr lang="el-GR" altLang="el-GR" sz="2100" smtClean="0">
                <a:cs typeface="Times New Roman" panose="02020603050405020304" pitchFamily="18" charset="0"/>
              </a:rPr>
              <a:t>Αναγκαία σε προσβολές εγκύων γυναικών.</a:t>
            </a:r>
            <a:r>
              <a:rPr lang="el-GR" altLang="el-GR" sz="2100" smtClean="0">
                <a:solidFill>
                  <a:schemeClr val="bg1"/>
                </a:solidFill>
                <a:cs typeface="Times New Roman" panose="02020603050405020304" pitchFamily="18" charset="0"/>
              </a:rPr>
              <a:t>..</a:t>
            </a:r>
          </a:p>
          <a:p>
            <a:pPr marL="182563" indent="0"/>
            <a:endParaRPr lang="en-US" altLang="el-GR"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Τίτλος 5"/>
          <p:cNvSpPr>
            <a:spLocks noGrp="1"/>
          </p:cNvSpPr>
          <p:nvPr>
            <p:ph type="title"/>
          </p:nvPr>
        </p:nvSpPr>
        <p:spPr/>
        <p:txBody>
          <a:bodyPr/>
          <a:lstStyle/>
          <a:p>
            <a:pPr eaLnBrk="1" hangingPunct="1"/>
            <a:r>
              <a:rPr lang="el-GR" altLang="el-GR" sz="4000" dirty="0" err="1" smtClean="0"/>
              <a:t>Ακροσυμπλεγματικά</a:t>
            </a:r>
            <a:r>
              <a:rPr lang="el-GR" altLang="el-GR" sz="4000" dirty="0" smtClean="0"/>
              <a:t>:</a:t>
            </a:r>
            <a:br>
              <a:rPr lang="el-GR" altLang="el-GR" sz="4000" dirty="0" smtClean="0"/>
            </a:br>
            <a:r>
              <a:rPr lang="el-GR" altLang="el-GR" sz="4000" dirty="0" smtClean="0"/>
              <a:t>Τοξοπλάσμωση 2/2</a:t>
            </a:r>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8F2F1B8D-A929-4032-AB0F-EFEDA0D79101}" type="slidenum">
              <a:rPr lang="en-US" altLang="el-GR" smtClean="0"/>
              <a:pPr>
                <a:defRPr/>
              </a:pPr>
              <a:t>58</a:t>
            </a:fld>
            <a:endParaRPr lang="en-US" altLang="el-GR"/>
          </a:p>
        </p:txBody>
      </p:sp>
      <p:pic>
        <p:nvPicPr>
          <p:cNvPr id="91141" name="Θέση περιεχομένου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70100" y="1682750"/>
            <a:ext cx="4957763" cy="4554538"/>
          </a:xfrm>
        </p:spPr>
      </p:pic>
      <p:sp>
        <p:nvSpPr>
          <p:cNvPr id="7" name="TextBox 6"/>
          <p:cNvSpPr txBox="1"/>
          <p:nvPr/>
        </p:nvSpPr>
        <p:spPr>
          <a:xfrm>
            <a:off x="5580063" y="5765800"/>
            <a:ext cx="341312" cy="276225"/>
          </a:xfrm>
          <a:prstGeom prst="rect">
            <a:avLst/>
          </a:prstGeom>
          <a:noFill/>
        </p:spPr>
        <p:txBody>
          <a:bodyPr wrap="none">
            <a:spAutoFit/>
          </a:bodyPr>
          <a:lstStyle/>
          <a:p>
            <a:pPr>
              <a:defRPr/>
            </a:pPr>
            <a:r>
              <a:rPr lang="en-US" sz="1200" b="1" dirty="0">
                <a:latin typeface="+mj-lt"/>
              </a:rPr>
              <a:t>31</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Τίτλος 5"/>
          <p:cNvSpPr>
            <a:spLocks noGrp="1"/>
          </p:cNvSpPr>
          <p:nvPr>
            <p:ph type="title"/>
          </p:nvPr>
        </p:nvSpPr>
        <p:spPr/>
        <p:txBody>
          <a:bodyPr/>
          <a:lstStyle/>
          <a:p>
            <a:pPr eaLnBrk="1" hangingPunct="1"/>
            <a:r>
              <a:rPr lang="el-GR" altLang="el-GR" sz="4000" dirty="0" err="1" smtClean="0"/>
              <a:t>Ακροσυμπλεγματικά</a:t>
            </a:r>
            <a:r>
              <a:rPr lang="el-GR" altLang="el-GR" sz="4000" dirty="0" smtClean="0"/>
              <a:t>:</a:t>
            </a:r>
            <a:br>
              <a:rPr lang="el-GR" altLang="el-GR" sz="4000" dirty="0" smtClean="0"/>
            </a:br>
            <a:r>
              <a:rPr lang="el-GR" altLang="el-GR" sz="4000" dirty="0" smtClean="0"/>
              <a:t>Ελονοσία 1/</a:t>
            </a:r>
            <a:r>
              <a:rPr lang="en-US" altLang="el-GR" sz="4000" dirty="0" smtClean="0"/>
              <a:t>5</a:t>
            </a:r>
            <a:endParaRPr lang="el-GR" altLang="el-GR" sz="4000" dirty="0" smtClean="0"/>
          </a:p>
        </p:txBody>
      </p:sp>
      <p:sp>
        <p:nvSpPr>
          <p:cNvPr id="93187" name="Text Placeholder 2"/>
          <p:cNvSpPr>
            <a:spLocks noGrp="1"/>
          </p:cNvSpPr>
          <p:nvPr>
            <p:ph type="body" sz="half" idx="2"/>
          </p:nvPr>
        </p:nvSpPr>
        <p:spPr>
          <a:xfrm>
            <a:off x="3589338" y="1989138"/>
            <a:ext cx="5086350" cy="4248150"/>
          </a:xfrm>
        </p:spPr>
        <p:txBody>
          <a:bodyPr/>
          <a:lstStyle/>
          <a:p>
            <a:pPr marL="182563" indent="0" eaLnBrk="1" hangingPunct="1">
              <a:lnSpc>
                <a:spcPct val="100000"/>
              </a:lnSpc>
              <a:spcBef>
                <a:spcPts val="600"/>
              </a:spcBef>
              <a:buFontTx/>
              <a:buNone/>
            </a:pPr>
            <a:r>
              <a:rPr lang="el-GR" altLang="el-GR" sz="2000" b="1" smtClean="0">
                <a:cs typeface="Times New Roman" panose="02020603050405020304" pitchFamily="18" charset="0"/>
              </a:rPr>
              <a:t>Τάξη</a:t>
            </a:r>
            <a:r>
              <a:rPr lang="en-GB" altLang="el-GR" sz="2000" b="1" smtClean="0">
                <a:cs typeface="Times New Roman" panose="02020603050405020304" pitchFamily="18" charset="0"/>
              </a:rPr>
              <a:t>: Haemosporida, </a:t>
            </a:r>
            <a:r>
              <a:rPr lang="el-GR" altLang="el-GR" sz="2000" b="1" smtClean="0">
                <a:cs typeface="Times New Roman" panose="02020603050405020304" pitchFamily="18" charset="0"/>
              </a:rPr>
              <a:t>Οικογένεια</a:t>
            </a:r>
            <a:r>
              <a:rPr lang="en-GB" altLang="el-GR" sz="2000" b="1" smtClean="0">
                <a:cs typeface="Times New Roman" panose="02020603050405020304" pitchFamily="18" charset="0"/>
              </a:rPr>
              <a:t>: Plasmodiidae, </a:t>
            </a:r>
            <a:r>
              <a:rPr lang="el-GR" altLang="el-GR" sz="2000" b="1" smtClean="0">
                <a:cs typeface="Times New Roman" panose="02020603050405020304" pitchFamily="18" charset="0"/>
              </a:rPr>
              <a:t>Γένος</a:t>
            </a:r>
            <a:r>
              <a:rPr lang="en-GB" altLang="el-GR" sz="2000" b="1" smtClean="0">
                <a:cs typeface="Times New Roman" panose="02020603050405020304" pitchFamily="18" charset="0"/>
              </a:rPr>
              <a:t>:</a:t>
            </a:r>
            <a:r>
              <a:rPr lang="el-GR" altLang="el-GR" sz="2000" b="1" smtClean="0">
                <a:cs typeface="Times New Roman" panose="02020603050405020304" pitchFamily="18" charset="0"/>
              </a:rPr>
              <a:t> </a:t>
            </a:r>
            <a:r>
              <a:rPr lang="en-GB" altLang="el-GR" sz="2000" b="1" smtClean="0">
                <a:cs typeface="Times New Roman" panose="02020603050405020304" pitchFamily="18" charset="0"/>
              </a:rPr>
              <a:t>Plasmodium, </a:t>
            </a:r>
            <a:r>
              <a:rPr lang="el-GR" altLang="el-GR" sz="2000" b="1" smtClean="0">
                <a:cs typeface="Times New Roman" panose="02020603050405020304" pitchFamily="18" charset="0"/>
              </a:rPr>
              <a:t>Είδος</a:t>
            </a:r>
            <a:r>
              <a:rPr lang="en-GB" altLang="el-GR" sz="2000" b="1" smtClean="0">
                <a:cs typeface="Times New Roman" panose="02020603050405020304" pitchFamily="18" charset="0"/>
              </a:rPr>
              <a:t>: falciparum, vivax</a:t>
            </a:r>
            <a:r>
              <a:rPr lang="el-GR" altLang="el-GR" sz="2000" b="1" smtClean="0">
                <a:cs typeface="Times New Roman" panose="02020603050405020304" pitchFamily="18" charset="0"/>
              </a:rPr>
              <a:t>, </a:t>
            </a:r>
            <a:r>
              <a:rPr lang="en-GB" altLang="el-GR" sz="2000" b="1" smtClean="0">
                <a:cs typeface="Times New Roman" panose="02020603050405020304" pitchFamily="18" charset="0"/>
              </a:rPr>
              <a:t>ovale, malariae (</a:t>
            </a:r>
            <a:r>
              <a:rPr lang="el-GR" altLang="el-GR" sz="2000" b="1" smtClean="0">
                <a:cs typeface="Times New Roman" panose="02020603050405020304" pitchFamily="18" charset="0"/>
              </a:rPr>
              <a:t>στον άνθρωπο).</a:t>
            </a:r>
            <a:endParaRPr lang="en-GB" altLang="el-GR" sz="2000" b="1" smtClean="0">
              <a:cs typeface="Times New Roman" panose="02020603050405020304" pitchFamily="18" charset="0"/>
            </a:endParaRPr>
          </a:p>
          <a:p>
            <a:pPr marL="182563" indent="0" eaLnBrk="1" hangingPunct="1">
              <a:lnSpc>
                <a:spcPct val="100000"/>
              </a:lnSpc>
              <a:spcBef>
                <a:spcPts val="600"/>
              </a:spcBef>
              <a:buFontTx/>
              <a:buNone/>
            </a:pPr>
            <a:r>
              <a:rPr lang="el-GR" altLang="el-GR" sz="2000" smtClean="0">
                <a:cs typeface="Times New Roman" panose="02020603050405020304" pitchFamily="18" charset="0"/>
              </a:rPr>
              <a:t>Ο κύκλος ζωής του παρασίτου χαρακτηρίζεται από την παρουσία ενδιάμεσου ξενιστή. Ο ενδιάμεσος ξενιστής είναι το κουνούπι (Δίπτερα) του </a:t>
            </a:r>
            <a:r>
              <a:rPr lang="el-GR" altLang="el-GR" sz="2000" b="1" smtClean="0">
                <a:cs typeface="Times New Roman" panose="02020603050405020304" pitchFamily="18" charset="0"/>
              </a:rPr>
              <a:t>Γένους:</a:t>
            </a:r>
            <a:r>
              <a:rPr lang="en-GB" altLang="el-GR" sz="2000" b="1" smtClean="0">
                <a:cs typeface="Times New Roman" panose="02020603050405020304" pitchFamily="18" charset="0"/>
              </a:rPr>
              <a:t> Anopheles. </a:t>
            </a:r>
            <a:r>
              <a:rPr lang="el-GR" altLang="el-GR" sz="2000" b="1" smtClean="0">
                <a:cs typeface="Times New Roman" panose="02020603050405020304" pitchFamily="18" charset="0"/>
              </a:rPr>
              <a:t>Το κουνούπι μεταδίδει σποροζωίτες </a:t>
            </a:r>
            <a:r>
              <a:rPr lang="el-GR" altLang="el-GR" sz="2000" smtClean="0">
                <a:cs typeface="Times New Roman" panose="02020603050405020304" pitchFamily="18" charset="0"/>
              </a:rPr>
              <a:t>στον άνθρωπο που μετατρέπονται σε </a:t>
            </a:r>
            <a:r>
              <a:rPr lang="el-GR" altLang="el-GR" sz="2000" b="1" smtClean="0">
                <a:cs typeface="Times New Roman" panose="02020603050405020304" pitchFamily="18" charset="0"/>
              </a:rPr>
              <a:t>μεροζωίτες στο ήπαρ και μολύνουν τα ερυθρά αιμοσφαίρια.</a:t>
            </a:r>
            <a:endParaRPr lang="en-GB" altLang="el-GR" sz="2000" b="1" smtClean="0">
              <a:cs typeface="Times New Roman" panose="02020603050405020304" pitchFamily="18" charset="0"/>
            </a:endParaRPr>
          </a:p>
          <a:p>
            <a:pPr marL="182563" indent="0"/>
            <a:endParaRPr lang="el-GR" altLang="en-US" sz="2100" smtClean="0"/>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9B25A0C2-7B04-40DB-BFA5-6D0B11F3EDA7}" type="slidenum">
              <a:rPr lang="en-US" altLang="el-GR" smtClean="0"/>
              <a:pPr>
                <a:defRPr/>
              </a:pPr>
              <a:t>59</a:t>
            </a:fld>
            <a:endParaRPr lang="en-US" altLang="el-GR"/>
          </a:p>
        </p:txBody>
      </p:sp>
      <p:pic>
        <p:nvPicPr>
          <p:cNvPr id="93190" name="Θέση περιεχομένου 5"/>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74688" y="2349500"/>
            <a:ext cx="2914650" cy="2163763"/>
          </a:xfrm>
        </p:spPr>
      </p:pic>
      <p:sp>
        <p:nvSpPr>
          <p:cNvPr id="9" name="TextBox 8"/>
          <p:cNvSpPr txBox="1"/>
          <p:nvPr/>
        </p:nvSpPr>
        <p:spPr>
          <a:xfrm>
            <a:off x="3132138" y="4113213"/>
            <a:ext cx="341312" cy="276225"/>
          </a:xfrm>
          <a:prstGeom prst="rect">
            <a:avLst/>
          </a:prstGeom>
          <a:noFill/>
        </p:spPr>
        <p:txBody>
          <a:bodyPr wrap="none">
            <a:spAutoFit/>
          </a:bodyPr>
          <a:lstStyle/>
          <a:p>
            <a:pPr>
              <a:defRPr/>
            </a:pPr>
            <a:r>
              <a:rPr lang="el-GR" sz="1200" b="1" dirty="0">
                <a:latin typeface="+mj-lt"/>
              </a:rPr>
              <a:t>32</a:t>
            </a:r>
            <a:endParaRPr lang="en-US" sz="1200" b="1"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5"/>
          <p:cNvSpPr>
            <a:spLocks noGrp="1"/>
          </p:cNvSpPr>
          <p:nvPr>
            <p:ph type="title"/>
          </p:nvPr>
        </p:nvSpPr>
        <p:spPr/>
        <p:txBody>
          <a:bodyPr/>
          <a:lstStyle/>
          <a:p>
            <a:pPr eaLnBrk="1" hangingPunct="1"/>
            <a:r>
              <a:rPr lang="el-GR" altLang="el-GR" dirty="0" smtClean="0"/>
              <a:t>Πρωτόζωα: Ταξινόμηση 3/4</a:t>
            </a:r>
          </a:p>
        </p:txBody>
      </p:sp>
      <p:sp>
        <p:nvSpPr>
          <p:cNvPr id="11267" name="Θέση περιεχομένου 6"/>
          <p:cNvSpPr>
            <a:spLocks noGrp="1"/>
          </p:cNvSpPr>
          <p:nvPr>
            <p:ph idx="1"/>
          </p:nvPr>
        </p:nvSpPr>
        <p:spPr>
          <a:xfrm>
            <a:off x="628650" y="1690688"/>
            <a:ext cx="8264525" cy="4475162"/>
          </a:xfrm>
        </p:spPr>
        <p:txBody>
          <a:bodyPr/>
          <a:lstStyle/>
          <a:p>
            <a:pPr marL="528638" indent="-457200" eaLnBrk="1" hangingPunct="1">
              <a:lnSpc>
                <a:spcPct val="100000"/>
              </a:lnSpc>
              <a:spcBef>
                <a:spcPts val="1200"/>
              </a:spcBef>
            </a:pPr>
            <a:r>
              <a:rPr lang="el-GR" altLang="el-GR" sz="2400" dirty="0" smtClean="0">
                <a:cs typeface="Times New Roman" panose="02020603050405020304" pitchFamily="18" charset="0"/>
              </a:rPr>
              <a:t>Ταξινόμηση κατά την </a:t>
            </a:r>
            <a:r>
              <a:rPr lang="en-GB" altLang="el-GR" sz="2400" b="1" dirty="0" smtClean="0">
                <a:cs typeface="Times New Roman" panose="02020603050405020304" pitchFamily="18" charset="0"/>
              </a:rPr>
              <a:t>S</a:t>
            </a:r>
            <a:r>
              <a:rPr lang="el-GR" altLang="el-GR" sz="2400" b="1" dirty="0" smtClean="0">
                <a:cs typeface="Times New Roman" panose="02020603050405020304" pitchFamily="18" charset="0"/>
              </a:rPr>
              <a:t>.</a:t>
            </a:r>
            <a:r>
              <a:rPr lang="en-GB" altLang="el-GR" sz="2400" b="1" dirty="0" smtClean="0">
                <a:cs typeface="Times New Roman" panose="02020603050405020304" pitchFamily="18" charset="0"/>
              </a:rPr>
              <a:t> </a:t>
            </a:r>
            <a:r>
              <a:rPr lang="en-GB" altLang="el-GR" sz="2400" b="1" dirty="0" err="1" smtClean="0">
                <a:cs typeface="Times New Roman" panose="02020603050405020304" pitchFamily="18" charset="0"/>
              </a:rPr>
              <a:t>Baldauf</a:t>
            </a:r>
            <a:r>
              <a:rPr lang="en-GB" altLang="el-GR" sz="2400" b="1" dirty="0" smtClean="0">
                <a:cs typeface="Times New Roman" panose="02020603050405020304" pitchFamily="18" charset="0"/>
              </a:rPr>
              <a:t> </a:t>
            </a:r>
            <a:r>
              <a:rPr lang="el-GR" altLang="el-GR" sz="2400" dirty="0" smtClean="0">
                <a:cs typeface="Times New Roman" panose="02020603050405020304" pitchFamily="18" charset="0"/>
              </a:rPr>
              <a:t>(2003). </a:t>
            </a:r>
            <a:r>
              <a:rPr lang="en-US" altLang="el-GR" sz="2400" b="1" dirty="0" smtClean="0">
                <a:cs typeface="Times New Roman" panose="02020603050405020304" pitchFamily="18" charset="0"/>
              </a:rPr>
              <a:t>The deep roots of eukaryotes</a:t>
            </a:r>
            <a:r>
              <a:rPr lang="el-GR" altLang="el-GR" sz="2400" b="1" dirty="0" smtClean="0">
                <a:cs typeface="Times New Roman" panose="02020603050405020304" pitchFamily="18" charset="0"/>
              </a:rPr>
              <a:t>. </a:t>
            </a:r>
            <a:r>
              <a:rPr lang="en-US" altLang="el-GR" sz="2400" b="1" i="1" dirty="0" smtClean="0">
                <a:cs typeface="Times New Roman" panose="02020603050405020304" pitchFamily="18" charset="0"/>
              </a:rPr>
              <a:t>Science</a:t>
            </a:r>
            <a:r>
              <a:rPr lang="el-GR" altLang="el-GR" sz="2400" b="1" i="1" dirty="0" smtClean="0">
                <a:cs typeface="Times New Roman" panose="02020603050405020304" pitchFamily="18" charset="0"/>
              </a:rPr>
              <a:t>,</a:t>
            </a:r>
            <a:r>
              <a:rPr lang="en-US" altLang="el-GR" sz="2400" b="1" dirty="0" smtClean="0">
                <a:cs typeface="Times New Roman" panose="02020603050405020304" pitchFamily="18" charset="0"/>
              </a:rPr>
              <a:t> 300</a:t>
            </a:r>
            <a:r>
              <a:rPr lang="el-GR" altLang="el-GR" sz="2400" b="1" dirty="0" smtClean="0">
                <a:cs typeface="Times New Roman" panose="02020603050405020304" pitchFamily="18" charset="0"/>
              </a:rPr>
              <a:t> (5626)</a:t>
            </a:r>
            <a:r>
              <a:rPr lang="en-US" altLang="el-GR" sz="2400" b="1" dirty="0" smtClean="0">
                <a:cs typeface="Times New Roman" panose="02020603050405020304" pitchFamily="18" charset="0"/>
              </a:rPr>
              <a:t>:1703-</a:t>
            </a:r>
            <a:r>
              <a:rPr lang="el-GR" altLang="el-GR" sz="2400" b="1" dirty="0" smtClean="0">
                <a:cs typeface="Times New Roman" panose="02020603050405020304" pitchFamily="18" charset="0"/>
              </a:rPr>
              <a:t>170</a:t>
            </a:r>
            <a:r>
              <a:rPr lang="en-US" altLang="el-GR" sz="2400" b="1" dirty="0" smtClean="0">
                <a:cs typeface="Times New Roman" panose="02020603050405020304" pitchFamily="18" charset="0"/>
              </a:rPr>
              <a:t>6</a:t>
            </a:r>
            <a:r>
              <a:rPr lang="el-GR" altLang="el-GR" sz="2400" dirty="0" smtClean="0">
                <a:cs typeface="Times New Roman" panose="02020603050405020304" pitchFamily="18" charset="0"/>
              </a:rPr>
              <a:t> των </a:t>
            </a:r>
            <a:r>
              <a:rPr lang="el-GR" altLang="el-GR" sz="2400" dirty="0" err="1" smtClean="0">
                <a:cs typeface="Times New Roman" panose="02020603050405020304" pitchFamily="18" charset="0"/>
              </a:rPr>
              <a:t>ευκαρυωτικών</a:t>
            </a:r>
            <a:r>
              <a:rPr lang="el-GR" altLang="el-GR" sz="2400" dirty="0" smtClean="0">
                <a:cs typeface="Times New Roman" panose="02020603050405020304" pitchFamily="18" charset="0"/>
              </a:rPr>
              <a:t> οργανισμών. </a:t>
            </a:r>
          </a:p>
          <a:p>
            <a:pPr marL="528638" indent="-457200" eaLnBrk="1" hangingPunct="1">
              <a:lnSpc>
                <a:spcPct val="100000"/>
              </a:lnSpc>
              <a:spcBef>
                <a:spcPts val="1200"/>
              </a:spcBef>
            </a:pPr>
            <a:r>
              <a:rPr lang="el-GR" altLang="el-GR" sz="2400" dirty="0" smtClean="0">
                <a:cs typeface="Times New Roman" panose="02020603050405020304" pitchFamily="18" charset="0"/>
              </a:rPr>
              <a:t>Στο επόμενο σχήμα: α) οι </a:t>
            </a:r>
            <a:r>
              <a:rPr lang="el-GR" altLang="el-GR" sz="2400" b="1" dirty="0" smtClean="0">
                <a:cs typeface="Times New Roman" panose="02020603050405020304" pitchFamily="18" charset="0"/>
              </a:rPr>
              <a:t>μαύροι κύκλοι </a:t>
            </a:r>
            <a:r>
              <a:rPr lang="el-GR" altLang="el-GR" sz="2400" dirty="0" smtClean="0">
                <a:cs typeface="Times New Roman" panose="02020603050405020304" pitchFamily="18" charset="0"/>
              </a:rPr>
              <a:t>δείχνουν τις </a:t>
            </a:r>
            <a:r>
              <a:rPr lang="el-GR" altLang="el-GR" sz="2400" b="1" dirty="0" smtClean="0">
                <a:cs typeface="Times New Roman" panose="02020603050405020304" pitchFamily="18" charset="0"/>
              </a:rPr>
              <a:t>ομάδες που αναφέρονται </a:t>
            </a:r>
            <a:r>
              <a:rPr lang="el-GR" altLang="el-GR" sz="2400" dirty="0" smtClean="0">
                <a:cs typeface="Times New Roman" panose="02020603050405020304" pitchFamily="18" charset="0"/>
              </a:rPr>
              <a:t>στο βιβλίο </a:t>
            </a:r>
            <a:r>
              <a:rPr lang="en-GB" altLang="el-GR" sz="2400" b="1" dirty="0" smtClean="0">
                <a:cs typeface="Times New Roman" panose="02020603050405020304" pitchFamily="18" charset="0"/>
              </a:rPr>
              <a:t>Hickman </a:t>
            </a:r>
            <a:r>
              <a:rPr lang="en-GB" altLang="el-GR" sz="2400" b="1" i="1" dirty="0" smtClean="0">
                <a:cs typeface="Times New Roman" panose="02020603050405020304" pitchFamily="18" charset="0"/>
              </a:rPr>
              <a:t>et al</a:t>
            </a:r>
            <a:r>
              <a:rPr lang="en-GB" altLang="el-GR" sz="2400" b="1" dirty="0" smtClean="0">
                <a:cs typeface="Times New Roman" panose="02020603050405020304" pitchFamily="18" charset="0"/>
              </a:rPr>
              <a:t>.</a:t>
            </a:r>
            <a:r>
              <a:rPr lang="el-GR" altLang="el-GR" sz="2400" b="1" dirty="0" smtClean="0">
                <a:cs typeface="Times New Roman" panose="02020603050405020304" pitchFamily="18" charset="0"/>
              </a:rPr>
              <a:t> (2008)</a:t>
            </a:r>
            <a:r>
              <a:rPr lang="en-GB" altLang="el-GR" sz="2400" b="1" dirty="0" smtClean="0">
                <a:cs typeface="Times New Roman" panose="02020603050405020304" pitchFamily="18" charset="0"/>
              </a:rPr>
              <a:t> </a:t>
            </a:r>
            <a:r>
              <a:rPr lang="el-GR" altLang="el-GR" sz="2400" b="1" dirty="0" smtClean="0">
                <a:cs typeface="Times New Roman" panose="02020603050405020304" pitchFamily="18" charset="0"/>
              </a:rPr>
              <a:t>Ζωολογία: Ολοκληρωμένες αρχές </a:t>
            </a:r>
            <a:r>
              <a:rPr lang="en-GB" altLang="el-GR" sz="2400" b="1" dirty="0" smtClean="0">
                <a:cs typeface="Times New Roman" panose="02020603050405020304" pitchFamily="18" charset="0"/>
              </a:rPr>
              <a:t>14</a:t>
            </a:r>
            <a:r>
              <a:rPr lang="en-GB" altLang="el-GR" sz="2400" b="1" baseline="30000" dirty="0" smtClean="0">
                <a:cs typeface="Times New Roman" panose="02020603050405020304" pitchFamily="18" charset="0"/>
              </a:rPr>
              <a:t>th</a:t>
            </a:r>
            <a:r>
              <a:rPr lang="en-GB" altLang="el-GR" sz="2400" b="1" dirty="0" smtClean="0">
                <a:cs typeface="Times New Roman" panose="02020603050405020304" pitchFamily="18" charset="0"/>
              </a:rPr>
              <a:t> Ed.</a:t>
            </a:r>
            <a:r>
              <a:rPr lang="el-GR" altLang="el-GR" sz="2400" dirty="0" smtClean="0">
                <a:cs typeface="Times New Roman" panose="02020603050405020304" pitchFamily="18" charset="0"/>
              </a:rPr>
              <a:t> β) τα </a:t>
            </a:r>
            <a:r>
              <a:rPr lang="el-GR" altLang="el-GR" sz="2400" b="1" dirty="0" smtClean="0">
                <a:cs typeface="Times New Roman" panose="02020603050405020304" pitchFamily="18" charset="0"/>
              </a:rPr>
              <a:t>μαύρα ορθογώνια </a:t>
            </a:r>
            <a:r>
              <a:rPr lang="el-GR" altLang="el-GR" sz="2400" dirty="0" smtClean="0">
                <a:cs typeface="Times New Roman" panose="02020603050405020304" pitchFamily="18" charset="0"/>
              </a:rPr>
              <a:t>δείχνουν τις ομάδες των </a:t>
            </a:r>
            <a:r>
              <a:rPr lang="el-GR" altLang="el-GR" sz="2400" b="1" dirty="0" smtClean="0">
                <a:cs typeface="Times New Roman" panose="02020603050405020304" pitchFamily="18" charset="0"/>
              </a:rPr>
              <a:t>Αμοιβάδων</a:t>
            </a:r>
            <a:r>
              <a:rPr lang="en-US" altLang="el-GR" sz="2400" b="1" dirty="0" smtClean="0">
                <a:cs typeface="Times New Roman" panose="02020603050405020304" pitchFamily="18" charset="0"/>
              </a:rPr>
              <a:t> </a:t>
            </a:r>
            <a:r>
              <a:rPr lang="el-GR" altLang="el-GR" sz="2400" dirty="0" smtClean="0">
                <a:cs typeface="Times New Roman" panose="02020603050405020304" pitchFamily="18" charset="0"/>
              </a:rPr>
              <a:t>και γ) </a:t>
            </a:r>
            <a:r>
              <a:rPr lang="el-GR" altLang="el-GR" sz="2400" b="1" dirty="0" smtClean="0">
                <a:cs typeface="Times New Roman" panose="02020603050405020304" pitchFamily="18" charset="0"/>
              </a:rPr>
              <a:t>οι κόκκινοι κύκλοι </a:t>
            </a:r>
            <a:r>
              <a:rPr lang="el-GR" altLang="el-GR" sz="2400" dirty="0" smtClean="0">
                <a:cs typeface="Times New Roman" panose="02020603050405020304" pitchFamily="18" charset="0"/>
              </a:rPr>
              <a:t>τις ομάδες των </a:t>
            </a:r>
            <a:r>
              <a:rPr lang="el-GR" altLang="el-GR" sz="2400" b="1" dirty="0" err="1" smtClean="0">
                <a:cs typeface="Times New Roman" panose="02020603050405020304" pitchFamily="18" charset="0"/>
              </a:rPr>
              <a:t>Πρωτοζώων</a:t>
            </a:r>
            <a:r>
              <a:rPr lang="el-GR" altLang="el-GR" sz="2400" dirty="0" smtClean="0">
                <a:cs typeface="Times New Roman" panose="02020603050405020304" pitchFamily="18" charset="0"/>
              </a:rPr>
              <a:t> που προκαλούν ασθένειες</a:t>
            </a:r>
            <a:r>
              <a:rPr lang="en-GB" altLang="el-GR" sz="2400" dirty="0" smtClean="0">
                <a:cs typeface="Times New Roman" panose="02020603050405020304" pitchFamily="18" charset="0"/>
              </a:rPr>
              <a:t> </a:t>
            </a:r>
            <a:r>
              <a:rPr lang="el-GR" altLang="el-GR" sz="2400" dirty="0" smtClean="0">
                <a:cs typeface="Times New Roman" panose="02020603050405020304" pitchFamily="18" charset="0"/>
              </a:rPr>
              <a:t>στους ανθρώπους.</a:t>
            </a:r>
            <a:r>
              <a:rPr lang="en-GB" altLang="el-GR" sz="2400" dirty="0" smtClean="0">
                <a:cs typeface="Times New Roman" panose="02020603050405020304" pitchFamily="18" charset="0"/>
              </a:rPr>
              <a:t> </a:t>
            </a:r>
            <a:r>
              <a:rPr lang="el-GR" altLang="el-GR" sz="2400" dirty="0" smtClean="0">
                <a:cs typeface="Times New Roman" panose="02020603050405020304" pitchFamily="18" charset="0"/>
              </a:rPr>
              <a:t>  </a:t>
            </a:r>
            <a:endParaRPr lang="en-GB" altLang="el-GR" sz="2400" b="1" dirty="0" smtClean="0">
              <a:cs typeface="Times New Roman" panose="02020603050405020304" pitchFamily="18" charset="0"/>
            </a:endParaRPr>
          </a:p>
          <a:p>
            <a:pPr marL="528638" indent="-457200" eaLnBrk="1" hangingPunct="1">
              <a:lnSpc>
                <a:spcPct val="100000"/>
              </a:lnSpc>
              <a:spcBef>
                <a:spcPct val="0"/>
              </a:spcBef>
              <a:buFontTx/>
              <a:buNone/>
            </a:pPr>
            <a:endParaRPr lang="el-GR" altLang="el-GR" sz="2600" dirty="0" smtClean="0"/>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6C9B8E80-89A3-4D3F-A44A-45F3426BC360}" type="slidenum">
              <a:rPr lang="en-US" altLang="el-GR" smtClean="0"/>
              <a:pPr>
                <a:defRPr/>
              </a:pPr>
              <a:t>6</a:t>
            </a:fld>
            <a:endParaRPr lang="en-US" altLang="el-G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Τίτλος 5"/>
          <p:cNvSpPr>
            <a:spLocks noGrp="1"/>
          </p:cNvSpPr>
          <p:nvPr>
            <p:ph type="title"/>
          </p:nvPr>
        </p:nvSpPr>
        <p:spPr/>
        <p:txBody>
          <a:bodyPr/>
          <a:lstStyle/>
          <a:p>
            <a:pPr eaLnBrk="1" hangingPunct="1"/>
            <a:r>
              <a:rPr lang="el-GR" altLang="el-GR" sz="4000" dirty="0" err="1" smtClean="0"/>
              <a:t>Ακροσυμπλεγματικά</a:t>
            </a:r>
            <a:r>
              <a:rPr lang="el-GR" altLang="el-GR" sz="4000" dirty="0" smtClean="0"/>
              <a:t>:</a:t>
            </a:r>
            <a:br>
              <a:rPr lang="el-GR" altLang="el-GR" sz="4000" dirty="0" smtClean="0"/>
            </a:br>
            <a:r>
              <a:rPr lang="el-GR" altLang="el-GR" sz="4000" dirty="0" smtClean="0"/>
              <a:t>Ελονοσία </a:t>
            </a:r>
            <a:r>
              <a:rPr lang="en-US" altLang="el-GR" sz="4000" dirty="0" smtClean="0"/>
              <a:t>2</a:t>
            </a:r>
            <a:r>
              <a:rPr lang="el-GR" altLang="el-GR" sz="4000" dirty="0" smtClean="0"/>
              <a:t>/</a:t>
            </a:r>
            <a:r>
              <a:rPr lang="en-US" altLang="el-GR" sz="4000" dirty="0" smtClean="0"/>
              <a:t>5</a:t>
            </a:r>
            <a:endParaRPr lang="el-GR" altLang="el-GR" sz="4000" dirty="0" smtClean="0"/>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9DDB37A8-9F8F-4198-89A9-E51AB93E71B6}" type="slidenum">
              <a:rPr lang="en-US" altLang="el-GR" smtClean="0"/>
              <a:pPr>
                <a:defRPr/>
              </a:pPr>
              <a:t>60</a:t>
            </a:fld>
            <a:endParaRPr lang="en-US" altLang="el-GR"/>
          </a:p>
        </p:txBody>
      </p:sp>
      <p:sp>
        <p:nvSpPr>
          <p:cNvPr id="95237" name="Θέση κειμένου 1"/>
          <p:cNvSpPr>
            <a:spLocks noGrp="1"/>
          </p:cNvSpPr>
          <p:nvPr>
            <p:ph type="body" sz="half" idx="2"/>
          </p:nvPr>
        </p:nvSpPr>
        <p:spPr>
          <a:xfrm>
            <a:off x="2805113" y="1966913"/>
            <a:ext cx="5711825" cy="4114800"/>
          </a:xfrm>
        </p:spPr>
        <p:txBody>
          <a:bodyPr/>
          <a:lstStyle/>
          <a:p>
            <a:pPr marL="182563" indent="0" eaLnBrk="1" hangingPunct="1">
              <a:lnSpc>
                <a:spcPct val="100000"/>
              </a:lnSpc>
              <a:spcBef>
                <a:spcPts val="600"/>
              </a:spcBef>
              <a:buFontTx/>
              <a:buNone/>
            </a:pPr>
            <a:r>
              <a:rPr lang="el-GR" altLang="el-GR" sz="2000" b="1" smtClean="0">
                <a:cs typeface="Times New Roman" panose="02020603050405020304" pitchFamily="18" charset="0"/>
              </a:rPr>
              <a:t>Συμπτώματα</a:t>
            </a:r>
            <a:r>
              <a:rPr lang="el-GR" altLang="el-GR" sz="2000" smtClean="0">
                <a:cs typeface="Times New Roman" panose="02020603050405020304" pitchFamily="18" charset="0"/>
              </a:rPr>
              <a:t>:</a:t>
            </a:r>
            <a:r>
              <a:rPr lang="en-GB" altLang="el-GR" sz="2000" smtClean="0">
                <a:cs typeface="Times New Roman" panose="02020603050405020304" pitchFamily="18" charset="0"/>
              </a:rPr>
              <a:t> </a:t>
            </a:r>
            <a:r>
              <a:rPr lang="el-GR" altLang="el-GR" sz="2000" smtClean="0">
                <a:cs typeface="Times New Roman" panose="02020603050405020304" pitchFamily="18" charset="0"/>
              </a:rPr>
              <a:t>Χαρακτηριστική </a:t>
            </a:r>
            <a:r>
              <a:rPr lang="en-US" altLang="el-GR" sz="2000" smtClean="0">
                <a:cs typeface="Times New Roman" panose="02020603050405020304" pitchFamily="18" charset="0"/>
              </a:rPr>
              <a:t> </a:t>
            </a:r>
            <a:r>
              <a:rPr lang="el-GR" altLang="el-GR" sz="2000" smtClean="0">
                <a:cs typeface="Times New Roman" panose="02020603050405020304" pitchFamily="18" charset="0"/>
              </a:rPr>
              <a:t>εναλλαγή έντονου υψηλού πυρετού και αισθήματος κρύου. Μπορεί να συνοδεύονται από μυαλγία, αρθρίτιδα,</a:t>
            </a:r>
            <a:r>
              <a:rPr lang="en-US" altLang="el-GR" sz="2000" smtClean="0">
                <a:cs typeface="Times New Roman" panose="02020603050405020304" pitchFamily="18" charset="0"/>
              </a:rPr>
              <a:t> </a:t>
            </a:r>
            <a:r>
              <a:rPr lang="el-GR" altLang="el-GR" sz="2000" smtClean="0">
                <a:cs typeface="Times New Roman" panose="02020603050405020304" pitchFamily="18" charset="0"/>
              </a:rPr>
              <a:t>πονοκέφαλο, διάρροια. Άλλα συμπτώματα είναι η διόγκωση της σπλήνας ή νευρολογικές διαταραχές.</a:t>
            </a:r>
          </a:p>
          <a:p>
            <a:pPr marL="182563" indent="0" eaLnBrk="1" hangingPunct="1">
              <a:lnSpc>
                <a:spcPct val="100000"/>
              </a:lnSpc>
              <a:spcBef>
                <a:spcPts val="600"/>
              </a:spcBef>
              <a:buFontTx/>
              <a:buNone/>
            </a:pPr>
            <a:r>
              <a:rPr lang="el-GR" altLang="el-GR" sz="2000" b="1" smtClean="0">
                <a:cs typeface="Times New Roman" panose="02020603050405020304" pitchFamily="18" charset="0"/>
              </a:rPr>
              <a:t>Σε οξείες ή χρόνιες προσβολές είναι</a:t>
            </a:r>
            <a:r>
              <a:rPr lang="en-US" altLang="el-GR" sz="2000" b="1" smtClean="0">
                <a:cs typeface="Times New Roman" panose="02020603050405020304" pitchFamily="18" charset="0"/>
              </a:rPr>
              <a:t> </a:t>
            </a:r>
            <a:r>
              <a:rPr lang="el-GR" altLang="el-GR" sz="2000" b="1" smtClean="0">
                <a:cs typeface="Times New Roman" panose="02020603050405020304" pitchFamily="18" charset="0"/>
              </a:rPr>
              <a:t>σημαντικό να είναι γνωστό αν ο ασθενής έχει βρεθεί σε περιοχή όπου υπάρχει κίνδυνος προσβολής.  </a:t>
            </a:r>
          </a:p>
          <a:p>
            <a:pPr marL="182563" indent="0" eaLnBrk="1" hangingPunct="1">
              <a:lnSpc>
                <a:spcPct val="100000"/>
              </a:lnSpc>
              <a:spcBef>
                <a:spcPts val="600"/>
              </a:spcBef>
              <a:buFontTx/>
              <a:buNone/>
            </a:pPr>
            <a:r>
              <a:rPr lang="el-GR" altLang="el-GR" sz="2000" b="1" smtClean="0">
                <a:cs typeface="Times New Roman" panose="02020603050405020304" pitchFamily="18" charset="0"/>
              </a:rPr>
              <a:t>Διάγνωση: </a:t>
            </a:r>
            <a:r>
              <a:rPr lang="el-GR" altLang="el-GR" sz="2000" smtClean="0">
                <a:cs typeface="Times New Roman" panose="02020603050405020304" pitchFamily="18" charset="0"/>
              </a:rPr>
              <a:t>Μικροσκοπικός έλεγχος αίματος, μοριακή διάγνωση κ. ά. </a:t>
            </a:r>
            <a:r>
              <a:rPr lang="el-GR" altLang="el-GR" sz="2000" b="1" smtClean="0">
                <a:cs typeface="Times New Roman" panose="02020603050405020304" pitchFamily="18" charset="0"/>
              </a:rPr>
              <a:t>Καταπολέμηση:</a:t>
            </a:r>
            <a:r>
              <a:rPr lang="en-US" altLang="el-GR" sz="2000" b="1" smtClean="0">
                <a:cs typeface="Times New Roman" panose="02020603050405020304" pitchFamily="18" charset="0"/>
              </a:rPr>
              <a:t> </a:t>
            </a:r>
            <a:r>
              <a:rPr lang="el-GR" altLang="el-GR" sz="2000" smtClean="0">
                <a:cs typeface="Times New Roman" panose="02020603050405020304" pitchFamily="18" charset="0"/>
              </a:rPr>
              <a:t>Δεν υπάρχουν εμβόλια.</a:t>
            </a:r>
            <a:r>
              <a:rPr lang="en-US" altLang="el-GR" sz="2000" smtClean="0">
                <a:cs typeface="Times New Roman" panose="02020603050405020304" pitchFamily="18" charset="0"/>
              </a:rPr>
              <a:t> </a:t>
            </a:r>
            <a:r>
              <a:rPr lang="el-GR" altLang="el-GR" sz="2000" smtClean="0">
                <a:cs typeface="Times New Roman" panose="02020603050405020304" pitchFamily="18" charset="0"/>
              </a:rPr>
              <a:t>Ιδιαίτερα αποτελεσματική  η ουσία </a:t>
            </a:r>
            <a:r>
              <a:rPr lang="en-GB" altLang="el-GR" sz="2000" smtClean="0">
                <a:cs typeface="Times New Roman" panose="02020603050405020304" pitchFamily="18" charset="0"/>
              </a:rPr>
              <a:t>artemisin</a:t>
            </a:r>
            <a:r>
              <a:rPr lang="el-GR" altLang="el-GR" sz="2000" smtClean="0">
                <a:cs typeface="Times New Roman" panose="02020603050405020304" pitchFamily="18" charset="0"/>
              </a:rPr>
              <a:t>. Προληπτικά φάρμακα όπως το </a:t>
            </a:r>
            <a:r>
              <a:rPr lang="en-GB" altLang="el-GR" sz="2000" smtClean="0">
                <a:cs typeface="Times New Roman" panose="02020603050405020304" pitchFamily="18" charset="0"/>
              </a:rPr>
              <a:t>Lariam </a:t>
            </a:r>
            <a:r>
              <a:rPr lang="el-GR" altLang="el-GR" sz="2000" smtClean="0">
                <a:cs typeface="Times New Roman" panose="02020603050405020304" pitchFamily="18" charset="0"/>
              </a:rPr>
              <a:t>με συγκεκριμένη συνταγή</a:t>
            </a:r>
            <a:r>
              <a:rPr lang="en-US" altLang="el-GR" sz="2000" smtClean="0">
                <a:cs typeface="Times New Roman" panose="02020603050405020304" pitchFamily="18" charset="0"/>
              </a:rPr>
              <a:t>.</a:t>
            </a:r>
            <a:r>
              <a:rPr lang="el-GR" altLang="el-GR" sz="2000" smtClean="0">
                <a:solidFill>
                  <a:schemeClr val="bg1"/>
                </a:solidFill>
                <a:cs typeface="Times New Roman" panose="02020603050405020304" pitchFamily="18" charset="0"/>
              </a:rPr>
              <a:t>.</a:t>
            </a:r>
          </a:p>
          <a:p>
            <a:pPr marL="182563" indent="0">
              <a:spcBef>
                <a:spcPts val="600"/>
              </a:spcBef>
            </a:pPr>
            <a:endParaRPr lang="en-US" altLang="el-GR" sz="2000" smtClean="0"/>
          </a:p>
        </p:txBody>
      </p:sp>
      <p:pic>
        <p:nvPicPr>
          <p:cNvPr id="95238" name="Θέση περιεχομένου 6"/>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17637" y="1850703"/>
            <a:ext cx="2387476" cy="4114800"/>
          </a:xfrm>
        </p:spPr>
      </p:pic>
      <p:sp>
        <p:nvSpPr>
          <p:cNvPr id="10" name="TextBox 9"/>
          <p:cNvSpPr txBox="1"/>
          <p:nvPr/>
        </p:nvSpPr>
        <p:spPr>
          <a:xfrm>
            <a:off x="2396331" y="5672138"/>
            <a:ext cx="341313" cy="276225"/>
          </a:xfrm>
          <a:prstGeom prst="rect">
            <a:avLst/>
          </a:prstGeom>
          <a:noFill/>
        </p:spPr>
        <p:txBody>
          <a:bodyPr wrap="none">
            <a:spAutoFit/>
          </a:bodyPr>
          <a:lstStyle/>
          <a:p>
            <a:pPr>
              <a:defRPr/>
            </a:pPr>
            <a:r>
              <a:rPr lang="en-US" sz="1200" b="1" dirty="0">
                <a:latin typeface="+mj-lt"/>
              </a:rPr>
              <a:t>3</a:t>
            </a:r>
            <a:r>
              <a:rPr lang="el-GR" sz="1200" b="1" dirty="0">
                <a:latin typeface="+mj-lt"/>
              </a:rPr>
              <a:t>3</a:t>
            </a:r>
            <a:endParaRPr lang="en-US" sz="1200" b="1" dirty="0">
              <a:latin typeface="+mj-l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Τίτλος 5"/>
          <p:cNvSpPr>
            <a:spLocks noGrp="1"/>
          </p:cNvSpPr>
          <p:nvPr>
            <p:ph type="title"/>
          </p:nvPr>
        </p:nvSpPr>
        <p:spPr/>
        <p:txBody>
          <a:bodyPr/>
          <a:lstStyle/>
          <a:p>
            <a:pPr eaLnBrk="1" hangingPunct="1"/>
            <a:r>
              <a:rPr lang="el-GR" altLang="el-GR" sz="4000" dirty="0" err="1" smtClean="0"/>
              <a:t>Ακροσυμπλεγματικά</a:t>
            </a:r>
            <a:r>
              <a:rPr lang="el-GR" altLang="el-GR" sz="4000" dirty="0" smtClean="0"/>
              <a:t>:</a:t>
            </a:r>
            <a:br>
              <a:rPr lang="el-GR" altLang="el-GR" sz="4000" dirty="0" smtClean="0"/>
            </a:br>
            <a:r>
              <a:rPr lang="el-GR" altLang="el-GR" sz="4000" dirty="0" smtClean="0"/>
              <a:t>Ελονοσία </a:t>
            </a:r>
            <a:r>
              <a:rPr lang="en-US" altLang="el-GR" sz="4000" dirty="0" smtClean="0"/>
              <a:t>3</a:t>
            </a:r>
            <a:r>
              <a:rPr lang="el-GR" altLang="el-GR" sz="4000" dirty="0" smtClean="0"/>
              <a:t>/</a:t>
            </a:r>
            <a:r>
              <a:rPr lang="en-US" altLang="el-GR" sz="4000" dirty="0" smtClean="0"/>
              <a:t>5</a:t>
            </a:r>
            <a:endParaRPr lang="el-GR" altLang="el-GR" sz="4000" dirty="0" smtClean="0"/>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6E74CC73-FB3B-4ACD-B8AC-18CAB811005C}" type="slidenum">
              <a:rPr lang="en-US" altLang="el-GR" smtClean="0"/>
              <a:pPr>
                <a:defRPr/>
              </a:pPr>
              <a:t>61</a:t>
            </a:fld>
            <a:endParaRPr lang="en-US" altLang="el-GR"/>
          </a:p>
        </p:txBody>
      </p:sp>
      <p:pic>
        <p:nvPicPr>
          <p:cNvPr id="97285" name="Θέση περιεχομένου 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55763" y="1831975"/>
            <a:ext cx="5832475" cy="4248150"/>
          </a:xfrm>
        </p:spPr>
      </p:pic>
      <p:sp>
        <p:nvSpPr>
          <p:cNvPr id="10" name="TextBox 9"/>
          <p:cNvSpPr txBox="1"/>
          <p:nvPr/>
        </p:nvSpPr>
        <p:spPr>
          <a:xfrm>
            <a:off x="7019925" y="5803900"/>
            <a:ext cx="341313" cy="276225"/>
          </a:xfrm>
          <a:prstGeom prst="rect">
            <a:avLst/>
          </a:prstGeom>
          <a:noFill/>
        </p:spPr>
        <p:txBody>
          <a:bodyPr wrap="none">
            <a:spAutoFit/>
          </a:bodyPr>
          <a:lstStyle/>
          <a:p>
            <a:pPr>
              <a:defRPr/>
            </a:pPr>
            <a:r>
              <a:rPr lang="el-GR" sz="1200" b="1" dirty="0">
                <a:latin typeface="+mj-lt"/>
              </a:rPr>
              <a:t>34</a:t>
            </a:r>
            <a:endParaRPr lang="en-US" sz="1200" b="1" dirty="0">
              <a:latin typeface="+mj-l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Τίτλος 5"/>
          <p:cNvSpPr>
            <a:spLocks noGrp="1"/>
          </p:cNvSpPr>
          <p:nvPr>
            <p:ph type="title"/>
          </p:nvPr>
        </p:nvSpPr>
        <p:spPr/>
        <p:txBody>
          <a:bodyPr/>
          <a:lstStyle/>
          <a:p>
            <a:pPr eaLnBrk="1" hangingPunct="1"/>
            <a:r>
              <a:rPr lang="el-GR" altLang="el-GR" sz="4000" dirty="0" err="1" smtClean="0"/>
              <a:t>Ακροσυμπλεγματικά</a:t>
            </a:r>
            <a:r>
              <a:rPr lang="el-GR" altLang="el-GR" sz="4000" dirty="0" smtClean="0"/>
              <a:t>:</a:t>
            </a:r>
            <a:br>
              <a:rPr lang="el-GR" altLang="el-GR" sz="4000" dirty="0" smtClean="0"/>
            </a:br>
            <a:r>
              <a:rPr lang="el-GR" altLang="el-GR" sz="4000" dirty="0" smtClean="0"/>
              <a:t>Ελονοσία 4/</a:t>
            </a:r>
            <a:r>
              <a:rPr lang="en-US" altLang="el-GR" sz="4000" dirty="0" smtClean="0"/>
              <a:t>5</a:t>
            </a:r>
            <a:endParaRPr lang="el-GR" altLang="el-GR" sz="4000" dirty="0" smtClean="0"/>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BAC8FFD2-A2D2-4FDA-A993-E9E91B66AD23}" type="slidenum">
              <a:rPr lang="en-US" altLang="el-GR" smtClean="0"/>
              <a:pPr>
                <a:defRPr/>
              </a:pPr>
              <a:t>62</a:t>
            </a:fld>
            <a:endParaRPr lang="en-US" altLang="el-GR"/>
          </a:p>
        </p:txBody>
      </p:sp>
      <p:sp>
        <p:nvSpPr>
          <p:cNvPr id="99333" name="Θέση περιεχομένου 1"/>
          <p:cNvSpPr>
            <a:spLocks noGrp="1"/>
          </p:cNvSpPr>
          <p:nvPr>
            <p:ph idx="1"/>
          </p:nvPr>
        </p:nvSpPr>
        <p:spPr/>
        <p:txBody>
          <a:bodyPr/>
          <a:lstStyle/>
          <a:p>
            <a:pPr marL="182563" indent="0" eaLnBrk="1" hangingPunct="1">
              <a:lnSpc>
                <a:spcPct val="100000"/>
              </a:lnSpc>
              <a:spcBef>
                <a:spcPts val="600"/>
              </a:spcBef>
              <a:buFontTx/>
              <a:buNone/>
            </a:pPr>
            <a:r>
              <a:rPr lang="el-GR" altLang="el-GR" sz="2200" dirty="0" smtClean="0">
                <a:cs typeface="Times New Roman" panose="02020603050405020304" pitchFamily="18" charset="0"/>
              </a:rPr>
              <a:t>Ασθένεια με τεράστιες επιπτώσεις στην ανθρωπότητα. </a:t>
            </a:r>
            <a:r>
              <a:rPr lang="el-GR" altLang="el-GR" sz="2200" b="1" dirty="0" smtClean="0">
                <a:cs typeface="Times New Roman" panose="02020603050405020304" pitchFamily="18" charset="0"/>
              </a:rPr>
              <a:t>3,3 δισεκατομμύρια ζουν σε περιοχές που υπάρχει ελονοσία. 200-300 εκατομμύρια άτομα νοσούν κάθε χρόνο (2008). </a:t>
            </a:r>
            <a:r>
              <a:rPr lang="el-GR" altLang="el-GR" sz="2200" dirty="0" smtClean="0">
                <a:cs typeface="Times New Roman" panose="02020603050405020304" pitchFamily="18" charset="0"/>
              </a:rPr>
              <a:t>0,7-1 εκατομμύριο θάνατοι κάθε χρόνο (2008). 90% των προσβολών στην Αφρική. </a:t>
            </a:r>
            <a:r>
              <a:rPr lang="el-GR" altLang="el-GR" sz="2200" b="1" dirty="0" smtClean="0">
                <a:cs typeface="Times New Roman" panose="02020603050405020304" pitchFamily="18" charset="0"/>
              </a:rPr>
              <a:t>Ιδιαίτερα δυσβάσταχτες οι κοινωνικές και οικονομικές επιπτώσεις της ασθένειας. Τεράστια ποσά δαπανούνται στην έρευνα για την ελονοσία αλλά και στην θεραπεία και πρόληψη της ασθένειας.</a:t>
            </a:r>
          </a:p>
          <a:p>
            <a:pPr marL="182563" indent="0" eaLnBrk="1" hangingPunct="1">
              <a:lnSpc>
                <a:spcPct val="100000"/>
              </a:lnSpc>
              <a:spcBef>
                <a:spcPts val="600"/>
              </a:spcBef>
              <a:buFontTx/>
              <a:buNone/>
            </a:pPr>
            <a:endParaRPr lang="el-GR" altLang="el-GR" sz="2200" dirty="0" smtClean="0">
              <a:cs typeface="Times New Roman" panose="02020603050405020304" pitchFamily="18" charset="0"/>
            </a:endParaRPr>
          </a:p>
          <a:p>
            <a:pPr marL="182563" indent="0" eaLnBrk="1" hangingPunct="1">
              <a:lnSpc>
                <a:spcPct val="100000"/>
              </a:lnSpc>
              <a:spcBef>
                <a:spcPts val="600"/>
              </a:spcBef>
              <a:buFontTx/>
              <a:buNone/>
            </a:pPr>
            <a:r>
              <a:rPr lang="el-GR" altLang="el-GR" sz="2200" dirty="0" smtClean="0">
                <a:cs typeface="Times New Roman" panose="02020603050405020304" pitchFamily="18" charset="0"/>
              </a:rPr>
              <a:t>Πολλά </a:t>
            </a:r>
            <a:r>
              <a:rPr lang="el-GR" altLang="el-GR" sz="2200" dirty="0" smtClean="0">
                <a:cs typeface="Times New Roman" panose="02020603050405020304" pitchFamily="18" charset="0"/>
              </a:rPr>
              <a:t>άλλα είδη του Γένους </a:t>
            </a:r>
            <a:r>
              <a:rPr lang="en-GB" altLang="el-GR" sz="2200" b="1" dirty="0" smtClean="0">
                <a:cs typeface="Times New Roman" panose="02020603050405020304" pitchFamily="18" charset="0"/>
              </a:rPr>
              <a:t>plasmodium </a:t>
            </a:r>
            <a:r>
              <a:rPr lang="el-GR" altLang="el-GR" sz="2200" b="1" dirty="0" smtClean="0">
                <a:cs typeface="Times New Roman" panose="02020603050405020304" pitchFamily="18" charset="0"/>
              </a:rPr>
              <a:t>προκαλούν ελονοσία με τα ίδια συμπτώματα σε μια μεγάλη ποικιλία ζώων (Πτηνά,</a:t>
            </a:r>
            <a:r>
              <a:rPr lang="en-GB" altLang="el-GR" sz="2200" b="1" dirty="0" smtClean="0">
                <a:cs typeface="Times New Roman" panose="02020603050405020304" pitchFamily="18" charset="0"/>
              </a:rPr>
              <a:t> </a:t>
            </a:r>
            <a:r>
              <a:rPr lang="el-GR" altLang="el-GR" sz="2200" b="1" dirty="0" smtClean="0">
                <a:cs typeface="Times New Roman" panose="02020603050405020304" pitchFamily="18" charset="0"/>
              </a:rPr>
              <a:t>Ερπετά, Θηλαστικά). </a:t>
            </a:r>
            <a:endParaRPr lang="en-GB" altLang="el-GR" sz="2200" b="1" dirty="0" smtClean="0">
              <a:cs typeface="Times New Roman" panose="02020603050405020304" pitchFamily="18" charset="0"/>
            </a:endParaRPr>
          </a:p>
          <a:p>
            <a:pPr marL="182563" indent="0"/>
            <a:endParaRPr lang="en-US" altLang="el-GR"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Τίτλος 5"/>
          <p:cNvSpPr>
            <a:spLocks noGrp="1"/>
          </p:cNvSpPr>
          <p:nvPr>
            <p:ph type="title"/>
          </p:nvPr>
        </p:nvSpPr>
        <p:spPr/>
        <p:txBody>
          <a:bodyPr/>
          <a:lstStyle/>
          <a:p>
            <a:pPr eaLnBrk="1" hangingPunct="1"/>
            <a:r>
              <a:rPr lang="el-GR" altLang="el-GR" sz="4000" dirty="0" err="1" smtClean="0"/>
              <a:t>Ακροσυμπλεγματικά</a:t>
            </a:r>
            <a:r>
              <a:rPr lang="el-GR" altLang="el-GR" sz="4000" dirty="0" smtClean="0"/>
              <a:t>:</a:t>
            </a:r>
            <a:br>
              <a:rPr lang="el-GR" altLang="el-GR" sz="4000" dirty="0" smtClean="0"/>
            </a:br>
            <a:r>
              <a:rPr lang="el-GR" altLang="el-GR" sz="4000" dirty="0" smtClean="0"/>
              <a:t>Ελονοσία 5/</a:t>
            </a:r>
            <a:r>
              <a:rPr lang="en-US" altLang="el-GR" sz="4000" dirty="0" smtClean="0"/>
              <a:t>5</a:t>
            </a:r>
            <a:endParaRPr lang="el-GR" altLang="el-GR" sz="4000" dirty="0" smtClean="0"/>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155AC0A4-945A-42BF-B197-5CF67BCDCD04}" type="slidenum">
              <a:rPr lang="en-US" altLang="el-GR" smtClean="0"/>
              <a:pPr>
                <a:defRPr/>
              </a:pPr>
              <a:t>63</a:t>
            </a:fld>
            <a:endParaRPr lang="en-US" altLang="el-GR"/>
          </a:p>
        </p:txBody>
      </p:sp>
      <p:pic>
        <p:nvPicPr>
          <p:cNvPr id="100357" name="Θέση περιεχομένου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87475" y="1690688"/>
            <a:ext cx="6323013" cy="4227512"/>
          </a:xfrm>
        </p:spPr>
      </p:pic>
      <p:sp>
        <p:nvSpPr>
          <p:cNvPr id="9" name="TextBox 8"/>
          <p:cNvSpPr txBox="1"/>
          <p:nvPr/>
        </p:nvSpPr>
        <p:spPr>
          <a:xfrm>
            <a:off x="7235825" y="5889625"/>
            <a:ext cx="341313" cy="276225"/>
          </a:xfrm>
          <a:prstGeom prst="rect">
            <a:avLst/>
          </a:prstGeom>
          <a:noFill/>
        </p:spPr>
        <p:txBody>
          <a:bodyPr wrap="none">
            <a:spAutoFit/>
          </a:bodyPr>
          <a:lstStyle/>
          <a:p>
            <a:pPr>
              <a:defRPr/>
            </a:pPr>
            <a:r>
              <a:rPr lang="el-GR" sz="1200" b="1" dirty="0">
                <a:latin typeface="+mj-lt"/>
              </a:rPr>
              <a:t>35</a:t>
            </a:r>
            <a:endParaRPr lang="en-US" sz="1200" b="1" dirty="0">
              <a:latin typeface="+mj-l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Τίτλος 5"/>
          <p:cNvSpPr>
            <a:spLocks noGrp="1"/>
          </p:cNvSpPr>
          <p:nvPr>
            <p:ph type="title"/>
          </p:nvPr>
        </p:nvSpPr>
        <p:spPr/>
        <p:txBody>
          <a:bodyPr/>
          <a:lstStyle/>
          <a:p>
            <a:pPr eaLnBrk="1" hangingPunct="1"/>
            <a:r>
              <a:rPr lang="el-GR" altLang="el-GR" dirty="0" smtClean="0"/>
              <a:t>Πρωτόζωα: Ασθένειες 1/2</a:t>
            </a:r>
          </a:p>
        </p:txBody>
      </p:sp>
      <p:sp>
        <p:nvSpPr>
          <p:cNvPr id="106499" name="Θέση κειμένου 6"/>
          <p:cNvSpPr>
            <a:spLocks noGrp="1"/>
          </p:cNvSpPr>
          <p:nvPr>
            <p:ph idx="1"/>
          </p:nvPr>
        </p:nvSpPr>
        <p:spPr>
          <a:xfrm>
            <a:off x="604838" y="1690688"/>
            <a:ext cx="8143626" cy="4351337"/>
          </a:xfrm>
        </p:spPr>
        <p:txBody>
          <a:bodyPr/>
          <a:lstStyle/>
          <a:p>
            <a:pPr marL="182563" indent="0" eaLnBrk="1" hangingPunct="1">
              <a:lnSpc>
                <a:spcPct val="100000"/>
              </a:lnSpc>
              <a:spcBef>
                <a:spcPts val="1200"/>
              </a:spcBef>
              <a:buFontTx/>
              <a:buNone/>
            </a:pPr>
            <a:r>
              <a:rPr lang="el-GR" altLang="el-GR" sz="2400" b="1" dirty="0" smtClean="0">
                <a:cs typeface="Times New Roman" panose="02020603050405020304" pitchFamily="18" charset="0"/>
              </a:rPr>
              <a:t>Το </a:t>
            </a:r>
            <a:r>
              <a:rPr lang="el-GR" altLang="el-GR" sz="2400" b="1" dirty="0" err="1" smtClean="0">
                <a:cs typeface="Times New Roman" panose="02020603050405020304" pitchFamily="18" charset="0"/>
              </a:rPr>
              <a:t>γονιδίωμα</a:t>
            </a:r>
            <a:r>
              <a:rPr lang="el-GR" altLang="el-GR" sz="2400" b="1" dirty="0" smtClean="0">
                <a:cs typeface="Times New Roman" panose="02020603050405020304" pitchFamily="18" charset="0"/>
              </a:rPr>
              <a:t> πολλών </a:t>
            </a:r>
            <a:r>
              <a:rPr lang="el-GR" altLang="el-GR" sz="2400" b="1" dirty="0" err="1" smtClean="0">
                <a:cs typeface="Times New Roman" panose="02020603050405020304" pitchFamily="18" charset="0"/>
              </a:rPr>
              <a:t>Πρωτοζώων</a:t>
            </a:r>
            <a:r>
              <a:rPr lang="el-GR" altLang="el-GR" sz="2400" b="1" dirty="0" smtClean="0">
                <a:cs typeface="Times New Roman" panose="02020603050405020304" pitchFamily="18" charset="0"/>
              </a:rPr>
              <a:t> είναι πλέον γνωστό</a:t>
            </a:r>
            <a:r>
              <a:rPr lang="en-GB" altLang="el-GR" sz="2400" b="1" dirty="0" smtClean="0">
                <a:cs typeface="Times New Roman" panose="02020603050405020304" pitchFamily="18" charset="0"/>
              </a:rPr>
              <a:t> </a:t>
            </a:r>
            <a:r>
              <a:rPr lang="el-GR" altLang="el-GR" sz="2400" b="1" dirty="0" smtClean="0">
                <a:cs typeface="Times New Roman" panose="02020603050405020304" pitchFamily="18" charset="0"/>
              </a:rPr>
              <a:t>και αυτό μπορεί να επιτρέψει την καλύτερη καταπολέμηση των ασθενειών που προκαλούν</a:t>
            </a:r>
            <a:r>
              <a:rPr lang="el-GR" altLang="el-GR" sz="2400" dirty="0" smtClean="0">
                <a:cs typeface="Times New Roman" panose="02020603050405020304" pitchFamily="18" charset="0"/>
              </a:rPr>
              <a:t>.</a:t>
            </a:r>
          </a:p>
          <a:p>
            <a:pPr marL="182563" indent="0" eaLnBrk="1" hangingPunct="1">
              <a:lnSpc>
                <a:spcPct val="100000"/>
              </a:lnSpc>
              <a:spcBef>
                <a:spcPts val="1200"/>
              </a:spcBef>
              <a:buFontTx/>
              <a:buNone/>
            </a:pPr>
            <a:endParaRPr lang="el-GR" altLang="el-GR" sz="2400" dirty="0" smtClean="0">
              <a:cs typeface="Times New Roman" panose="02020603050405020304" pitchFamily="18" charset="0"/>
            </a:endParaRPr>
          </a:p>
          <a:p>
            <a:pPr marL="182563" indent="0" eaLnBrk="1" hangingPunct="1">
              <a:lnSpc>
                <a:spcPct val="100000"/>
              </a:lnSpc>
              <a:spcBef>
                <a:spcPts val="1200"/>
              </a:spcBef>
              <a:buFontTx/>
              <a:buNone/>
            </a:pPr>
            <a:r>
              <a:rPr lang="el-GR" altLang="el-GR" sz="2400" b="1" dirty="0" smtClean="0">
                <a:cs typeface="Times New Roman" panose="02020603050405020304" pitchFamily="18" charset="0"/>
              </a:rPr>
              <a:t>Πέρα από τις ασθένειες που προσβάλλουν τους ανθρώπους τα </a:t>
            </a:r>
            <a:r>
              <a:rPr lang="el-GR" altLang="el-GR" sz="2400" b="1" dirty="0" err="1" smtClean="0">
                <a:cs typeface="Times New Roman" panose="02020603050405020304" pitchFamily="18" charset="0"/>
              </a:rPr>
              <a:t>γονιδιώματα</a:t>
            </a:r>
            <a:r>
              <a:rPr lang="el-GR" altLang="el-GR" sz="2400" b="1" dirty="0" smtClean="0">
                <a:cs typeface="Times New Roman" panose="02020603050405020304" pitchFamily="18" charset="0"/>
              </a:rPr>
              <a:t> </a:t>
            </a:r>
            <a:r>
              <a:rPr lang="el-GR" altLang="el-GR" sz="2400" b="1" dirty="0" err="1" smtClean="0">
                <a:cs typeface="Times New Roman" panose="02020603050405020304" pitchFamily="18" charset="0"/>
              </a:rPr>
              <a:t>Πρωτοζώων</a:t>
            </a:r>
            <a:r>
              <a:rPr lang="el-GR" altLang="el-GR" sz="2400" b="1" dirty="0" smtClean="0">
                <a:cs typeface="Times New Roman" panose="02020603050405020304" pitchFamily="18" charset="0"/>
              </a:rPr>
              <a:t> που προσβάλλουν οικόσιτα ζώα είναι πλέον γνωστά.</a:t>
            </a:r>
          </a:p>
          <a:p>
            <a:pPr marL="182563" indent="0" eaLnBrk="1" hangingPunct="1">
              <a:lnSpc>
                <a:spcPct val="100000"/>
              </a:lnSpc>
              <a:spcBef>
                <a:spcPct val="0"/>
              </a:spcBef>
              <a:buFontTx/>
              <a:buNone/>
            </a:pPr>
            <a:r>
              <a:rPr lang="el-GR" altLang="el-GR" sz="2400" dirty="0" smtClean="0">
                <a:cs typeface="Times New Roman" panose="02020603050405020304" pitchFamily="18" charset="0"/>
              </a:rPr>
              <a:t>  </a:t>
            </a:r>
          </a:p>
          <a:p>
            <a:pPr marL="182563" indent="0"/>
            <a:endParaRPr lang="en-US" altLang="el-GR" dirty="0" smtClean="0"/>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78B17B67-3FA3-44FF-A6CD-6B85A02097E0}" type="slidenum">
              <a:rPr lang="en-US" altLang="el-GR" smtClean="0"/>
              <a:pPr>
                <a:defRPr/>
              </a:pPr>
              <a:t>64</a:t>
            </a:fld>
            <a:endParaRPr lang="en-US" altLang="el-G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Τίτλος 5"/>
          <p:cNvSpPr>
            <a:spLocks noGrp="1"/>
          </p:cNvSpPr>
          <p:nvPr>
            <p:ph type="title"/>
          </p:nvPr>
        </p:nvSpPr>
        <p:spPr/>
        <p:txBody>
          <a:bodyPr/>
          <a:lstStyle/>
          <a:p>
            <a:pPr eaLnBrk="1" hangingPunct="1"/>
            <a:r>
              <a:rPr lang="el-GR" altLang="el-GR" dirty="0" smtClean="0"/>
              <a:t>Πρωτόζωα: Ασθένειες 2/2</a:t>
            </a:r>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F5042997-22D8-4DFA-BDCA-625606ECC4AF}" type="slidenum">
              <a:rPr lang="en-US" altLang="el-GR" smtClean="0"/>
              <a:pPr>
                <a:defRPr/>
              </a:pPr>
              <a:t>65</a:t>
            </a:fld>
            <a:endParaRPr lang="en-US" altLang="el-GR"/>
          </a:p>
        </p:txBody>
      </p:sp>
      <p:pic>
        <p:nvPicPr>
          <p:cNvPr id="107525" name="Θέση περιεχομένου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7800" y="1341438"/>
            <a:ext cx="8851900" cy="4895850"/>
          </a:xfrm>
        </p:spPr>
      </p:pic>
      <p:sp>
        <p:nvSpPr>
          <p:cNvPr id="8" name="TextBox 7"/>
          <p:cNvSpPr txBox="1"/>
          <p:nvPr/>
        </p:nvSpPr>
        <p:spPr>
          <a:xfrm>
            <a:off x="8686006" y="6004719"/>
            <a:ext cx="341760" cy="276999"/>
          </a:xfrm>
          <a:prstGeom prst="rect">
            <a:avLst/>
          </a:prstGeom>
          <a:noFill/>
        </p:spPr>
        <p:txBody>
          <a:bodyPr wrap="none">
            <a:spAutoFit/>
          </a:bodyPr>
          <a:lstStyle/>
          <a:p>
            <a:pPr>
              <a:defRPr/>
            </a:pPr>
            <a:r>
              <a:rPr lang="en-US" sz="1200" b="1" dirty="0" smtClean="0">
                <a:latin typeface="+mj-lt"/>
              </a:rPr>
              <a:t>36</a:t>
            </a:r>
            <a:endParaRPr lang="en-US" sz="1200" b="1" dirty="0">
              <a:latin typeface="+mj-l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Τίτλος 1"/>
          <p:cNvSpPr>
            <a:spLocks noGrp="1"/>
          </p:cNvSpPr>
          <p:nvPr>
            <p:ph type="title"/>
          </p:nvPr>
        </p:nvSpPr>
        <p:spPr>
          <a:xfrm>
            <a:off x="623888" y="1709738"/>
            <a:ext cx="7886700" cy="2852737"/>
          </a:xfrm>
        </p:spPr>
        <p:txBody>
          <a:bodyPr/>
          <a:lstStyle/>
          <a:p>
            <a:r>
              <a:rPr lang="el-GR" altLang="en-US" smtClean="0"/>
              <a:t>Τέλος Ενότητας</a:t>
            </a:r>
            <a:endParaRPr lang="en-US" altLang="en-US" dirty="0" smtClean="0"/>
          </a:p>
        </p:txBody>
      </p:sp>
      <p:sp useBgFill="1">
        <p:nvSpPr>
          <p:cNvPr id="124931" name="Text Placeholder 8"/>
          <p:cNvSpPr>
            <a:spLocks noGrp="1"/>
          </p:cNvSpPr>
          <p:nvPr>
            <p:ph type="body" idx="1"/>
          </p:nvPr>
        </p:nvSpPr>
        <p:spPr>
          <a:xfrm>
            <a:off x="623888" y="4589463"/>
            <a:ext cx="7886700" cy="1500187"/>
          </a:xfrm>
        </p:spPr>
        <p:txBody>
          <a:bodyPr/>
          <a:lstStyle/>
          <a:p>
            <a:endParaRPr lang="en-US" altLang="en-US" smtClean="0"/>
          </a:p>
        </p:txBody>
      </p:sp>
      <p:sp>
        <p:nvSpPr>
          <p:cNvPr id="5" name="Θέση υποσέλιδου 4"/>
          <p:cNvSpPr>
            <a:spLocks noGrp="1"/>
          </p:cNvSpPr>
          <p:nvPr>
            <p:ph type="ftr" sz="quarter" idx="10"/>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l-GR" altLang="en-US" smtClean="0">
                <a:solidFill>
                  <a:srgbClr val="898989"/>
                </a:solidFill>
                <a:latin typeface="Calibri" panose="020F0502020204030204" pitchFamily="34" charset="0"/>
              </a:rPr>
              <a:t>Ενότητα 8. Οι Ομάδες των Πρωτοζώων. Διάλεξη 2η.</a:t>
            </a:r>
            <a:endParaRPr lang="el-GR" altLang="en-US" dirty="0">
              <a:solidFill>
                <a:srgbClr val="898989"/>
              </a:solidFill>
              <a:latin typeface="Calibri" panose="020F0502020204030204" pitchFamily="34" charset="0"/>
            </a:endParaRPr>
          </a:p>
        </p:txBody>
      </p:sp>
      <p:sp>
        <p:nvSpPr>
          <p:cNvPr id="6" name="Θέση αριθμού διαφάνειας 5"/>
          <p:cNvSpPr>
            <a:spLocks noGrp="1"/>
          </p:cNvSpPr>
          <p:nvPr>
            <p:ph type="sldNum" sz="quarter" idx="11"/>
          </p:nvPr>
        </p:nvSpPr>
        <p:spPr/>
        <p:txBody>
          <a:bodyPr/>
          <a:lstStyle/>
          <a:p>
            <a:pPr>
              <a:defRPr/>
            </a:pPr>
            <a:fld id="{76623B7F-3220-4E95-B9E0-B1E007BEE4E2}" type="slidenum">
              <a:rPr lang="el-GR" smtClean="0"/>
              <a:pPr>
                <a:defRPr/>
              </a:pPr>
              <a:t>66</a:t>
            </a:fld>
            <a:endParaRPr lang="el-GR" dirty="0"/>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6"/>
          <p:cNvSpPr>
            <a:spLocks noGrp="1"/>
          </p:cNvSpPr>
          <p:nvPr>
            <p:ph type="title"/>
          </p:nvPr>
        </p:nvSpPr>
        <p:spPr>
          <a:xfrm>
            <a:off x="606425" y="425450"/>
            <a:ext cx="7886700" cy="1325563"/>
          </a:xfrm>
        </p:spPr>
        <p:txBody>
          <a:bodyPr/>
          <a:lstStyle/>
          <a:p>
            <a:r>
              <a:rPr lang="el-GR" altLang="en-US" smtClean="0"/>
              <a:t>Χρηματοδότηση</a:t>
            </a:r>
            <a:endParaRPr lang="en-US" altLang="en-US" smtClean="0"/>
          </a:p>
        </p:txBody>
      </p:sp>
      <p:sp useBgFill="1">
        <p:nvSpPr>
          <p:cNvPr id="126979" name="Content Placeholder 7"/>
          <p:cNvSpPr>
            <a:spLocks noGrp="1"/>
          </p:cNvSpPr>
          <p:nvPr>
            <p:ph idx="1"/>
          </p:nvPr>
        </p:nvSpPr>
        <p:spPr/>
        <p:txBody>
          <a:bodyPr/>
          <a:lstStyle/>
          <a:p>
            <a:r>
              <a:rPr lang="el-GR" altLang="en-US" sz="2000" smtClean="0"/>
              <a:t>Το παρόν εκπαιδευτικό υλικό έχει αναπτυχθεί στ</a:t>
            </a:r>
            <a:r>
              <a:rPr lang="en-US" altLang="en-US" sz="2000" smtClean="0"/>
              <a:t>o</a:t>
            </a:r>
            <a:r>
              <a:rPr lang="el-GR" altLang="en-US" sz="2000" smtClean="0"/>
              <a:t> πλαίσι</a:t>
            </a:r>
            <a:r>
              <a:rPr lang="en-US" altLang="en-US" sz="2000" smtClean="0"/>
              <a:t>o</a:t>
            </a:r>
            <a:r>
              <a:rPr lang="el-GR" altLang="en-US" sz="2000" smtClean="0"/>
              <a:t> του εκπαιδευτικού έργου του διδάσκοντα.</a:t>
            </a:r>
            <a:endParaRPr lang="en-US" altLang="en-US" sz="2000" smtClean="0"/>
          </a:p>
          <a:p>
            <a:r>
              <a:rPr lang="el-GR" altLang="en-US" sz="2000" smtClean="0"/>
              <a:t>Το έργο «</a:t>
            </a:r>
            <a:r>
              <a:rPr lang="el-GR" altLang="en-US" sz="2000" b="1" smtClean="0"/>
              <a:t>Ανοικτά Ακαδημαϊκά Μαθήματα στο Πανεπιστήμιο Αθηνών</a:t>
            </a:r>
            <a:r>
              <a:rPr lang="el-GR" altLang="en-US" sz="2000" smtClean="0"/>
              <a:t>» έχει χρηματοδοτήσει μόνο την αναδιαμόρφωση του εκπαιδευτικού υλικού. </a:t>
            </a:r>
            <a:endParaRPr lang="en-US" altLang="en-US" sz="2000" smtClean="0"/>
          </a:p>
          <a:p>
            <a:r>
              <a:rPr lang="el-GR" altLang="en-US"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endParaRPr lang="en-US" altLang="en-US" smtClean="0"/>
          </a:p>
        </p:txBody>
      </p:sp>
      <p:sp>
        <p:nvSpPr>
          <p:cNvPr id="5" name="Footer Placeholder 4"/>
          <p:cNvSpPr>
            <a:spLocks noGrp="1"/>
          </p:cNvSpPr>
          <p:nvPr>
            <p:ph type="ftr" sz="quarter" idx="10"/>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l-GR" altLang="en-US" smtClean="0">
                <a:solidFill>
                  <a:srgbClr val="898989"/>
                </a:solidFill>
                <a:latin typeface="Calibri" panose="020F0502020204030204" pitchFamily="34" charset="0"/>
              </a:rPr>
              <a:t>Ενότητα 8. Οι Ομάδες των Πρωτοζώων. Διάλεξη 2η.</a:t>
            </a:r>
            <a:endParaRPr lang="el-GR" altLang="en-US">
              <a:solidFill>
                <a:srgbClr val="898989"/>
              </a:solidFill>
              <a:latin typeface="Calibri" panose="020F0502020204030204" pitchFamily="34" charset="0"/>
            </a:endParaRPr>
          </a:p>
        </p:txBody>
      </p:sp>
      <p:sp>
        <p:nvSpPr>
          <p:cNvPr id="6" name="Slide Number Placeholder 5"/>
          <p:cNvSpPr>
            <a:spLocks noGrp="1"/>
          </p:cNvSpPr>
          <p:nvPr>
            <p:ph type="sldNum" sz="quarter" idx="11"/>
          </p:nvPr>
        </p:nvSpPr>
        <p:spPr/>
        <p:txBody>
          <a:bodyPr/>
          <a:lstStyle/>
          <a:p>
            <a:pPr>
              <a:defRPr/>
            </a:pPr>
            <a:fld id="{0BF1CB69-40FA-49D0-8E7A-DC73E460FFC9}" type="slidenum">
              <a:rPr lang="el-GR" smtClean="0"/>
              <a:pPr>
                <a:defRPr/>
              </a:pPr>
              <a:t>67</a:t>
            </a:fld>
            <a:endParaRPr lang="el-GR" dirty="0"/>
          </a:p>
        </p:txBody>
      </p:sp>
      <p:pic>
        <p:nvPicPr>
          <p:cNvPr id="126982" name="Picture 8" descr="Λογότυπο Επιχειρησιακού Προγράμματος Εκπαίδευση και Δια βίου Μάθηση"/>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5"/>
          <p:cNvSpPr>
            <a:spLocks noGrp="1"/>
          </p:cNvSpPr>
          <p:nvPr>
            <p:ph type="title"/>
          </p:nvPr>
        </p:nvSpPr>
        <p:spPr>
          <a:xfrm>
            <a:off x="623888" y="1709738"/>
            <a:ext cx="7886700" cy="2852737"/>
          </a:xfrm>
        </p:spPr>
        <p:txBody>
          <a:bodyPr/>
          <a:lstStyle/>
          <a:p>
            <a:r>
              <a:rPr lang="el-GR" altLang="en-US" smtClean="0"/>
              <a:t>Σημειώματα</a:t>
            </a:r>
            <a:endParaRPr lang="en-US" altLang="en-US" smtClean="0"/>
          </a:p>
        </p:txBody>
      </p:sp>
      <p:sp useBgFill="1">
        <p:nvSpPr>
          <p:cNvPr id="128003" name="Text Placeholder 6"/>
          <p:cNvSpPr>
            <a:spLocks noGrp="1"/>
          </p:cNvSpPr>
          <p:nvPr>
            <p:ph type="body" idx="1"/>
          </p:nvPr>
        </p:nvSpPr>
        <p:spPr>
          <a:xfrm>
            <a:off x="623888" y="4589463"/>
            <a:ext cx="7886700" cy="1500187"/>
          </a:xfrm>
        </p:spPr>
        <p:txBody>
          <a:bodyPr/>
          <a:lstStyle/>
          <a:p>
            <a:endParaRPr lang="en-US" altLang="en-US" smtClean="0"/>
          </a:p>
        </p:txBody>
      </p:sp>
      <p:sp>
        <p:nvSpPr>
          <p:cNvPr id="4" name="Footer Placeholder 3"/>
          <p:cNvSpPr>
            <a:spLocks noGrp="1"/>
          </p:cNvSpPr>
          <p:nvPr>
            <p:ph type="ftr" sz="quarter" idx="10"/>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l-GR" altLang="en-US" smtClean="0">
                <a:solidFill>
                  <a:srgbClr val="898989"/>
                </a:solidFill>
                <a:latin typeface="Calibri" panose="020F0502020204030204" pitchFamily="34" charset="0"/>
              </a:rPr>
              <a:t>Ενότητα 8. Οι Ομάδες των Πρωτοζώων. Διάλεξη 2η.</a:t>
            </a:r>
            <a:endParaRPr lang="el-GR" altLang="en-US">
              <a:solidFill>
                <a:srgbClr val="898989"/>
              </a:solidFill>
              <a:latin typeface="Calibri" panose="020F0502020204030204" pitchFamily="34" charset="0"/>
            </a:endParaRPr>
          </a:p>
        </p:txBody>
      </p:sp>
      <p:sp>
        <p:nvSpPr>
          <p:cNvPr id="5" name="Slide Number Placeholder 4"/>
          <p:cNvSpPr>
            <a:spLocks noGrp="1"/>
          </p:cNvSpPr>
          <p:nvPr>
            <p:ph type="sldNum" sz="quarter" idx="11"/>
          </p:nvPr>
        </p:nvSpPr>
        <p:spPr/>
        <p:txBody>
          <a:bodyPr/>
          <a:lstStyle/>
          <a:p>
            <a:pPr>
              <a:defRPr/>
            </a:pPr>
            <a:fld id="{6678E6A2-5115-4F35-BFEC-A1D21FB3749C}" type="slidenum">
              <a:rPr lang="el-GR" smtClean="0"/>
              <a:pPr>
                <a:defRPr/>
              </a:pPr>
              <a:t>68</a:t>
            </a:fld>
            <a:endParaRPr lang="el-G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5"/>
          <p:cNvSpPr>
            <a:spLocks noGrp="1"/>
          </p:cNvSpPr>
          <p:nvPr>
            <p:ph type="title"/>
          </p:nvPr>
        </p:nvSpPr>
        <p:spPr>
          <a:xfrm>
            <a:off x="0" y="365125"/>
            <a:ext cx="9144000" cy="1325563"/>
          </a:xfrm>
        </p:spPr>
        <p:txBody>
          <a:bodyPr/>
          <a:lstStyle/>
          <a:p>
            <a:r>
              <a:rPr lang="el-GR" altLang="en-US" sz="4000" smtClean="0"/>
              <a:t>Σημείωμα Ιστορικού Εκδόσεων</a:t>
            </a:r>
            <a:r>
              <a:rPr lang="en-US" altLang="en-US" sz="4000" smtClean="0"/>
              <a:t> </a:t>
            </a:r>
            <a:r>
              <a:rPr lang="el-GR" altLang="en-US" sz="4000" smtClean="0"/>
              <a:t>Έργου</a:t>
            </a:r>
            <a:endParaRPr lang="en-US" altLang="en-US" sz="4000" smtClean="0"/>
          </a:p>
        </p:txBody>
      </p:sp>
      <p:sp useBgFill="1">
        <p:nvSpPr>
          <p:cNvPr id="129027" name="Content Placeholder 6"/>
          <p:cNvSpPr>
            <a:spLocks noGrp="1"/>
          </p:cNvSpPr>
          <p:nvPr>
            <p:ph idx="1"/>
          </p:nvPr>
        </p:nvSpPr>
        <p:spPr>
          <a:xfrm>
            <a:off x="428625" y="1690688"/>
            <a:ext cx="8286750" cy="4351337"/>
          </a:xfrm>
        </p:spPr>
        <p:txBody>
          <a:bodyPr/>
          <a:lstStyle/>
          <a:p>
            <a:pPr marL="0" indent="0">
              <a:buFont typeface="Arial" panose="020B0604020202020204" pitchFamily="34" charset="0"/>
              <a:buNone/>
            </a:pPr>
            <a:r>
              <a:rPr lang="el-GR" altLang="en-US" sz="2000" smtClean="0"/>
              <a:t>Το παρόν έργο αποτελεί την έκδοση 1.0. </a:t>
            </a:r>
          </a:p>
        </p:txBody>
      </p:sp>
      <p:sp>
        <p:nvSpPr>
          <p:cNvPr id="4" name="Footer Placeholder 3"/>
          <p:cNvSpPr>
            <a:spLocks noGrp="1"/>
          </p:cNvSpPr>
          <p:nvPr>
            <p:ph type="ftr" sz="quarter" idx="10"/>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l-GR" altLang="en-US" smtClean="0">
                <a:solidFill>
                  <a:srgbClr val="898989"/>
                </a:solidFill>
                <a:latin typeface="Calibri" panose="020F0502020204030204" pitchFamily="34" charset="0"/>
              </a:rPr>
              <a:t>Ενότητα 8. Οι Ομάδες των Πρωτοζώων. Διάλεξη 2η.</a:t>
            </a:r>
            <a:endParaRPr lang="el-GR" altLang="en-US">
              <a:solidFill>
                <a:srgbClr val="898989"/>
              </a:solidFill>
              <a:latin typeface="Calibri" panose="020F0502020204030204" pitchFamily="34" charset="0"/>
            </a:endParaRPr>
          </a:p>
        </p:txBody>
      </p:sp>
      <p:sp>
        <p:nvSpPr>
          <p:cNvPr id="5" name="Slide Number Placeholder 4"/>
          <p:cNvSpPr>
            <a:spLocks noGrp="1"/>
          </p:cNvSpPr>
          <p:nvPr>
            <p:ph type="sldNum" sz="quarter" idx="11"/>
          </p:nvPr>
        </p:nvSpPr>
        <p:spPr/>
        <p:txBody>
          <a:bodyPr/>
          <a:lstStyle/>
          <a:p>
            <a:pPr>
              <a:defRPr/>
            </a:pPr>
            <a:fld id="{A3CC2235-38AE-46C7-845A-E1FCEBD43CC2}" type="slidenum">
              <a:rPr lang="el-GR" smtClean="0"/>
              <a:pPr>
                <a:defRPr/>
              </a:pPr>
              <a:t>69</a:t>
            </a:fld>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5"/>
          <p:cNvSpPr>
            <a:spLocks noGrp="1"/>
          </p:cNvSpPr>
          <p:nvPr>
            <p:ph type="title"/>
          </p:nvPr>
        </p:nvSpPr>
        <p:spPr/>
        <p:txBody>
          <a:bodyPr/>
          <a:lstStyle/>
          <a:p>
            <a:pPr eaLnBrk="1" hangingPunct="1"/>
            <a:r>
              <a:rPr lang="el-GR" altLang="el-GR" dirty="0" smtClean="0"/>
              <a:t>Πρωτόζωα: Ταξινόμηση 4/4</a:t>
            </a:r>
          </a:p>
        </p:txBody>
      </p:sp>
      <p:sp>
        <p:nvSpPr>
          <p:cNvPr id="4" name="Θέση υποσέλιδου 3"/>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1"/>
          </p:nvPr>
        </p:nvSpPr>
        <p:spPr/>
        <p:txBody>
          <a:bodyPr/>
          <a:lstStyle/>
          <a:p>
            <a:pPr>
              <a:defRPr/>
            </a:pPr>
            <a:fld id="{3BDDCB97-3849-4555-A54E-BE230D33D3E0}" type="slidenum">
              <a:rPr lang="en-US" altLang="el-GR" smtClean="0"/>
              <a:pPr>
                <a:defRPr/>
              </a:pPr>
              <a:t>7</a:t>
            </a:fld>
            <a:endParaRPr lang="en-US" altLang="el-GR"/>
          </a:p>
        </p:txBody>
      </p:sp>
      <p:pic>
        <p:nvPicPr>
          <p:cNvPr id="12293" name="Θέση περιεχομένου 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412875"/>
            <a:ext cx="8642350" cy="4824413"/>
          </a:xfrm>
        </p:spPr>
      </p:pic>
      <p:sp>
        <p:nvSpPr>
          <p:cNvPr id="2" name="TextBox 1"/>
          <p:cNvSpPr txBox="1"/>
          <p:nvPr/>
        </p:nvSpPr>
        <p:spPr>
          <a:xfrm>
            <a:off x="8623300" y="5942013"/>
            <a:ext cx="269875" cy="277812"/>
          </a:xfrm>
          <a:prstGeom prst="rect">
            <a:avLst/>
          </a:prstGeom>
          <a:noFill/>
        </p:spPr>
        <p:txBody>
          <a:bodyPr wrap="none">
            <a:spAutoFit/>
          </a:bodyPr>
          <a:lstStyle/>
          <a:p>
            <a:pPr>
              <a:defRPr/>
            </a:pPr>
            <a:r>
              <a:rPr lang="el-GR" sz="1200" b="1" dirty="0">
                <a:latin typeface="+mj-lt"/>
              </a:rPr>
              <a:t>1</a:t>
            </a:r>
            <a:endParaRPr lang="en-US" sz="1200" b="1" dirty="0">
              <a:latin typeface="+mj-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5"/>
          <p:cNvSpPr>
            <a:spLocks noGrp="1"/>
          </p:cNvSpPr>
          <p:nvPr>
            <p:ph type="title"/>
          </p:nvPr>
        </p:nvSpPr>
        <p:spPr>
          <a:xfrm>
            <a:off x="0" y="365125"/>
            <a:ext cx="9144000" cy="1325563"/>
          </a:xfrm>
        </p:spPr>
        <p:txBody>
          <a:bodyPr/>
          <a:lstStyle/>
          <a:p>
            <a:r>
              <a:rPr lang="el-GR" altLang="en-US" sz="4000" smtClean="0"/>
              <a:t>Σημείωμα Αναφοράς</a:t>
            </a:r>
            <a:endParaRPr lang="en-US" altLang="en-US" sz="4000" smtClean="0"/>
          </a:p>
        </p:txBody>
      </p:sp>
      <p:sp useBgFill="1">
        <p:nvSpPr>
          <p:cNvPr id="130051" name="Content Placeholder 6"/>
          <p:cNvSpPr>
            <a:spLocks noGrp="1"/>
          </p:cNvSpPr>
          <p:nvPr>
            <p:ph idx="1"/>
          </p:nvPr>
        </p:nvSpPr>
        <p:spPr>
          <a:xfrm>
            <a:off x="428625" y="1690688"/>
            <a:ext cx="8286750" cy="4351337"/>
          </a:xfrm>
        </p:spPr>
        <p:txBody>
          <a:bodyPr/>
          <a:lstStyle/>
          <a:p>
            <a:pPr marL="0" indent="0">
              <a:buFont typeface="Arial" panose="020B0604020202020204" pitchFamily="34" charset="0"/>
              <a:buNone/>
            </a:pPr>
            <a:r>
              <a:rPr lang="el-GR" altLang="en-US" sz="2000" dirty="0" err="1" smtClean="0"/>
              <a:t>Copyright</a:t>
            </a:r>
            <a:r>
              <a:rPr lang="el-GR" altLang="en-US" sz="2000" dirty="0" smtClean="0"/>
              <a:t> </a:t>
            </a:r>
            <a:r>
              <a:rPr lang="el-GR" altLang="en-US" sz="2000" dirty="0" err="1" smtClean="0"/>
              <a:t>Εθνικόν</a:t>
            </a:r>
            <a:r>
              <a:rPr lang="el-GR" altLang="en-US" sz="2000" dirty="0" smtClean="0"/>
              <a:t> και </a:t>
            </a:r>
            <a:r>
              <a:rPr lang="el-GR" altLang="en-US" sz="2000" dirty="0" err="1" smtClean="0"/>
              <a:t>Καποδιστριακόν</a:t>
            </a:r>
            <a:r>
              <a:rPr lang="el-GR" altLang="en-US" sz="2000" dirty="0" smtClean="0"/>
              <a:t> </a:t>
            </a:r>
            <a:r>
              <a:rPr lang="el-GR" altLang="en-US" sz="2000" dirty="0" err="1" smtClean="0"/>
              <a:t>Πανεπιστήμιον</a:t>
            </a:r>
            <a:r>
              <a:rPr lang="el-GR" altLang="en-US" sz="2000" dirty="0" smtClean="0"/>
              <a:t> Αθηνών</a:t>
            </a:r>
            <a:r>
              <a:rPr lang="en-US" altLang="en-US" sz="2000" dirty="0" smtClean="0"/>
              <a:t>, </a:t>
            </a:r>
            <a:r>
              <a:rPr lang="el-GR" altLang="en-US" sz="2000" dirty="0" smtClean="0"/>
              <a:t>Σκαρλάτος </a:t>
            </a:r>
            <a:r>
              <a:rPr lang="el-GR" altLang="en-US" sz="2000" dirty="0" err="1" smtClean="0"/>
              <a:t>Ντέντος</a:t>
            </a:r>
            <a:r>
              <a:rPr lang="el-GR" altLang="en-US" sz="2000" dirty="0" smtClean="0"/>
              <a:t>, </a:t>
            </a:r>
            <a:r>
              <a:rPr lang="el-GR" altLang="en-US" sz="2000" dirty="0" smtClean="0"/>
              <a:t>Επίκουρος Καθηγητής. «Ζωολογία Ι.</a:t>
            </a:r>
            <a:r>
              <a:rPr lang="el-GR" altLang="en-US" sz="2000" dirty="0" smtClean="0">
                <a:solidFill>
                  <a:srgbClr val="FF0000"/>
                </a:solidFill>
              </a:rPr>
              <a:t> </a:t>
            </a:r>
            <a:r>
              <a:rPr lang="el-GR" altLang="en-US" sz="2000" dirty="0" smtClean="0"/>
              <a:t>Ενότητα 8. Οι Ομάδες των </a:t>
            </a:r>
            <a:r>
              <a:rPr lang="el-GR" altLang="en-US" sz="2000" dirty="0" err="1" smtClean="0"/>
              <a:t>Πρωτοζώων</a:t>
            </a:r>
            <a:r>
              <a:rPr lang="el-GR" altLang="en-US" sz="2000" dirty="0" smtClean="0"/>
              <a:t>. Διάλεξη </a:t>
            </a:r>
            <a:r>
              <a:rPr lang="en-US" altLang="en-US" sz="2000" dirty="0" smtClean="0"/>
              <a:t>2</a:t>
            </a:r>
            <a:r>
              <a:rPr lang="el-GR" altLang="en-US" sz="2000" baseline="30000" dirty="0" smtClean="0"/>
              <a:t>η</a:t>
            </a:r>
            <a:r>
              <a:rPr lang="el-GR" altLang="en-US" sz="2000" dirty="0" smtClean="0"/>
              <a:t>.». Έκδοση: 1.0. Αθήνα 2014. Διαθέσιμο από τη δικτυακή διεύθυνση: </a:t>
            </a:r>
            <a:r>
              <a:rPr lang="en-GB" altLang="en-US" sz="2000" dirty="0" smtClean="0"/>
              <a:t>http://opencourses.uoa.gr/courses/BIOL3/</a:t>
            </a:r>
            <a:r>
              <a:rPr lang="el-GR" altLang="en-US" sz="2000" dirty="0" smtClean="0"/>
              <a:t>.</a:t>
            </a:r>
          </a:p>
          <a:p>
            <a:pPr marL="0" indent="0"/>
            <a:endParaRPr lang="el-GR" altLang="en-US" dirty="0" smtClean="0"/>
          </a:p>
          <a:p>
            <a:pPr marL="0" indent="0"/>
            <a:endParaRPr lang="en-US" altLang="en-US" dirty="0" smtClean="0"/>
          </a:p>
        </p:txBody>
      </p:sp>
      <p:sp>
        <p:nvSpPr>
          <p:cNvPr id="4" name="Footer Placeholder 3"/>
          <p:cNvSpPr>
            <a:spLocks noGrp="1"/>
          </p:cNvSpPr>
          <p:nvPr>
            <p:ph type="ftr" sz="quarter" idx="10"/>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l-GR" altLang="en-US" smtClean="0">
                <a:solidFill>
                  <a:srgbClr val="898989"/>
                </a:solidFill>
                <a:latin typeface="Calibri" panose="020F0502020204030204" pitchFamily="34" charset="0"/>
              </a:rPr>
              <a:t>Ενότητα 8. Οι Ομάδες των Πρωτοζώων. Διάλεξη 2η.</a:t>
            </a:r>
            <a:endParaRPr lang="el-GR" altLang="en-US">
              <a:solidFill>
                <a:srgbClr val="898989"/>
              </a:solidFill>
              <a:latin typeface="Calibri" panose="020F0502020204030204" pitchFamily="34" charset="0"/>
            </a:endParaRPr>
          </a:p>
        </p:txBody>
      </p:sp>
      <p:sp>
        <p:nvSpPr>
          <p:cNvPr id="5" name="Slide Number Placeholder 4"/>
          <p:cNvSpPr>
            <a:spLocks noGrp="1"/>
          </p:cNvSpPr>
          <p:nvPr>
            <p:ph type="sldNum" sz="quarter" idx="11"/>
          </p:nvPr>
        </p:nvSpPr>
        <p:spPr/>
        <p:txBody>
          <a:bodyPr/>
          <a:lstStyle/>
          <a:p>
            <a:pPr>
              <a:defRPr/>
            </a:pPr>
            <a:fld id="{BD795727-34D5-46DE-86D3-5D2164C92DE7}" type="slidenum">
              <a:rPr lang="el-GR" smtClean="0"/>
              <a:pPr>
                <a:defRPr/>
              </a:pPr>
              <a:t>70</a:t>
            </a:fld>
            <a:endParaRPr lang="el-G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5"/>
          <p:cNvSpPr>
            <a:spLocks noGrp="1"/>
          </p:cNvSpPr>
          <p:nvPr>
            <p:ph type="title"/>
          </p:nvPr>
        </p:nvSpPr>
        <p:spPr/>
        <p:txBody>
          <a:bodyPr/>
          <a:lstStyle/>
          <a:p>
            <a:r>
              <a:rPr lang="el-GR" altLang="en-US" smtClean="0"/>
              <a:t>Σημείωμα Αδειοδότησης</a:t>
            </a:r>
            <a:endParaRPr lang="en-US" altLang="en-US" smtClean="0"/>
          </a:p>
        </p:txBody>
      </p:sp>
      <p:sp>
        <p:nvSpPr>
          <p:cNvPr id="4" name="Footer Placeholder 3"/>
          <p:cNvSpPr>
            <a:spLocks noGrp="1"/>
          </p:cNvSpPr>
          <p:nvPr>
            <p:ph type="ftr" sz="quarter" idx="10"/>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l-GR" altLang="en-US" smtClean="0">
                <a:solidFill>
                  <a:srgbClr val="898989"/>
                </a:solidFill>
                <a:latin typeface="Calibri" panose="020F0502020204030204" pitchFamily="34" charset="0"/>
              </a:rPr>
              <a:t>Ενότητα 8. Οι Ομάδες των Πρωτοζώων. Διάλεξη 2η.</a:t>
            </a:r>
            <a:endParaRPr lang="el-GR" altLang="en-US">
              <a:solidFill>
                <a:srgbClr val="898989"/>
              </a:solidFill>
              <a:latin typeface="Calibri" panose="020F0502020204030204" pitchFamily="34" charset="0"/>
            </a:endParaRPr>
          </a:p>
        </p:txBody>
      </p:sp>
      <p:sp>
        <p:nvSpPr>
          <p:cNvPr id="5" name="Slide Number Placeholder 4"/>
          <p:cNvSpPr>
            <a:spLocks noGrp="1"/>
          </p:cNvSpPr>
          <p:nvPr>
            <p:ph type="sldNum" sz="quarter" idx="11"/>
          </p:nvPr>
        </p:nvSpPr>
        <p:spPr/>
        <p:txBody>
          <a:bodyPr/>
          <a:lstStyle/>
          <a:p>
            <a:pPr>
              <a:defRPr/>
            </a:pPr>
            <a:fld id="{F574510F-0A09-42B6-8EF9-E4547801EC3C}" type="slidenum">
              <a:rPr lang="el-GR" smtClean="0"/>
              <a:pPr>
                <a:defRPr/>
              </a:pPr>
              <a:t>71</a:t>
            </a:fld>
            <a:endParaRPr lang="el-GR" dirty="0"/>
          </a:p>
        </p:txBody>
      </p:sp>
      <p:sp>
        <p:nvSpPr>
          <p:cNvPr id="131077" name="Content Placeholder 2"/>
          <p:cNvSpPr txBox="1">
            <a:spLocks/>
          </p:cNvSpPr>
          <p:nvPr/>
        </p:nvSpPr>
        <p:spPr bwMode="auto">
          <a:xfrm>
            <a:off x="107950" y="1371600"/>
            <a:ext cx="89281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685800" indent="-22860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 typeface="Arial" panose="020B0604020202020204" pitchFamily="34" charset="0"/>
              <a:buNone/>
            </a:pPr>
            <a:r>
              <a:rPr lang="el-GR" altLang="en-US" sz="2000" dirty="0"/>
              <a:t>Το παρόν υλικό διατίθεται με τους όρους της άδειας χρήσης </a:t>
            </a:r>
            <a:r>
              <a:rPr lang="el-GR" altLang="en-US" sz="2000" dirty="0" err="1"/>
              <a:t>Creative</a:t>
            </a:r>
            <a:r>
              <a:rPr lang="el-GR" altLang="en-US" sz="2000" dirty="0"/>
              <a:t> </a:t>
            </a:r>
            <a:r>
              <a:rPr lang="el-GR" altLang="en-US" sz="2000" dirty="0" err="1"/>
              <a:t>Commons</a:t>
            </a:r>
            <a:r>
              <a:rPr lang="el-GR" altLang="en-US" sz="20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altLang="en-US" sz="2000" dirty="0" err="1"/>
              <a:t>κ.λ.π</a:t>
            </a:r>
            <a:r>
              <a:rPr lang="el-GR" altLang="en-US" sz="2000" dirty="0"/>
              <a:t>.,  τα οποία εμπεριέχονται σε αυτό και τα οποία αναφέρονται μαζί με τους όρους χρήσης τους στο «Σημείωμα Χρήσης Έργων Τρίτων».                     </a:t>
            </a:r>
          </a:p>
          <a:p>
            <a:pPr eaLnBrk="1" hangingPunct="1">
              <a:buFont typeface="Arial" panose="020B0604020202020204" pitchFamily="34" charset="0"/>
              <a:buNone/>
            </a:pPr>
            <a:endParaRPr lang="el-GR" altLang="en-US" sz="2000" dirty="0"/>
          </a:p>
        </p:txBody>
      </p:sp>
      <p:pic>
        <p:nvPicPr>
          <p:cNvPr id="131078" name="Picture 22" descr="Λογότυπο για Άδειες χρήσης Creative Commons BY-NC-N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867025"/>
            <a:ext cx="1420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9" name="TextBox 8"/>
          <p:cNvSpPr txBox="1">
            <a:spLocks noChangeArrowheads="1"/>
          </p:cNvSpPr>
          <p:nvPr/>
        </p:nvSpPr>
        <p:spPr bwMode="auto">
          <a:xfrm>
            <a:off x="139700" y="3025775"/>
            <a:ext cx="90360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32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nSpc>
                <a:spcPct val="100000"/>
              </a:lnSpc>
              <a:spcBef>
                <a:spcPct val="0"/>
              </a:spcBef>
              <a:buFontTx/>
              <a:buNone/>
            </a:pPr>
            <a:r>
              <a:rPr lang="el-GR" altLang="en-US" sz="1800"/>
              <a:t>[1] http://creativecommons.org/licenses/by-nc-sa/4.0/ </a:t>
            </a:r>
            <a:endParaRPr lang="en-US" altLang="en-US" sz="1800"/>
          </a:p>
          <a:p>
            <a:pPr>
              <a:lnSpc>
                <a:spcPct val="100000"/>
              </a:lnSpc>
              <a:spcBef>
                <a:spcPts val="1200"/>
              </a:spcBef>
              <a:buFontTx/>
              <a:buNone/>
            </a:pPr>
            <a:r>
              <a:rPr lang="el-GR" altLang="en-US" sz="1800"/>
              <a:t>Ως </a:t>
            </a:r>
            <a:r>
              <a:rPr lang="el-GR" altLang="en-US" sz="1800" b="1"/>
              <a:t>Μη Εμπορική</a:t>
            </a:r>
            <a:r>
              <a:rPr lang="el-GR" altLang="en-US" sz="1800"/>
              <a:t> ορίζεται η χρήση:</a:t>
            </a:r>
          </a:p>
          <a:p>
            <a:pPr>
              <a:lnSpc>
                <a:spcPct val="100000"/>
              </a:lnSpc>
              <a:spcBef>
                <a:spcPct val="0"/>
              </a:spcBef>
            </a:pPr>
            <a:r>
              <a:rPr lang="el-GR" altLang="en-US" sz="1800"/>
              <a:t>που δεν περιλαμβάνει άμεσο ή έμμεσο οικονομικό όφελος από την χρήση του έργου, για το διανομέα του έργου και αδειοδόχο</a:t>
            </a:r>
          </a:p>
          <a:p>
            <a:pPr>
              <a:lnSpc>
                <a:spcPct val="100000"/>
              </a:lnSpc>
              <a:spcBef>
                <a:spcPct val="0"/>
              </a:spcBef>
            </a:pPr>
            <a:r>
              <a:rPr lang="el-GR" altLang="en-US" sz="1800"/>
              <a:t>που</a:t>
            </a:r>
            <a:r>
              <a:rPr lang="en-GB" altLang="en-US" sz="1800"/>
              <a:t> </a:t>
            </a:r>
            <a:r>
              <a:rPr lang="el-GR" altLang="en-US" sz="1800"/>
              <a:t>δεν περιλαμβάνει οικονομική συναλλαγή ως προϋπόθεση για τη χρήση ή πρόσβαση στο έργο</a:t>
            </a:r>
          </a:p>
          <a:p>
            <a:pPr>
              <a:lnSpc>
                <a:spcPct val="100000"/>
              </a:lnSpc>
              <a:spcBef>
                <a:spcPct val="0"/>
              </a:spcBef>
            </a:pPr>
            <a:r>
              <a:rPr lang="el-GR" altLang="en-US" sz="1800"/>
              <a:t>που</a:t>
            </a:r>
            <a:r>
              <a:rPr lang="en-GB" altLang="en-US" sz="1800"/>
              <a:t> </a:t>
            </a:r>
            <a:r>
              <a:rPr lang="el-GR" altLang="en-US" sz="1800"/>
              <a:t>δεν προσπορίζει στο διανομέα του έργου και</a:t>
            </a:r>
            <a:r>
              <a:rPr lang="en-GB" altLang="en-US" sz="1800"/>
              <a:t> </a:t>
            </a:r>
            <a:r>
              <a:rPr lang="el-GR" altLang="en-US" sz="1800"/>
              <a:t>αδειοδόχο</a:t>
            </a:r>
            <a:r>
              <a:rPr lang="en-GB" altLang="en-US" sz="1800"/>
              <a:t> </a:t>
            </a:r>
            <a:r>
              <a:rPr lang="el-GR" altLang="en-US" sz="1800"/>
              <a:t>έμμεσο οικονομικό όφελος (π.χ. διαφημίσεις) από την προβολή του έργου σε διαδικτυακό τόπο</a:t>
            </a:r>
            <a:endParaRPr lang="en-US" altLang="en-US" sz="1800"/>
          </a:p>
          <a:p>
            <a:pPr>
              <a:lnSpc>
                <a:spcPct val="100000"/>
              </a:lnSpc>
              <a:spcBef>
                <a:spcPct val="0"/>
              </a:spcBef>
              <a:buFontTx/>
              <a:buNone/>
            </a:pPr>
            <a:r>
              <a:rPr lang="el-GR" altLang="en-US" sz="1800"/>
              <a:t>Ο δικαιούχος μπορεί να παρέχει στον αδειοδόχο ξεχωριστή άδεια να χρησιμοποιεί το έργο για εμπορική χρήση, εφόσον αυτό του ζητηθεί.</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5"/>
          <p:cNvSpPr>
            <a:spLocks noGrp="1"/>
          </p:cNvSpPr>
          <p:nvPr>
            <p:ph type="title"/>
          </p:nvPr>
        </p:nvSpPr>
        <p:spPr>
          <a:xfrm>
            <a:off x="0" y="365125"/>
            <a:ext cx="9144000" cy="1325563"/>
          </a:xfrm>
        </p:spPr>
        <p:txBody>
          <a:bodyPr/>
          <a:lstStyle/>
          <a:p>
            <a:r>
              <a:rPr lang="el-GR" altLang="en-US" smtClean="0"/>
              <a:t>Διατήρηση Σημειωμάτων</a:t>
            </a:r>
            <a:endParaRPr lang="en-US" altLang="en-US" smtClean="0"/>
          </a:p>
        </p:txBody>
      </p:sp>
      <p:sp useBgFill="1">
        <p:nvSpPr>
          <p:cNvPr id="132099" name="Content Placeholder 6"/>
          <p:cNvSpPr>
            <a:spLocks noGrp="1"/>
          </p:cNvSpPr>
          <p:nvPr>
            <p:ph idx="1"/>
          </p:nvPr>
        </p:nvSpPr>
        <p:spPr>
          <a:xfrm>
            <a:off x="428625" y="1690688"/>
            <a:ext cx="8286750" cy="4351337"/>
          </a:xfrm>
        </p:spPr>
        <p:txBody>
          <a:bodyPr/>
          <a:lstStyle/>
          <a:p>
            <a:pPr marL="0" indent="0">
              <a:buFont typeface="Arial" panose="020B0604020202020204" pitchFamily="34" charset="0"/>
              <a:buNone/>
            </a:pPr>
            <a:r>
              <a:rPr lang="el-GR" altLang="en-US" sz="2400" smtClean="0"/>
              <a:t>Οποιαδήποτε αναπαραγωγή ή διασκευή του υλικού θα πρέπει να συμπεριλαμβάνει:</a:t>
            </a:r>
          </a:p>
          <a:p>
            <a:pPr lvl="1">
              <a:buFont typeface="Wingdings" panose="05000000000000000000" pitchFamily="2" charset="2"/>
              <a:buChar char="§"/>
            </a:pPr>
            <a:r>
              <a:rPr lang="el-GR" altLang="en-US" sz="2000" smtClean="0"/>
              <a:t>τ</a:t>
            </a:r>
            <a:r>
              <a:rPr lang="en-US" altLang="en-US" sz="2000" smtClean="0"/>
              <a:t>ο Σημείωμα Αναφοράς</a:t>
            </a:r>
            <a:endParaRPr lang="el-GR" altLang="en-US" sz="2000" smtClean="0"/>
          </a:p>
          <a:p>
            <a:pPr lvl="1">
              <a:buFont typeface="Wingdings" panose="05000000000000000000" pitchFamily="2" charset="2"/>
              <a:buChar char="§"/>
            </a:pPr>
            <a:r>
              <a:rPr lang="el-GR" altLang="en-US" sz="2000" smtClean="0"/>
              <a:t>τ</a:t>
            </a:r>
            <a:r>
              <a:rPr lang="en-US" altLang="en-US" sz="2000" smtClean="0"/>
              <a:t>ο Σημείωμα Αδειοδότησης</a:t>
            </a:r>
            <a:endParaRPr lang="el-GR" altLang="en-US" sz="2000" smtClean="0"/>
          </a:p>
          <a:p>
            <a:pPr lvl="1">
              <a:buFont typeface="Wingdings" panose="05000000000000000000" pitchFamily="2" charset="2"/>
              <a:buChar char="§"/>
            </a:pPr>
            <a:r>
              <a:rPr lang="el-GR" altLang="en-US" sz="2000" smtClean="0"/>
              <a:t>τ</a:t>
            </a:r>
            <a:r>
              <a:rPr lang="en-US" altLang="en-US" sz="2000" smtClean="0"/>
              <a:t>η δήλωση </a:t>
            </a:r>
            <a:r>
              <a:rPr lang="el-GR" altLang="en-US" sz="2000" smtClean="0"/>
              <a:t>Δ</a:t>
            </a:r>
            <a:r>
              <a:rPr lang="en-US" altLang="en-US" sz="2000" smtClean="0"/>
              <a:t>ιατήρησης Σημειωμάτων</a:t>
            </a:r>
            <a:endParaRPr lang="el-GR" altLang="en-US" sz="2000" smtClean="0"/>
          </a:p>
          <a:p>
            <a:pPr lvl="1">
              <a:buFont typeface="Wingdings" panose="05000000000000000000" pitchFamily="2" charset="2"/>
              <a:buChar char="§"/>
            </a:pPr>
            <a:r>
              <a:rPr lang="el-GR" altLang="en-US" sz="2000" smtClean="0"/>
              <a:t>το Σημείωμα Χρήσης Έργων Τρίτων (εφόσον υπάρχει)</a:t>
            </a:r>
          </a:p>
          <a:p>
            <a:pPr marL="0" indent="0">
              <a:buFont typeface="Arial" panose="020B0604020202020204" pitchFamily="34" charset="0"/>
              <a:buNone/>
            </a:pPr>
            <a:r>
              <a:rPr lang="el-GR" altLang="en-US" sz="2400" smtClean="0"/>
              <a:t>μαζί με τους συνοδευόμενους υπερσυνδέσμους.</a:t>
            </a:r>
          </a:p>
          <a:p>
            <a:pPr marL="0" indent="0"/>
            <a:endParaRPr lang="el-GR" altLang="en-US" smtClean="0"/>
          </a:p>
          <a:p>
            <a:pPr marL="0" indent="0"/>
            <a:endParaRPr lang="en-US" altLang="en-US" smtClean="0"/>
          </a:p>
        </p:txBody>
      </p:sp>
      <p:sp>
        <p:nvSpPr>
          <p:cNvPr id="4" name="Footer Placeholder 3"/>
          <p:cNvSpPr>
            <a:spLocks noGrp="1"/>
          </p:cNvSpPr>
          <p:nvPr>
            <p:ph type="ftr" sz="quarter" idx="10"/>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l-GR" altLang="en-US" smtClean="0">
                <a:solidFill>
                  <a:srgbClr val="898989"/>
                </a:solidFill>
                <a:latin typeface="Calibri" panose="020F0502020204030204" pitchFamily="34" charset="0"/>
              </a:rPr>
              <a:t>Ενότητα 8. Οι Ομάδες των Πρωτοζώων. Διάλεξη 2η.</a:t>
            </a:r>
            <a:endParaRPr lang="el-GR" altLang="en-US">
              <a:solidFill>
                <a:srgbClr val="898989"/>
              </a:solidFill>
              <a:latin typeface="Calibri" panose="020F0502020204030204" pitchFamily="34" charset="0"/>
            </a:endParaRPr>
          </a:p>
        </p:txBody>
      </p:sp>
      <p:sp>
        <p:nvSpPr>
          <p:cNvPr id="5" name="Slide Number Placeholder 4"/>
          <p:cNvSpPr>
            <a:spLocks noGrp="1"/>
          </p:cNvSpPr>
          <p:nvPr>
            <p:ph type="sldNum" sz="quarter" idx="11"/>
          </p:nvPr>
        </p:nvSpPr>
        <p:spPr/>
        <p:txBody>
          <a:bodyPr/>
          <a:lstStyle/>
          <a:p>
            <a:pPr>
              <a:defRPr/>
            </a:pPr>
            <a:fld id="{7D41C74F-2B4B-4471-9D5F-9C758585CBA1}" type="slidenum">
              <a:rPr lang="el-GR" smtClean="0"/>
              <a:pPr>
                <a:defRPr/>
              </a:pPr>
              <a:t>72</a:t>
            </a:fld>
            <a:endParaRPr lang="el-G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291306" y="365125"/>
            <a:ext cx="8515350" cy="1325563"/>
          </a:xfrm>
        </p:spPr>
        <p:txBody>
          <a:bodyPr/>
          <a:lstStyle/>
          <a:p>
            <a:r>
              <a:rPr lang="el-GR" altLang="en-US" sz="4000" dirty="0" smtClean="0"/>
              <a:t>Σημείωμα Χρήσης Έργων Τρίτων</a:t>
            </a:r>
            <a:r>
              <a:rPr lang="en-US" altLang="en-US" sz="4000" dirty="0" smtClean="0"/>
              <a:t> 1/</a:t>
            </a:r>
            <a:r>
              <a:rPr lang="el-GR" altLang="en-US" sz="4000" dirty="0" smtClean="0"/>
              <a:t>10</a:t>
            </a:r>
          </a:p>
        </p:txBody>
      </p:sp>
      <p:sp>
        <p:nvSpPr>
          <p:cNvPr id="119811" name="Content Placeholder 2"/>
          <p:cNvSpPr>
            <a:spLocks noGrp="1"/>
          </p:cNvSpPr>
          <p:nvPr>
            <p:ph idx="1"/>
          </p:nvPr>
        </p:nvSpPr>
        <p:spPr/>
        <p:txBody>
          <a:bodyPr/>
          <a:lstStyle/>
          <a:p>
            <a:pPr marL="0" indent="0">
              <a:buFont typeface="Arial" panose="020B0604020202020204" pitchFamily="34" charset="0"/>
              <a:buNone/>
            </a:pPr>
            <a:r>
              <a:rPr lang="el-GR" altLang="en-US" sz="1600" dirty="0" smtClean="0"/>
              <a:t>Το Έργο αυτό κάνει χρήση των ακόλουθων έργων:</a:t>
            </a:r>
          </a:p>
          <a:p>
            <a:pPr marL="0" indent="0">
              <a:buFont typeface="Arial" panose="020B0604020202020204" pitchFamily="34" charset="0"/>
              <a:buNone/>
            </a:pPr>
            <a:r>
              <a:rPr lang="el-GR" altLang="en-US" sz="1600" b="1" dirty="0" smtClean="0"/>
              <a:t>Εικόνες</a:t>
            </a:r>
          </a:p>
          <a:p>
            <a:pPr marL="0" indent="0">
              <a:lnSpc>
                <a:spcPct val="100000"/>
              </a:lnSpc>
              <a:spcBef>
                <a:spcPct val="30000"/>
              </a:spcBef>
              <a:buNone/>
            </a:pPr>
            <a:r>
              <a:rPr lang="el-GR" altLang="en-US" sz="1600" b="1" dirty="0" smtClean="0"/>
              <a:t>Εικόνα 1. </a:t>
            </a:r>
            <a:r>
              <a:rPr lang="en-US" altLang="en-US" sz="1600" dirty="0"/>
              <a:t>"Universe, Life, Science, Future" is published under the GNU license, except where otherwise indicated or determined to be fair use, copyrighted, public domain, CC, GDFL or other license. </a:t>
            </a:r>
            <a:r>
              <a:rPr lang="en-US" altLang="en-US" sz="1600" dirty="0" err="1"/>
              <a:t>Σύνδεσμος</a:t>
            </a:r>
            <a:r>
              <a:rPr lang="en-US" altLang="en-US" sz="1600" dirty="0"/>
              <a:t>: http://ulsfmovie.org/out/ulsfhiout.htm. </a:t>
            </a:r>
            <a:r>
              <a:rPr lang="en-US" altLang="en-US" sz="1600" dirty="0" err="1"/>
              <a:t>Πηγή</a:t>
            </a:r>
            <a:r>
              <a:rPr lang="en-US" altLang="en-US" sz="1600" dirty="0"/>
              <a:t>: http://tedhuntington.com/.</a:t>
            </a:r>
          </a:p>
          <a:p>
            <a:pPr marL="0" indent="0">
              <a:lnSpc>
                <a:spcPct val="100000"/>
              </a:lnSpc>
              <a:spcBef>
                <a:spcPct val="30000"/>
              </a:spcBef>
              <a:buNone/>
            </a:pPr>
            <a:r>
              <a:rPr lang="el-GR" altLang="en-US" sz="1600" b="1" dirty="0" smtClean="0"/>
              <a:t>Εικόνα 2. </a:t>
            </a:r>
            <a:r>
              <a:rPr lang="en-US" altLang="en-US" sz="1600" dirty="0"/>
              <a:t>"Universe, Life, Science, Future" is published under the GNU license, except where otherwise indicated or determined to be fair use, copyrighted, public domain, CC, GDFL or other license. </a:t>
            </a:r>
            <a:r>
              <a:rPr lang="en-US" altLang="en-US" sz="1600" dirty="0" err="1"/>
              <a:t>Σύνδεσμος</a:t>
            </a:r>
            <a:r>
              <a:rPr lang="en-US" altLang="en-US" sz="1600" dirty="0"/>
              <a:t>: http://ulsfmovie.org/out/ulsfhiout.htm. </a:t>
            </a:r>
            <a:r>
              <a:rPr lang="en-US" altLang="en-US" sz="1600" dirty="0" err="1"/>
              <a:t>Πηγή</a:t>
            </a:r>
            <a:r>
              <a:rPr lang="en-US" altLang="en-US" sz="1600" dirty="0"/>
              <a:t>: http://tedhuntington.com/.</a:t>
            </a:r>
          </a:p>
          <a:p>
            <a:pPr marL="0" indent="0">
              <a:buNone/>
            </a:pPr>
            <a:r>
              <a:rPr lang="el-GR" altLang="en-US" sz="1600" b="1" dirty="0" smtClean="0"/>
              <a:t>Εικόνα 3. </a:t>
            </a:r>
            <a:r>
              <a:rPr lang="en-US" altLang="en-US" sz="1600" dirty="0"/>
              <a:t>Most of the material is FREE of copyright and users are welcome to store and copy material in the public domain (please, kindly cite the source). Centers for Disease Control and Prevention. </a:t>
            </a:r>
            <a:r>
              <a:rPr lang="en-US" altLang="en-US" sz="1600" dirty="0" err="1"/>
              <a:t>Σύνδεσμος</a:t>
            </a:r>
            <a:r>
              <a:rPr lang="en-US" altLang="en-US" sz="1600" dirty="0"/>
              <a:t>: http://</a:t>
            </a:r>
            <a:r>
              <a:rPr lang="en-US" altLang="en-US" sz="1600" dirty="0" smtClean="0"/>
              <a:t>www.cdc.gov/dpdx/amebiasis/index.html. </a:t>
            </a:r>
            <a:r>
              <a:rPr lang="en-US" altLang="en-US" sz="1600" dirty="0" err="1"/>
              <a:t>Πηγή</a:t>
            </a:r>
            <a:r>
              <a:rPr lang="en-US" altLang="en-US" sz="1600" dirty="0"/>
              <a:t>: http://www.cdc.gov/dpdx/index.html.</a:t>
            </a:r>
          </a:p>
          <a:p>
            <a:pPr marL="0" indent="0">
              <a:lnSpc>
                <a:spcPct val="100000"/>
              </a:lnSpc>
              <a:spcBef>
                <a:spcPct val="30000"/>
              </a:spcBef>
              <a:buFont typeface="Arial" panose="020B0604020202020204" pitchFamily="34" charset="0"/>
              <a:buNone/>
            </a:pPr>
            <a:endParaRPr lang="el-GR" altLang="en-US" sz="1600" dirty="0" smtClean="0"/>
          </a:p>
        </p:txBody>
      </p:sp>
      <p:sp>
        <p:nvSpPr>
          <p:cNvPr id="6" name="Θέση υποσέλιδου 5"/>
          <p:cNvSpPr>
            <a:spLocks noGrp="1"/>
          </p:cNvSpPr>
          <p:nvPr>
            <p:ph type="ftr" sz="quarter" idx="10"/>
          </p:nvPr>
        </p:nvSpPr>
        <p:spPr/>
        <p:txBody>
          <a:bodyPr/>
          <a:lstStyle/>
          <a:p>
            <a:pPr>
              <a:defRPr/>
            </a:pPr>
            <a:r>
              <a:rPr lang="el-GR" smtClean="0"/>
              <a:t>Ενότητα 8. Οι Ομάδες των Πρωτοζώων. Διάλεξη 2η.</a:t>
            </a:r>
            <a:endParaRPr lang="en-US" dirty="0"/>
          </a:p>
        </p:txBody>
      </p:sp>
      <p:sp>
        <p:nvSpPr>
          <p:cNvPr id="7" name="Θέση αριθμού διαφάνειας 6"/>
          <p:cNvSpPr>
            <a:spLocks noGrp="1"/>
          </p:cNvSpPr>
          <p:nvPr>
            <p:ph type="sldNum" sz="quarter" idx="11"/>
          </p:nvPr>
        </p:nvSpPr>
        <p:spPr/>
        <p:txBody>
          <a:bodyPr/>
          <a:lstStyle/>
          <a:p>
            <a:pPr>
              <a:defRPr/>
            </a:pPr>
            <a:fld id="{00F42D0F-8C6C-43D1-976B-1DC939286324}"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440085" y="350837"/>
            <a:ext cx="8263830" cy="1325563"/>
          </a:xfrm>
        </p:spPr>
        <p:txBody>
          <a:bodyPr/>
          <a:lstStyle/>
          <a:p>
            <a:r>
              <a:rPr lang="el-GR" altLang="en-US" sz="4000" dirty="0" smtClean="0"/>
              <a:t>Σημείωμα Χρήσης Έργων Τρίτων</a:t>
            </a:r>
            <a:r>
              <a:rPr lang="en-US" altLang="en-US" sz="4000" dirty="0" smtClean="0"/>
              <a:t> 2/</a:t>
            </a:r>
            <a:r>
              <a:rPr lang="el-GR" altLang="en-US" sz="4000" dirty="0" smtClean="0"/>
              <a:t>10</a:t>
            </a:r>
          </a:p>
        </p:txBody>
      </p:sp>
      <p:sp>
        <p:nvSpPr>
          <p:cNvPr id="121859" name="Content Placeholder 2"/>
          <p:cNvSpPr>
            <a:spLocks noGrp="1"/>
          </p:cNvSpPr>
          <p:nvPr>
            <p:ph idx="1"/>
          </p:nvPr>
        </p:nvSpPr>
        <p:spPr/>
        <p:txBody>
          <a:bodyPr/>
          <a:lstStyle/>
          <a:p>
            <a:pPr marL="0" indent="0">
              <a:lnSpc>
                <a:spcPct val="100000"/>
              </a:lnSpc>
              <a:spcBef>
                <a:spcPct val="30000"/>
              </a:spcBef>
              <a:buNone/>
            </a:pPr>
            <a:r>
              <a:rPr lang="el-GR" altLang="en-US" sz="1600" b="1" dirty="0" smtClean="0"/>
              <a:t>Εικόνα </a:t>
            </a:r>
            <a:r>
              <a:rPr lang="el-GR" altLang="en-US" sz="1600" b="1" dirty="0" smtClean="0"/>
              <a:t>4. </a:t>
            </a:r>
            <a:r>
              <a:rPr lang="en-US" altLang="en-US" sz="1600" dirty="0"/>
              <a:t>Most of the material is FREE of copyright and users are welcome to store and copy material in the public domain (please, kindly cite the source). Centers for Disease Control and Prevention. </a:t>
            </a:r>
            <a:r>
              <a:rPr lang="en-US" altLang="en-US" sz="1600" dirty="0" err="1"/>
              <a:t>Σύνδεσμος</a:t>
            </a:r>
            <a:r>
              <a:rPr lang="en-US" altLang="en-US" sz="1600" dirty="0"/>
              <a:t>: http://</a:t>
            </a:r>
            <a:r>
              <a:rPr lang="en-US" altLang="en-US" sz="1600" dirty="0" smtClean="0"/>
              <a:t>www.cdc.gov/dpdx/freeLivingAmebic/gallery.html. </a:t>
            </a:r>
            <a:r>
              <a:rPr lang="en-US" altLang="en-US" sz="1600" dirty="0" err="1"/>
              <a:t>Πηγή</a:t>
            </a:r>
            <a:r>
              <a:rPr lang="en-US" altLang="en-US" sz="1600" dirty="0"/>
              <a:t>: http://www.cdc.gov/dpdx/index.html.</a:t>
            </a:r>
          </a:p>
          <a:p>
            <a:pPr marL="0" indent="0">
              <a:lnSpc>
                <a:spcPct val="100000"/>
              </a:lnSpc>
              <a:spcBef>
                <a:spcPct val="30000"/>
              </a:spcBef>
              <a:buNone/>
            </a:pPr>
            <a:r>
              <a:rPr lang="el-GR" altLang="en-US" sz="1600" b="1" dirty="0" smtClean="0"/>
              <a:t>Εικόνα 5. </a:t>
            </a:r>
            <a:r>
              <a:rPr lang="en-US" altLang="en-US" sz="1600" dirty="0"/>
              <a:t>Most of the material is FREE of copyright and users are welcome to store and copy material in the public domain (please, kindly cite the source). Centers for Disease Control and Prevention. </a:t>
            </a:r>
            <a:r>
              <a:rPr lang="en-US" altLang="en-US" sz="1600" dirty="0" err="1"/>
              <a:t>Σύνδεσμος</a:t>
            </a:r>
            <a:r>
              <a:rPr lang="en-US" altLang="en-US" sz="1600" dirty="0"/>
              <a:t>: http://</a:t>
            </a:r>
            <a:r>
              <a:rPr lang="en-US" altLang="en-US" sz="1600" dirty="0" smtClean="0"/>
              <a:t>www.cdc.gov/dpdx/freeLivingAmebic/gallery.html. </a:t>
            </a:r>
            <a:r>
              <a:rPr lang="en-US" altLang="en-US" sz="1600" dirty="0" err="1"/>
              <a:t>Πηγή</a:t>
            </a:r>
            <a:r>
              <a:rPr lang="en-US" altLang="en-US" sz="1600" dirty="0"/>
              <a:t>: http://www.cdc.gov/dpdx/index.html.</a:t>
            </a:r>
          </a:p>
          <a:p>
            <a:pPr marL="0" indent="0">
              <a:lnSpc>
                <a:spcPct val="100000"/>
              </a:lnSpc>
              <a:spcBef>
                <a:spcPct val="30000"/>
              </a:spcBef>
              <a:buNone/>
            </a:pPr>
            <a:r>
              <a:rPr lang="el-GR" altLang="en-US" sz="1600" b="1" dirty="0" smtClean="0"/>
              <a:t>Εικόνα 6. </a:t>
            </a:r>
            <a:r>
              <a:rPr lang="en-US" altLang="en-US" sz="1600" dirty="0"/>
              <a:t>Most of the material is FREE of copyright and users are welcome to store and copy material in the public domain (please, kindly cite the source). Centers for Disease Control and Prevention. </a:t>
            </a:r>
            <a:r>
              <a:rPr lang="en-US" altLang="en-US" sz="1600" dirty="0" err="1"/>
              <a:t>Σύνδεσμος</a:t>
            </a:r>
            <a:r>
              <a:rPr lang="en-US" altLang="en-US" sz="1600" dirty="0"/>
              <a:t>: http://</a:t>
            </a:r>
            <a:r>
              <a:rPr lang="en-US" altLang="en-US" sz="1600" dirty="0" smtClean="0"/>
              <a:t>www.cdc.gov/dpdx/freeLivingAmebic/gallery.html. </a:t>
            </a:r>
            <a:r>
              <a:rPr lang="en-US" altLang="en-US" sz="1600" dirty="0" err="1"/>
              <a:t>Πηγή</a:t>
            </a:r>
            <a:r>
              <a:rPr lang="en-US" altLang="en-US" sz="1600" dirty="0"/>
              <a:t>: http://www.cdc.gov/dpdx/index.html</a:t>
            </a:r>
            <a:r>
              <a:rPr lang="en-US" altLang="en-US" sz="1600" dirty="0" smtClean="0"/>
              <a:t>.</a:t>
            </a:r>
            <a:endParaRPr lang="en-US" altLang="en-US" sz="1600" dirty="0"/>
          </a:p>
        </p:txBody>
      </p:sp>
      <p:sp>
        <p:nvSpPr>
          <p:cNvPr id="6" name="Θέση υποσέλιδου 5"/>
          <p:cNvSpPr>
            <a:spLocks noGrp="1"/>
          </p:cNvSpPr>
          <p:nvPr>
            <p:ph type="ftr" sz="quarter" idx="10"/>
          </p:nvPr>
        </p:nvSpPr>
        <p:spPr/>
        <p:txBody>
          <a:bodyPr/>
          <a:lstStyle/>
          <a:p>
            <a:pPr>
              <a:defRPr/>
            </a:pPr>
            <a:r>
              <a:rPr lang="el-GR" smtClean="0"/>
              <a:t>Ενότητα 8. Οι Ομάδες των Πρωτοζώων. Διάλεξη 2η.</a:t>
            </a:r>
            <a:endParaRPr lang="en-US" dirty="0"/>
          </a:p>
        </p:txBody>
      </p:sp>
      <p:sp>
        <p:nvSpPr>
          <p:cNvPr id="7" name="Θέση αριθμού διαφάνειας 6"/>
          <p:cNvSpPr>
            <a:spLocks noGrp="1"/>
          </p:cNvSpPr>
          <p:nvPr>
            <p:ph type="sldNum" sz="quarter" idx="11"/>
          </p:nvPr>
        </p:nvSpPr>
        <p:spPr/>
        <p:txBody>
          <a:bodyPr/>
          <a:lstStyle/>
          <a:p>
            <a:pPr>
              <a:defRPr/>
            </a:pPr>
            <a:fld id="{4EB2EAE3-5AC7-46AF-BF3A-13F9C7CBE233}"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381062" y="350837"/>
            <a:ext cx="8335838" cy="1325563"/>
          </a:xfrm>
        </p:spPr>
        <p:txBody>
          <a:bodyPr/>
          <a:lstStyle/>
          <a:p>
            <a:r>
              <a:rPr lang="el-GR" altLang="en-US" sz="4000" dirty="0" smtClean="0"/>
              <a:t>Σημείωμα Χρήσης Έργων Τρίτων</a:t>
            </a:r>
            <a:r>
              <a:rPr lang="en-US" altLang="en-US" sz="4000" dirty="0" smtClean="0"/>
              <a:t> 3/</a:t>
            </a:r>
            <a:r>
              <a:rPr lang="el-GR" altLang="en-US" sz="4000" dirty="0" smtClean="0"/>
              <a:t>10</a:t>
            </a:r>
          </a:p>
        </p:txBody>
      </p:sp>
      <p:sp>
        <p:nvSpPr>
          <p:cNvPr id="123907" name="Content Placeholder 2"/>
          <p:cNvSpPr>
            <a:spLocks noGrp="1"/>
          </p:cNvSpPr>
          <p:nvPr>
            <p:ph idx="1"/>
          </p:nvPr>
        </p:nvSpPr>
        <p:spPr/>
        <p:txBody>
          <a:bodyPr/>
          <a:lstStyle/>
          <a:p>
            <a:pPr marL="0" indent="0">
              <a:buNone/>
            </a:pPr>
            <a:r>
              <a:rPr lang="el-GR" altLang="en-US" sz="1600" b="1" dirty="0" smtClean="0"/>
              <a:t>Εικόνα </a:t>
            </a:r>
            <a:r>
              <a:rPr lang="el-GR" altLang="en-US" sz="1600" b="1" dirty="0" smtClean="0"/>
              <a:t>7. </a:t>
            </a:r>
            <a:r>
              <a:rPr lang="en-US" altLang="en-US" sz="1600" dirty="0"/>
              <a:t>Most of the material is FREE of copyright and users are welcome to store and copy material in the public domain (please, kindly cite the source). Centers for Disease Control and Prevention. </a:t>
            </a:r>
            <a:r>
              <a:rPr lang="en-US" altLang="en-US" sz="1600" dirty="0" err="1"/>
              <a:t>Σύνδεσμος</a:t>
            </a:r>
            <a:r>
              <a:rPr lang="en-US" altLang="en-US" sz="1600" dirty="0"/>
              <a:t>: http://</a:t>
            </a:r>
            <a:r>
              <a:rPr lang="en-US" altLang="en-US" sz="1600" dirty="0" smtClean="0"/>
              <a:t>www.cdc.gov/dpdx/freeLivingAmebic/index.html. </a:t>
            </a:r>
            <a:r>
              <a:rPr lang="en-US" altLang="en-US" sz="1600" dirty="0" err="1"/>
              <a:t>Πηγή</a:t>
            </a:r>
            <a:r>
              <a:rPr lang="en-US" altLang="en-US" sz="1600" dirty="0"/>
              <a:t>: http://www.cdc.gov/dpdx/index.html.</a:t>
            </a:r>
          </a:p>
          <a:p>
            <a:pPr marL="0" indent="0">
              <a:buNone/>
            </a:pPr>
            <a:r>
              <a:rPr lang="el-GR" altLang="en-US" sz="1600" b="1" dirty="0" smtClean="0"/>
              <a:t>Εικόνα 8. </a:t>
            </a:r>
            <a:r>
              <a:rPr lang="en-US" altLang="en-US" sz="1600" dirty="0"/>
              <a:t>"Universe, Life, Science, Future" is published under the GNU license, except where otherwise indicated or determined to be fair use, copyrighted, public domain, CC, GDFL or other license. </a:t>
            </a:r>
            <a:r>
              <a:rPr lang="en-US" altLang="en-US" sz="1600" dirty="0" err="1"/>
              <a:t>Σύνδεσμος</a:t>
            </a:r>
            <a:r>
              <a:rPr lang="en-US" altLang="en-US" sz="1600" dirty="0"/>
              <a:t>: http://ulsfmovie.org/out/ulsfhiout.htm. </a:t>
            </a:r>
            <a:r>
              <a:rPr lang="en-US" altLang="en-US" sz="1600" dirty="0" err="1"/>
              <a:t>Πηγή</a:t>
            </a:r>
            <a:r>
              <a:rPr lang="en-US" altLang="en-US" sz="1600" dirty="0"/>
              <a:t>: http://tedhuntington.com/.</a:t>
            </a:r>
          </a:p>
          <a:p>
            <a:pPr marL="0" indent="0">
              <a:buNone/>
            </a:pPr>
            <a:r>
              <a:rPr lang="el-GR" altLang="en-US" sz="1600" b="1" dirty="0" smtClean="0"/>
              <a:t>Εικόνα 9. </a:t>
            </a:r>
            <a:r>
              <a:rPr lang="en-US" altLang="en-US" sz="1600" dirty="0"/>
              <a:t>Most of the material is FREE of copyright and users are welcome to store and copy material in the public domain (please, kindly cite the source). Centers for Disease Control and Prevention. </a:t>
            </a:r>
            <a:r>
              <a:rPr lang="en-US" altLang="en-US" sz="1600" dirty="0" err="1"/>
              <a:t>Σύνδεσμος</a:t>
            </a:r>
            <a:r>
              <a:rPr lang="en-US" altLang="en-US" sz="1600" dirty="0"/>
              <a:t>: http://</a:t>
            </a:r>
            <a:r>
              <a:rPr lang="en-US" altLang="en-US" sz="1600" dirty="0" smtClean="0"/>
              <a:t>www.cdc.gov/dpdx/microsporidiosis/index.html. </a:t>
            </a:r>
            <a:r>
              <a:rPr lang="en-US" altLang="en-US" sz="1600" dirty="0" err="1"/>
              <a:t>Πηγή</a:t>
            </a:r>
            <a:r>
              <a:rPr lang="en-US" altLang="en-US" sz="1600" dirty="0"/>
              <a:t>: http://www.cdc.gov/dpdx/index.html.</a:t>
            </a:r>
          </a:p>
          <a:p>
            <a:pPr marL="0" indent="0">
              <a:buNone/>
            </a:pPr>
            <a:r>
              <a:rPr lang="el-GR" altLang="en-US" sz="1600" b="1" dirty="0" smtClean="0"/>
              <a:t>Εικόνα 10. </a:t>
            </a:r>
            <a:r>
              <a:rPr lang="en-US" altLang="en-US" sz="1600" dirty="0"/>
              <a:t>Most of the material is FREE of copyright and users are welcome to store and copy material in the public domain (please, kindly cite the source). Centers for Disease Control and Prevention. </a:t>
            </a:r>
            <a:r>
              <a:rPr lang="en-US" altLang="en-US" sz="1600" dirty="0" err="1"/>
              <a:t>Σύνδεσμος</a:t>
            </a:r>
            <a:r>
              <a:rPr lang="en-US" altLang="en-US" sz="1600" dirty="0"/>
              <a:t>: http://</a:t>
            </a:r>
            <a:r>
              <a:rPr lang="en-US" altLang="en-US" sz="1600" dirty="0" smtClean="0"/>
              <a:t>www.cdc.gov/dpdx/giardiasis/index.html. </a:t>
            </a:r>
            <a:r>
              <a:rPr lang="en-US" altLang="en-US" sz="1600" dirty="0" err="1"/>
              <a:t>Πηγή</a:t>
            </a:r>
            <a:r>
              <a:rPr lang="en-US" altLang="en-US" sz="1600" dirty="0"/>
              <a:t>: http://www.cdc.gov/dpdx/index.html</a:t>
            </a:r>
            <a:r>
              <a:rPr lang="en-US" altLang="en-US" sz="1600" dirty="0" smtClean="0"/>
              <a:t>.</a:t>
            </a:r>
            <a:endParaRPr lang="en-US" altLang="en-US" sz="1600" dirty="0"/>
          </a:p>
        </p:txBody>
      </p:sp>
      <p:sp>
        <p:nvSpPr>
          <p:cNvPr id="6" name="Θέση υποσέλιδου 5"/>
          <p:cNvSpPr>
            <a:spLocks noGrp="1"/>
          </p:cNvSpPr>
          <p:nvPr>
            <p:ph type="ftr" sz="quarter" idx="10"/>
          </p:nvPr>
        </p:nvSpPr>
        <p:spPr/>
        <p:txBody>
          <a:bodyPr/>
          <a:lstStyle/>
          <a:p>
            <a:pPr>
              <a:defRPr/>
            </a:pPr>
            <a:r>
              <a:rPr lang="el-GR" smtClean="0"/>
              <a:t>Ενότητα 8. Οι Ομάδες των Πρωτοζώων. Διάλεξη 2η.</a:t>
            </a:r>
            <a:endParaRPr lang="en-US" dirty="0"/>
          </a:p>
        </p:txBody>
      </p:sp>
      <p:sp>
        <p:nvSpPr>
          <p:cNvPr id="7" name="Θέση αριθμού διαφάνειας 6"/>
          <p:cNvSpPr>
            <a:spLocks noGrp="1"/>
          </p:cNvSpPr>
          <p:nvPr>
            <p:ph type="sldNum" sz="quarter" idx="11"/>
          </p:nvPr>
        </p:nvSpPr>
        <p:spPr/>
        <p:txBody>
          <a:bodyPr/>
          <a:lstStyle/>
          <a:p>
            <a:pPr>
              <a:defRPr/>
            </a:pPr>
            <a:fld id="{EA0C94FD-4BCF-45A8-9FEA-5B52A6800C09}" type="slidenum">
              <a:rPr lang="en-US" smtClean="0"/>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251520" y="365125"/>
            <a:ext cx="8263830" cy="1325563"/>
          </a:xfrm>
        </p:spPr>
        <p:txBody>
          <a:bodyPr/>
          <a:lstStyle/>
          <a:p>
            <a:r>
              <a:rPr lang="el-GR" altLang="en-US" sz="4000" dirty="0" smtClean="0"/>
              <a:t>Σημείωμα Χρήσης Έργων Τρίτων</a:t>
            </a:r>
            <a:r>
              <a:rPr lang="en-US" altLang="en-US" sz="4000" dirty="0" smtClean="0"/>
              <a:t> 4/</a:t>
            </a:r>
            <a:r>
              <a:rPr lang="el-GR" altLang="en-US" sz="4000" dirty="0" smtClean="0"/>
              <a:t>10</a:t>
            </a:r>
          </a:p>
        </p:txBody>
      </p:sp>
      <p:sp>
        <p:nvSpPr>
          <p:cNvPr id="125955" name="Content Placeholder 2"/>
          <p:cNvSpPr>
            <a:spLocks noGrp="1"/>
          </p:cNvSpPr>
          <p:nvPr>
            <p:ph idx="1"/>
          </p:nvPr>
        </p:nvSpPr>
        <p:spPr/>
        <p:txBody>
          <a:bodyPr/>
          <a:lstStyle/>
          <a:p>
            <a:pPr marL="0" indent="0">
              <a:buNone/>
            </a:pPr>
            <a:r>
              <a:rPr lang="el-GR" altLang="en-US" sz="1600" b="1" dirty="0" smtClean="0"/>
              <a:t>Εικόνα </a:t>
            </a:r>
            <a:r>
              <a:rPr lang="el-GR" altLang="en-US" sz="1600" b="1" dirty="0" smtClean="0"/>
              <a:t>11. </a:t>
            </a:r>
            <a:r>
              <a:rPr lang="en-US" altLang="en-US" sz="1600" dirty="0"/>
              <a:t>Most of the material is FREE of copyright and users are welcome to store and copy material in the public domain (please, kindly cite the source). Centers for Disease Control and Prevention. </a:t>
            </a:r>
            <a:r>
              <a:rPr lang="en-US" altLang="en-US" sz="1600" dirty="0" err="1"/>
              <a:t>Σύνδεσμος</a:t>
            </a:r>
            <a:r>
              <a:rPr lang="en-US" altLang="en-US" sz="1600" dirty="0"/>
              <a:t>: http://</a:t>
            </a:r>
            <a:r>
              <a:rPr lang="en-US" altLang="en-US" sz="1600" dirty="0" smtClean="0"/>
              <a:t>www.cdc.gov/dpdx/dientamoeba/index.html. </a:t>
            </a:r>
            <a:r>
              <a:rPr lang="en-US" altLang="en-US" sz="1600" dirty="0" err="1"/>
              <a:t>Πηγή</a:t>
            </a:r>
            <a:r>
              <a:rPr lang="en-US" altLang="en-US" sz="1600" dirty="0"/>
              <a:t>: http://www.cdc.gov/dpdx/index.html.</a:t>
            </a:r>
          </a:p>
          <a:p>
            <a:pPr marL="0" indent="0">
              <a:buNone/>
            </a:pPr>
            <a:r>
              <a:rPr lang="el-GR" altLang="en-US" sz="1600" b="1" dirty="0" smtClean="0"/>
              <a:t>Εικόνα 12</a:t>
            </a:r>
            <a:r>
              <a:rPr lang="el-GR" altLang="en-US" sz="1600" dirty="0" smtClean="0"/>
              <a:t>. </a:t>
            </a:r>
            <a:r>
              <a:rPr lang="en-US" altLang="en-US" sz="1600" dirty="0"/>
              <a:t>Most of the material is FREE of copyright and users are welcome to store and copy material in the public domain (please, kindly cite the source). Centers for Disease Control and Prevention. </a:t>
            </a:r>
            <a:r>
              <a:rPr lang="en-US" altLang="en-US" sz="1600" dirty="0" err="1"/>
              <a:t>Σύνδεσμος</a:t>
            </a:r>
            <a:r>
              <a:rPr lang="en-US" altLang="en-US" sz="1600" dirty="0"/>
              <a:t>: http://</a:t>
            </a:r>
            <a:r>
              <a:rPr lang="en-US" altLang="en-US" sz="1600" dirty="0" smtClean="0"/>
              <a:t>www.cdc.gov/dpdx/trichomoniasis/index.html. </a:t>
            </a:r>
            <a:r>
              <a:rPr lang="en-US" altLang="en-US" sz="1600" dirty="0" err="1"/>
              <a:t>Πηγή</a:t>
            </a:r>
            <a:r>
              <a:rPr lang="en-US" altLang="en-US" sz="1600" dirty="0"/>
              <a:t>: http://www.cdc.gov/dpdx/index.html.</a:t>
            </a:r>
          </a:p>
          <a:p>
            <a:pPr marL="0" indent="0">
              <a:buNone/>
            </a:pPr>
            <a:r>
              <a:rPr lang="el-GR" altLang="en-US" sz="1600" b="1" dirty="0" smtClean="0"/>
              <a:t>Εικόνα 13. </a:t>
            </a:r>
            <a:r>
              <a:rPr lang="en-US" altLang="en-US" sz="1600" dirty="0"/>
              <a:t>"Universe, Life, Science, Future" is published under the GNU license, except where otherwise indicated or determined to be fair use, copyrighted, public domain, CC, GDFL or other license. </a:t>
            </a:r>
            <a:r>
              <a:rPr lang="en-US" altLang="en-US" sz="1600" dirty="0" err="1"/>
              <a:t>Σύνδεσμος</a:t>
            </a:r>
            <a:r>
              <a:rPr lang="en-US" altLang="en-US" sz="1600" dirty="0"/>
              <a:t>: http://ulsfmovie.org/out/ulsfhiout.htm. </a:t>
            </a:r>
            <a:r>
              <a:rPr lang="en-US" altLang="en-US" sz="1600" dirty="0" err="1"/>
              <a:t>Πηγή</a:t>
            </a:r>
            <a:r>
              <a:rPr lang="en-US" altLang="en-US" sz="1600" dirty="0"/>
              <a:t>: http://tedhuntington.com/.</a:t>
            </a:r>
          </a:p>
          <a:p>
            <a:pPr marL="0" indent="0">
              <a:buNone/>
            </a:pPr>
            <a:r>
              <a:rPr lang="el-GR" altLang="en-US" sz="1600" b="1" dirty="0" smtClean="0"/>
              <a:t>Εικόνα 14</a:t>
            </a:r>
            <a:r>
              <a:rPr lang="el-GR" altLang="en-US" sz="1600" dirty="0" smtClean="0"/>
              <a:t>. </a:t>
            </a:r>
            <a:r>
              <a:rPr lang="en-US" altLang="en-US" sz="1600" dirty="0" smtClean="0"/>
              <a:t>Wikipedia </a:t>
            </a:r>
            <a:r>
              <a:rPr lang="en-US" altLang="en-US" sz="1600" dirty="0"/>
              <a:t>The Free Encyclopedia. Creative Commons. </a:t>
            </a:r>
            <a:r>
              <a:rPr lang="en-US" altLang="en-US" sz="1600" dirty="0" err="1"/>
              <a:t>Σύνδεσμος</a:t>
            </a:r>
            <a:r>
              <a:rPr lang="en-US" altLang="en-US" sz="1600" dirty="0"/>
              <a:t>: http://en.wikipedia.org/wiki/Lutzomyia. </a:t>
            </a:r>
            <a:r>
              <a:rPr lang="en-US" altLang="en-US" sz="1600" dirty="0" err="1"/>
              <a:t>Πηγή</a:t>
            </a:r>
            <a:r>
              <a:rPr lang="en-US" altLang="en-US" sz="1600" dirty="0"/>
              <a:t>:  http://</a:t>
            </a:r>
            <a:r>
              <a:rPr lang="en-US" altLang="en-US" sz="1600" dirty="0" smtClean="0"/>
              <a:t>en.wikipedia.org</a:t>
            </a:r>
            <a:endParaRPr lang="el-GR" altLang="en-US" sz="1600" dirty="0"/>
          </a:p>
        </p:txBody>
      </p:sp>
      <p:sp>
        <p:nvSpPr>
          <p:cNvPr id="6" name="Θέση υποσέλιδου 5"/>
          <p:cNvSpPr>
            <a:spLocks noGrp="1"/>
          </p:cNvSpPr>
          <p:nvPr>
            <p:ph type="ftr" sz="quarter" idx="10"/>
          </p:nvPr>
        </p:nvSpPr>
        <p:spPr/>
        <p:txBody>
          <a:bodyPr/>
          <a:lstStyle/>
          <a:p>
            <a:pPr>
              <a:defRPr/>
            </a:pPr>
            <a:r>
              <a:rPr lang="el-GR" smtClean="0"/>
              <a:t>Ενότητα 8. Οι Ομάδες των Πρωτοζώων. Διάλεξη 2η.</a:t>
            </a:r>
            <a:endParaRPr lang="en-US" dirty="0"/>
          </a:p>
        </p:txBody>
      </p:sp>
      <p:sp>
        <p:nvSpPr>
          <p:cNvPr id="7" name="Θέση αριθμού διαφάνειας 6"/>
          <p:cNvSpPr>
            <a:spLocks noGrp="1"/>
          </p:cNvSpPr>
          <p:nvPr>
            <p:ph type="sldNum" sz="quarter" idx="11"/>
          </p:nvPr>
        </p:nvSpPr>
        <p:spPr/>
        <p:txBody>
          <a:bodyPr/>
          <a:lstStyle/>
          <a:p>
            <a:pPr>
              <a:defRPr/>
            </a:pPr>
            <a:fld id="{B1EC891A-3574-4C87-AFF5-D366734DC37B}"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76088" y="396421"/>
            <a:ext cx="8191822" cy="1325563"/>
          </a:xfrm>
        </p:spPr>
        <p:txBody>
          <a:bodyPr/>
          <a:lstStyle/>
          <a:p>
            <a:r>
              <a:rPr lang="el-GR" altLang="en-US" sz="4000" dirty="0" smtClean="0"/>
              <a:t>Σημείωμα Χρήσης Έργων Τρίτων</a:t>
            </a:r>
            <a:r>
              <a:rPr lang="en-US" altLang="en-US" sz="4000" dirty="0" smtClean="0"/>
              <a:t> </a:t>
            </a:r>
            <a:r>
              <a:rPr lang="el-GR" altLang="en-US" sz="4000" dirty="0" smtClean="0"/>
              <a:t>5</a:t>
            </a:r>
            <a:r>
              <a:rPr lang="en-US" altLang="en-US" sz="4000" dirty="0" smtClean="0"/>
              <a:t>/</a:t>
            </a:r>
            <a:r>
              <a:rPr lang="el-GR" altLang="en-US" sz="4000" dirty="0" smtClean="0"/>
              <a:t>10</a:t>
            </a:r>
          </a:p>
        </p:txBody>
      </p:sp>
      <p:sp>
        <p:nvSpPr>
          <p:cNvPr id="125955" name="Content Placeholder 2"/>
          <p:cNvSpPr>
            <a:spLocks noGrp="1"/>
          </p:cNvSpPr>
          <p:nvPr>
            <p:ph idx="1"/>
          </p:nvPr>
        </p:nvSpPr>
        <p:spPr>
          <a:xfrm>
            <a:off x="523602" y="1690688"/>
            <a:ext cx="8096795" cy="4351338"/>
          </a:xfrm>
        </p:spPr>
        <p:txBody>
          <a:bodyPr/>
          <a:lstStyle/>
          <a:p>
            <a:pPr marL="0" indent="0">
              <a:buNone/>
            </a:pPr>
            <a:r>
              <a:rPr lang="en-US" altLang="en-US" sz="1600" b="1" dirty="0" err="1" smtClean="0"/>
              <a:t>Εικόν</a:t>
            </a:r>
            <a:r>
              <a:rPr lang="en-US" altLang="en-US" sz="1600" b="1" dirty="0" smtClean="0"/>
              <a:t>α </a:t>
            </a:r>
            <a:r>
              <a:rPr lang="en-US" altLang="en-US" sz="1600" b="1" dirty="0" smtClean="0"/>
              <a:t>15</a:t>
            </a:r>
            <a:r>
              <a:rPr lang="el-GR" altLang="en-US" sz="1600" b="1" dirty="0" smtClean="0"/>
              <a:t>. </a:t>
            </a:r>
            <a:r>
              <a:rPr lang="en-US" altLang="en-US" sz="1600" dirty="0" smtClean="0"/>
              <a:t>This </a:t>
            </a:r>
            <a:r>
              <a:rPr lang="en-US" altLang="en-US" sz="1600" dirty="0"/>
              <a:t>file is licensed under the Creative Commons Attribution-Share Alike 3.0 Unported license. </a:t>
            </a:r>
            <a:r>
              <a:rPr lang="en-US" altLang="en-US" sz="1600" dirty="0" err="1"/>
              <a:t>Σύνδεσμος</a:t>
            </a:r>
            <a:r>
              <a:rPr lang="en-US" altLang="en-US" sz="1600" dirty="0"/>
              <a:t>: http://commons.wikimedia.org/wiki/File:Phlebotomus_sp._20130706_2.jpg. </a:t>
            </a:r>
            <a:r>
              <a:rPr lang="en-US" altLang="en-US" sz="1600" dirty="0" err="1"/>
              <a:t>Πηγή</a:t>
            </a:r>
            <a:r>
              <a:rPr lang="en-US" altLang="en-US" sz="1600" dirty="0"/>
              <a:t>: http://commons.wikimedia.org.</a:t>
            </a:r>
          </a:p>
          <a:p>
            <a:pPr marL="0" indent="0">
              <a:buNone/>
            </a:pPr>
            <a:r>
              <a:rPr lang="en-US" altLang="en-US" sz="1600" b="1" dirty="0" err="1" smtClean="0"/>
              <a:t>Εικόν</a:t>
            </a:r>
            <a:r>
              <a:rPr lang="en-US" altLang="en-US" sz="1600" b="1" dirty="0" smtClean="0"/>
              <a:t>α 16</a:t>
            </a:r>
            <a:r>
              <a:rPr lang="el-GR" altLang="en-US" sz="1600" b="1" dirty="0" smtClean="0"/>
              <a:t>.</a:t>
            </a:r>
            <a:r>
              <a:rPr lang="en-US" altLang="en-US" sz="1600" b="1" dirty="0" smtClean="0"/>
              <a:t> </a:t>
            </a:r>
            <a:r>
              <a:rPr lang="en-US" altLang="en-US" sz="1600" dirty="0"/>
              <a:t>Most of the material is FREE of copyright and users are welcome to store and copy material in the public domain (please, kindly cite the source). Centers for Disease Control and Prevention. </a:t>
            </a:r>
            <a:r>
              <a:rPr lang="en-US" altLang="en-US" sz="1600" dirty="0" err="1"/>
              <a:t>Σύνδεσμος</a:t>
            </a:r>
            <a:r>
              <a:rPr lang="en-US" altLang="en-US" sz="1600" dirty="0"/>
              <a:t>: http://www.cdc.gov/dpdx/leishmaniasis/index.html. </a:t>
            </a:r>
            <a:r>
              <a:rPr lang="en-US" altLang="en-US" sz="1600" dirty="0" err="1"/>
              <a:t>Πηγή</a:t>
            </a:r>
            <a:r>
              <a:rPr lang="en-US" altLang="en-US" sz="1600" dirty="0"/>
              <a:t>: http://www.cdc.gov/dpdx/index.html.</a:t>
            </a:r>
          </a:p>
          <a:p>
            <a:pPr marL="0" indent="0">
              <a:buNone/>
            </a:pPr>
            <a:r>
              <a:rPr lang="en-US" altLang="en-US" sz="1600" b="1" dirty="0" err="1"/>
              <a:t>Εικόν</a:t>
            </a:r>
            <a:r>
              <a:rPr lang="en-US" altLang="en-US" sz="1600" b="1" dirty="0"/>
              <a:t>α </a:t>
            </a:r>
            <a:r>
              <a:rPr lang="en-US" altLang="en-US" sz="1600" b="1" dirty="0" smtClean="0"/>
              <a:t>17</a:t>
            </a:r>
            <a:r>
              <a:rPr lang="el-GR" altLang="en-US" sz="1600" b="1" dirty="0" smtClean="0"/>
              <a:t>.</a:t>
            </a:r>
            <a:r>
              <a:rPr lang="en-US" altLang="en-US" sz="1600" b="1" dirty="0" smtClean="0"/>
              <a:t> </a:t>
            </a:r>
            <a:r>
              <a:rPr lang="en-US" altLang="en-US" sz="1600" dirty="0"/>
              <a:t>NOTHING ON THIS WEBSITE IS FOR SALE. </a:t>
            </a:r>
            <a:r>
              <a:rPr lang="en-US" altLang="en-US" sz="1600" dirty="0" err="1"/>
              <a:t>Σύνδεσμος</a:t>
            </a:r>
            <a:r>
              <a:rPr lang="en-US" altLang="en-US" sz="1600" dirty="0"/>
              <a:t>: http://</a:t>
            </a:r>
            <a:r>
              <a:rPr lang="en-US" altLang="en-US" sz="1600" dirty="0" smtClean="0"/>
              <a:t>pixshark.com/cutaneous-leishmaniasis-map.htm. </a:t>
            </a:r>
            <a:r>
              <a:rPr lang="en-US" altLang="en-US" sz="1600" dirty="0" err="1"/>
              <a:t>Πηγή</a:t>
            </a:r>
            <a:r>
              <a:rPr lang="en-US" altLang="en-US" sz="1600" dirty="0"/>
              <a:t>: http://pixshark.com/.</a:t>
            </a:r>
          </a:p>
          <a:p>
            <a:pPr marL="0" indent="0">
              <a:buNone/>
            </a:pPr>
            <a:r>
              <a:rPr lang="en-US" altLang="en-US" sz="1600" b="1" dirty="0" err="1" smtClean="0"/>
              <a:t>Εικόν</a:t>
            </a:r>
            <a:r>
              <a:rPr lang="en-US" altLang="en-US" sz="1600" b="1" dirty="0" smtClean="0"/>
              <a:t>α 18</a:t>
            </a:r>
            <a:r>
              <a:rPr lang="el-GR" altLang="en-US" sz="1600" b="1" dirty="0" smtClean="0"/>
              <a:t>.</a:t>
            </a:r>
            <a:r>
              <a:rPr lang="el-GR" altLang="en-US" sz="1600" dirty="0" smtClean="0"/>
              <a:t> </a:t>
            </a:r>
            <a:r>
              <a:rPr lang="el-GR" altLang="en-US" sz="1600" dirty="0"/>
              <a:t>Σύνδεσμος: </a:t>
            </a:r>
            <a:r>
              <a:rPr lang="en-US" altLang="en-US" sz="1600" dirty="0"/>
              <a:t>https://www.flickr.com/photos/davidbygott/4318099970/. </a:t>
            </a:r>
            <a:r>
              <a:rPr lang="el-GR" altLang="en-US" sz="1600" dirty="0"/>
              <a:t>Πηγή: </a:t>
            </a:r>
            <a:r>
              <a:rPr lang="en-US" altLang="en-US" sz="1600" dirty="0"/>
              <a:t>Flickr, a Yahoo company. https://www.flickr.com.</a:t>
            </a:r>
          </a:p>
          <a:p>
            <a:pPr marL="0" indent="0">
              <a:buNone/>
            </a:pPr>
            <a:r>
              <a:rPr lang="en-US" altLang="en-US" sz="1600" b="1" dirty="0" err="1" smtClean="0"/>
              <a:t>Εικόν</a:t>
            </a:r>
            <a:r>
              <a:rPr lang="en-US" altLang="en-US" sz="1600" b="1" dirty="0" smtClean="0"/>
              <a:t>α 19</a:t>
            </a:r>
            <a:r>
              <a:rPr lang="el-GR" altLang="en-US" sz="1600" b="1" dirty="0" smtClean="0"/>
              <a:t>.</a:t>
            </a:r>
            <a:r>
              <a:rPr lang="en-US" altLang="en-US" sz="1600" b="1" dirty="0" smtClean="0"/>
              <a:t> </a:t>
            </a:r>
            <a:r>
              <a:rPr lang="en-US" altLang="en-US" sz="1600" dirty="0"/>
              <a:t>Most of the material is FREE of copyright and users are welcome to store and copy material in the public domain (please, kindly cite the source). Centers for Disease Control and Prevention. </a:t>
            </a:r>
            <a:r>
              <a:rPr lang="en-US" altLang="en-US" sz="1600" dirty="0" err="1"/>
              <a:t>Σύνδεσμος</a:t>
            </a:r>
            <a:r>
              <a:rPr lang="en-US" altLang="en-US" sz="1600" dirty="0"/>
              <a:t>: http://</a:t>
            </a:r>
            <a:r>
              <a:rPr lang="en-US" altLang="en-US" sz="1600" dirty="0" smtClean="0"/>
              <a:t>www.cdc.gov/dpdx/trypanosomiasisAfrican/index.html. </a:t>
            </a:r>
            <a:r>
              <a:rPr lang="en-US" altLang="en-US" sz="1600" dirty="0" err="1"/>
              <a:t>Πηγή</a:t>
            </a:r>
            <a:r>
              <a:rPr lang="en-US" altLang="en-US" sz="1600" dirty="0"/>
              <a:t>: http://www.cdc.gov/dpdx/index.html</a:t>
            </a:r>
            <a:r>
              <a:rPr lang="en-US" altLang="en-US" sz="1600" dirty="0" smtClean="0"/>
              <a:t>.</a:t>
            </a:r>
            <a:endParaRPr lang="en-US" altLang="en-US" sz="1600" dirty="0"/>
          </a:p>
        </p:txBody>
      </p:sp>
      <p:sp>
        <p:nvSpPr>
          <p:cNvPr id="6" name="Θέση υποσέλιδου 5"/>
          <p:cNvSpPr>
            <a:spLocks noGrp="1"/>
          </p:cNvSpPr>
          <p:nvPr>
            <p:ph type="ftr" sz="quarter" idx="10"/>
          </p:nvPr>
        </p:nvSpPr>
        <p:spPr/>
        <p:txBody>
          <a:bodyPr/>
          <a:lstStyle/>
          <a:p>
            <a:pPr>
              <a:defRPr/>
            </a:pPr>
            <a:r>
              <a:rPr lang="el-GR" smtClean="0"/>
              <a:t>Ενότητα 8. Οι Ομάδες των Πρωτοζώων. Διάλεξη 2η.</a:t>
            </a:r>
            <a:endParaRPr lang="en-US" dirty="0"/>
          </a:p>
        </p:txBody>
      </p:sp>
      <p:sp>
        <p:nvSpPr>
          <p:cNvPr id="7" name="Θέση αριθμού διαφάνειας 6"/>
          <p:cNvSpPr>
            <a:spLocks noGrp="1"/>
          </p:cNvSpPr>
          <p:nvPr>
            <p:ph type="sldNum" sz="quarter" idx="11"/>
          </p:nvPr>
        </p:nvSpPr>
        <p:spPr/>
        <p:txBody>
          <a:bodyPr/>
          <a:lstStyle/>
          <a:p>
            <a:pPr>
              <a:defRPr/>
            </a:pPr>
            <a:fld id="{B1EC891A-3574-4C87-AFF5-D366734DC37B}" type="slidenum">
              <a:rPr lang="en-US" smtClean="0"/>
              <a:pPr>
                <a:defRPr/>
              </a:pPr>
              <a:t>77</a:t>
            </a:fld>
            <a:endParaRPr lang="en-US"/>
          </a:p>
        </p:txBody>
      </p:sp>
    </p:spTree>
    <p:extLst>
      <p:ext uri="{BB962C8B-B14F-4D97-AF65-F5344CB8AC3E}">
        <p14:creationId xmlns:p14="http://schemas.microsoft.com/office/powerpoint/2010/main" val="878361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345058" y="381907"/>
            <a:ext cx="8407846" cy="1325563"/>
          </a:xfrm>
        </p:spPr>
        <p:txBody>
          <a:bodyPr/>
          <a:lstStyle/>
          <a:p>
            <a:r>
              <a:rPr lang="el-GR" altLang="en-US" sz="4000" dirty="0" smtClean="0"/>
              <a:t>Σημείωμα Χρήσης Έργων Τρίτων</a:t>
            </a:r>
            <a:r>
              <a:rPr lang="en-US" altLang="en-US" sz="4000" dirty="0" smtClean="0"/>
              <a:t> </a:t>
            </a:r>
            <a:r>
              <a:rPr lang="el-GR" altLang="en-US" sz="4000" dirty="0" smtClean="0"/>
              <a:t>6</a:t>
            </a:r>
            <a:r>
              <a:rPr lang="en-US" altLang="en-US" sz="4000" dirty="0" smtClean="0"/>
              <a:t>/</a:t>
            </a:r>
            <a:r>
              <a:rPr lang="el-GR" altLang="en-US" sz="4000" dirty="0" smtClean="0"/>
              <a:t>10</a:t>
            </a:r>
          </a:p>
        </p:txBody>
      </p:sp>
      <p:sp>
        <p:nvSpPr>
          <p:cNvPr id="125955" name="Content Placeholder 2"/>
          <p:cNvSpPr>
            <a:spLocks noGrp="1"/>
          </p:cNvSpPr>
          <p:nvPr>
            <p:ph idx="1"/>
          </p:nvPr>
        </p:nvSpPr>
        <p:spPr/>
        <p:txBody>
          <a:bodyPr/>
          <a:lstStyle/>
          <a:p>
            <a:pPr marL="0" indent="0">
              <a:buNone/>
            </a:pPr>
            <a:r>
              <a:rPr lang="en-US" altLang="en-US" sz="1600" b="1" dirty="0" err="1" smtClean="0"/>
              <a:t>Εικόν</a:t>
            </a:r>
            <a:r>
              <a:rPr lang="en-US" altLang="en-US" sz="1600" b="1" dirty="0" smtClean="0"/>
              <a:t>α </a:t>
            </a:r>
            <a:r>
              <a:rPr lang="en-US" altLang="en-US" sz="1600" b="1" dirty="0" smtClean="0"/>
              <a:t>20</a:t>
            </a:r>
            <a:r>
              <a:rPr lang="el-GR" altLang="en-US" sz="1600" dirty="0" smtClean="0"/>
              <a:t>.</a:t>
            </a:r>
            <a:r>
              <a:rPr lang="en-US" altLang="en-US" sz="1600" dirty="0" smtClean="0"/>
              <a:t> </a:t>
            </a:r>
            <a:r>
              <a:rPr lang="en-US" altLang="en-US" sz="1600" dirty="0"/>
              <a:t>Most of the material is FREE of copyright and users are welcome to store and copy material in the public domain (please, kindly cite the source). Centers for Disease Control and Prevention. </a:t>
            </a:r>
            <a:r>
              <a:rPr lang="en-US" altLang="en-US" sz="1600" dirty="0" err="1"/>
              <a:t>Σύνδεσμος</a:t>
            </a:r>
            <a:r>
              <a:rPr lang="en-US" altLang="en-US" sz="1600" dirty="0"/>
              <a:t>: http://www.cdc.gov/dpdx/trypanosomiasisAfrican/index.html. </a:t>
            </a:r>
            <a:r>
              <a:rPr lang="en-US" altLang="en-US" sz="1600" dirty="0" err="1"/>
              <a:t>Πηγή</a:t>
            </a:r>
            <a:r>
              <a:rPr lang="en-US" altLang="en-US" sz="1600" dirty="0"/>
              <a:t>: http://www.cdc.gov/dpdx/index.html.</a:t>
            </a:r>
          </a:p>
          <a:p>
            <a:pPr marL="0" indent="0">
              <a:buNone/>
            </a:pPr>
            <a:r>
              <a:rPr lang="en-US" altLang="en-US" sz="1600" b="1" dirty="0" err="1"/>
              <a:t>Εικόν</a:t>
            </a:r>
            <a:r>
              <a:rPr lang="en-US" altLang="en-US" sz="1600" b="1" dirty="0"/>
              <a:t>α </a:t>
            </a:r>
            <a:r>
              <a:rPr lang="en-US" altLang="en-US" sz="1600" b="1" dirty="0" smtClean="0"/>
              <a:t>21</a:t>
            </a:r>
            <a:r>
              <a:rPr lang="el-GR" altLang="en-US" sz="1600" b="1" dirty="0" smtClean="0"/>
              <a:t>.</a:t>
            </a:r>
            <a:r>
              <a:rPr lang="en-US" altLang="en-US" sz="1600" b="1" dirty="0" smtClean="0"/>
              <a:t> </a:t>
            </a:r>
            <a:r>
              <a:rPr lang="en-US" altLang="en-US" sz="1600" dirty="0"/>
              <a:t>Most of the material is FREE of copyright and users are welcome to store and copy material in the public domain (please, kindly cite the source). Centers for Disease Control and Prevention. </a:t>
            </a:r>
            <a:r>
              <a:rPr lang="en-US" altLang="en-US" sz="1600" dirty="0" err="1"/>
              <a:t>Σύνδεσμος</a:t>
            </a:r>
            <a:r>
              <a:rPr lang="en-US" altLang="en-US" sz="1600" dirty="0"/>
              <a:t>: http://</a:t>
            </a:r>
            <a:r>
              <a:rPr lang="en-US" altLang="en-US" sz="1600" dirty="0" smtClean="0"/>
              <a:t>www.cdc.gov/dpdx/trypanosomiasisAmerican/gallery.html. </a:t>
            </a:r>
            <a:r>
              <a:rPr lang="en-US" altLang="en-US" sz="1600" dirty="0" err="1"/>
              <a:t>Πηγή</a:t>
            </a:r>
            <a:r>
              <a:rPr lang="en-US" altLang="en-US" sz="1600" dirty="0"/>
              <a:t>: http://www.cdc.gov/dpdx/index.html.</a:t>
            </a:r>
          </a:p>
          <a:p>
            <a:pPr marL="0" indent="0">
              <a:buNone/>
            </a:pPr>
            <a:r>
              <a:rPr lang="en-US" altLang="en-US" sz="1600" b="1" dirty="0" err="1" smtClean="0"/>
              <a:t>Εικόν</a:t>
            </a:r>
            <a:r>
              <a:rPr lang="en-US" altLang="en-US" sz="1600" b="1" dirty="0" smtClean="0"/>
              <a:t>α 22</a:t>
            </a:r>
            <a:r>
              <a:rPr lang="el-GR" altLang="en-US" sz="1600" dirty="0" smtClean="0"/>
              <a:t>.</a:t>
            </a:r>
            <a:r>
              <a:rPr lang="en-US" altLang="en-US" sz="1600" dirty="0" smtClean="0"/>
              <a:t> </a:t>
            </a:r>
            <a:r>
              <a:rPr lang="en-US" altLang="en-US" sz="1600" dirty="0"/>
              <a:t>Infection Landscapes. </a:t>
            </a:r>
            <a:r>
              <a:rPr lang="el-GR" altLang="en-US" sz="1600" dirty="0"/>
              <a:t>Σύνδεσμος: </a:t>
            </a:r>
            <a:r>
              <a:rPr lang="en-US" altLang="en-US" sz="1600" dirty="0"/>
              <a:t>http://www.infectionlandscapes.org/2011/04/trypanosomiasis-part-2-chagas-disease.html. </a:t>
            </a:r>
            <a:r>
              <a:rPr lang="el-GR" altLang="en-US" sz="1600" dirty="0"/>
              <a:t>Πηγή: </a:t>
            </a:r>
            <a:r>
              <a:rPr lang="en-US" altLang="en-US" sz="1600" dirty="0"/>
              <a:t>http://www.infectionlandscapes.org.</a:t>
            </a:r>
          </a:p>
          <a:p>
            <a:pPr marL="0" indent="0">
              <a:buNone/>
            </a:pPr>
            <a:r>
              <a:rPr lang="en-US" altLang="en-US" sz="1600" b="1" dirty="0" err="1" smtClean="0"/>
              <a:t>Εικόν</a:t>
            </a:r>
            <a:r>
              <a:rPr lang="en-US" altLang="en-US" sz="1600" b="1" dirty="0" smtClean="0"/>
              <a:t>α 23</a:t>
            </a:r>
            <a:r>
              <a:rPr lang="el-GR" altLang="en-US" sz="1600" b="1" dirty="0" smtClean="0"/>
              <a:t>.</a:t>
            </a:r>
            <a:r>
              <a:rPr lang="en-US" altLang="en-US" sz="1600" b="1" dirty="0" smtClean="0"/>
              <a:t> </a:t>
            </a:r>
            <a:r>
              <a:rPr lang="en-US" altLang="en-US" sz="1600" dirty="0"/>
              <a:t>Most of the material is FREE of copyright and users are welcome to store and copy material in the public domain (please, kindly cite the source). Centers for Disease Control and Prevention. </a:t>
            </a:r>
            <a:r>
              <a:rPr lang="en-US" altLang="en-US" sz="1600" dirty="0" err="1"/>
              <a:t>Σύνδεσμος</a:t>
            </a:r>
            <a:r>
              <a:rPr lang="en-US" altLang="en-US" sz="1600" dirty="0"/>
              <a:t>: http://</a:t>
            </a:r>
            <a:r>
              <a:rPr lang="en-US" altLang="en-US" sz="1600" dirty="0" smtClean="0"/>
              <a:t>www.cdc.gov/dpdx/trypanosomiasisAmerican/gallery.html. </a:t>
            </a:r>
            <a:r>
              <a:rPr lang="en-US" altLang="en-US" sz="1600" dirty="0" err="1"/>
              <a:t>Πηγή</a:t>
            </a:r>
            <a:r>
              <a:rPr lang="en-US" altLang="en-US" sz="1600" dirty="0"/>
              <a:t>: http://www.cdc.gov/dpdx/index.html</a:t>
            </a:r>
            <a:r>
              <a:rPr lang="en-US" altLang="en-US" sz="1600" dirty="0" smtClean="0"/>
              <a:t>.</a:t>
            </a:r>
            <a:endParaRPr lang="en-US" altLang="en-US" sz="1600" dirty="0"/>
          </a:p>
        </p:txBody>
      </p:sp>
      <p:sp>
        <p:nvSpPr>
          <p:cNvPr id="6" name="Θέση υποσέλιδου 5"/>
          <p:cNvSpPr>
            <a:spLocks noGrp="1"/>
          </p:cNvSpPr>
          <p:nvPr>
            <p:ph type="ftr" sz="quarter" idx="10"/>
          </p:nvPr>
        </p:nvSpPr>
        <p:spPr/>
        <p:txBody>
          <a:bodyPr/>
          <a:lstStyle/>
          <a:p>
            <a:pPr>
              <a:defRPr/>
            </a:pPr>
            <a:r>
              <a:rPr lang="el-GR" smtClean="0"/>
              <a:t>Ενότητα 8. Οι Ομάδες των Πρωτοζώων. Διάλεξη 2η.</a:t>
            </a:r>
            <a:endParaRPr lang="en-US" dirty="0"/>
          </a:p>
        </p:txBody>
      </p:sp>
      <p:sp>
        <p:nvSpPr>
          <p:cNvPr id="7" name="Θέση αριθμού διαφάνειας 6"/>
          <p:cNvSpPr>
            <a:spLocks noGrp="1"/>
          </p:cNvSpPr>
          <p:nvPr>
            <p:ph type="sldNum" sz="quarter" idx="11"/>
          </p:nvPr>
        </p:nvSpPr>
        <p:spPr/>
        <p:txBody>
          <a:bodyPr/>
          <a:lstStyle/>
          <a:p>
            <a:pPr>
              <a:defRPr/>
            </a:pPr>
            <a:fld id="{B1EC891A-3574-4C87-AFF5-D366734DC37B}" type="slidenum">
              <a:rPr lang="en-US" smtClean="0"/>
              <a:pPr>
                <a:defRPr/>
              </a:pPr>
              <a:t>78</a:t>
            </a:fld>
            <a:endParaRPr lang="en-US"/>
          </a:p>
        </p:txBody>
      </p:sp>
    </p:spTree>
    <p:extLst>
      <p:ext uri="{BB962C8B-B14F-4D97-AF65-F5344CB8AC3E}">
        <p14:creationId xmlns:p14="http://schemas.microsoft.com/office/powerpoint/2010/main" val="642699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17066" y="350837"/>
            <a:ext cx="8263830" cy="1325563"/>
          </a:xfrm>
        </p:spPr>
        <p:txBody>
          <a:bodyPr/>
          <a:lstStyle/>
          <a:p>
            <a:r>
              <a:rPr lang="el-GR" altLang="en-US" sz="4000" dirty="0" smtClean="0"/>
              <a:t>Σημείωμα Χρήσης Έργων Τρίτων</a:t>
            </a:r>
            <a:r>
              <a:rPr lang="en-US" altLang="en-US" sz="4000" dirty="0" smtClean="0"/>
              <a:t> </a:t>
            </a:r>
            <a:r>
              <a:rPr lang="el-GR" altLang="en-US" sz="4000" dirty="0" smtClean="0"/>
              <a:t>7</a:t>
            </a:r>
            <a:r>
              <a:rPr lang="en-US" altLang="en-US" sz="4000" dirty="0" smtClean="0"/>
              <a:t>/</a:t>
            </a:r>
            <a:r>
              <a:rPr lang="el-GR" altLang="en-US" sz="4000" dirty="0" smtClean="0"/>
              <a:t>10</a:t>
            </a:r>
          </a:p>
        </p:txBody>
      </p:sp>
      <p:sp>
        <p:nvSpPr>
          <p:cNvPr id="125955" name="Content Placeholder 2"/>
          <p:cNvSpPr>
            <a:spLocks noGrp="1"/>
          </p:cNvSpPr>
          <p:nvPr>
            <p:ph idx="1"/>
          </p:nvPr>
        </p:nvSpPr>
        <p:spPr/>
        <p:txBody>
          <a:bodyPr/>
          <a:lstStyle/>
          <a:p>
            <a:pPr marL="0" indent="0">
              <a:buNone/>
            </a:pPr>
            <a:r>
              <a:rPr lang="el-GR" altLang="en-US" sz="1600" b="1" dirty="0" smtClean="0"/>
              <a:t>Εικόνα </a:t>
            </a:r>
            <a:r>
              <a:rPr lang="el-GR" altLang="en-US" sz="1600" b="1" dirty="0" smtClean="0"/>
              <a:t>24. </a:t>
            </a:r>
            <a:r>
              <a:rPr lang="en-US" altLang="en-US" sz="1600" dirty="0"/>
              <a:t>Most of the material is FREE of copyright and users are welcome to store and copy material in the public domain (please, kindly cite the source). Centers for Disease Control and Prevention. </a:t>
            </a:r>
            <a:r>
              <a:rPr lang="en-US" altLang="en-US" sz="1600" dirty="0" err="1"/>
              <a:t>Σύνδεσμος</a:t>
            </a:r>
            <a:r>
              <a:rPr lang="en-US" altLang="en-US" sz="1600" dirty="0"/>
              <a:t>: http://</a:t>
            </a:r>
            <a:r>
              <a:rPr lang="en-US" altLang="en-US" sz="1600" dirty="0" smtClean="0"/>
              <a:t>www.cdc.gov/dpdx/trypanosomiasisAmerican/gallery.html. </a:t>
            </a:r>
            <a:r>
              <a:rPr lang="en-US" altLang="en-US" sz="1600" dirty="0" err="1"/>
              <a:t>Πηγή</a:t>
            </a:r>
            <a:r>
              <a:rPr lang="en-US" altLang="en-US" sz="1600" dirty="0"/>
              <a:t>: http://www.cdc.gov/dpdx/index.html.</a:t>
            </a:r>
          </a:p>
          <a:p>
            <a:pPr marL="0" indent="0">
              <a:buNone/>
            </a:pPr>
            <a:r>
              <a:rPr lang="el-GR" altLang="en-US" sz="1600" b="1" dirty="0" smtClean="0"/>
              <a:t>Εικόνα 25. </a:t>
            </a:r>
            <a:r>
              <a:rPr lang="en-US" altLang="en-US" sz="1600" dirty="0"/>
              <a:t>Infection Landscapes. </a:t>
            </a:r>
            <a:r>
              <a:rPr lang="el-GR" altLang="en-US" sz="1600" dirty="0"/>
              <a:t>Σύνδεσμος: </a:t>
            </a:r>
            <a:r>
              <a:rPr lang="en-US" altLang="en-US" sz="1600" dirty="0"/>
              <a:t>http://www.infectionlandscapes.org/2011/04/trypanosomiasis-part-2-chagas-disease.html. </a:t>
            </a:r>
            <a:r>
              <a:rPr lang="el-GR" altLang="en-US" sz="1600" dirty="0"/>
              <a:t>Πηγή: </a:t>
            </a:r>
            <a:r>
              <a:rPr lang="en-US" altLang="en-US" sz="1600" dirty="0"/>
              <a:t>http://www.infectionlandscapes.org.</a:t>
            </a:r>
          </a:p>
          <a:p>
            <a:pPr marL="0" indent="0">
              <a:buNone/>
            </a:pPr>
            <a:r>
              <a:rPr lang="el-GR" altLang="en-US" sz="1600" b="1" dirty="0" smtClean="0"/>
              <a:t>Εικόνα 26. </a:t>
            </a:r>
            <a:r>
              <a:rPr lang="en-US" altLang="en-US" sz="1600" dirty="0"/>
              <a:t>Most of the material is FREE of copyright and users are welcome to store and copy material in the public domain (please, kindly cite the source). Centers for Disease Control and Prevention. </a:t>
            </a:r>
            <a:r>
              <a:rPr lang="en-US" altLang="en-US" sz="1600" dirty="0" err="1"/>
              <a:t>Σύνδεσμος</a:t>
            </a:r>
            <a:r>
              <a:rPr lang="en-US" altLang="en-US" sz="1600" dirty="0"/>
              <a:t>: http://</a:t>
            </a:r>
            <a:r>
              <a:rPr lang="en-US" altLang="en-US" sz="1600" dirty="0" smtClean="0"/>
              <a:t>www.cdc.gov/dpdx/balantidiasis/index.html. </a:t>
            </a:r>
            <a:r>
              <a:rPr lang="en-US" altLang="en-US" sz="1600" dirty="0" err="1"/>
              <a:t>Πηγή</a:t>
            </a:r>
            <a:r>
              <a:rPr lang="en-US" altLang="en-US" sz="1600" dirty="0"/>
              <a:t>: http://www.cdc.gov/dpdx/index.html.</a:t>
            </a:r>
          </a:p>
          <a:p>
            <a:pPr marL="0" indent="0">
              <a:buNone/>
            </a:pPr>
            <a:r>
              <a:rPr lang="el-GR" altLang="en-US" sz="1600" b="1" dirty="0" smtClean="0"/>
              <a:t>Εικόνα 27. </a:t>
            </a:r>
            <a:r>
              <a:rPr lang="en-US" altLang="en-US" sz="1600" dirty="0"/>
              <a:t>Most of the material is FREE of copyright and users are welcome to store and copy material in the public domain (please, kindly cite the source). Centers for Disease Control and Prevention. </a:t>
            </a:r>
            <a:r>
              <a:rPr lang="en-US" altLang="en-US" sz="1600" dirty="0" err="1"/>
              <a:t>Σύνδεσμος</a:t>
            </a:r>
            <a:r>
              <a:rPr lang="en-US" altLang="en-US" sz="1600" dirty="0"/>
              <a:t>: http://</a:t>
            </a:r>
            <a:r>
              <a:rPr lang="en-US" altLang="en-US" sz="1600" dirty="0" smtClean="0"/>
              <a:t>www.cdc.gov/dpdx/babesiosis/index.html. </a:t>
            </a:r>
            <a:r>
              <a:rPr lang="en-US" altLang="en-US" sz="1600" dirty="0" err="1"/>
              <a:t>Πηγή</a:t>
            </a:r>
            <a:r>
              <a:rPr lang="en-US" altLang="en-US" sz="1600" dirty="0"/>
              <a:t>: http://www.cdc.gov/dpdx/index.html</a:t>
            </a:r>
            <a:r>
              <a:rPr lang="en-US" altLang="en-US" sz="1600" dirty="0" smtClean="0"/>
              <a:t>.</a:t>
            </a:r>
            <a:endParaRPr lang="en-US" altLang="en-US" sz="1600" dirty="0"/>
          </a:p>
        </p:txBody>
      </p:sp>
      <p:sp>
        <p:nvSpPr>
          <p:cNvPr id="6" name="Θέση υποσέλιδου 5"/>
          <p:cNvSpPr>
            <a:spLocks noGrp="1"/>
          </p:cNvSpPr>
          <p:nvPr>
            <p:ph type="ftr" sz="quarter" idx="10"/>
          </p:nvPr>
        </p:nvSpPr>
        <p:spPr/>
        <p:txBody>
          <a:bodyPr/>
          <a:lstStyle/>
          <a:p>
            <a:pPr>
              <a:defRPr/>
            </a:pPr>
            <a:r>
              <a:rPr lang="el-GR" smtClean="0"/>
              <a:t>Ενότητα 8. Οι Ομάδες των Πρωτοζώων. Διάλεξη 2η.</a:t>
            </a:r>
            <a:endParaRPr lang="en-US" dirty="0"/>
          </a:p>
        </p:txBody>
      </p:sp>
      <p:sp>
        <p:nvSpPr>
          <p:cNvPr id="7" name="Θέση αριθμού διαφάνειας 6"/>
          <p:cNvSpPr>
            <a:spLocks noGrp="1"/>
          </p:cNvSpPr>
          <p:nvPr>
            <p:ph type="sldNum" sz="quarter" idx="11"/>
          </p:nvPr>
        </p:nvSpPr>
        <p:spPr/>
        <p:txBody>
          <a:bodyPr/>
          <a:lstStyle/>
          <a:p>
            <a:pPr>
              <a:defRPr/>
            </a:pPr>
            <a:fld id="{B1EC891A-3574-4C87-AFF5-D366734DC37B}" type="slidenum">
              <a:rPr lang="en-US" smtClean="0"/>
              <a:pPr>
                <a:defRPr/>
              </a:pPr>
              <a:t>79</a:t>
            </a:fld>
            <a:endParaRPr lang="en-US"/>
          </a:p>
        </p:txBody>
      </p:sp>
    </p:spTree>
    <p:extLst>
      <p:ext uri="{BB962C8B-B14F-4D97-AF65-F5344CB8AC3E}">
        <p14:creationId xmlns:p14="http://schemas.microsoft.com/office/powerpoint/2010/main" val="2980956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5"/>
          <p:cNvSpPr>
            <a:spLocks noGrp="1"/>
          </p:cNvSpPr>
          <p:nvPr>
            <p:ph type="title"/>
          </p:nvPr>
        </p:nvSpPr>
        <p:spPr/>
        <p:txBody>
          <a:bodyPr/>
          <a:lstStyle/>
          <a:p>
            <a:pPr eaLnBrk="1" hangingPunct="1"/>
            <a:r>
              <a:rPr lang="el-GR" altLang="el-GR" smtClean="0"/>
              <a:t>Πρωτόζωα: Ασθένειες</a:t>
            </a:r>
          </a:p>
        </p:txBody>
      </p:sp>
      <p:pic>
        <p:nvPicPr>
          <p:cNvPr id="14339" name="Θέση εικόνας 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21" t="1689" r="-1521" b="1689"/>
          <a:stretch>
            <a:fillRect/>
          </a:stretch>
        </p:blipFill>
        <p:spPr>
          <a:xfrm>
            <a:off x="971550" y="1341438"/>
            <a:ext cx="7345363" cy="4103687"/>
          </a:xfrm>
        </p:spPr>
      </p:pic>
      <p:sp>
        <p:nvSpPr>
          <p:cNvPr id="14340" name="Θέση κειμένου 6"/>
          <p:cNvSpPr>
            <a:spLocks noGrp="1"/>
          </p:cNvSpPr>
          <p:nvPr>
            <p:ph type="body" sz="quarter" idx="14"/>
          </p:nvPr>
        </p:nvSpPr>
        <p:spPr>
          <a:xfrm>
            <a:off x="879475" y="5540375"/>
            <a:ext cx="7940675" cy="788988"/>
          </a:xfrm>
        </p:spPr>
        <p:txBody>
          <a:bodyPr/>
          <a:lstStyle/>
          <a:p>
            <a:pPr marL="71438" indent="0" eaLnBrk="1" hangingPunct="1">
              <a:lnSpc>
                <a:spcPct val="100000"/>
              </a:lnSpc>
              <a:spcBef>
                <a:spcPct val="0"/>
              </a:spcBef>
              <a:buFontTx/>
              <a:buNone/>
            </a:pPr>
            <a:r>
              <a:rPr lang="el-GR" altLang="el-GR" sz="2000" smtClean="0">
                <a:cs typeface="Times New Roman" panose="02020603050405020304" pitchFamily="18" charset="0"/>
              </a:rPr>
              <a:t>Θα αναφερθούν </a:t>
            </a:r>
            <a:r>
              <a:rPr lang="el-GR" altLang="el-GR" sz="2000" b="1" smtClean="0">
                <a:cs typeface="Times New Roman" panose="02020603050405020304" pitchFamily="18" charset="0"/>
              </a:rPr>
              <a:t>ασθένειες </a:t>
            </a:r>
            <a:r>
              <a:rPr lang="el-GR" altLang="el-GR" sz="2000" smtClean="0">
                <a:cs typeface="Times New Roman" panose="02020603050405020304" pitchFamily="18" charset="0"/>
              </a:rPr>
              <a:t>που προκαλούνται από τα: </a:t>
            </a:r>
            <a:r>
              <a:rPr lang="el-GR" altLang="el-GR" sz="2000" b="1" smtClean="0">
                <a:cs typeface="Times New Roman" panose="02020603050405020304" pitchFamily="18" charset="0"/>
              </a:rPr>
              <a:t>Κυψελιδωτά, </a:t>
            </a:r>
          </a:p>
          <a:p>
            <a:pPr marL="71438" indent="0" eaLnBrk="1" hangingPunct="1">
              <a:lnSpc>
                <a:spcPct val="100000"/>
              </a:lnSpc>
              <a:spcBef>
                <a:spcPct val="0"/>
              </a:spcBef>
              <a:buFontTx/>
              <a:buNone/>
            </a:pPr>
            <a:r>
              <a:rPr lang="el-GR" altLang="el-GR" sz="2000" b="1" smtClean="0">
                <a:cs typeface="Times New Roman" panose="02020603050405020304" pitchFamily="18" charset="0"/>
              </a:rPr>
              <a:t>Κινητόπλαστα, Αυλακωτά, Μικροσπορίδια </a:t>
            </a:r>
            <a:r>
              <a:rPr lang="el-GR" altLang="el-GR" sz="2000" smtClean="0">
                <a:cs typeface="Times New Roman" panose="02020603050405020304" pitchFamily="18" charset="0"/>
              </a:rPr>
              <a:t>και κάποιες </a:t>
            </a:r>
            <a:r>
              <a:rPr lang="el-GR" altLang="el-GR" sz="2000" b="1" smtClean="0">
                <a:cs typeface="Times New Roman" panose="02020603050405020304" pitchFamily="18" charset="0"/>
              </a:rPr>
              <a:t>Αμοιβάδες.</a:t>
            </a:r>
            <a:endParaRPr lang="en-GB" altLang="el-GR" sz="2000" b="1" smtClean="0">
              <a:cs typeface="Times New Roman" panose="02020603050405020304" pitchFamily="18" charset="0"/>
            </a:endParaRPr>
          </a:p>
          <a:p>
            <a:pPr marL="71438" indent="0" eaLnBrk="1" hangingPunct="1"/>
            <a:endParaRPr lang="el-GR" altLang="el-GR" smtClean="0"/>
          </a:p>
        </p:txBody>
      </p:sp>
      <p:sp>
        <p:nvSpPr>
          <p:cNvPr id="4" name="Θέση υποσέλιδου 3"/>
          <p:cNvSpPr>
            <a:spLocks noGrp="1"/>
          </p:cNvSpPr>
          <p:nvPr>
            <p:ph type="ftr" sz="quarter" idx="15"/>
          </p:nvPr>
        </p:nvSpPr>
        <p:spPr/>
        <p:txBody>
          <a:bodyPr/>
          <a:lstStyle/>
          <a:p>
            <a:pPr>
              <a:defRPr/>
            </a:pPr>
            <a:r>
              <a:rPr lang="el-GR" smtClean="0"/>
              <a:t>Ενότητα 8. Οι Ομάδες των Πρωτοζώων. Διάλεξη 2η.</a:t>
            </a:r>
            <a:endParaRPr lang="en-US"/>
          </a:p>
        </p:txBody>
      </p:sp>
      <p:sp>
        <p:nvSpPr>
          <p:cNvPr id="5" name="Θέση αριθμού διαφάνειας 4"/>
          <p:cNvSpPr>
            <a:spLocks noGrp="1"/>
          </p:cNvSpPr>
          <p:nvPr>
            <p:ph type="sldNum" sz="quarter" idx="16"/>
          </p:nvPr>
        </p:nvSpPr>
        <p:spPr/>
        <p:txBody>
          <a:bodyPr/>
          <a:lstStyle/>
          <a:p>
            <a:pPr>
              <a:defRPr/>
            </a:pPr>
            <a:fld id="{3C68B855-DC04-4D3B-98F8-1A888647CF9F}" type="slidenum">
              <a:rPr lang="en-US" altLang="el-GR" smtClean="0"/>
              <a:pPr>
                <a:defRPr/>
              </a:pPr>
              <a:t>8</a:t>
            </a:fld>
            <a:endParaRPr lang="en-US" altLang="el-GR"/>
          </a:p>
        </p:txBody>
      </p:sp>
      <p:sp>
        <p:nvSpPr>
          <p:cNvPr id="7" name="TextBox 6"/>
          <p:cNvSpPr txBox="1"/>
          <p:nvPr/>
        </p:nvSpPr>
        <p:spPr>
          <a:xfrm>
            <a:off x="7964488" y="5126038"/>
            <a:ext cx="263525" cy="276225"/>
          </a:xfrm>
          <a:prstGeom prst="rect">
            <a:avLst/>
          </a:prstGeom>
          <a:noFill/>
        </p:spPr>
        <p:txBody>
          <a:bodyPr wrap="none">
            <a:spAutoFit/>
          </a:bodyPr>
          <a:lstStyle/>
          <a:p>
            <a:pPr>
              <a:defRPr/>
            </a:pPr>
            <a:r>
              <a:rPr lang="en-US" sz="1200" b="1" dirty="0">
                <a:latin typeface="+mj-lt"/>
              </a:rPr>
              <a:t>2</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76089" y="365125"/>
            <a:ext cx="8191822" cy="1325563"/>
          </a:xfrm>
        </p:spPr>
        <p:txBody>
          <a:bodyPr/>
          <a:lstStyle/>
          <a:p>
            <a:r>
              <a:rPr lang="el-GR" altLang="en-US" sz="4000" dirty="0" smtClean="0"/>
              <a:t>Σημείωμα Χρήσης Έργων Τρίτων</a:t>
            </a:r>
            <a:r>
              <a:rPr lang="en-US" altLang="en-US" sz="4000" dirty="0" smtClean="0"/>
              <a:t> </a:t>
            </a:r>
            <a:r>
              <a:rPr lang="el-GR" altLang="en-US" sz="4000" dirty="0" smtClean="0"/>
              <a:t>8</a:t>
            </a:r>
            <a:r>
              <a:rPr lang="en-US" altLang="en-US" sz="4000" dirty="0" smtClean="0"/>
              <a:t>/</a:t>
            </a:r>
            <a:r>
              <a:rPr lang="el-GR" altLang="en-US" sz="4000" dirty="0" smtClean="0"/>
              <a:t>10</a:t>
            </a:r>
          </a:p>
        </p:txBody>
      </p:sp>
      <p:sp>
        <p:nvSpPr>
          <p:cNvPr id="125955" name="Content Placeholder 2"/>
          <p:cNvSpPr>
            <a:spLocks noGrp="1"/>
          </p:cNvSpPr>
          <p:nvPr>
            <p:ph idx="1"/>
          </p:nvPr>
        </p:nvSpPr>
        <p:spPr/>
        <p:txBody>
          <a:bodyPr/>
          <a:lstStyle/>
          <a:p>
            <a:pPr marL="0" indent="0">
              <a:buNone/>
            </a:pPr>
            <a:r>
              <a:rPr lang="el-GR" altLang="en-US" sz="1600" b="1" dirty="0" smtClean="0"/>
              <a:t>Εικόνα </a:t>
            </a:r>
            <a:r>
              <a:rPr lang="el-GR" altLang="en-US" sz="1600" b="1" dirty="0" smtClean="0"/>
              <a:t>28. </a:t>
            </a:r>
            <a:r>
              <a:rPr lang="en-US" altLang="en-US" sz="1600" dirty="0"/>
              <a:t>Most of the material is FREE of copyright and users are welcome to store and copy material in the public domain (please, kindly cite the source). Centers for Disease Control and Prevention. </a:t>
            </a:r>
            <a:r>
              <a:rPr lang="en-US" altLang="en-US" sz="1600" dirty="0" err="1"/>
              <a:t>Σύνδεσμος</a:t>
            </a:r>
            <a:r>
              <a:rPr lang="en-US" altLang="en-US" sz="1600" dirty="0"/>
              <a:t>: http://</a:t>
            </a:r>
            <a:r>
              <a:rPr lang="en-US" altLang="en-US" sz="1600" dirty="0" smtClean="0"/>
              <a:t>www.cdc.gov/dpdx/cryptosporidiosis/index.html. </a:t>
            </a:r>
            <a:r>
              <a:rPr lang="en-US" altLang="en-US" sz="1600" dirty="0" err="1"/>
              <a:t>Πηγή</a:t>
            </a:r>
            <a:r>
              <a:rPr lang="en-US" altLang="en-US" sz="1600" dirty="0"/>
              <a:t>: http://www.cdc.gov/dpdx/index.html.</a:t>
            </a:r>
          </a:p>
          <a:p>
            <a:pPr marL="0" indent="0">
              <a:buNone/>
            </a:pPr>
            <a:r>
              <a:rPr lang="el-GR" altLang="en-US" sz="1600" b="1" dirty="0" smtClean="0"/>
              <a:t>Εικόνα 29. </a:t>
            </a:r>
            <a:r>
              <a:rPr lang="en-US" altLang="en-US" sz="1600" dirty="0"/>
              <a:t>Most of the material is FREE of copyright and users are welcome to store and copy material in the public domain (please, kindly cite the source). Centers for Disease Control and Prevention. </a:t>
            </a:r>
            <a:r>
              <a:rPr lang="en-US" altLang="en-US" sz="1600" dirty="0" err="1"/>
              <a:t>Σύνδεσμος</a:t>
            </a:r>
            <a:r>
              <a:rPr lang="en-US" altLang="en-US" sz="1600" dirty="0"/>
              <a:t>: http://</a:t>
            </a:r>
            <a:r>
              <a:rPr lang="en-US" altLang="en-US" sz="1600" dirty="0" smtClean="0"/>
              <a:t>www.cdc.gov/dpdx/cyclosporiasis/index.html. </a:t>
            </a:r>
            <a:r>
              <a:rPr lang="en-US" altLang="en-US" sz="1600" dirty="0" err="1"/>
              <a:t>Πηγή</a:t>
            </a:r>
            <a:r>
              <a:rPr lang="en-US" altLang="en-US" sz="1600" dirty="0"/>
              <a:t>: http://www.cdc.gov/dpdx/index.html.</a:t>
            </a:r>
          </a:p>
          <a:p>
            <a:pPr marL="0" indent="0">
              <a:buNone/>
            </a:pPr>
            <a:r>
              <a:rPr lang="el-GR" altLang="en-US" sz="1600" b="1" dirty="0" smtClean="0"/>
              <a:t>Εικόνα 30. </a:t>
            </a:r>
            <a:r>
              <a:rPr lang="en-US" altLang="en-US" sz="1600" dirty="0"/>
              <a:t>Most of the material is FREE of copyright and users are welcome to store and copy material in the public domain (please, kindly cite the source). Centers for Disease Control and Prevention. </a:t>
            </a:r>
            <a:r>
              <a:rPr lang="en-US" altLang="en-US" sz="1600" dirty="0" err="1"/>
              <a:t>Σύνδεσμος</a:t>
            </a:r>
            <a:r>
              <a:rPr lang="en-US" altLang="en-US" sz="1600" dirty="0"/>
              <a:t>: http://</a:t>
            </a:r>
            <a:r>
              <a:rPr lang="en-US" altLang="en-US" sz="1600" dirty="0" smtClean="0"/>
              <a:t>www.cdc.gov/dpdx/cystoisosporiasis/index.html. </a:t>
            </a:r>
            <a:r>
              <a:rPr lang="en-US" altLang="en-US" sz="1600" dirty="0" err="1"/>
              <a:t>Πηγή</a:t>
            </a:r>
            <a:r>
              <a:rPr lang="en-US" altLang="en-US" sz="1600" dirty="0"/>
              <a:t>: http://www.cdc.gov/dpdx/index.html</a:t>
            </a:r>
            <a:r>
              <a:rPr lang="en-US" altLang="en-US" sz="1600" dirty="0" smtClean="0"/>
              <a:t>.</a:t>
            </a:r>
            <a:endParaRPr lang="en-US" altLang="en-US" sz="1600" dirty="0"/>
          </a:p>
        </p:txBody>
      </p:sp>
      <p:sp>
        <p:nvSpPr>
          <p:cNvPr id="6" name="Θέση υποσέλιδου 5"/>
          <p:cNvSpPr>
            <a:spLocks noGrp="1"/>
          </p:cNvSpPr>
          <p:nvPr>
            <p:ph type="ftr" sz="quarter" idx="10"/>
          </p:nvPr>
        </p:nvSpPr>
        <p:spPr/>
        <p:txBody>
          <a:bodyPr/>
          <a:lstStyle/>
          <a:p>
            <a:pPr>
              <a:defRPr/>
            </a:pPr>
            <a:r>
              <a:rPr lang="el-GR" smtClean="0"/>
              <a:t>Ενότητα 8. Οι Ομάδες των Πρωτοζώων. Διάλεξη 2η.</a:t>
            </a:r>
            <a:endParaRPr lang="en-US" dirty="0"/>
          </a:p>
        </p:txBody>
      </p:sp>
      <p:sp>
        <p:nvSpPr>
          <p:cNvPr id="7" name="Θέση αριθμού διαφάνειας 6"/>
          <p:cNvSpPr>
            <a:spLocks noGrp="1"/>
          </p:cNvSpPr>
          <p:nvPr>
            <p:ph type="sldNum" sz="quarter" idx="11"/>
          </p:nvPr>
        </p:nvSpPr>
        <p:spPr/>
        <p:txBody>
          <a:bodyPr/>
          <a:lstStyle/>
          <a:p>
            <a:pPr>
              <a:defRPr/>
            </a:pPr>
            <a:fld id="{B1EC891A-3574-4C87-AFF5-D366734DC37B}" type="slidenum">
              <a:rPr lang="en-US" smtClean="0"/>
              <a:pPr>
                <a:defRPr/>
              </a:pPr>
              <a:t>80</a:t>
            </a:fld>
            <a:endParaRPr lang="en-US"/>
          </a:p>
        </p:txBody>
      </p:sp>
    </p:spTree>
    <p:extLst>
      <p:ext uri="{BB962C8B-B14F-4D97-AF65-F5344CB8AC3E}">
        <p14:creationId xmlns:p14="http://schemas.microsoft.com/office/powerpoint/2010/main" val="39982832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76089" y="350837"/>
            <a:ext cx="8191822" cy="1325563"/>
          </a:xfrm>
        </p:spPr>
        <p:txBody>
          <a:bodyPr/>
          <a:lstStyle/>
          <a:p>
            <a:r>
              <a:rPr lang="el-GR" altLang="en-US" sz="4000" dirty="0" smtClean="0"/>
              <a:t>Σημείωμα Χρήσης Έργων Τρίτων</a:t>
            </a:r>
            <a:r>
              <a:rPr lang="en-US" altLang="en-US" sz="4000" dirty="0" smtClean="0"/>
              <a:t> </a:t>
            </a:r>
            <a:r>
              <a:rPr lang="el-GR" altLang="en-US" sz="4000" dirty="0" smtClean="0"/>
              <a:t>9</a:t>
            </a:r>
            <a:r>
              <a:rPr lang="en-US" altLang="en-US" sz="4000" dirty="0" smtClean="0"/>
              <a:t>/</a:t>
            </a:r>
            <a:r>
              <a:rPr lang="el-GR" altLang="en-US" sz="4000" dirty="0" smtClean="0"/>
              <a:t>10</a:t>
            </a:r>
          </a:p>
        </p:txBody>
      </p:sp>
      <p:sp>
        <p:nvSpPr>
          <p:cNvPr id="125955" name="Content Placeholder 2"/>
          <p:cNvSpPr>
            <a:spLocks noGrp="1"/>
          </p:cNvSpPr>
          <p:nvPr>
            <p:ph idx="1"/>
          </p:nvPr>
        </p:nvSpPr>
        <p:spPr/>
        <p:txBody>
          <a:bodyPr/>
          <a:lstStyle/>
          <a:p>
            <a:pPr marL="0" indent="0">
              <a:buNone/>
            </a:pPr>
            <a:r>
              <a:rPr lang="el-GR" altLang="en-US" sz="1600" b="1" dirty="0" smtClean="0"/>
              <a:t>Εικόνα </a:t>
            </a:r>
            <a:r>
              <a:rPr lang="el-GR" altLang="en-US" sz="1600" b="1" dirty="0" smtClean="0"/>
              <a:t>31. </a:t>
            </a:r>
            <a:r>
              <a:rPr lang="en-US" altLang="en-US" sz="1600" dirty="0"/>
              <a:t>Most of the material is FREE of copyright and users are welcome to store and copy material in the public domain (please, kindly cite the source). Centers for Disease Control and Prevention. </a:t>
            </a:r>
            <a:r>
              <a:rPr lang="en-US" altLang="en-US" sz="1600" dirty="0" err="1"/>
              <a:t>Σύνδεσμος</a:t>
            </a:r>
            <a:r>
              <a:rPr lang="en-US" altLang="en-US" sz="1600" dirty="0"/>
              <a:t>: http://</a:t>
            </a:r>
            <a:r>
              <a:rPr lang="en-US" altLang="en-US" sz="1600" dirty="0" smtClean="0"/>
              <a:t>www.cdc.gov/dpdx/toxoplasmosis/index.html. </a:t>
            </a:r>
            <a:r>
              <a:rPr lang="en-US" altLang="en-US" sz="1600" dirty="0" err="1"/>
              <a:t>Πηγή</a:t>
            </a:r>
            <a:r>
              <a:rPr lang="en-US" altLang="en-US" sz="1600" dirty="0"/>
              <a:t>: http://www.cdc.gov/dpdx/index.html.</a:t>
            </a:r>
          </a:p>
          <a:p>
            <a:pPr marL="0" indent="0">
              <a:buNone/>
            </a:pPr>
            <a:r>
              <a:rPr lang="el-GR" altLang="en-US" sz="1600" b="1" dirty="0" smtClean="0"/>
              <a:t>Εικόνα 32. </a:t>
            </a:r>
            <a:r>
              <a:rPr lang="en-US" altLang="en-US" sz="1600" dirty="0" smtClean="0"/>
              <a:t>© </a:t>
            </a:r>
            <a:r>
              <a:rPr lang="en-US" altLang="en-US" sz="1600" dirty="0"/>
              <a:t>2015 IGTRCN. SITE BY ACADEMIC WEB PAGES. </a:t>
            </a:r>
            <a:r>
              <a:rPr lang="el-GR" altLang="en-US" sz="1600" dirty="0"/>
              <a:t>Σύνδεσμος: </a:t>
            </a:r>
            <a:r>
              <a:rPr lang="en-US" altLang="en-US" sz="1600" dirty="0"/>
              <a:t>http://igtrcn.org/densovirus-delivery-of-dna-to-anopheles-gambiae. </a:t>
            </a:r>
            <a:r>
              <a:rPr lang="el-GR" altLang="en-US" sz="1600" dirty="0"/>
              <a:t>Πηγή: </a:t>
            </a:r>
            <a:r>
              <a:rPr lang="en-US" altLang="en-US" sz="1600" dirty="0"/>
              <a:t>Insect Genetic Technologies Research Coordination Network. http://igtrcn.org</a:t>
            </a:r>
          </a:p>
          <a:p>
            <a:pPr marL="0" indent="0">
              <a:buNone/>
            </a:pPr>
            <a:r>
              <a:rPr lang="el-GR" altLang="en-US" sz="1600" b="1" dirty="0" smtClean="0"/>
              <a:t> Εικόνα 33</a:t>
            </a:r>
            <a:r>
              <a:rPr lang="el-GR" altLang="en-US" sz="1600" dirty="0" smtClean="0"/>
              <a:t>. </a:t>
            </a:r>
            <a:r>
              <a:rPr lang="en-US" altLang="en-US" sz="1600" dirty="0"/>
              <a:t>Most of the material is FREE of copyright and users are welcome to store and copy material in the public domain (please, kindly cite the source). Centers for Disease Control and Prevention. </a:t>
            </a:r>
            <a:r>
              <a:rPr lang="en-US" altLang="en-US" sz="1600" dirty="0" err="1"/>
              <a:t>Σύνδεσμος</a:t>
            </a:r>
            <a:r>
              <a:rPr lang="en-US" altLang="en-US" sz="1600" dirty="0"/>
              <a:t>: http://</a:t>
            </a:r>
            <a:r>
              <a:rPr lang="en-US" altLang="en-US" sz="1600" dirty="0" smtClean="0"/>
              <a:t>www.cdc.gov/dpdx/malaria/gallery.html. </a:t>
            </a:r>
            <a:r>
              <a:rPr lang="en-US" altLang="en-US" sz="1600" dirty="0" err="1"/>
              <a:t>Πηγή</a:t>
            </a:r>
            <a:r>
              <a:rPr lang="en-US" altLang="en-US" sz="1600" dirty="0"/>
              <a:t>: http://www.cdc.gov/dpdx/index.html.</a:t>
            </a:r>
          </a:p>
          <a:p>
            <a:pPr marL="0" indent="0">
              <a:buNone/>
            </a:pPr>
            <a:r>
              <a:rPr lang="el-GR" altLang="en-US" sz="1600" b="1" dirty="0" smtClean="0"/>
              <a:t>Εικόνα 34. </a:t>
            </a:r>
            <a:r>
              <a:rPr lang="en-US" altLang="en-US" sz="1600" dirty="0"/>
              <a:t>Most of the material is FREE of copyright and users are welcome to store and copy material in the public domain (please, kindly cite the source). Centers for Disease Control and Prevention. </a:t>
            </a:r>
            <a:r>
              <a:rPr lang="en-US" altLang="en-US" sz="1600" dirty="0" err="1"/>
              <a:t>Σύνδεσμος</a:t>
            </a:r>
            <a:r>
              <a:rPr lang="en-US" altLang="en-US" sz="1600" dirty="0"/>
              <a:t>: http://</a:t>
            </a:r>
            <a:r>
              <a:rPr lang="en-US" altLang="en-US" sz="1600" dirty="0" smtClean="0"/>
              <a:t>www.cdc.gov/dpdx/malaria/index.html. </a:t>
            </a:r>
            <a:r>
              <a:rPr lang="en-US" altLang="en-US" sz="1600" dirty="0" err="1"/>
              <a:t>Πηγή</a:t>
            </a:r>
            <a:r>
              <a:rPr lang="en-US" altLang="en-US" sz="1600" dirty="0"/>
              <a:t>: http://www.cdc.gov/dpdx/index.html</a:t>
            </a:r>
            <a:r>
              <a:rPr lang="en-US" altLang="en-US" sz="1600" dirty="0" smtClean="0"/>
              <a:t>.</a:t>
            </a:r>
            <a:endParaRPr lang="en-US" altLang="en-US" sz="1600" dirty="0"/>
          </a:p>
        </p:txBody>
      </p:sp>
      <p:sp>
        <p:nvSpPr>
          <p:cNvPr id="6" name="Θέση υποσέλιδου 5"/>
          <p:cNvSpPr>
            <a:spLocks noGrp="1"/>
          </p:cNvSpPr>
          <p:nvPr>
            <p:ph type="ftr" sz="quarter" idx="10"/>
          </p:nvPr>
        </p:nvSpPr>
        <p:spPr/>
        <p:txBody>
          <a:bodyPr/>
          <a:lstStyle/>
          <a:p>
            <a:pPr>
              <a:defRPr/>
            </a:pPr>
            <a:r>
              <a:rPr lang="el-GR" smtClean="0"/>
              <a:t>Ενότητα 8. Οι Ομάδες των Πρωτοζώων. Διάλεξη 2η.</a:t>
            </a:r>
            <a:endParaRPr lang="en-US" dirty="0"/>
          </a:p>
        </p:txBody>
      </p:sp>
      <p:sp>
        <p:nvSpPr>
          <p:cNvPr id="7" name="Θέση αριθμού διαφάνειας 6"/>
          <p:cNvSpPr>
            <a:spLocks noGrp="1"/>
          </p:cNvSpPr>
          <p:nvPr>
            <p:ph type="sldNum" sz="quarter" idx="11"/>
          </p:nvPr>
        </p:nvSpPr>
        <p:spPr/>
        <p:txBody>
          <a:bodyPr/>
          <a:lstStyle/>
          <a:p>
            <a:pPr>
              <a:defRPr/>
            </a:pPr>
            <a:fld id="{B1EC891A-3574-4C87-AFF5-D366734DC37B}" type="slidenum">
              <a:rPr lang="en-US" smtClean="0"/>
              <a:pPr>
                <a:defRPr/>
              </a:pPr>
              <a:t>81</a:t>
            </a:fld>
            <a:endParaRPr lang="en-US"/>
          </a:p>
        </p:txBody>
      </p:sp>
    </p:spTree>
    <p:extLst>
      <p:ext uri="{BB962C8B-B14F-4D97-AF65-F5344CB8AC3E}">
        <p14:creationId xmlns:p14="http://schemas.microsoft.com/office/powerpoint/2010/main" val="20288403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232135" y="350837"/>
            <a:ext cx="8633692" cy="1325563"/>
          </a:xfrm>
        </p:spPr>
        <p:txBody>
          <a:bodyPr/>
          <a:lstStyle/>
          <a:p>
            <a:r>
              <a:rPr lang="el-GR" altLang="en-US" sz="4000" dirty="0" smtClean="0"/>
              <a:t>Σημείωμα Χρήσης Έργων Τρίτων</a:t>
            </a:r>
            <a:r>
              <a:rPr lang="en-US" altLang="en-US" sz="4000" dirty="0" smtClean="0"/>
              <a:t> </a:t>
            </a:r>
            <a:r>
              <a:rPr lang="el-GR" altLang="en-US" sz="4000" dirty="0" smtClean="0"/>
              <a:t>10/10</a:t>
            </a:r>
          </a:p>
        </p:txBody>
      </p:sp>
      <p:sp>
        <p:nvSpPr>
          <p:cNvPr id="125955" name="Content Placeholder 2"/>
          <p:cNvSpPr>
            <a:spLocks noGrp="1"/>
          </p:cNvSpPr>
          <p:nvPr>
            <p:ph idx="1"/>
          </p:nvPr>
        </p:nvSpPr>
        <p:spPr/>
        <p:txBody>
          <a:bodyPr/>
          <a:lstStyle/>
          <a:p>
            <a:pPr marL="0" indent="0">
              <a:buNone/>
            </a:pPr>
            <a:r>
              <a:rPr lang="el-GR" altLang="en-US" sz="1600" b="1" dirty="0" smtClean="0"/>
              <a:t>Εικόνα </a:t>
            </a:r>
            <a:r>
              <a:rPr lang="el-GR" altLang="en-US" sz="1600" b="1" dirty="0" smtClean="0"/>
              <a:t>35. </a:t>
            </a:r>
            <a:r>
              <a:rPr lang="en-US" altLang="en-US" sz="1600" dirty="0"/>
              <a:t>Most of the material is FREE of copyright and users are welcome to store and copy material in the public domain (please, kindly cite the source). Centers for Disease Control and Prevention. </a:t>
            </a:r>
            <a:r>
              <a:rPr lang="en-US" altLang="en-US" sz="1600" dirty="0" err="1"/>
              <a:t>Σύνδεσμος</a:t>
            </a:r>
            <a:r>
              <a:rPr lang="en-US" altLang="en-US" sz="1600" dirty="0"/>
              <a:t>: http://</a:t>
            </a:r>
            <a:r>
              <a:rPr lang="en-US" altLang="en-US" sz="1600" dirty="0" smtClean="0"/>
              <a:t>www.cdc.gov/dpdx/malaria/gallery.html. </a:t>
            </a:r>
            <a:r>
              <a:rPr lang="en-US" altLang="en-US" sz="1600" dirty="0" err="1"/>
              <a:t>Πηγή:http</a:t>
            </a:r>
            <a:r>
              <a:rPr lang="en-US" altLang="en-US" sz="1600" dirty="0"/>
              <a:t>://www.cdc.gov/dpdx/index.html.</a:t>
            </a:r>
            <a:endParaRPr lang="en-US" altLang="en-US" sz="1600" dirty="0" smtClean="0"/>
          </a:p>
          <a:p>
            <a:pPr marL="0" indent="0">
              <a:buNone/>
            </a:pPr>
            <a:r>
              <a:rPr lang="el-GR" altLang="en-US" sz="1600" b="1" dirty="0" smtClean="0"/>
              <a:t>Εικόνα 36. </a:t>
            </a:r>
            <a:r>
              <a:rPr lang="en-US" altLang="en-US" sz="1600" dirty="0"/>
              <a:t>©2015 The </a:t>
            </a:r>
            <a:r>
              <a:rPr lang="en-US" altLang="en-US" sz="1600" dirty="0" err="1"/>
              <a:t>EuPathDB</a:t>
            </a:r>
            <a:r>
              <a:rPr lang="en-US" altLang="en-US" sz="1600" dirty="0"/>
              <a:t> Project Team. </a:t>
            </a:r>
            <a:r>
              <a:rPr lang="el-GR" altLang="en-US" sz="1600" dirty="0"/>
              <a:t>Σύνδεσμος: </a:t>
            </a:r>
            <a:r>
              <a:rPr lang="en-US" altLang="en-US" sz="1600" dirty="0"/>
              <a:t>http://eupathdb.org/eupathdb/. </a:t>
            </a:r>
            <a:r>
              <a:rPr lang="el-GR" altLang="en-US" sz="1600" dirty="0"/>
              <a:t>Πηγή: </a:t>
            </a:r>
            <a:r>
              <a:rPr lang="en-US" altLang="en-US" sz="1600" dirty="0" err="1"/>
              <a:t>Eykariotic</a:t>
            </a:r>
            <a:r>
              <a:rPr lang="en-US" altLang="en-US" sz="1600" dirty="0"/>
              <a:t> Pathogen Database </a:t>
            </a:r>
            <a:r>
              <a:rPr lang="en-US" altLang="en-US" sz="1600" dirty="0" err="1"/>
              <a:t>Resourses</a:t>
            </a:r>
            <a:r>
              <a:rPr lang="en-US" altLang="en-US" sz="1600" dirty="0"/>
              <a:t> http://eupathdb.org.</a:t>
            </a:r>
          </a:p>
          <a:p>
            <a:pPr marL="0" indent="0">
              <a:buNone/>
            </a:pPr>
            <a:endParaRPr lang="en-US" altLang="en-US" sz="1600" dirty="0"/>
          </a:p>
          <a:p>
            <a:pPr marL="0" indent="0">
              <a:buNone/>
            </a:pPr>
            <a:endParaRPr lang="en-US" altLang="en-US" sz="1600" dirty="0"/>
          </a:p>
        </p:txBody>
      </p:sp>
      <p:sp>
        <p:nvSpPr>
          <p:cNvPr id="6" name="Θέση υποσέλιδου 5"/>
          <p:cNvSpPr>
            <a:spLocks noGrp="1"/>
          </p:cNvSpPr>
          <p:nvPr>
            <p:ph type="ftr" sz="quarter" idx="10"/>
          </p:nvPr>
        </p:nvSpPr>
        <p:spPr/>
        <p:txBody>
          <a:bodyPr/>
          <a:lstStyle/>
          <a:p>
            <a:pPr>
              <a:defRPr/>
            </a:pPr>
            <a:r>
              <a:rPr lang="el-GR" smtClean="0"/>
              <a:t>Ενότητα 8. Οι Ομάδες των Πρωτοζώων. Διάλεξη 2η.</a:t>
            </a:r>
            <a:endParaRPr lang="en-US" dirty="0"/>
          </a:p>
        </p:txBody>
      </p:sp>
      <p:sp>
        <p:nvSpPr>
          <p:cNvPr id="7" name="Θέση αριθμού διαφάνειας 6"/>
          <p:cNvSpPr>
            <a:spLocks noGrp="1"/>
          </p:cNvSpPr>
          <p:nvPr>
            <p:ph type="sldNum" sz="quarter" idx="11"/>
          </p:nvPr>
        </p:nvSpPr>
        <p:spPr/>
        <p:txBody>
          <a:bodyPr/>
          <a:lstStyle/>
          <a:p>
            <a:pPr>
              <a:defRPr/>
            </a:pPr>
            <a:fld id="{B1EC891A-3574-4C87-AFF5-D366734DC37B}" type="slidenum">
              <a:rPr lang="en-US" smtClean="0"/>
              <a:pPr>
                <a:defRPr/>
              </a:pPr>
              <a:t>82</a:t>
            </a:fld>
            <a:endParaRPr lang="en-US"/>
          </a:p>
        </p:txBody>
      </p:sp>
    </p:spTree>
    <p:extLst>
      <p:ext uri="{BB962C8B-B14F-4D97-AF65-F5344CB8AC3E}">
        <p14:creationId xmlns:p14="http://schemas.microsoft.com/office/powerpoint/2010/main" val="2394987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6"/>
          <p:cNvSpPr>
            <a:spLocks noGrp="1"/>
          </p:cNvSpPr>
          <p:nvPr>
            <p:ph type="title"/>
          </p:nvPr>
        </p:nvSpPr>
        <p:spPr/>
        <p:txBody>
          <a:bodyPr/>
          <a:lstStyle/>
          <a:p>
            <a:pPr eaLnBrk="1" hangingPunct="1"/>
            <a:r>
              <a:rPr lang="el-GR" altLang="el-GR" smtClean="0"/>
              <a:t>Αμοιβάδες: Ασθένειες</a:t>
            </a:r>
          </a:p>
        </p:txBody>
      </p:sp>
      <p:sp>
        <p:nvSpPr>
          <p:cNvPr id="5" name="Θέση υποσέλιδου 4"/>
          <p:cNvSpPr>
            <a:spLocks noGrp="1"/>
          </p:cNvSpPr>
          <p:nvPr>
            <p:ph type="ftr" sz="quarter" idx="10"/>
          </p:nvPr>
        </p:nvSpPr>
        <p:spPr/>
        <p:txBody>
          <a:bodyPr/>
          <a:lstStyle/>
          <a:p>
            <a:pPr>
              <a:defRPr/>
            </a:pPr>
            <a:r>
              <a:rPr lang="el-GR" smtClean="0"/>
              <a:t>Ενότητα 8. Οι Ομάδες των Πρωτοζώων. Διάλεξη 2η.</a:t>
            </a:r>
            <a:endParaRPr lang="en-US"/>
          </a:p>
        </p:txBody>
      </p:sp>
      <p:sp>
        <p:nvSpPr>
          <p:cNvPr id="6" name="Θέση αριθμού διαφάνειας 5"/>
          <p:cNvSpPr>
            <a:spLocks noGrp="1"/>
          </p:cNvSpPr>
          <p:nvPr>
            <p:ph type="sldNum" sz="quarter" idx="11"/>
          </p:nvPr>
        </p:nvSpPr>
        <p:spPr/>
        <p:txBody>
          <a:bodyPr/>
          <a:lstStyle/>
          <a:p>
            <a:pPr>
              <a:defRPr/>
            </a:pPr>
            <a:fld id="{776B60C3-A854-4B71-B6B0-3BB35BFDB3CD}" type="slidenum">
              <a:rPr lang="en-US" altLang="el-GR" smtClean="0"/>
              <a:pPr>
                <a:defRPr/>
              </a:pPr>
              <a:t>9</a:t>
            </a:fld>
            <a:endParaRPr lang="en-US" alt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dos">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os" id="{E7DA46A3-15F0-4767-842B-869BA7BE7BEA}" vid="{A5A31F60-9362-4B65-A79D-9AC0377754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dedos</Template>
  <TotalTime>15246</TotalTime>
  <Words>5972</Words>
  <Application>Microsoft Office PowerPoint</Application>
  <PresentationFormat>On-screen Show (4:3)</PresentationFormat>
  <Paragraphs>527</Paragraphs>
  <Slides>82</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82</vt:i4>
      </vt:variant>
    </vt:vector>
  </HeadingPairs>
  <TitlesOfParts>
    <vt:vector size="90" baseType="lpstr">
      <vt:lpstr>MS PGothic</vt:lpstr>
      <vt:lpstr>MS PGothic</vt:lpstr>
      <vt:lpstr>Arial</vt:lpstr>
      <vt:lpstr>Calibri</vt:lpstr>
      <vt:lpstr>Tahoma</vt:lpstr>
      <vt:lpstr>Times New Roman</vt:lpstr>
      <vt:lpstr>Wingdings</vt:lpstr>
      <vt:lpstr>dedos</vt:lpstr>
      <vt:lpstr>Ζωολογία Ι</vt:lpstr>
      <vt:lpstr>Περιεχόμενα ενότητας</vt:lpstr>
      <vt:lpstr>Πρωτόζωα: Ασθένειες (Ζωονόσοι και Ανθρωπονόσοι)</vt:lpstr>
      <vt:lpstr>Πρωτόζωα: Ταξινόμηση 1/4</vt:lpstr>
      <vt:lpstr>Πρωτόζωα: Ταξινόμηση 2/4</vt:lpstr>
      <vt:lpstr>Πρωτόζωα: Ταξινόμηση 3/4</vt:lpstr>
      <vt:lpstr>Πρωτόζωα: Ταξινόμηση 4/4</vt:lpstr>
      <vt:lpstr>Πρωτόζωα: Ασθένειες</vt:lpstr>
      <vt:lpstr>Αμοιβάδες: Ασθένειες</vt:lpstr>
      <vt:lpstr>Αμοιβάδωση 1/2</vt:lpstr>
      <vt:lpstr>Αμοιβάδωση 2/2</vt:lpstr>
      <vt:lpstr>Πρωτογενής Αμοιβαδική Μηνιγγοεγκεφαλίτιδα  1/2</vt:lpstr>
      <vt:lpstr>Πρωτογενής Αμοιβαδική Μηνιγγοεγκεφαλίτιδα 2/2</vt:lpstr>
      <vt:lpstr>Χοανόζωα: Ασθένειες</vt:lpstr>
      <vt:lpstr>Ρινοσποριδίωση</vt:lpstr>
      <vt:lpstr>Κοκκιώδης Αμοιβαδική Εγκεφαλίτιδα</vt:lpstr>
      <vt:lpstr>Μικροσπορίδια: Ασθένειες</vt:lpstr>
      <vt:lpstr>Μικροσποριδίωση 1/2</vt:lpstr>
      <vt:lpstr>Μικροσποριδίωση 2/2</vt:lpstr>
      <vt:lpstr>Διπλομονάδες: Ασθένειες</vt:lpstr>
      <vt:lpstr>Γιαρδίαση  1/2</vt:lpstr>
      <vt:lpstr>Γαρδίαση  2/2</vt:lpstr>
      <vt:lpstr>Παραβασικά: Ασθένειες</vt:lpstr>
      <vt:lpstr>Διενδαμοιβάδωση 1/2</vt:lpstr>
      <vt:lpstr>Διενδαμοιβάδωση 2/2</vt:lpstr>
      <vt:lpstr>Τριχομονάδωση 1/2</vt:lpstr>
      <vt:lpstr>Τριχομονάδωση 2/2</vt:lpstr>
      <vt:lpstr>Αυλακωτά: Άλλα είδη</vt:lpstr>
      <vt:lpstr>Κινητόπλαστα: Ασθένειες</vt:lpstr>
      <vt:lpstr>Λεϊσμανίαση 1/5</vt:lpstr>
      <vt:lpstr>Λεϊσμανίαση 2/5</vt:lpstr>
      <vt:lpstr>Λεϊσμανίαση 3/5</vt:lpstr>
      <vt:lpstr>Λεϊσμανίαση 4/5</vt:lpstr>
      <vt:lpstr>Λεϊσμανίαση 5/5</vt:lpstr>
      <vt:lpstr>Κινητόπλαστα: Ασθένειες</vt:lpstr>
      <vt:lpstr>Τρυπανοσωμίαση 1/8</vt:lpstr>
      <vt:lpstr>Τρυπανοσωμίαση 2/8</vt:lpstr>
      <vt:lpstr>Τρυπανοσωμίαση 3/8</vt:lpstr>
      <vt:lpstr>Τρυπανοσωμίαση 4/8</vt:lpstr>
      <vt:lpstr>Τρυπανοσωμίαση 5/8</vt:lpstr>
      <vt:lpstr>Τρυπανοσωμίαση 6/8</vt:lpstr>
      <vt:lpstr>Τρυπανοσωμίαση 7/8</vt:lpstr>
      <vt:lpstr>Τρυπανοσωμίαση 8/8</vt:lpstr>
      <vt:lpstr>Κυψελιδωτά: Ασθένειες</vt:lpstr>
      <vt:lpstr>Δινομαστιγωτά 1/2</vt:lpstr>
      <vt:lpstr>Δινομαστιγωτά 2/2</vt:lpstr>
      <vt:lpstr>Βαλαντιδίωση 1/2</vt:lpstr>
      <vt:lpstr>Βαλαντιδίωση 2/2</vt:lpstr>
      <vt:lpstr>Ακροσυμπλεγματικά: Μπαμπεσίωση 1/2</vt:lpstr>
      <vt:lpstr>Ακροσυμπλεγματικά: Μπαμπεσίωση 2/2</vt:lpstr>
      <vt:lpstr>Ακροσυμπλεγματικά: Κρυπτοσποριδίωση 1/2</vt:lpstr>
      <vt:lpstr>Ακροσυμπλεγματικά: Κρυπτοσποριδίωση 2/2</vt:lpstr>
      <vt:lpstr>Ακροσυμπλεγματικά: Κυκλοσπορίαση 1/2</vt:lpstr>
      <vt:lpstr>Ακροσυμπλεγματικά: Κυκλοσπορίαση 2/2</vt:lpstr>
      <vt:lpstr>Ακροσυμπλεγματικά: Ισοσπορίαση 1/2</vt:lpstr>
      <vt:lpstr>Ακροσυμπλεγματικά: Ισοσπορίαση 2/2</vt:lpstr>
      <vt:lpstr>Ακροσυμπλεγματικά: Τοξοπλάσμωση 1/2</vt:lpstr>
      <vt:lpstr>Ακροσυμπλεγματικά: Τοξοπλάσμωση 2/2</vt:lpstr>
      <vt:lpstr>Ακροσυμπλεγματικά: Ελονοσία 1/5</vt:lpstr>
      <vt:lpstr>Ακροσυμπλεγματικά: Ελονοσία 2/5</vt:lpstr>
      <vt:lpstr>Ακροσυμπλεγματικά: Ελονοσία 3/5</vt:lpstr>
      <vt:lpstr>Ακροσυμπλεγματικά: Ελονοσία 4/5</vt:lpstr>
      <vt:lpstr>Ακροσυμπλεγματικά: Ελονοσία 5/5</vt:lpstr>
      <vt:lpstr>Πρωτόζωα: Ασθένειες 1/2</vt:lpstr>
      <vt:lpstr>Πρωτόζωα: Ασθένειες 2/2</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1/10</vt:lpstr>
      <vt:lpstr>Σημείωμα Χρήσης Έργων Τρίτων 2/10</vt:lpstr>
      <vt:lpstr>Σημείωμα Χρήσης Έργων Τρίτων 3/10</vt:lpstr>
      <vt:lpstr>Σημείωμα Χρήσης Έργων Τρίτων 4/10</vt:lpstr>
      <vt:lpstr>Σημείωμα Χρήσης Έργων Τρίτων 5/10</vt:lpstr>
      <vt:lpstr>Σημείωμα Χρήσης Έργων Τρίτων 6/10</vt:lpstr>
      <vt:lpstr>Σημείωμα Χρήσης Έργων Τρίτων 7/10</vt:lpstr>
      <vt:lpstr>Σημείωμα Χρήσης Έργων Τρίτων 8/10</vt:lpstr>
      <vt:lpstr>Σημείωμα Χρήσης Έργων Τρίτων 9/10</vt:lpstr>
      <vt:lpstr>Σημείωμα Χρήσης Έργων Τρίτων 10/10</vt:lpstr>
    </vt:vector>
  </TitlesOfParts>
  <Company>Department of Pharmacology,University of Cambridge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Vassiliki Siafaka</cp:lastModifiedBy>
  <cp:revision>229</cp:revision>
  <dcterms:created xsi:type="dcterms:W3CDTF">2013-03-28T17:54:43Z</dcterms:created>
  <dcterms:modified xsi:type="dcterms:W3CDTF">2015-10-18T06:26:20Z</dcterms:modified>
</cp:coreProperties>
</file>