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sldIdLst>
    <p:sldId id="456" r:id="rId2"/>
    <p:sldId id="458" r:id="rId3"/>
    <p:sldId id="459" r:id="rId4"/>
    <p:sldId id="460" r:id="rId5"/>
    <p:sldId id="461" r:id="rId6"/>
    <p:sldId id="462" r:id="rId7"/>
    <p:sldId id="463" r:id="rId8"/>
    <p:sldId id="464" r:id="rId9"/>
    <p:sldId id="465" r:id="rId10"/>
    <p:sldId id="466" r:id="rId11"/>
    <p:sldId id="467" r:id="rId12"/>
    <p:sldId id="468" r:id="rId13"/>
    <p:sldId id="469" r:id="rId14"/>
    <p:sldId id="470" r:id="rId15"/>
    <p:sldId id="471" r:id="rId16"/>
    <p:sldId id="472" r:id="rId17"/>
    <p:sldId id="473" r:id="rId18"/>
    <p:sldId id="457" r:id="rId19"/>
    <p:sldId id="411" r:id="rId20"/>
    <p:sldId id="412" r:id="rId21"/>
    <p:sldId id="474" r:id="rId22"/>
    <p:sldId id="475" r:id="rId23"/>
    <p:sldId id="414" r:id="rId24"/>
    <p:sldId id="415" r:id="rId25"/>
    <p:sldId id="416" r:id="rId26"/>
    <p:sldId id="476" r:id="rId27"/>
    <p:sldId id="477" r:id="rId28"/>
    <p:sldId id="478" r:id="rId29"/>
    <p:sldId id="479" r:id="rId30"/>
    <p:sldId id="48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72" autoAdjust="0"/>
    <p:restoredTop sz="90724" autoAdjust="0"/>
  </p:normalViewPr>
  <p:slideViewPr>
    <p:cSldViewPr snapToGrid="0">
      <p:cViewPr varScale="1">
        <p:scale>
          <a:sx n="67" d="100"/>
          <a:sy n="67" d="100"/>
        </p:scale>
        <p:origin x="210" y="78"/>
      </p:cViewPr>
      <p:guideLst/>
    </p:cSldViewPr>
  </p:slideViewPr>
  <p:outlineViewPr>
    <p:cViewPr>
      <p:scale>
        <a:sx n="33" d="100"/>
        <a:sy n="33" d="100"/>
      </p:scale>
      <p:origin x="0" y="-280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A15CB-E518-42D0-B086-3B1AF5864A87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DB2FB-1A1E-483C-8906-5BB705B55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5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36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67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21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06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12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05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97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9302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242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518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5576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565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30069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2558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23912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50010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58882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83827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0033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2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01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67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20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88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95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55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1819"/>
            <a:ext cx="7772400" cy="1415846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3602037"/>
            <a:ext cx="6894871" cy="2710273"/>
          </a:xfrm>
        </p:spPr>
        <p:txBody>
          <a:bodyPr/>
          <a:lstStyle>
            <a:lvl1pPr marL="0" indent="0" algn="ctr">
              <a:buNone/>
              <a:defRPr lang="en-US" sz="2400" b="1" smtClean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l-GR" sz="2800" dirty="0" smtClean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62159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10. Θηλαστικά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2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10. Θηλαστικά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quarter" idx="12"/>
          </p:nvPr>
        </p:nvSpPr>
        <p:spPr>
          <a:xfrm>
            <a:off x="628650" y="1855788"/>
            <a:ext cx="7886700" cy="230505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8" name="Θέση εικόνας 7"/>
          <p:cNvSpPr>
            <a:spLocks noGrp="1"/>
          </p:cNvSpPr>
          <p:nvPr>
            <p:ph type="pic" sz="quarter" idx="13"/>
          </p:nvPr>
        </p:nvSpPr>
        <p:spPr>
          <a:xfrm>
            <a:off x="628650" y="4214813"/>
            <a:ext cx="7886700" cy="19478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7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10. Θηλαστικά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54200"/>
            <a:ext cx="3890963" cy="4308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68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10. Θηλαστικά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28650" y="1853430"/>
            <a:ext cx="3836988" cy="43092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4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10. Θηλαστικά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0238" y="2160588"/>
            <a:ext cx="2949575" cy="37004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33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10. Θηλαστικά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93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10. Θηλαστικά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2"/>
          </p:nvPr>
        </p:nvSpPr>
        <p:spPr>
          <a:xfrm>
            <a:off x="628650" y="1854200"/>
            <a:ext cx="7886700" cy="3860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7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10. Θηλαστικά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7"/>
          </p:nvPr>
        </p:nvSpPr>
        <p:spPr>
          <a:xfrm>
            <a:off x="62865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8"/>
          </p:nvPr>
        </p:nvSpPr>
        <p:spPr>
          <a:xfrm>
            <a:off x="4724400" y="184833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9"/>
          </p:nvPr>
        </p:nvSpPr>
        <p:spPr>
          <a:xfrm>
            <a:off x="473710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03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10. Θηλαστικά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37100" y="1854200"/>
            <a:ext cx="3778250" cy="2044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682875" y="4075111"/>
            <a:ext cx="3778250" cy="203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26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10. Θηλαστικά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27050" y="2311400"/>
            <a:ext cx="252095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302000" y="2311400"/>
            <a:ext cx="250190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76950" y="2311400"/>
            <a:ext cx="2495550" cy="318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5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10. Θηλαστικά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1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10. Θηλαστικά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53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 smtClean="0"/>
              <a:t>Ενότητα 10. Θηλαστικά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B1735-2DB4-4A5D-8125-90C527128E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250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10. Θηλαστικά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1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10. Θηλαστικά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415" y="338662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10. Θηλαστικά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5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10. Θηλαστικά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Θέση εικόνας 6"/>
          <p:cNvSpPr>
            <a:spLocks noGrp="1"/>
          </p:cNvSpPr>
          <p:nvPr>
            <p:ph type="pic" sz="quarter" idx="13"/>
          </p:nvPr>
        </p:nvSpPr>
        <p:spPr>
          <a:xfrm>
            <a:off x="628651" y="1794694"/>
            <a:ext cx="7886699" cy="38369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quarter" idx="14"/>
          </p:nvPr>
        </p:nvSpPr>
        <p:spPr>
          <a:xfrm>
            <a:off x="628650" y="5735636"/>
            <a:ext cx="7940675" cy="485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660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10. Θηλαστικά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SmartArt 5"/>
          <p:cNvSpPr>
            <a:spLocks noGrp="1"/>
          </p:cNvSpPr>
          <p:nvPr>
            <p:ph type="dgm" sz="quarter" idx="12"/>
          </p:nvPr>
        </p:nvSpPr>
        <p:spPr>
          <a:xfrm>
            <a:off x="628650" y="1858963"/>
            <a:ext cx="7886700" cy="4261618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513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10. Θηλαστικά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εικόνας 5"/>
          <p:cNvSpPr>
            <a:spLocks noGrp="1"/>
          </p:cNvSpPr>
          <p:nvPr>
            <p:ph type="pic" sz="quarter" idx="12"/>
          </p:nvPr>
        </p:nvSpPr>
        <p:spPr>
          <a:xfrm>
            <a:off x="628650" y="1843088"/>
            <a:ext cx="5300663" cy="42624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091238" y="1843088"/>
            <a:ext cx="2595562" cy="4233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088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10. Θηλαστικά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12"/>
          </p:nvPr>
        </p:nvSpPr>
        <p:spPr>
          <a:xfrm>
            <a:off x="3790950" y="1828800"/>
            <a:ext cx="4724400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28650" y="1798638"/>
            <a:ext cx="3101975" cy="4410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118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3889" y="6325416"/>
            <a:ext cx="6830668" cy="280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Ενότητα 10. Θηλαστικά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4557" y="6325416"/>
            <a:ext cx="550793" cy="280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 rotWithShape="1">
          <a:blip r:embed="rId23"/>
          <a:srcRect l="1" r="85167"/>
          <a:stretch/>
        </p:blipFill>
        <p:spPr>
          <a:xfrm>
            <a:off x="628650" y="6164722"/>
            <a:ext cx="505239" cy="62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5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79" r:id="rId5"/>
    <p:sldLayoutId id="2147483666" r:id="rId6"/>
    <p:sldLayoutId id="2147483671" r:id="rId7"/>
    <p:sldLayoutId id="2147483672" r:id="rId8"/>
    <p:sldLayoutId id="2147483673" r:id="rId9"/>
    <p:sldLayoutId id="2147483674" r:id="rId10"/>
    <p:sldLayoutId id="2147483685" r:id="rId11"/>
    <p:sldLayoutId id="2147483681" r:id="rId12"/>
    <p:sldLayoutId id="2147483682" r:id="rId13"/>
    <p:sldLayoutId id="2147483680" r:id="rId14"/>
    <p:sldLayoutId id="2147483669" r:id="rId15"/>
    <p:sldLayoutId id="2147483675" r:id="rId16"/>
    <p:sldLayoutId id="2147483676" r:id="rId17"/>
    <p:sldLayoutId id="2147483678" r:id="rId18"/>
    <p:sldLayoutId id="2147483677" r:id="rId19"/>
    <p:sldLayoutId id="2147483683" r:id="rId20"/>
    <p:sldLayoutId id="2147483687" r:id="rId2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>
              <a:lumMod val="75000"/>
            </a:schemeClr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dirty="0" err="1"/>
              <a:t>Ζωϊκή</a:t>
            </a:r>
            <a:r>
              <a:rPr lang="el-GR" sz="4400" dirty="0"/>
              <a:t> Ποικιλότητα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Ενότητα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10.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Θηλαστικά</a:t>
            </a:r>
          </a:p>
          <a:p>
            <a:endParaRPr lang="el-GR" sz="2800" dirty="0" smtClean="0"/>
          </a:p>
          <a:p>
            <a:r>
              <a:rPr lang="el-GR" sz="2800" dirty="0" smtClean="0"/>
              <a:t>Παναγιώτης</a:t>
            </a:r>
            <a:r>
              <a:rPr lang="en-US" sz="2800" dirty="0" smtClean="0"/>
              <a:t> </a:t>
            </a:r>
            <a:r>
              <a:rPr lang="el-GR" sz="2800" dirty="0" err="1" smtClean="0"/>
              <a:t>Παφίλης</a:t>
            </a:r>
            <a:r>
              <a:rPr lang="el-GR" sz="2800" dirty="0" smtClean="0"/>
              <a:t>, </a:t>
            </a:r>
            <a:r>
              <a:rPr lang="el-GR" sz="2800" dirty="0" err="1" smtClean="0"/>
              <a:t>Επικ</a:t>
            </a:r>
            <a:r>
              <a:rPr lang="el-GR" sz="2800" dirty="0" smtClean="0"/>
              <a:t>. Καθηγητής</a:t>
            </a:r>
          </a:p>
          <a:p>
            <a:r>
              <a:rPr lang="el-GR" sz="2800" dirty="0" smtClean="0"/>
              <a:t>Σχολή </a:t>
            </a:r>
            <a:r>
              <a:rPr lang="el-GR" sz="2800" dirty="0"/>
              <a:t>Θετικών Επιστημών</a:t>
            </a:r>
          </a:p>
          <a:p>
            <a:r>
              <a:rPr lang="el-GR" sz="2800" dirty="0" smtClean="0"/>
              <a:t>Τμήμα Βιολογίας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85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Θ</a:t>
            </a:r>
            <a:r>
              <a:rPr lang="el-GR" altLang="en-US" dirty="0" err="1" smtClean="0">
                <a:ea typeface="ＭＳ Ｐゴシック" panose="020B0600070205080204" pitchFamily="34" charset="-128"/>
              </a:rPr>
              <a:t>αλάσσια</a:t>
            </a:r>
            <a:r>
              <a:rPr lang="el-GR" altLang="en-US" dirty="0" smtClean="0">
                <a:ea typeface="ＭＳ Ｐゴシック" panose="020B0600070205080204" pitchFamily="34" charset="-128"/>
              </a:rPr>
              <a:t> θηλαστικά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413959" y="1825625"/>
            <a:ext cx="3886200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 sz="2800" dirty="0" smtClean="0">
                <a:ea typeface="ＭＳ Ｐゴシック" panose="020B0600070205080204" pitchFamily="34" charset="-128"/>
              </a:rPr>
              <a:t>Δελφίνια αλλά κυρίως φάλαινες και φώκιες αντιμετωπίζουν την ελάττωση των </a:t>
            </a:r>
            <a:r>
              <a:rPr lang="el-GR" altLang="en-US" sz="2800" dirty="0" err="1" smtClean="0">
                <a:ea typeface="ＭＳ Ｐゴシック" panose="020B0600070205080204" pitchFamily="34" charset="-128"/>
              </a:rPr>
              <a:t>ιχθυοαποθεμάτων</a:t>
            </a:r>
            <a:r>
              <a:rPr lang="el-GR" altLang="en-US" sz="2800" dirty="0" smtClean="0">
                <a:ea typeface="ＭＳ Ｐゴシック" panose="020B0600070205080204" pitchFamily="34" charset="-128"/>
              </a:rPr>
              <a:t> και την άμεση θανάτωση από τον άνθρωπο (μηχανές αλλά και όπλα...).</a:t>
            </a:r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2532" name="Content Placeholder 4" descr="Striped-dolphins-Joao-Quaresma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159" y="2492188"/>
            <a:ext cx="4215191" cy="2555018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10. Θηλαστικά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flipH="1">
            <a:off x="8240681" y="4770207"/>
            <a:ext cx="274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9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Θ</a:t>
            </a:r>
            <a:r>
              <a:rPr lang="el-GR" altLang="en-US" dirty="0" err="1" smtClean="0">
                <a:ea typeface="ＭＳ Ｐゴシック" panose="020B0600070205080204" pitchFamily="34" charset="-128"/>
              </a:rPr>
              <a:t>ετική</a:t>
            </a:r>
            <a:r>
              <a:rPr lang="el-GR" altLang="en-US" dirty="0" smtClean="0">
                <a:ea typeface="ＭＳ Ｐゴシック" panose="020B0600070205080204" pitchFamily="34" charset="-128"/>
              </a:rPr>
              <a:t> επίδραση του ανθρώπου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Υ</a:t>
            </a:r>
            <a:r>
              <a:rPr lang="el-GR" altLang="en-US" dirty="0" err="1" smtClean="0">
                <a:ea typeface="ＭＳ Ｐゴシック" panose="020B0600070205080204" pitchFamily="34" charset="-128"/>
              </a:rPr>
              <a:t>δροηλεκτρικά</a:t>
            </a:r>
            <a:r>
              <a:rPr lang="el-GR" altLang="en-US" dirty="0" smtClean="0">
                <a:ea typeface="ＭＳ Ｐゴシック" panose="020B0600070205080204" pitchFamily="34" charset="-128"/>
              </a:rPr>
              <a:t> φράγματα στην Πίνδο / άνοδος των πληθυσμών του κάστορα.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Τ</a:t>
            </a:r>
            <a:r>
              <a:rPr lang="el-GR" altLang="en-US" dirty="0" smtClean="0">
                <a:ea typeface="ＭＳ Ｐゴシック" panose="020B0600070205080204" pitchFamily="34" charset="-128"/>
              </a:rPr>
              <a:t>α </a:t>
            </a:r>
            <a:r>
              <a:rPr lang="el-GR" altLang="en-US" dirty="0" err="1" smtClean="0">
                <a:ea typeface="ＭＳ Ｐゴシック" panose="020B0600070205080204" pitchFamily="34" charset="-128"/>
              </a:rPr>
              <a:t>εγκαταλελειμένα</a:t>
            </a:r>
            <a:r>
              <a:rPr lang="el-GR" altLang="en-US" dirty="0" smtClean="0">
                <a:ea typeface="ＭＳ Ｐゴシック" panose="020B0600070205080204" pitchFamily="34" charset="-128"/>
              </a:rPr>
              <a:t> κτήρια χρησιμεύουν στο ομαδικό φώλιασμα νυχτερίδων.</a:t>
            </a:r>
          </a:p>
          <a:p>
            <a:pPr eaLnBrk="1" hangingPunct="1"/>
            <a:r>
              <a:rPr lang="el-GR" altLang="en-US" dirty="0" smtClean="0">
                <a:ea typeface="ＭＳ Ｐゴシック" panose="020B0600070205080204" pitchFamily="34" charset="-128"/>
              </a:rPr>
              <a:t>Οι ορεινές στάνες και τα ημιορεινά χειμαδιά συντηρούν τους πληθυσμούς των λύκων και των τσακαλιών.</a:t>
            </a:r>
          </a:p>
          <a:p>
            <a:pPr eaLnBrk="1" hangingPunct="1"/>
            <a:endParaRPr lang="en-US" altLang="en-US" dirty="0" smtClean="0">
              <a:solidFill>
                <a:srgbClr val="8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10. Θηλαστικά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>
                <a:ea typeface="ＭＳ Ｐゴシック" panose="020B0600070205080204" pitchFamily="34" charset="-128"/>
              </a:rPr>
              <a:t>Η φύση αντιστέκεται...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24579" name="Content Placeholder 3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8210550" cy="208298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Ε</a:t>
            </a:r>
            <a:r>
              <a:rPr lang="el-GR" altLang="en-US" dirty="0" err="1" smtClean="0">
                <a:ea typeface="ＭＳ Ｐゴシック" panose="020B0600070205080204" pitchFamily="34" charset="-128"/>
              </a:rPr>
              <a:t>πανεντοπισμός</a:t>
            </a:r>
            <a:r>
              <a:rPr lang="el-GR" altLang="en-US" dirty="0" smtClean="0">
                <a:ea typeface="ＭＳ Ｐゴシック" panose="020B0600070205080204" pitchFamily="34" charset="-128"/>
              </a:rPr>
              <a:t> του </a:t>
            </a:r>
            <a:r>
              <a:rPr lang="el-GR" altLang="en-US" dirty="0" err="1" smtClean="0">
                <a:ea typeface="ＭＳ Ｐゴシック" panose="020B0600070205080204" pitchFamily="34" charset="-128"/>
              </a:rPr>
              <a:t>φουρόγατου</a:t>
            </a:r>
            <a:r>
              <a:rPr lang="el-GR" altLang="en-US" dirty="0" smtClean="0">
                <a:ea typeface="ＭＳ Ｐゴシック" panose="020B0600070205080204" pitchFamily="34" charset="-128"/>
              </a:rPr>
              <a:t> στην Κρήτη με χρήση φωτοπαγίδων (1994).</a:t>
            </a:r>
          </a:p>
          <a:p>
            <a:pPr eaLnBrk="1" hangingPunct="1"/>
            <a:r>
              <a:rPr lang="el-GR" altLang="en-US" dirty="0" err="1" smtClean="0">
                <a:ea typeface="ＭＳ Ｐゴシック" panose="020B0600070205080204" pitchFamily="34" charset="-128"/>
              </a:rPr>
              <a:t>Βίδρες</a:t>
            </a:r>
            <a:r>
              <a:rPr lang="el-GR" altLang="en-US" dirty="0" smtClean="0">
                <a:ea typeface="ＭＳ Ｐゴシック" panose="020B0600070205080204" pitchFamily="34" charset="-128"/>
              </a:rPr>
              <a:t> στην Λέσβο και τη Χίο.</a:t>
            </a:r>
          </a:p>
          <a:p>
            <a:pPr eaLnBrk="1" hangingPunct="1">
              <a:lnSpc>
                <a:spcPct val="100000"/>
              </a:lnSpc>
            </a:pPr>
            <a:r>
              <a:rPr lang="el-GR" altLang="en-US" dirty="0" smtClean="0">
                <a:ea typeface="ＭＳ Ｐゴシック" panose="020B0600070205080204" pitchFamily="34" charset="-128"/>
              </a:rPr>
              <a:t>Η ιστορία του «καπλανιού της βιτρίνας»...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4580" name="Content Placeholder 5" descr="clouded_leopard_1_231917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76" y="3908611"/>
            <a:ext cx="6738097" cy="2062683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10. Θηλαστικά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flipH="1">
            <a:off x="7689887" y="5694295"/>
            <a:ext cx="413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10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dirty="0" smtClean="0">
                <a:ea typeface="ＭＳ Ｐゴシック" panose="020B0600070205080204" pitchFamily="34" charset="-128"/>
              </a:rPr>
              <a:t>Το τσακάλι της Σάμου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2" b="21484"/>
          <a:stretch/>
        </p:blipFill>
        <p:spPr>
          <a:xfrm>
            <a:off x="4953000" y="1606267"/>
            <a:ext cx="3320363" cy="2154805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628650" y="1606267"/>
            <a:ext cx="4082363" cy="465494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Η</a:t>
            </a:r>
            <a:r>
              <a:rPr lang="el-GR" altLang="en-US" dirty="0">
                <a:ea typeface="ＭＳ Ｐゴシック" panose="020B0600070205080204" pitchFamily="34" charset="-128"/>
              </a:rPr>
              <a:t> Σάμος είναι το μοναδικό νησί της Μεσογείου στο οποίο εξαπλώνεται το χρυσό τσακάλι (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Canis</a:t>
            </a:r>
            <a:r>
              <a:rPr lang="en-US" altLang="en-US" i="1" dirty="0">
                <a:ea typeface="ＭＳ Ｐゴシック" panose="020B0600070205080204" pitchFamily="34" charset="-128"/>
              </a:rPr>
              <a:t>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aureus</a:t>
            </a:r>
            <a:r>
              <a:rPr lang="en-US" altLang="en-US" dirty="0">
                <a:ea typeface="ＭＳ Ｐゴシック" panose="020B0600070205080204" pitchFamily="34" charset="-128"/>
              </a:rPr>
              <a:t>).</a:t>
            </a:r>
          </a:p>
          <a:p>
            <a:pPr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Ε</a:t>
            </a:r>
            <a:r>
              <a:rPr lang="el-GR" altLang="en-US" dirty="0" err="1">
                <a:ea typeface="ＭＳ Ｐゴシック" panose="020B0600070205080204" pitchFamily="34" charset="-128"/>
              </a:rPr>
              <a:t>κτιμάται</a:t>
            </a:r>
            <a:r>
              <a:rPr lang="el-GR" altLang="en-US" dirty="0">
                <a:ea typeface="ＭＳ Ｐゴシック" panose="020B0600070205080204" pitchFamily="34" charset="-128"/>
              </a:rPr>
              <a:t> ότι στο νησί υπάρχουν περί τις 25 ομάδες τσακαλιών (4-8 μέλη στην κάθε μια).</a:t>
            </a:r>
          </a:p>
          <a:p>
            <a:pPr>
              <a:lnSpc>
                <a:spcPct val="110000"/>
              </a:lnSpc>
            </a:pPr>
            <a:r>
              <a:rPr lang="el-GR" altLang="en-US" dirty="0">
                <a:ea typeface="ＭＳ Ｐゴシック" panose="020B0600070205080204" pitchFamily="34" charset="-128"/>
              </a:rPr>
              <a:t>Τα τσακάλια ζουν κοντά στα χωράφια και σε ανθρώπινους οικισμούς.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008052"/>
            <a:ext cx="3237726" cy="2114550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10. Θηλαστικά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flipH="1">
            <a:off x="7799293" y="3143923"/>
            <a:ext cx="3914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11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7744245" y="5539570"/>
            <a:ext cx="440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12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n-US" sz="4000" dirty="0" smtClean="0">
                <a:ea typeface="ＭＳ Ｐゴシック" panose="020B0600070205080204" pitchFamily="34" charset="-128"/>
              </a:rPr>
              <a:t>Η επίδραση των θηλαστικών στον ελληνικό πολιτισμό 1/</a:t>
            </a:r>
            <a:r>
              <a:rPr lang="en-US" altLang="en-US" sz="4000" dirty="0" smtClean="0">
                <a:ea typeface="ＭＳ Ｐゴシック" panose="020B0600070205080204" pitchFamily="34" charset="-128"/>
              </a:rPr>
              <a:t>2</a:t>
            </a:r>
          </a:p>
        </p:txBody>
      </p:sp>
      <p:pic>
        <p:nvPicPr>
          <p:cNvPr id="26627" name="Content Placeholder 3" descr="Άλογο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0" r="7190"/>
          <a:stretch>
            <a:fillRect/>
          </a:stretch>
        </p:blipFill>
        <p:spPr/>
      </p:pic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8" b="21956"/>
          <a:stretch/>
        </p:blipFill>
        <p:spPr>
          <a:xfrm>
            <a:off x="3302000" y="2617694"/>
            <a:ext cx="2501900" cy="2563906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10. Θηλαστικά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2689411" y="5181600"/>
            <a:ext cx="357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13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5416382" y="4904601"/>
            <a:ext cx="430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14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7" b="9947"/>
          <a:stretch>
            <a:fillRect/>
          </a:stretch>
        </p:blipFill>
        <p:spPr/>
      </p:pic>
      <p:sp>
        <p:nvSpPr>
          <p:cNvPr id="11" name="TextBox 10"/>
          <p:cNvSpPr txBox="1"/>
          <p:nvPr/>
        </p:nvSpPr>
        <p:spPr>
          <a:xfrm flipH="1">
            <a:off x="8239953" y="5186242"/>
            <a:ext cx="419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15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n-US" sz="4000" dirty="0" smtClean="0">
                <a:ea typeface="ＭＳ Ｐゴシック" panose="020B0600070205080204" pitchFamily="34" charset="-128"/>
              </a:rPr>
              <a:t>Η επίδραση των θηλαστικών στον ελληνικό πολιτισμό 2/</a:t>
            </a:r>
            <a:r>
              <a:rPr lang="en-US" altLang="en-US" sz="4000" dirty="0" smtClean="0">
                <a:ea typeface="ＭＳ Ｐゴシック" panose="020B0600070205080204" pitchFamily="34" charset="-128"/>
              </a:rPr>
              <a:t>2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r="2500"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" r="2743"/>
          <a:stretch>
            <a:fillRect/>
          </a:stretch>
        </p:blipFill>
        <p:spPr/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10. Θηλαστικά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15</a:t>
            </a:fld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" r="7769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 flipH="1">
            <a:off x="2662517" y="5222101"/>
            <a:ext cx="365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16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5440830" y="5213296"/>
            <a:ext cx="363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17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8206796" y="5213295"/>
            <a:ext cx="365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18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n-US" sz="4000" dirty="0" smtClean="0">
                <a:ea typeface="ＭＳ Ｐゴシック" panose="020B0600070205080204" pitchFamily="34" charset="-128"/>
              </a:rPr>
              <a:t>Μελέτη των ελληνικών θηλαστικών</a:t>
            </a:r>
            <a:endParaRPr lang="en-US" altLang="en-US" sz="40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3" t="-3342" r="-1863" b="-3342"/>
          <a:stretch/>
        </p:blipFill>
        <p:spPr>
          <a:xfrm>
            <a:off x="3311525" y="1690689"/>
            <a:ext cx="2501900" cy="3187700"/>
          </a:xfrm>
        </p:spPr>
      </p:pic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20" t="1348" r="-6820" b="1348"/>
          <a:stretch/>
        </p:blipFill>
        <p:spPr/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10. Θηλαστικά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16</a:t>
            </a:fld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3" b="5743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 flipH="1">
            <a:off x="2635624" y="5222101"/>
            <a:ext cx="406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19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5434322" y="4739889"/>
            <a:ext cx="379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20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8102620" y="5222100"/>
            <a:ext cx="412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21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n-US" sz="4000" dirty="0" smtClean="0">
                <a:ea typeface="ＭＳ Ｐゴシック" panose="020B0600070205080204" pitchFamily="34" charset="-128"/>
              </a:rPr>
              <a:t>Οργανώσεις για τη μελέτη </a:t>
            </a:r>
            <a:r>
              <a:rPr lang="el-GR" altLang="en-US" sz="4000" dirty="0" err="1" smtClean="0">
                <a:ea typeface="ＭＳ Ｐゴシック" panose="020B0600070205080204" pitchFamily="34" charset="-128"/>
              </a:rPr>
              <a:t>ερπετοπανίδας</a:t>
            </a:r>
            <a:r>
              <a:rPr lang="el-GR" altLang="en-US" sz="4000" dirty="0" smtClean="0">
                <a:ea typeface="ＭＳ Ｐゴシック" panose="020B0600070205080204" pitchFamily="34" charset="-128"/>
              </a:rPr>
              <a:t> και θηλαστικών</a:t>
            </a:r>
            <a:endParaRPr lang="en-US" altLang="en-US" sz="40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21" y="1825625"/>
            <a:ext cx="6792558" cy="4351338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10. Θηλαστικά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4297330" y="2982558"/>
            <a:ext cx="395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22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906059" y="2982558"/>
            <a:ext cx="341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23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2912282" y="4892041"/>
            <a:ext cx="368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24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5642035" y="5030540"/>
            <a:ext cx="368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25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7472725" y="5030540"/>
            <a:ext cx="491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26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7584140" y="5899964"/>
            <a:ext cx="380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27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Τέλος Παρουσίασης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10. Θηλαστικά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1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10. Θηλαστικά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>
                <a:ea typeface="ＭＳ Ｐゴシック" panose="020B0600070205080204" pitchFamily="34" charset="-128"/>
              </a:rPr>
              <a:t>Θηλαστικά της Μεσογείου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000" dirty="0" smtClean="0">
                <a:ea typeface="ＭＳ Ｐゴシック" panose="020B0600070205080204" pitchFamily="34" charset="-128"/>
              </a:rPr>
              <a:t>Σ</a:t>
            </a:r>
            <a:r>
              <a:rPr lang="el-GR" altLang="en-US" sz="3000" dirty="0" smtClean="0">
                <a:ea typeface="ＭＳ Ｐゴシック" panose="020B0600070205080204" pitchFamily="34" charset="-128"/>
              </a:rPr>
              <a:t>την μεσογειακή λεκάνη έχουν αναφερθεί 197 είδη θηλαστικών.</a:t>
            </a:r>
          </a:p>
          <a:p>
            <a:pPr eaLnBrk="1" hangingPunct="1"/>
            <a:r>
              <a:rPr lang="en-US" altLang="en-US" sz="3000" dirty="0" smtClean="0">
                <a:ea typeface="ＭＳ Ｐゴシック" panose="020B0600070205080204" pitchFamily="34" charset="-128"/>
              </a:rPr>
              <a:t>Σ</a:t>
            </a:r>
            <a:r>
              <a:rPr lang="el-GR" altLang="en-US" sz="3000" dirty="0" smtClean="0">
                <a:ea typeface="ＭＳ Ｐゴシック" panose="020B0600070205080204" pitchFamily="34" charset="-128"/>
              </a:rPr>
              <a:t>την Ελλάδα υπάρχουν τα 115 (102 χερσαία και 13 θαλάσσια).</a:t>
            </a:r>
          </a:p>
          <a:p>
            <a:pPr eaLnBrk="1" hangingPunct="1"/>
            <a:r>
              <a:rPr lang="en-US" altLang="en-US" sz="3000" dirty="0" smtClean="0">
                <a:ea typeface="ＭＳ Ｐゴシック" panose="020B0600070205080204" pitchFamily="34" charset="-128"/>
              </a:rPr>
              <a:t>Ο</a:t>
            </a:r>
            <a:r>
              <a:rPr lang="el-GR" altLang="en-US" sz="3000" dirty="0" smtClean="0">
                <a:ea typeface="ＭＳ Ｐゴシック" panose="020B0600070205080204" pitchFamily="34" charset="-128"/>
              </a:rPr>
              <a:t>ι νυχτερίδες αντιπροσωπεύονται με 35 είδη (43 στην υπόλοιπη Ευρώπη).</a:t>
            </a:r>
          </a:p>
          <a:p>
            <a:pPr eaLnBrk="1" hangingPunct="1"/>
            <a:r>
              <a:rPr lang="en-US" altLang="en-US" sz="3000" dirty="0" smtClean="0">
                <a:ea typeface="ＭＳ Ｐゴシック" panose="020B0600070205080204" pitchFamily="34" charset="-128"/>
              </a:rPr>
              <a:t>Η</a:t>
            </a:r>
            <a:r>
              <a:rPr lang="el-GR" altLang="en-US" sz="3000" dirty="0" smtClean="0">
                <a:ea typeface="ＭＳ Ｐゴシック" panose="020B0600070205080204" pitchFamily="34" charset="-128"/>
              </a:rPr>
              <a:t> </a:t>
            </a:r>
            <a:r>
              <a:rPr lang="el-GR" altLang="en-US" sz="3000" dirty="0" err="1" smtClean="0">
                <a:ea typeface="ＭＳ Ｐゴシック" panose="020B0600070205080204" pitchFamily="34" charset="-128"/>
              </a:rPr>
              <a:t>θηλαστικοπανίδα</a:t>
            </a:r>
            <a:r>
              <a:rPr lang="el-GR" altLang="en-US" sz="3000" dirty="0" smtClean="0">
                <a:ea typeface="ＭＳ Ｐゴシック" panose="020B0600070205080204" pitchFamily="34" charset="-128"/>
              </a:rPr>
              <a:t> της Ελλάδας έχει ελαττωθεί δραματικά εξαιτίας του ανθρώπου από τα ιστορικά χρόνια (λιοντάρια, νάνοι ελέφαντες).</a:t>
            </a:r>
            <a:endParaRPr lang="en-US" altLang="en-US" sz="3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10. Θηλαστικά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>
                <a:solidFill>
                  <a:schemeClr val="accent6">
                    <a:lumMod val="75000"/>
                  </a:schemeClr>
                </a:solidFill>
              </a:rPr>
              <a:t>Σημειώματα</a:t>
            </a:r>
            <a:endParaRPr lang="el-GR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10. Θηλαστικά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6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Σημείωμα Ιστορικού Εκδόσεων</a:t>
            </a:r>
            <a:r>
              <a:rPr lang="en-US" altLang="en-US" sz="4000" smtClean="0"/>
              <a:t> </a:t>
            </a:r>
            <a:r>
              <a:rPr lang="el-GR" altLang="en-US" sz="4000" smtClean="0"/>
              <a:t>Έργου</a:t>
            </a:r>
            <a:endParaRPr lang="en-US" altLang="en-US" sz="4000" smtClean="0"/>
          </a:p>
        </p:txBody>
      </p:sp>
      <p:sp useBgFill="1">
        <p:nvSpPr>
          <p:cNvPr id="11264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l-GR" altLang="en-US" sz="2000" smtClean="0"/>
              <a:t>Το παρόν έργο αποτελεί την έκδοση 1.0.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l-G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Ενότητα 10. Θηλαστικά</a:t>
            </a:r>
            <a:endParaRPr lang="el-GR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1F546-0C8F-4432-ACA8-6C0ADB8BBB42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Σημείωμα Αναφοράς</a:t>
            </a:r>
            <a:endParaRPr lang="en-US" altLang="en-US" sz="4000" smtClean="0"/>
          </a:p>
        </p:txBody>
      </p:sp>
      <p:sp useBgFill="1">
        <p:nvSpPr>
          <p:cNvPr id="11366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n-US" sz="2000" dirty="0" err="1" smtClean="0"/>
              <a:t>Copyright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Εθνικόν</a:t>
            </a:r>
            <a:r>
              <a:rPr lang="el-GR" altLang="en-US" sz="2000" dirty="0" smtClean="0"/>
              <a:t> και </a:t>
            </a:r>
            <a:r>
              <a:rPr lang="el-GR" altLang="en-US" sz="2000" dirty="0" err="1" smtClean="0"/>
              <a:t>Καποδιστριακόν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Πανεπιστήμιον</a:t>
            </a:r>
            <a:r>
              <a:rPr lang="el-GR" altLang="en-US" sz="2000" dirty="0" smtClean="0"/>
              <a:t> Αθηνών</a:t>
            </a:r>
            <a:r>
              <a:rPr lang="en-US" altLang="en-US" sz="2000" dirty="0" smtClean="0"/>
              <a:t>, </a:t>
            </a:r>
            <a:r>
              <a:rPr lang="el-GR" altLang="en-US" sz="2000" dirty="0" smtClean="0"/>
              <a:t>Παναγιώτης Παφίλης, Επίκουρος Καθηγητής. «Ζωική Ποικιλότητα.</a:t>
            </a:r>
            <a:r>
              <a:rPr lang="el-GR" altLang="en-US" sz="2000" dirty="0" smtClean="0">
                <a:solidFill>
                  <a:srgbClr val="FF0000"/>
                </a:solidFill>
              </a:rPr>
              <a:t> </a:t>
            </a:r>
            <a:r>
              <a:rPr lang="el-GR" altLang="en-US" sz="2000" dirty="0" smtClean="0"/>
              <a:t>Ενότητα </a:t>
            </a:r>
            <a:r>
              <a:rPr lang="en-US" altLang="en-US" sz="2000" dirty="0" smtClean="0"/>
              <a:t>10</a:t>
            </a:r>
            <a:r>
              <a:rPr lang="el-GR" altLang="en-US" sz="2000" dirty="0" smtClean="0"/>
              <a:t>. Θηλαστικά». Έκδοση: 1.0. Αθήνα 201</a:t>
            </a:r>
            <a:r>
              <a:rPr lang="en-US" altLang="en-US" sz="2000" dirty="0" smtClean="0"/>
              <a:t>5</a:t>
            </a:r>
            <a:r>
              <a:rPr lang="el-GR" altLang="en-US" sz="2000" dirty="0" smtClean="0"/>
              <a:t>. Διαθέσιμο από τη δικτυακή διεύθυνση: </a:t>
            </a:r>
            <a:r>
              <a:rPr lang="en-GB" altLang="en-US" sz="2000" dirty="0"/>
              <a:t>http://</a:t>
            </a:r>
            <a:r>
              <a:rPr lang="en-GB" altLang="en-US" sz="2000" dirty="0" smtClean="0"/>
              <a:t>opencourses.uoa.gr/courses/BIOL1</a:t>
            </a:r>
            <a:r>
              <a:rPr lang="el-GR" altLang="en-US" sz="2000" dirty="0" smtClean="0"/>
              <a:t>00</a:t>
            </a:r>
            <a:r>
              <a:rPr lang="en-GB" altLang="en-US" sz="2000" dirty="0" smtClean="0"/>
              <a:t>/</a:t>
            </a:r>
            <a:r>
              <a:rPr lang="el-GR" altLang="en-US" sz="2000" dirty="0" smtClean="0"/>
              <a:t>.</a:t>
            </a:r>
          </a:p>
          <a:p>
            <a:pPr marL="0" indent="0"/>
            <a:endParaRPr lang="el-GR" altLang="en-US" dirty="0" smtClean="0"/>
          </a:p>
          <a:p>
            <a:pPr marL="0" indent="0"/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l-G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Ενότητα 10. Θηλαστικά</a:t>
            </a:r>
            <a:endParaRPr lang="el-GR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EBA9A-717F-4E81-A601-969B4396BD57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9850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4" y="1066800"/>
            <a:ext cx="8305801" cy="2110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320" y="2776024"/>
            <a:ext cx="1405355" cy="4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025" y="3267074"/>
            <a:ext cx="8543926" cy="29337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10. Θηλαστικά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10. Θηλαστικά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1/6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</a:t>
            </a:r>
          </a:p>
          <a:p>
            <a:r>
              <a:rPr lang="el-GR" sz="1600" b="1" dirty="0" smtClean="0"/>
              <a:t>Εικόνα 1</a:t>
            </a:r>
            <a:r>
              <a:rPr lang="el-GR" sz="1600" dirty="0" smtClean="0"/>
              <a:t>. </a:t>
            </a:r>
            <a:r>
              <a:rPr lang="el-GR" sz="1600" dirty="0"/>
              <a:t>Σύνδεσμος:</a:t>
            </a:r>
            <a:r>
              <a:rPr lang="en-US" sz="1600" dirty="0"/>
              <a:t>http://www.cretanbeaches.com/el/%CF%80%CE%B1%CE%BD%CE%AF%CE%B4%CE%B1-%CE%BA%CE%B1%CE%B9-%CE%B6%CF%8E%CE%B1-%CF%84%CE%B7%CF%82-%CE%BA%CF%81%CE%AE%CF%84%CE%B7%CF%82/%CE%B8%CE%B7%CE%BB%CE%B1%CF%83%CF%84%CE%B9%CE%BA%CE%AC-%CF%84%CE%B7%CF%82-%CE%BA%CF%81%CE%AE%CF%84%CE%B7%CF%82/%CE%BC%CF%85%CE%B3%CE%B1%CE%BB%CE%AE</a:t>
            </a:r>
            <a:r>
              <a:rPr lang="el-GR" sz="1600" dirty="0"/>
              <a:t>. Πηγή: </a:t>
            </a:r>
            <a:r>
              <a:rPr lang="en-US" sz="1600" dirty="0"/>
              <a:t>http://www.cretanbeaches.com/en/.</a:t>
            </a:r>
            <a:r>
              <a:rPr lang="el-GR" sz="1600" dirty="0"/>
              <a:t> </a:t>
            </a:r>
            <a:endParaRPr lang="en-US" sz="1600" dirty="0" smtClean="0"/>
          </a:p>
          <a:p>
            <a:endParaRPr lang="el-GR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 smtClean="0"/>
              <a:t>Εικόνα  </a:t>
            </a:r>
            <a:r>
              <a:rPr lang="en-US" sz="1600" b="1" dirty="0"/>
              <a:t>2</a:t>
            </a:r>
            <a:r>
              <a:rPr lang="el-GR" sz="1600" b="1" dirty="0"/>
              <a:t>. </a:t>
            </a:r>
            <a:r>
              <a:rPr lang="el-GR" sz="1600" dirty="0"/>
              <a:t>Σύνδεσμος:</a:t>
            </a:r>
            <a:r>
              <a:rPr lang="en-US" sz="1600" dirty="0"/>
              <a:t> http://19dim-chanion.chan.sch.gr/samarfaun.htm</a:t>
            </a:r>
            <a:r>
              <a:rPr lang="el-GR" sz="1600" dirty="0"/>
              <a:t> Πηγή:</a:t>
            </a:r>
            <a:r>
              <a:rPr lang="en-US" sz="1600" dirty="0"/>
              <a:t>http://19dim-chanion.chan.sch.gr</a:t>
            </a:r>
            <a:r>
              <a:rPr lang="en-US" sz="1600" dirty="0" smtClean="0"/>
              <a:t>/.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10. Θηλαστικά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2/6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 </a:t>
            </a:r>
            <a:r>
              <a:rPr lang="en-US" sz="1600" b="1" dirty="0"/>
              <a:t>3</a:t>
            </a:r>
            <a:r>
              <a:rPr lang="el-GR" sz="1600" b="1" dirty="0"/>
              <a:t>. </a:t>
            </a:r>
            <a:r>
              <a:rPr lang="el-GR" sz="1600" dirty="0"/>
              <a:t>Σύνδεσμος: </a:t>
            </a:r>
            <a:r>
              <a:rPr lang="en-US" sz="1600" dirty="0"/>
              <a:t>http://www.cretanbeaches.com/el/%CF%80%CE%B1%CE%BD%CE%AF%CE%B4%CE%B1-%CE%BA%CE%B1%CE%B9-%CE%B6%CF%8E%CE%B1-%CF%84%CE%B7%CF%82-%CE%BA%CF%81%CE%AE%CF%84%CE%B7%CF%82/%CE%B8%CE%B7%CE%BB%CE%B1%CF%83%CF%84%CE%B9%CE%BA%CE%AC-%CF%84%CE%B7%CF%82-%CE%BA%CF%81%CE%AE%CF%84%CE%B7%CF%82/%CE%BA%CF%81%CE%B7%CF%84%CE%B9%CE%BA%CF%8C%CF%82-%CE%B1%CE%B3%CF%81%CE%B9%CF%8C%CE%B3%CE%B1%CF%84%CE%BF%CF%82-%CF%86%CE%BF%CF%85%CF%81%CF%8C%CE%B3%CE%B1%CF%84%CE%BF%CF%82. </a:t>
            </a:r>
            <a:r>
              <a:rPr lang="el-GR" sz="1600" dirty="0"/>
              <a:t>Πηγή:</a:t>
            </a:r>
            <a:r>
              <a:rPr lang="en-US" sz="1600" dirty="0"/>
              <a:t>http://www.cretanbeaches.com.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 </a:t>
            </a:r>
            <a:r>
              <a:rPr lang="en-US" sz="1600" b="1" dirty="0"/>
              <a:t>4</a:t>
            </a:r>
            <a:r>
              <a:rPr lang="el-GR" sz="1600" b="1" dirty="0"/>
              <a:t>. </a:t>
            </a:r>
            <a:r>
              <a:rPr lang="el-GR" sz="1600" dirty="0"/>
              <a:t>Σύνδεσμος:</a:t>
            </a:r>
            <a:r>
              <a:rPr lang="en-US" sz="1600" dirty="0"/>
              <a:t>http://sunbed.gr/category/%CF%80%CE%B5%CF%81%CE%B9%CE%BF%CE%B4%CE%B9%CE%BA%CF%8C/#. </a:t>
            </a:r>
            <a:r>
              <a:rPr lang="el-GR" sz="1600" dirty="0"/>
              <a:t> Πηγή:</a:t>
            </a:r>
            <a:r>
              <a:rPr lang="en-US" sz="1600" dirty="0"/>
              <a:t>http://sunbed.gr/.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 smtClean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 smtClean="0"/>
              <a:t>Εικόνα </a:t>
            </a:r>
            <a:r>
              <a:rPr lang="en-US" sz="1600" b="1" dirty="0"/>
              <a:t>5</a:t>
            </a:r>
            <a:r>
              <a:rPr lang="el-GR" sz="1600" b="1" dirty="0"/>
              <a:t>. </a:t>
            </a:r>
            <a:r>
              <a:rPr lang="el-GR" sz="1600" dirty="0"/>
              <a:t>Σύνδεσμος: </a:t>
            </a:r>
            <a:r>
              <a:rPr lang="en-US" sz="1600" dirty="0"/>
              <a:t>http://www.adrianpetch.com/aa255.html. </a:t>
            </a:r>
            <a:r>
              <a:rPr lang="el-GR" sz="1600" dirty="0"/>
              <a:t>Πηγή:</a:t>
            </a:r>
            <a:r>
              <a:rPr lang="en-US" sz="1600" dirty="0"/>
              <a:t>http://www.adrianpetch.com/aa0.html#top.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10. Θηλαστικά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4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3/6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</a:t>
            </a:r>
            <a:r>
              <a:rPr lang="en-US" sz="1600" b="1" dirty="0"/>
              <a:t>6</a:t>
            </a:r>
            <a:r>
              <a:rPr lang="el-GR" sz="1600" b="1" dirty="0"/>
              <a:t>. </a:t>
            </a:r>
            <a:r>
              <a:rPr lang="en-US" sz="1600" dirty="0" err="1"/>
              <a:t>Pipistrellus</a:t>
            </a:r>
            <a:r>
              <a:rPr lang="en-US" sz="1600" dirty="0"/>
              <a:t> </a:t>
            </a:r>
            <a:r>
              <a:rPr lang="en-US" sz="1600" dirty="0" err="1"/>
              <a:t>pipistrellus</a:t>
            </a:r>
            <a:r>
              <a:rPr lang="en-US" sz="1600" dirty="0"/>
              <a:t> lateral.jpg. CC BY-SA 3.0. Uploaded by </a:t>
            </a:r>
            <a:r>
              <a:rPr lang="en-US" sz="1600" dirty="0" err="1"/>
              <a:t>Mnolf</a:t>
            </a:r>
            <a:r>
              <a:rPr lang="en-US" sz="1600" dirty="0"/>
              <a:t> 13 June 2005. </a:t>
            </a:r>
            <a:r>
              <a:rPr lang="el-GR" sz="1600" dirty="0"/>
              <a:t>Σύνδεσμος: </a:t>
            </a:r>
            <a:r>
              <a:rPr lang="en-US" sz="1600" dirty="0"/>
              <a:t>https://en.wikipedia.org/wiki/Pipistrellus. </a:t>
            </a:r>
            <a:r>
              <a:rPr lang="el-GR" sz="1600" dirty="0"/>
              <a:t>Πηγή:</a:t>
            </a:r>
            <a:r>
              <a:rPr lang="en-US" sz="1600" dirty="0"/>
              <a:t>https://en.wikipedia.org.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 </a:t>
            </a:r>
            <a:r>
              <a:rPr lang="en-US" sz="1600" b="1" dirty="0"/>
              <a:t>7</a:t>
            </a:r>
            <a:r>
              <a:rPr lang="el-GR" sz="1600" b="1" dirty="0"/>
              <a:t>. </a:t>
            </a:r>
            <a:r>
              <a:rPr lang="en-US" sz="1600" dirty="0"/>
              <a:t>Copyrighted.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 </a:t>
            </a:r>
            <a:r>
              <a:rPr lang="en-US" sz="1600" b="1" dirty="0"/>
              <a:t>8</a:t>
            </a:r>
            <a:r>
              <a:rPr lang="el-GR" sz="1600" b="1" dirty="0"/>
              <a:t>. </a:t>
            </a:r>
            <a:r>
              <a:rPr lang="en-US" sz="1600" dirty="0"/>
              <a:t>Skyros Coin - Silver </a:t>
            </a:r>
            <a:r>
              <a:rPr lang="en-US" sz="1600" dirty="0" err="1"/>
              <a:t>Didrachm</a:t>
            </a:r>
            <a:r>
              <a:rPr lang="en-US" sz="1600" dirty="0"/>
              <a:t>. </a:t>
            </a:r>
            <a:r>
              <a:rPr lang="el-GR" sz="1600" dirty="0"/>
              <a:t>Σύνδεσμος:</a:t>
            </a:r>
            <a:r>
              <a:rPr lang="en-US" sz="1600" dirty="0"/>
              <a:t>http://www.coins-world.info/ancient-greek-coins/. </a:t>
            </a:r>
            <a:r>
              <a:rPr lang="el-GR" sz="1600" dirty="0"/>
              <a:t> Πηγή:</a:t>
            </a:r>
            <a:r>
              <a:rPr lang="en-US" sz="1600" dirty="0"/>
              <a:t> www.coins-world.info.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 </a:t>
            </a:r>
            <a:r>
              <a:rPr lang="en-US" sz="1600" b="1" dirty="0"/>
              <a:t>9</a:t>
            </a:r>
            <a:r>
              <a:rPr lang="el-GR" sz="1600" b="1" dirty="0"/>
              <a:t>. </a:t>
            </a:r>
            <a:r>
              <a:rPr lang="en-US" sz="1600" dirty="0"/>
              <a:t>Copyright © 2010 · BeritaUnik.net , All rights reserved. </a:t>
            </a:r>
            <a:r>
              <a:rPr lang="el-GR" sz="1600" dirty="0"/>
              <a:t>Σύνδεσμος: </a:t>
            </a:r>
            <a:r>
              <a:rPr lang="en-US" sz="1600" dirty="0"/>
              <a:t>http://www.beritaunik.net/unik-aneh/fakta-unik-mengenai-lumba-lumba.html. </a:t>
            </a:r>
            <a:r>
              <a:rPr lang="el-GR" sz="1600" dirty="0"/>
              <a:t>Πηγή:</a:t>
            </a:r>
            <a:r>
              <a:rPr lang="en-US" sz="1600" dirty="0"/>
              <a:t> www.beritaunik.net.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</a:t>
            </a:r>
            <a:r>
              <a:rPr lang="en-US" sz="1600" b="1" dirty="0"/>
              <a:t>10</a:t>
            </a:r>
            <a:r>
              <a:rPr lang="el-GR" sz="1600" b="1" dirty="0"/>
              <a:t>. </a:t>
            </a:r>
            <a:r>
              <a:rPr lang="en-US" sz="1600" dirty="0"/>
              <a:t>© 2015 WWF – World Wide Fund For Nature (also known as World Wildlife Fund) Creative Commons </a:t>
            </a:r>
            <a:r>
              <a:rPr lang="en-US" sz="1600" dirty="0" err="1"/>
              <a:t>licence</a:t>
            </a:r>
            <a:r>
              <a:rPr lang="en-US" sz="1600" dirty="0"/>
              <a:t>. </a:t>
            </a:r>
            <a:r>
              <a:rPr lang="el-GR" sz="1600" dirty="0"/>
              <a:t>Σύνδεσμος: </a:t>
            </a:r>
            <a:r>
              <a:rPr lang="en-US" sz="1600" dirty="0"/>
              <a:t>http://wwf.panda.org/what_we_do/where_we_work/greatermekong/discovering_the_greater_mekong/species/flagship/leopards.cfm. </a:t>
            </a:r>
            <a:r>
              <a:rPr lang="el-GR" sz="1600" dirty="0"/>
              <a:t>Πηγή:</a:t>
            </a:r>
            <a:r>
              <a:rPr lang="en-US" sz="1600" dirty="0"/>
              <a:t> http://wwf.panda.org/.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</a:t>
            </a:r>
            <a:r>
              <a:rPr lang="en-US" sz="1600" b="1" dirty="0"/>
              <a:t>11</a:t>
            </a:r>
            <a:r>
              <a:rPr lang="el-GR" sz="1600" b="1" dirty="0"/>
              <a:t>. </a:t>
            </a:r>
            <a:r>
              <a:rPr lang="en-US" sz="1600" dirty="0"/>
              <a:t>Copyright © Archipelagos 2012. All Rights Reserved © 2013 archipelago.gr. </a:t>
            </a:r>
            <a:r>
              <a:rPr lang="el-GR" sz="1600" dirty="0"/>
              <a:t>Σύνδεσμος: </a:t>
            </a:r>
            <a:r>
              <a:rPr lang="en-US" sz="1600" dirty="0"/>
              <a:t>http://archipelago.gr/to-chriso-tsakali-enas-thisavros-tis-samou/. </a:t>
            </a:r>
            <a:r>
              <a:rPr lang="el-GR" sz="1600" dirty="0"/>
              <a:t>Πηγή:</a:t>
            </a:r>
            <a:r>
              <a:rPr lang="en-US" sz="1600" dirty="0"/>
              <a:t> http://archipelago.gr.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10. Θηλαστικά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5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4/6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</a:t>
            </a:r>
            <a:r>
              <a:rPr lang="en-US" sz="1600" b="1" dirty="0"/>
              <a:t>12. </a:t>
            </a:r>
            <a:r>
              <a:rPr lang="en-US" sz="1600" dirty="0"/>
              <a:t>All Rights Reserved © 2013 archipelago.gr. </a:t>
            </a:r>
            <a:r>
              <a:rPr lang="en-US" sz="1600" dirty="0" err="1"/>
              <a:t>Σύνδεσμος</a:t>
            </a:r>
            <a:r>
              <a:rPr lang="en-US" sz="1600" dirty="0"/>
              <a:t>: http://archipelago.gr/to-chriso-tsakali-enas-thisavros-tis-samou/. </a:t>
            </a:r>
            <a:r>
              <a:rPr lang="en-US" sz="1600" dirty="0" err="1"/>
              <a:t>Πηγή</a:t>
            </a:r>
            <a:r>
              <a:rPr lang="en-US" sz="1600" dirty="0"/>
              <a:t>: http://archipelago.gr.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</a:t>
            </a:r>
            <a:r>
              <a:rPr lang="en-US" sz="1600" b="1" dirty="0"/>
              <a:t>13</a:t>
            </a:r>
            <a:r>
              <a:rPr lang="el-GR" sz="1600" b="1" dirty="0"/>
              <a:t>. </a:t>
            </a:r>
            <a:r>
              <a:rPr lang="el-GR" sz="1600" dirty="0"/>
              <a:t>Σύνδεσμος: </a:t>
            </a:r>
            <a:r>
              <a:rPr lang="en-US" sz="1600" dirty="0"/>
              <a:t>http://flickrhivemind.net/Tags/archaique/Interesting. </a:t>
            </a:r>
            <a:r>
              <a:rPr lang="el-GR" sz="1600" dirty="0"/>
              <a:t>Πηγή:</a:t>
            </a:r>
            <a:r>
              <a:rPr lang="en-US" sz="1600" dirty="0"/>
              <a:t> flickrhivemind.net.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</a:t>
            </a:r>
            <a:r>
              <a:rPr lang="en-US" sz="1600" b="1" dirty="0"/>
              <a:t>14</a:t>
            </a:r>
            <a:r>
              <a:rPr lang="el-GR" sz="1600" b="1" dirty="0"/>
              <a:t>. </a:t>
            </a:r>
            <a:r>
              <a:rPr lang="el-GR" sz="1600" dirty="0"/>
              <a:t>Σύνδεσμος: </a:t>
            </a:r>
            <a:r>
              <a:rPr lang="en-US" sz="1600" dirty="0"/>
              <a:t>http://www.cndp.fr/archive-musagora/europe/europe-en/sculpture.htm. </a:t>
            </a:r>
            <a:r>
              <a:rPr lang="el-GR" sz="1600" dirty="0"/>
              <a:t>Πηγή:</a:t>
            </a:r>
            <a:r>
              <a:rPr lang="en-US" sz="1600" dirty="0"/>
              <a:t> www.cndp.fr.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</a:t>
            </a:r>
            <a:r>
              <a:rPr lang="en-US" sz="1600" b="1" dirty="0"/>
              <a:t>15</a:t>
            </a:r>
            <a:r>
              <a:rPr lang="el-GR" sz="1600" b="1" dirty="0"/>
              <a:t>. </a:t>
            </a:r>
            <a:r>
              <a:rPr lang="el-GR" sz="1600" dirty="0"/>
              <a:t>Σύνδεσμος: </a:t>
            </a:r>
            <a:r>
              <a:rPr lang="en-US" sz="1600" dirty="0"/>
              <a:t>http://www.viaggipertutti.altervista.org/creta/toro.htm. </a:t>
            </a:r>
            <a:r>
              <a:rPr lang="el-GR" sz="1600" dirty="0"/>
              <a:t>Πηγή:</a:t>
            </a:r>
            <a:r>
              <a:rPr lang="en-US" sz="1600" dirty="0"/>
              <a:t> http://www.viaggipertutti.altervista.org/.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 </a:t>
            </a:r>
            <a:r>
              <a:rPr lang="en-US" sz="1600" b="1" dirty="0"/>
              <a:t>16</a:t>
            </a:r>
            <a:r>
              <a:rPr lang="el-GR" sz="1600" b="1" dirty="0"/>
              <a:t>. </a:t>
            </a:r>
            <a:r>
              <a:rPr lang="el-GR" sz="1600" dirty="0"/>
              <a:t>Σύνδεσμος: </a:t>
            </a:r>
            <a:r>
              <a:rPr lang="en-US" sz="1600" dirty="0"/>
              <a:t>http://ebooks.edu.gr/modules/ebook/show.php/DSGYM-A104/56/435,1648/</a:t>
            </a:r>
            <a:r>
              <a:rPr lang="el-GR" sz="1600" dirty="0"/>
              <a:t>.  Πηγή:</a:t>
            </a:r>
            <a:r>
              <a:rPr lang="en-US" sz="1600" dirty="0"/>
              <a:t>http://ebooks.edu.gr</a:t>
            </a:r>
            <a:r>
              <a:rPr lang="el-GR" sz="16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 </a:t>
            </a:r>
            <a:r>
              <a:rPr lang="en-US" sz="1600" b="1" dirty="0"/>
              <a:t>17</a:t>
            </a:r>
            <a:r>
              <a:rPr lang="el-GR" sz="1600" b="1" dirty="0"/>
              <a:t>. </a:t>
            </a:r>
            <a:r>
              <a:rPr lang="el-GR" sz="1600" dirty="0"/>
              <a:t>Σύνδεσμος: </a:t>
            </a:r>
            <a:r>
              <a:rPr lang="en-US" sz="1600" dirty="0"/>
              <a:t>http://www.omnilexica.com/?q=commodus#.VgN1VvTRdG0</a:t>
            </a:r>
            <a:r>
              <a:rPr lang="el-GR" sz="1600" dirty="0"/>
              <a:t>. Πηγή: </a:t>
            </a:r>
            <a:r>
              <a:rPr lang="en-US" sz="1600" dirty="0"/>
              <a:t>http://www.omnilexica.com/.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10. Θηλαστικά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5/6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</a:t>
            </a:r>
            <a:r>
              <a:rPr lang="en-US" sz="1600" b="1" dirty="0" smtClean="0"/>
              <a:t>18</a:t>
            </a:r>
            <a:r>
              <a:rPr lang="el-GR" sz="1600" b="1" dirty="0"/>
              <a:t>. </a:t>
            </a:r>
            <a:r>
              <a:rPr lang="el-GR" sz="1600" dirty="0"/>
              <a:t>Σύνδεσμος:</a:t>
            </a:r>
            <a:r>
              <a:rPr lang="en-US" sz="1600" dirty="0"/>
              <a:t>https://www.pinterest.com/pin/394487248580733559/</a:t>
            </a:r>
            <a:r>
              <a:rPr lang="el-GR" sz="1600" dirty="0"/>
              <a:t>. Πηγή:</a:t>
            </a:r>
            <a:r>
              <a:rPr lang="en-US" sz="1600" dirty="0"/>
              <a:t>http://www.sentrymedicalgroup.org/Greek-Tragedy-mask-Flickr-Photo-Sharing/615725/photos/.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19</a:t>
            </a:r>
            <a:r>
              <a:rPr lang="el-GR" sz="1600" dirty="0"/>
              <a:t>. Σύνδεσμος: </a:t>
            </a:r>
            <a:r>
              <a:rPr lang="en-US" sz="1600" dirty="0"/>
              <a:t>http://www.emprosnet.gr/books/37882-fysiki-istoria-tis-lesvoy-agria-thilastika</a:t>
            </a:r>
            <a:r>
              <a:rPr lang="el-GR" sz="1600" dirty="0"/>
              <a:t>. Πηγή: </a:t>
            </a:r>
            <a:r>
              <a:rPr lang="en-US" sz="1600" dirty="0"/>
              <a:t>http://www.emprosnet.gr/</a:t>
            </a:r>
            <a:r>
              <a:rPr lang="el-GR" sz="1600" dirty="0"/>
              <a:t>.</a:t>
            </a: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20. </a:t>
            </a:r>
            <a:r>
              <a:rPr lang="el-GR" sz="1600" dirty="0"/>
              <a:t>Πηγή:</a:t>
            </a:r>
            <a:r>
              <a:rPr lang="en-US" sz="1600" dirty="0"/>
              <a:t>http://www.magenta.gr/.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21. </a:t>
            </a:r>
            <a:r>
              <a:rPr lang="el-GR" sz="1600" dirty="0"/>
              <a:t>Σύνδεσμος: </a:t>
            </a:r>
            <a:r>
              <a:rPr lang="en-US" sz="1600" dirty="0"/>
              <a:t>http://www.books2u.gr/Product/68667/Instance/68667/Page/250/</a:t>
            </a:r>
            <a:r>
              <a:rPr lang="el-GR" sz="1600" dirty="0"/>
              <a:t>. Πηγή:</a:t>
            </a:r>
            <a:r>
              <a:rPr lang="en-US" sz="1600" dirty="0"/>
              <a:t>http://www.books2u.gr.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22. </a:t>
            </a:r>
            <a:r>
              <a:rPr lang="el-GR" sz="1600" dirty="0"/>
              <a:t>Σύνδεσμος: </a:t>
            </a:r>
            <a:r>
              <a:rPr lang="en-US" sz="1600" dirty="0"/>
              <a:t>http://www.mom.gr/homepage.asp?ITMID=101&amp;LANG=GR.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23. </a:t>
            </a:r>
            <a:r>
              <a:rPr lang="el-GR" sz="1600" dirty="0"/>
              <a:t>Σύνδεσμος: </a:t>
            </a:r>
            <a:r>
              <a:rPr lang="en-US" sz="1600" dirty="0"/>
              <a:t>http://katharesthalasses.medasset.org/.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24. </a:t>
            </a:r>
            <a:r>
              <a:rPr lang="el-GR" sz="1600" dirty="0"/>
              <a:t>Σύνδεσμος:</a:t>
            </a:r>
            <a:r>
              <a:rPr lang="en-US" sz="1600" dirty="0"/>
              <a:t> http://www.arcturos.gr.</a:t>
            </a:r>
            <a:r>
              <a:rPr lang="el-GR" sz="1600" dirty="0"/>
              <a:t> </a:t>
            </a: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10. Θηλαστικά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3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 err="1" smtClean="0">
                <a:ea typeface="ＭＳ Ｐゴシック" panose="020B0600070205080204" pitchFamily="34" charset="-128"/>
              </a:rPr>
              <a:t>Ενδημικα</a:t>
            </a:r>
            <a:r>
              <a:rPr lang="el-GR" altLang="en-US" dirty="0" smtClean="0">
                <a:ea typeface="ＭＳ Ｐゴシック" panose="020B0600070205080204" pitchFamily="34" charset="-128"/>
              </a:rPr>
              <a:t> είδη και υποείδη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3840480"/>
        </p:xfrm>
        <a:graphic>
          <a:graphicData uri="http://schemas.openxmlformats.org/drawingml/2006/table">
            <a:tbl>
              <a:tblPr/>
              <a:tblGrid>
                <a:gridCol w="2628900"/>
                <a:gridCol w="2628900"/>
                <a:gridCol w="2628900"/>
              </a:tblGrid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Δημώδες όνομα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Λατινική ονομασία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82296" marR="8229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Κατανομή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82296" marR="82296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Κρητική μυγαλή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Crocidura zimmermanni</a:t>
                      </a:r>
                    </a:p>
                  </a:txBody>
                  <a:tcPr marL="82296" marR="8229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 row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Κρήτη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82296" marR="82296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Κρι κρι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Capra aegagrus cretica</a:t>
                      </a:r>
                    </a:p>
                  </a:txBody>
                  <a:tcPr marL="82296" marR="8229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Φουρόγατος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Felis sylvestris cretensis</a:t>
                      </a:r>
                    </a:p>
                  </a:txBody>
                  <a:tcPr marL="82296" marR="8229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Άρκαλος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Meles meles arcalus</a:t>
                      </a:r>
                    </a:p>
                  </a:txBody>
                  <a:tcPr marL="82296" marR="8229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Αγκαθοποντικός 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Acomys minous</a:t>
                      </a:r>
                    </a:p>
                  </a:txBody>
                  <a:tcPr marL="82296" marR="8229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Ασβός της Ρόδου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Meles meles rhodius</a:t>
                      </a:r>
                    </a:p>
                  </a:txBody>
                  <a:tcPr marL="82296" marR="8229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Ρόδος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82296" marR="82296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Α</a:t>
                      </a:r>
                      <a:r>
                        <a:rPr kumimoji="0" lang="el-G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γριοκάτσικο των Γιούρων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Capra aegagrus dorcas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82296" marR="8229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Γιούρα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82296" marR="82296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8650" y="2266250"/>
            <a:ext cx="5314950" cy="407894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28650" y="4092388"/>
            <a:ext cx="5314950" cy="389965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10. Θηλαστικά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6/6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25. </a:t>
            </a:r>
            <a:r>
              <a:rPr lang="el-GR" sz="1600" dirty="0"/>
              <a:t>Σύνδεσμος: </a:t>
            </a:r>
            <a:r>
              <a:rPr lang="en-US" sz="1600" dirty="0"/>
              <a:t>https://callistonews.wordpress.com/.</a:t>
            </a:r>
            <a:endParaRPr lang="el-GR" sz="1600" dirty="0"/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26. </a:t>
            </a:r>
            <a:r>
              <a:rPr lang="el-GR" sz="1600" dirty="0"/>
              <a:t>Σύνδεσμος: </a:t>
            </a:r>
            <a:r>
              <a:rPr lang="en-US" sz="1600" dirty="0"/>
              <a:t>http://www.archelon.gr/.</a:t>
            </a:r>
            <a:endParaRPr lang="el-GR" sz="1600" dirty="0"/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27. </a:t>
            </a:r>
            <a:r>
              <a:rPr lang="el-GR" sz="1600" dirty="0"/>
              <a:t>Σύνδεσμος: </a:t>
            </a:r>
            <a:r>
              <a:rPr lang="en-US" sz="1600" dirty="0"/>
              <a:t>http://www.elerpe.org/homegr.htm</a:t>
            </a:r>
            <a:r>
              <a:rPr lang="el-GR" sz="1600" dirty="0"/>
              <a:t>.</a:t>
            </a:r>
          </a:p>
          <a:p>
            <a:pPr>
              <a:spcBef>
                <a:spcPts val="600"/>
              </a:spcBef>
            </a:pPr>
            <a:endParaRPr lang="el-GR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10. Θηλαστικά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t"/>
            <a:r>
              <a:rPr lang="el-GR" altLang="en-US" dirty="0" smtClean="0">
                <a:ea typeface="ＭＳ Ｐゴシック" panose="020B0600070205080204" pitchFamily="34" charset="-128"/>
              </a:rPr>
              <a:t>Ενδημικά </a:t>
            </a:r>
            <a:r>
              <a:rPr lang="el-GR" altLang="en-US" dirty="0">
                <a:ea typeface="ＭＳ Ｐゴシック" panose="020B0600070205080204" pitchFamily="34" charset="-128"/>
              </a:rPr>
              <a:t>είδη και </a:t>
            </a:r>
            <a:r>
              <a:rPr lang="el-GR" altLang="en-US" dirty="0" smtClean="0">
                <a:ea typeface="ＭＳ Ｐゴシック" panose="020B0600070205080204" pitchFamily="34" charset="-128"/>
              </a:rPr>
              <a:t>υποείδη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1/3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n-US" dirty="0">
                <a:ea typeface="ＭＳ Ｐゴシック" panose="020B0600070205080204" pitchFamily="34" charset="-128"/>
              </a:rPr>
              <a:t>Κρητική </a:t>
            </a:r>
            <a:r>
              <a:rPr lang="el-GR" altLang="en-US" dirty="0" err="1" smtClean="0">
                <a:ea typeface="ＭＳ Ｐゴシック" panose="020B0600070205080204" pitchFamily="34" charset="-128"/>
              </a:rPr>
              <a:t>μυγαλή</a:t>
            </a:r>
            <a:r>
              <a:rPr lang="el-GR" altLang="en-US" dirty="0" smtClean="0">
                <a:ea typeface="ＭＳ Ｐゴシック" panose="020B0600070205080204" pitchFamily="34" charset="-128"/>
              </a:rPr>
              <a:t>                     (</a:t>
            </a:r>
            <a:r>
              <a:rPr lang="en-US" altLang="en-US" i="1" dirty="0">
                <a:ea typeface="ＭＳ Ｐゴシック" panose="020B0600070205080204" pitchFamily="34" charset="-128"/>
              </a:rPr>
              <a:t>C.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zimmermanni</a:t>
            </a:r>
            <a:r>
              <a:rPr lang="el-GR" altLang="en-US" dirty="0" smtClean="0">
                <a:ea typeface="ＭＳ Ｐゴシック" panose="020B0600070205080204" pitchFamily="34" charset="-128"/>
              </a:rPr>
              <a:t>)</a:t>
            </a:r>
            <a:endParaRPr lang="en-US" dirty="0"/>
          </a:p>
        </p:txBody>
      </p:sp>
      <p:pic>
        <p:nvPicPr>
          <p:cNvPr id="16387" name="Content Placeholder 9" descr="μυγαλή της κρήτης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41" y="2672883"/>
            <a:ext cx="3686797" cy="2765098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altLang="en-US" dirty="0" err="1"/>
              <a:t>Αγκαθοπόντικος</a:t>
            </a:r>
            <a:r>
              <a:rPr lang="el-GR" altLang="en-US" dirty="0"/>
              <a:t> </a:t>
            </a:r>
            <a:r>
              <a:rPr lang="el-GR" altLang="en-US" dirty="0" smtClean="0"/>
              <a:t>           (</a:t>
            </a:r>
            <a:r>
              <a:rPr lang="en-US" altLang="en-US" i="1" dirty="0" err="1"/>
              <a:t>Acomys</a:t>
            </a:r>
            <a:r>
              <a:rPr lang="en-US" altLang="en-US" i="1" dirty="0"/>
              <a:t> </a:t>
            </a:r>
            <a:r>
              <a:rPr lang="en-US" altLang="en-US" i="1" dirty="0" err="1"/>
              <a:t>minous</a:t>
            </a:r>
            <a:r>
              <a:rPr lang="el-GR" altLang="en-US" dirty="0" smtClean="0"/>
              <a:t>)</a:t>
            </a:r>
            <a:endParaRPr lang="en-US" dirty="0"/>
          </a:p>
        </p:txBody>
      </p:sp>
      <p:pic>
        <p:nvPicPr>
          <p:cNvPr id="16388" name="Content Placeholder 8" descr="acomys.jpg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191" y="2868706"/>
            <a:ext cx="3926840" cy="256927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10. Θηλαστικά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flipH="1">
            <a:off x="3813236" y="5160982"/>
            <a:ext cx="274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8225362" y="5160981"/>
            <a:ext cx="274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dirty="0" err="1">
                <a:ea typeface="ＭＳ Ｐゴシック" panose="020B0600070205080204" pitchFamily="34" charset="-128"/>
              </a:rPr>
              <a:t>Ενδημικα</a:t>
            </a:r>
            <a:r>
              <a:rPr lang="el-GR" altLang="en-US" dirty="0">
                <a:ea typeface="ＭＳ Ｐゴシック" panose="020B0600070205080204" pitchFamily="34" charset="-128"/>
              </a:rPr>
              <a:t> είδη και </a:t>
            </a:r>
            <a:r>
              <a:rPr lang="el-GR" altLang="en-US" dirty="0" smtClean="0">
                <a:ea typeface="ＭＳ Ｐゴシック" panose="020B0600070205080204" pitchFamily="34" charset="-128"/>
              </a:rPr>
              <a:t>υποείδη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2/3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n-US" dirty="0" err="1">
                <a:ea typeface="ＭＳ Ｐゴシック" panose="020B0600070205080204" pitchFamily="34" charset="-128"/>
              </a:rPr>
              <a:t>Φουρόγατος</a:t>
            </a:r>
            <a:r>
              <a:rPr lang="el-GR" altLang="en-US" dirty="0">
                <a:ea typeface="ＭＳ Ｐゴシック" panose="020B0600070205080204" pitchFamily="34" charset="-128"/>
              </a:rPr>
              <a:t/>
            </a:r>
            <a:br>
              <a:rPr lang="el-GR" altLang="en-US" dirty="0">
                <a:ea typeface="ＭＳ Ｐゴシック" panose="020B0600070205080204" pitchFamily="34" charset="-128"/>
              </a:rPr>
            </a:br>
            <a:r>
              <a:rPr lang="el-GR" altLang="en-US" dirty="0">
                <a:ea typeface="ＭＳ Ｐゴシック" panose="020B0600070205080204" pitchFamily="34" charset="-128"/>
              </a:rPr>
              <a:t> (</a:t>
            </a:r>
            <a:r>
              <a:rPr lang="en-US" altLang="en-US" i="1" dirty="0">
                <a:ea typeface="ＭＳ Ｐゴシック" panose="020B0600070205080204" pitchFamily="34" charset="-128"/>
              </a:rPr>
              <a:t>F</a:t>
            </a:r>
            <a:r>
              <a:rPr lang="el-GR" altLang="en-US" i="1" dirty="0">
                <a:ea typeface="ＭＳ Ｐゴシック" panose="020B0600070205080204" pitchFamily="34" charset="-128"/>
              </a:rPr>
              <a:t>.</a:t>
            </a:r>
            <a:r>
              <a:rPr lang="en-US" altLang="en-US" i="1" dirty="0">
                <a:ea typeface="ＭＳ Ｐゴシック" panose="020B0600070205080204" pitchFamily="34" charset="-128"/>
              </a:rPr>
              <a:t>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sylvestris</a:t>
            </a:r>
            <a:r>
              <a:rPr lang="en-US" altLang="en-US" i="1" dirty="0">
                <a:ea typeface="ＭＳ Ｐゴシック" panose="020B0600070205080204" pitchFamily="34" charset="-128"/>
              </a:rPr>
              <a:t>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cretensis</a:t>
            </a:r>
            <a:r>
              <a:rPr lang="el-GR" altLang="en-US" dirty="0" smtClean="0">
                <a:ea typeface="ＭＳ Ｐゴシック" panose="020B0600070205080204" pitchFamily="34" charset="-128"/>
              </a:rPr>
              <a:t>)</a:t>
            </a:r>
            <a:endParaRPr lang="en-US" dirty="0"/>
          </a:p>
        </p:txBody>
      </p:sp>
      <p:pic>
        <p:nvPicPr>
          <p:cNvPr id="17411" name="Content Placeholder 5" descr="φουρόγατος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8" y="2896593"/>
            <a:ext cx="3868737" cy="2901552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5122419" y="1690689"/>
            <a:ext cx="3008779" cy="823912"/>
          </a:xfrm>
        </p:spPr>
        <p:txBody>
          <a:bodyPr>
            <a:normAutofit/>
          </a:bodyPr>
          <a:lstStyle/>
          <a:p>
            <a:r>
              <a:rPr lang="el-GR" altLang="en-US" dirty="0" err="1">
                <a:latin typeface="Calibri" panose="020F0502020204030204" pitchFamily="34" charset="0"/>
              </a:rPr>
              <a:t>Κρι</a:t>
            </a:r>
            <a:r>
              <a:rPr lang="el-GR" altLang="en-US" dirty="0">
                <a:latin typeface="Calibri" panose="020F0502020204030204" pitchFamily="34" charset="0"/>
              </a:rPr>
              <a:t> </a:t>
            </a:r>
            <a:r>
              <a:rPr lang="el-GR" altLang="en-US" dirty="0" err="1" smtClean="0">
                <a:latin typeface="Calibri" panose="020F0502020204030204" pitchFamily="34" charset="0"/>
              </a:rPr>
              <a:t>κρι</a:t>
            </a:r>
            <a:r>
              <a:rPr lang="el-GR" altLang="en-US" dirty="0" smtClean="0">
                <a:latin typeface="Calibri" panose="020F0502020204030204" pitchFamily="34" charset="0"/>
              </a:rPr>
              <a:t>                                     (</a:t>
            </a:r>
            <a:r>
              <a:rPr lang="en-US" altLang="en-US" i="1" dirty="0">
                <a:latin typeface="Calibri" panose="020F0502020204030204" pitchFamily="34" charset="0"/>
              </a:rPr>
              <a:t>C</a:t>
            </a:r>
            <a:r>
              <a:rPr lang="el-GR" altLang="en-US" i="1" dirty="0">
                <a:latin typeface="Calibri" panose="020F0502020204030204" pitchFamily="34" charset="0"/>
              </a:rPr>
              <a:t>.</a:t>
            </a:r>
            <a:r>
              <a:rPr lang="en-US" altLang="en-US" i="1" dirty="0">
                <a:latin typeface="Calibri" panose="020F0502020204030204" pitchFamily="34" charset="0"/>
              </a:rPr>
              <a:t> </a:t>
            </a:r>
            <a:r>
              <a:rPr lang="en-US" altLang="en-US" i="1" dirty="0" err="1">
                <a:latin typeface="Calibri" panose="020F0502020204030204" pitchFamily="34" charset="0"/>
              </a:rPr>
              <a:t>aegagrus</a:t>
            </a:r>
            <a:r>
              <a:rPr lang="en-US" altLang="en-US" i="1" dirty="0">
                <a:latin typeface="Calibri" panose="020F0502020204030204" pitchFamily="34" charset="0"/>
              </a:rPr>
              <a:t> </a:t>
            </a:r>
            <a:r>
              <a:rPr lang="en-US" altLang="en-US" i="1" dirty="0" err="1">
                <a:latin typeface="Calibri" panose="020F0502020204030204" pitchFamily="34" charset="0"/>
              </a:rPr>
              <a:t>cretica</a:t>
            </a:r>
            <a:r>
              <a:rPr lang="el-GR" altLang="en-US" dirty="0" smtClean="0">
                <a:latin typeface="Calibri" panose="020F0502020204030204" pitchFamily="34" charset="0"/>
              </a:rPr>
              <a:t>)</a:t>
            </a:r>
            <a:endParaRPr lang="en-US" dirty="0"/>
          </a:p>
        </p:txBody>
      </p:sp>
      <p:pic>
        <p:nvPicPr>
          <p:cNvPr id="17412" name="Content Placeholder 6" descr="cretan_wild_goat_l(1).jpg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419" y="2505075"/>
            <a:ext cx="2901250" cy="368458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10. Θηλαστικά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4223513" y="5501504"/>
            <a:ext cx="274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7739451" y="5842041"/>
            <a:ext cx="274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dirty="0" err="1">
                <a:ea typeface="ＭＳ Ｐゴシック" panose="020B0600070205080204" pitchFamily="34" charset="-128"/>
              </a:rPr>
              <a:t>Ενδημικα</a:t>
            </a:r>
            <a:r>
              <a:rPr lang="el-GR" altLang="en-US" dirty="0">
                <a:ea typeface="ＭＳ Ｐゴシック" panose="020B0600070205080204" pitchFamily="34" charset="-128"/>
              </a:rPr>
              <a:t> είδη και </a:t>
            </a:r>
            <a:r>
              <a:rPr lang="el-GR" altLang="en-US" dirty="0" smtClean="0">
                <a:ea typeface="ＭＳ Ｐゴシック" panose="020B0600070205080204" pitchFamily="34" charset="-128"/>
              </a:rPr>
              <a:t>υποείδη</a:t>
            </a:r>
            <a:r>
              <a:rPr lang="en-US" altLang="en-US" smtClean="0">
                <a:ea typeface="ＭＳ Ｐゴシック" panose="020B0600070205080204" pitchFamily="34" charset="-128"/>
              </a:rPr>
              <a:t> 3/3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736695"/>
            <a:ext cx="3027759" cy="1024434"/>
          </a:xfrm>
        </p:spPr>
        <p:txBody>
          <a:bodyPr>
            <a:noAutofit/>
          </a:bodyPr>
          <a:lstStyle/>
          <a:p>
            <a:r>
              <a:rPr lang="el-GR" altLang="en-US" dirty="0" err="1">
                <a:ea typeface="ＭＳ Ｐゴシック" panose="020B0600070205080204" pitchFamily="34" charset="-128"/>
              </a:rPr>
              <a:t>Στεποποντικός</a:t>
            </a:r>
            <a:r>
              <a:rPr lang="el-GR" altLang="en-US" dirty="0">
                <a:ea typeface="ＭＳ Ｐゴシック" panose="020B0600070205080204" pitchFamily="34" charset="-128"/>
              </a:rPr>
              <a:t> </a:t>
            </a:r>
            <a:br>
              <a:rPr lang="el-GR" altLang="en-US" dirty="0">
                <a:ea typeface="ＭＳ Ｐゴシック" panose="020B0600070205080204" pitchFamily="34" charset="-128"/>
              </a:rPr>
            </a:br>
            <a:r>
              <a:rPr lang="el-GR" altLang="en-US" dirty="0">
                <a:ea typeface="ＭＳ Ｐゴシック" panose="020B0600070205080204" pitchFamily="34" charset="-128"/>
              </a:rPr>
              <a:t>μόνο στη Ρόδο</a:t>
            </a:r>
            <a:br>
              <a:rPr lang="el-GR" altLang="en-US" dirty="0">
                <a:ea typeface="ＭＳ Ｐゴシック" panose="020B0600070205080204" pitchFamily="34" charset="-128"/>
              </a:rPr>
            </a:br>
            <a:r>
              <a:rPr lang="el-GR" altLang="en-US" dirty="0" smtClean="0">
                <a:ea typeface="ＭＳ Ｐゴシック" panose="020B0600070205080204" pitchFamily="34" charset="-128"/>
              </a:rPr>
              <a:t>(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Apodemus</a:t>
            </a:r>
            <a:r>
              <a:rPr lang="en-US" altLang="en-US" i="1" dirty="0">
                <a:ea typeface="ＭＳ Ｐゴシック" panose="020B0600070205080204" pitchFamily="34" charset="-128"/>
              </a:rPr>
              <a:t>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witherbyi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  <a:endParaRPr lang="en-US" dirty="0"/>
          </a:p>
        </p:txBody>
      </p:sp>
      <p:pic>
        <p:nvPicPr>
          <p:cNvPr id="18435" name="Content Placeholder 5" descr="στεποποντιός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8" y="2896593"/>
            <a:ext cx="3868737" cy="2901552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894169" y="1724090"/>
            <a:ext cx="3546662" cy="1079966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alibri" panose="020F0502020204030204" pitchFamily="34" charset="0"/>
              </a:rPr>
              <a:t>Ν</a:t>
            </a:r>
            <a:r>
              <a:rPr lang="el-GR" altLang="en-US" dirty="0" err="1">
                <a:latin typeface="Calibri" panose="020F0502020204030204" pitchFamily="34" charset="0"/>
              </a:rPr>
              <a:t>ανονυχτερίδα</a:t>
            </a:r>
            <a:r>
              <a:rPr lang="el-GR" altLang="en-US" dirty="0">
                <a:latin typeface="Calibri" panose="020F0502020204030204" pitchFamily="34" charset="0"/>
              </a:rPr>
              <a:t> του </a:t>
            </a:r>
            <a:r>
              <a:rPr lang="en-US" altLang="en-US" dirty="0" err="1">
                <a:latin typeface="Calibri" panose="020F0502020204030204" pitchFamily="34" charset="0"/>
              </a:rPr>
              <a:t>Hanak</a:t>
            </a:r>
            <a:r>
              <a:rPr lang="en-US" altLang="en-US" dirty="0">
                <a:latin typeface="Calibri" panose="020F0502020204030204" pitchFamily="34" charset="0"/>
              </a:rPr>
              <a:t>  </a:t>
            </a:r>
            <a:r>
              <a:rPr lang="el-GR" altLang="en-US" dirty="0">
                <a:latin typeface="Calibri" panose="020F0502020204030204" pitchFamily="34" charset="0"/>
              </a:rPr>
              <a:t>μόνο στην </a:t>
            </a:r>
            <a:r>
              <a:rPr lang="el-GR" altLang="en-US" dirty="0" smtClean="0">
                <a:latin typeface="Calibri" panose="020F0502020204030204" pitchFamily="34" charset="0"/>
              </a:rPr>
              <a:t>Κρήτη    </a:t>
            </a:r>
            <a:r>
              <a:rPr lang="en-US" altLang="en-US" dirty="0" smtClean="0">
                <a:latin typeface="Calibri" panose="020F0502020204030204" pitchFamily="34" charset="0"/>
              </a:rPr>
              <a:t>(</a:t>
            </a:r>
            <a:r>
              <a:rPr lang="en-US" altLang="en-US" dirty="0" err="1" smtClean="0">
                <a:latin typeface="Calibri" panose="020F0502020204030204" pitchFamily="34" charset="0"/>
              </a:rPr>
              <a:t>Pipistrellus</a:t>
            </a:r>
            <a:r>
              <a:rPr lang="en-US" altLang="en-US" dirty="0" smtClean="0"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</a:rPr>
              <a:t>hanaki</a:t>
            </a:r>
            <a:r>
              <a:rPr lang="en-US" altLang="en-US" dirty="0" smtClean="0">
                <a:latin typeface="Calibri" panose="020F0502020204030204" pitchFamily="34" charset="0"/>
              </a:rPr>
              <a:t>)</a:t>
            </a:r>
            <a:endParaRPr lang="en-US" dirty="0"/>
          </a:p>
        </p:txBody>
      </p:sp>
      <p:pic>
        <p:nvPicPr>
          <p:cNvPr id="18436" name="Content Placeholder 6" descr="220px-Pipistrellus_pipistrellus_lateral.jpg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947" y="3073482"/>
            <a:ext cx="3632884" cy="27246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10. Θηλαστικά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4224306" y="5521146"/>
            <a:ext cx="274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8166162" y="5521146"/>
            <a:ext cx="274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6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>
                <a:ea typeface="ＭＳ Ｐゴシック" panose="020B0600070205080204" pitchFamily="34" charset="-128"/>
              </a:rPr>
              <a:t>Η «χαρισματική </a:t>
            </a:r>
            <a:r>
              <a:rPr lang="el-GR" altLang="en-US" dirty="0" err="1" smtClean="0">
                <a:ea typeface="ＭＳ Ｐゴシック" panose="020B0600070205080204" pitchFamily="34" charset="-128"/>
              </a:rPr>
              <a:t>μεγαπανίδα</a:t>
            </a:r>
            <a:r>
              <a:rPr lang="el-GR" altLang="en-US" dirty="0" smtClean="0">
                <a:ea typeface="ＭＳ Ｐゴシック" panose="020B0600070205080204" pitchFamily="34" charset="-128"/>
              </a:rPr>
              <a:t>»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000" dirty="0" smtClean="0">
                <a:ea typeface="ＭＳ Ｐゴシック" panose="020B0600070205080204" pitchFamily="34" charset="-128"/>
              </a:rPr>
              <a:t>Α</a:t>
            </a:r>
            <a:r>
              <a:rPr lang="el-GR" altLang="en-US" sz="3000" dirty="0" err="1" smtClean="0">
                <a:ea typeface="ＭＳ Ｐゴシック" panose="020B0600070205080204" pitchFamily="34" charset="-128"/>
              </a:rPr>
              <a:t>ρκούδες</a:t>
            </a:r>
            <a:r>
              <a:rPr lang="el-GR" altLang="en-US" sz="3000" dirty="0" smtClean="0">
                <a:ea typeface="ＭＳ Ｐゴシック" panose="020B0600070205080204" pitchFamily="34" charset="-128"/>
              </a:rPr>
              <a:t> και αγριογούρουνα υπήρχαν στην Αττική μέχρι και τον 19</a:t>
            </a:r>
            <a:r>
              <a:rPr lang="el-GR" altLang="en-US" sz="3000" baseline="30000" dirty="0" smtClean="0">
                <a:ea typeface="ＭＳ Ｐゴシック" panose="020B0600070205080204" pitchFamily="34" charset="-128"/>
              </a:rPr>
              <a:t>ο</a:t>
            </a:r>
            <a:r>
              <a:rPr lang="el-GR" altLang="en-US" sz="3000" dirty="0" smtClean="0">
                <a:ea typeface="ＭＳ Ｐゴシック" panose="020B0600070205080204" pitchFamily="34" charset="-128"/>
              </a:rPr>
              <a:t> αιώνα.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 smtClean="0">
                <a:ea typeface="ＭＳ Ｐゴシック" panose="020B0600070205080204" pitchFamily="34" charset="-128"/>
              </a:rPr>
              <a:t>Σ</a:t>
            </a:r>
            <a:r>
              <a:rPr lang="el-GR" altLang="en-US" sz="3000" dirty="0" err="1" smtClean="0">
                <a:ea typeface="ＭＳ Ｐゴシック" panose="020B0600070205080204" pitchFamily="34" charset="-128"/>
              </a:rPr>
              <a:t>ταθερή</a:t>
            </a:r>
            <a:r>
              <a:rPr lang="el-GR" altLang="en-US" sz="3000" dirty="0" smtClean="0">
                <a:ea typeface="ＭＳ Ｐゴシック" panose="020B0600070205080204" pitchFamily="34" charset="-128"/>
              </a:rPr>
              <a:t> παρουσία του λύγκα μέχρι το 1950 ενώ στις μέρες μας έχουν καταγραφεί μόνο </a:t>
            </a:r>
            <a:r>
              <a:rPr lang="el-GR" altLang="en-US" sz="3000" dirty="0" err="1" smtClean="0">
                <a:ea typeface="ＭＳ Ｐゴシック" panose="020B0600070205080204" pitchFamily="34" charset="-128"/>
              </a:rPr>
              <a:t>βιοδηλωτικά</a:t>
            </a:r>
            <a:r>
              <a:rPr lang="el-GR" altLang="en-US" sz="3000" dirty="0" smtClean="0">
                <a:ea typeface="ＭＳ Ｐゴシック" panose="020B0600070205080204" pitchFamily="34" charset="-128"/>
              </a:rPr>
              <a:t> ίχνη που δεν συνηγορούν στην παρουσία μόνιμων πληθυσμών.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3000" dirty="0" smtClean="0">
                <a:ea typeface="ＭＳ Ｐゴシック" panose="020B0600070205080204" pitchFamily="34" charset="-128"/>
              </a:rPr>
              <a:t>Λύκος και τσακάλι υπήρχαν μέχρι και τις αρχές του 20</a:t>
            </a:r>
            <a:r>
              <a:rPr lang="el-GR" altLang="en-US" sz="3000" baseline="30000" dirty="0" smtClean="0">
                <a:ea typeface="ＭＳ Ｐゴシック" panose="020B0600070205080204" pitchFamily="34" charset="-128"/>
              </a:rPr>
              <a:t>ου</a:t>
            </a:r>
            <a:r>
              <a:rPr lang="el-GR" altLang="en-US" sz="3000" dirty="0" smtClean="0">
                <a:ea typeface="ＭＳ Ｐゴシック" panose="020B0600070205080204" pitchFamily="34" charset="-128"/>
              </a:rPr>
              <a:t> αιώνα στην Πελοπόννησο. Το τελευταίο εξακολουθεί να ζει σε μειούμενους πληθυσμούς στον Ταΰγετο και σε ημιορεινούς όγκους.</a:t>
            </a:r>
            <a:endParaRPr lang="en-US" altLang="en-US" sz="3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10. Θηλαστικά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Α</a:t>
            </a:r>
            <a:r>
              <a:rPr lang="el-GR" altLang="en-US" dirty="0" err="1" smtClean="0">
                <a:ea typeface="ＭＳ Ｐゴシック" panose="020B0600070205080204" pitchFamily="34" charset="-128"/>
              </a:rPr>
              <a:t>πειλές</a:t>
            </a:r>
            <a:r>
              <a:rPr lang="el-GR" altLang="en-US" dirty="0" smtClean="0">
                <a:ea typeface="ＭＳ Ｐゴシック" panose="020B0600070205080204" pitchFamily="34" charset="-128"/>
              </a:rPr>
              <a:t> για τα θηλαστικά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1/2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en-US" dirty="0" smtClean="0">
                <a:ea typeface="ＭＳ Ｐゴシック" panose="020B0600070205080204" pitchFamily="34" charset="-128"/>
              </a:rPr>
              <a:t>Κ</a:t>
            </a:r>
            <a:r>
              <a:rPr lang="el-GR" altLang="en-US" dirty="0" err="1" smtClean="0">
                <a:ea typeface="ＭＳ Ｐゴシック" panose="020B0600070205080204" pitchFamily="34" charset="-128"/>
              </a:rPr>
              <a:t>ερματισμός</a:t>
            </a:r>
            <a:r>
              <a:rPr lang="el-GR" altLang="en-US" dirty="0" smtClean="0">
                <a:ea typeface="ＭＳ Ｐゴシック" panose="020B0600070205080204" pitchFamily="34" charset="-128"/>
              </a:rPr>
              <a:t> και υποβάθμιση των ενδιαιτημάτων.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dirty="0" smtClean="0">
                <a:ea typeface="ＭＳ Ｐゴシック" panose="020B0600070205080204" pitchFamily="34" charset="-128"/>
              </a:rPr>
              <a:t>Μ</a:t>
            </a:r>
            <a:r>
              <a:rPr lang="el-GR" altLang="en-US" dirty="0" err="1" smtClean="0">
                <a:ea typeface="ＭＳ Ｐゴシック" panose="020B0600070205080204" pitchFamily="34" charset="-128"/>
              </a:rPr>
              <a:t>είωση</a:t>
            </a:r>
            <a:r>
              <a:rPr lang="el-GR" altLang="en-US" dirty="0" smtClean="0">
                <a:ea typeface="ＭＳ Ｐゴシック" panose="020B0600070205080204" pitchFamily="34" charset="-128"/>
              </a:rPr>
              <a:t> των φυτοφάγων ζώων (λόγω ανθρωπογενών δραστηριοτήτων) οδήγησε στον περιορισμό της τροφής ζώων όπως ο λύγκας.</a:t>
            </a:r>
          </a:p>
          <a:p>
            <a:pPr eaLnBrk="1" hangingPunct="1">
              <a:lnSpc>
                <a:spcPct val="100000"/>
              </a:lnSpc>
            </a:pPr>
            <a:r>
              <a:rPr lang="el-GR" altLang="en-US" dirty="0" smtClean="0">
                <a:ea typeface="ＭＳ Ｐゴシック" panose="020B0600070205080204" pitchFamily="34" charset="-128"/>
              </a:rPr>
              <a:t>Κυνήγι και χρήση δηλητηριασμένων δολωμάτων.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dirty="0" smtClean="0">
                <a:ea typeface="ＭＳ Ｐゴシック" panose="020B0600070205080204" pitchFamily="34" charset="-128"/>
              </a:rPr>
              <a:t>Γ</a:t>
            </a:r>
            <a:r>
              <a:rPr lang="el-GR" altLang="en-US" dirty="0" smtClean="0">
                <a:ea typeface="ＭＳ Ｐゴシック" panose="020B0600070205080204" pitchFamily="34" charset="-128"/>
              </a:rPr>
              <a:t>ενετικός εκφυλισμός λόγω υβριδοποίησης.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10. Θηλαστικά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Α</a:t>
            </a:r>
            <a:r>
              <a:rPr lang="el-GR" altLang="en-US" dirty="0" err="1" smtClean="0">
                <a:ea typeface="ＭＳ Ｐゴシック" panose="020B0600070205080204" pitchFamily="34" charset="-128"/>
              </a:rPr>
              <a:t>πειλές</a:t>
            </a:r>
            <a:r>
              <a:rPr lang="el-GR" altLang="en-US" dirty="0" smtClean="0">
                <a:ea typeface="ＭＳ Ｐゴシック" panose="020B0600070205080204" pitchFamily="34" charset="-128"/>
              </a:rPr>
              <a:t> για τα θηλαστικά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2/2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7" b="18884"/>
          <a:stretch/>
        </p:blipFill>
        <p:spPr>
          <a:xfrm>
            <a:off x="5008930" y="1690689"/>
            <a:ext cx="3121877" cy="2180160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el-GR" altLang="en-US" dirty="0">
                <a:ea typeface="ＭＳ Ｐゴシック" panose="020B0600070205080204" pitchFamily="34" charset="-128"/>
              </a:rPr>
              <a:t>Η </a:t>
            </a:r>
            <a:r>
              <a:rPr lang="el-GR" altLang="en-US" dirty="0" err="1">
                <a:ea typeface="ＭＳ Ｐゴシック" panose="020B0600070205080204" pitchFamily="34" charset="-128"/>
              </a:rPr>
              <a:t>υπερβόσκηση</a:t>
            </a:r>
            <a:r>
              <a:rPr lang="el-GR" altLang="en-US" dirty="0">
                <a:ea typeface="ＭＳ Ｐゴシック" panose="020B0600070205080204" pitchFamily="34" charset="-128"/>
              </a:rPr>
              <a:t> αλλοιώνει δραματικά τα φυσικά οικοσυστήματα τα οποία γίνονται αφιλόξενα για τα μεγάλα και μεσαία θηλαστικά (έλλειψη τροφής, καταστροφή καταφυγίων).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555" y="4048125"/>
            <a:ext cx="2416628" cy="2114550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10. Θηλαστικά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flipH="1">
            <a:off x="7778183" y="3551256"/>
            <a:ext cx="274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7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7503514" y="5885676"/>
            <a:ext cx="274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8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1.pptx" id="{384095AA-3FED-4702-B384-88A1E9625162}" vid="{8E3B2130-187F-4ED6-B635-B15099330E8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TEMPLATE1a</Template>
  <TotalTime>1219</TotalTime>
  <Words>1432</Words>
  <Application>Microsoft Office PowerPoint</Application>
  <PresentationFormat>On-screen Show (4:3)</PresentationFormat>
  <Paragraphs>265</Paragraphs>
  <Slides>30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ＭＳ Ｐゴシック</vt:lpstr>
      <vt:lpstr>ＭＳ Ｐゴシック</vt:lpstr>
      <vt:lpstr>Tahoma</vt:lpstr>
      <vt:lpstr>Wingdings</vt:lpstr>
      <vt:lpstr>Θέμα του Office</vt:lpstr>
      <vt:lpstr>Ζωϊκή Ποικιλότητα</vt:lpstr>
      <vt:lpstr>Θηλαστικά της Μεσογείου</vt:lpstr>
      <vt:lpstr>Ενδημικα είδη και υποείδη</vt:lpstr>
      <vt:lpstr>Ενδημικά είδη και υποείδη 1/3</vt:lpstr>
      <vt:lpstr>Ενδημικα είδη και υποείδη 2/3</vt:lpstr>
      <vt:lpstr>Ενδημικα είδη και υποείδη 3/3</vt:lpstr>
      <vt:lpstr>Η «χαρισματική μεγαπανίδα»</vt:lpstr>
      <vt:lpstr>Απειλές για τα θηλαστικά 1/2</vt:lpstr>
      <vt:lpstr>Απειλές για τα θηλαστικά 2/2</vt:lpstr>
      <vt:lpstr>Θαλάσσια θηλαστικά</vt:lpstr>
      <vt:lpstr>Θετική επίδραση του ανθρώπου</vt:lpstr>
      <vt:lpstr>Η φύση αντιστέκεται...</vt:lpstr>
      <vt:lpstr>Το τσακάλι της Σάμου</vt:lpstr>
      <vt:lpstr>Η επίδραση των θηλαστικών στον ελληνικό πολιτισμό 1/2</vt:lpstr>
      <vt:lpstr>Η επίδραση των θηλαστικών στον ελληνικό πολιτισμό 2/2</vt:lpstr>
      <vt:lpstr>Μελέτη των ελληνικών θηλαστικών</vt:lpstr>
      <vt:lpstr>Οργανώσεις για τη μελέτη ερπετοπανίδας και θηλαστικών</vt:lpstr>
      <vt:lpstr>Τέλος Παρουσίασης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 Χρήσης Έργων Τρίτων 1/6</vt:lpstr>
      <vt:lpstr>Σημείωμα  Χρήσης Έργων Τρίτων 2/6</vt:lpstr>
      <vt:lpstr>Σημείωμα  Χρήσης Έργων Τρίτων 3/6</vt:lpstr>
      <vt:lpstr>Σημείωμα  Χρήσης Έργων Τρίτων 4/6</vt:lpstr>
      <vt:lpstr>Σημείωμα  Χρήσης Έργων Τρίτων 5/6</vt:lpstr>
      <vt:lpstr>Σημείωμα  Χρήσης Έργων Τρίτων 6/6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Vassiliki Siafaka</dc:creator>
  <cp:lastModifiedBy>Vassiliki Siafaka</cp:lastModifiedBy>
  <cp:revision>204</cp:revision>
  <dcterms:created xsi:type="dcterms:W3CDTF">2015-03-24T06:43:16Z</dcterms:created>
  <dcterms:modified xsi:type="dcterms:W3CDTF">2015-11-15T05:00:11Z</dcterms:modified>
</cp:coreProperties>
</file>