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9" r:id="rId2"/>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62" r:id="rId23"/>
    <p:sldId id="290" r:id="rId24"/>
    <p:sldId id="295" r:id="rId25"/>
    <p:sldId id="299" r:id="rId26"/>
    <p:sldId id="292" r:id="rId27"/>
    <p:sldId id="291" r:id="rId28"/>
    <p:sldId id="29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62"/>
            <p14:sldId id="290"/>
            <p14:sldId id="295"/>
            <p14:sldId id="299"/>
            <p14:sldId id="292"/>
            <p14:sldId id="291"/>
            <p14:sldId id="294"/>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9283" autoAdjust="0"/>
  </p:normalViewPr>
  <p:slideViewPr>
    <p:cSldViewPr>
      <p:cViewPr varScale="1">
        <p:scale>
          <a:sx n="63" d="100"/>
          <a:sy n="63" d="100"/>
        </p:scale>
        <p:origin x="90" y="1026"/>
      </p:cViewPr>
      <p:guideLst>
        <p:guide orient="horz" pos="2160"/>
        <p:guide pos="2880"/>
      </p:guideLst>
    </p:cSldViewPr>
  </p:slideViewPr>
  <p:outlineViewPr>
    <p:cViewPr>
      <p:scale>
        <a:sx n="33" d="100"/>
        <a:sy n="33" d="100"/>
      </p:scale>
      <p:origin x="0" y="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10/12/2015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11"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3" name="Picture 2"/>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Έννοιες Φυσικών Επιστημών Ι - Ενότητα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4:</a:t>
            </a:r>
            <a:r>
              <a:rPr lang="el-GR" sz="1000" kern="1200" baseline="0" dirty="0" smtClean="0">
                <a:solidFill>
                  <a:srgbClr val="5075BC"/>
                </a:solidFill>
                <a:latin typeface="+mn-lt"/>
                <a:ea typeface="+mn-ea"/>
                <a:cs typeface="+mn-cs"/>
              </a:rPr>
              <a:t> Θεωρίες διδασκαλίας μάθησης</a:t>
            </a:r>
            <a:r>
              <a:rPr lang="en-US" sz="1000" kern="1200" baseline="0" dirty="0" smtClean="0">
                <a:solidFill>
                  <a:srgbClr val="5075BC"/>
                </a:solidFill>
                <a:latin typeface="+mn-lt"/>
                <a:ea typeface="+mn-ea"/>
                <a:cs typeface="+mn-cs"/>
              </a:rPr>
              <a:t> </a:t>
            </a:r>
            <a:r>
              <a:rPr lang="el-GR" sz="1000" kern="1200" baseline="0" dirty="0" smtClean="0">
                <a:solidFill>
                  <a:srgbClr val="5075BC"/>
                </a:solidFill>
                <a:latin typeface="+mn-lt"/>
                <a:ea typeface="+mn-ea"/>
                <a:cs typeface="+mn-cs"/>
              </a:rPr>
              <a:t>στη διδακτική των ΦΕ.</a:t>
            </a:r>
            <a:endParaRPr lang="en-US" sz="1000" kern="1200" baseline="0" dirty="0" smtClean="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courses/ECD1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lstStyle/>
          <a:p>
            <a:r>
              <a:rPr lang="el-GR" dirty="0"/>
              <a:t>Έννοιες Φυσικών Επιστημών Ι</a:t>
            </a:r>
          </a:p>
        </p:txBody>
      </p:sp>
      <p:sp>
        <p:nvSpPr>
          <p:cNvPr id="3" name="Υπότιτλος 2"/>
          <p:cNvSpPr>
            <a:spLocks noGrp="1"/>
          </p:cNvSpPr>
          <p:nvPr>
            <p:ph type="subTitle" idx="1"/>
          </p:nvPr>
        </p:nvSpPr>
        <p:spPr>
          <a:xfrm>
            <a:off x="467544" y="3284984"/>
            <a:ext cx="8280920" cy="3024336"/>
          </a:xfrm>
        </p:spPr>
        <p:txBody>
          <a:bodyPr>
            <a:normAutofit fontScale="92500" lnSpcReduction="20000"/>
          </a:bodyPr>
          <a:lstStyle/>
          <a:p>
            <a:r>
              <a:rPr lang="el-GR" dirty="0">
                <a:solidFill>
                  <a:srgbClr val="5075BC"/>
                </a:solidFill>
              </a:rPr>
              <a:t>Ενότητα </a:t>
            </a:r>
            <a:r>
              <a:rPr lang="en-US" dirty="0" smtClean="0">
                <a:solidFill>
                  <a:srgbClr val="5075BC"/>
                </a:solidFill>
              </a:rPr>
              <a:t>4</a:t>
            </a:r>
            <a:r>
              <a:rPr lang="el-GR" dirty="0" smtClean="0">
                <a:solidFill>
                  <a:srgbClr val="5075BC"/>
                </a:solidFill>
              </a:rPr>
              <a:t>:</a:t>
            </a:r>
            <a:r>
              <a:rPr lang="en-US" dirty="0" smtClean="0">
                <a:solidFill>
                  <a:srgbClr val="5075BC"/>
                </a:solidFill>
              </a:rPr>
              <a:t> </a:t>
            </a:r>
            <a:r>
              <a:rPr lang="el-GR" dirty="0" smtClean="0">
                <a:sym typeface="Helvetica" pitchFamily="2" charset="0"/>
              </a:rPr>
              <a:t>Θεωρίες διδασκαλίας μάθησης</a:t>
            </a:r>
            <a:r>
              <a:rPr lang="en-US" dirty="0" smtClean="0">
                <a:sym typeface="Helvetica" pitchFamily="2" charset="0"/>
              </a:rPr>
              <a:t> </a:t>
            </a:r>
            <a:r>
              <a:rPr lang="el-GR" dirty="0"/>
              <a:t>στη διδακτική των ΦΕ.</a:t>
            </a:r>
            <a:endParaRPr lang="en-US" dirty="0"/>
          </a:p>
          <a:p>
            <a:endParaRPr lang="en-US" dirty="0"/>
          </a:p>
          <a:p>
            <a:r>
              <a:rPr lang="el-GR" dirty="0" smtClean="0">
                <a:sym typeface="Helvetica" pitchFamily="2" charset="0"/>
              </a:rPr>
              <a:t>Βασίλης Τσελφές</a:t>
            </a:r>
            <a:endParaRPr lang="el-GR" dirty="0">
              <a:sym typeface="Helvetica" pitchFamily="2" charset="0"/>
            </a:endParaRPr>
          </a:p>
          <a:p>
            <a:r>
              <a:rPr lang="el-GR" dirty="0" smtClean="0">
                <a:sym typeface="Helvetica" pitchFamily="2" charset="0"/>
              </a:rPr>
              <a:t>Ε</a:t>
            </a:r>
            <a:r>
              <a:rPr lang="en-US" dirty="0" err="1" smtClean="0">
                <a:sym typeface="Helvetica" pitchFamily="2" charset="0"/>
              </a:rPr>
              <a:t>θνικὸ</a:t>
            </a:r>
            <a:r>
              <a:rPr lang="en-US" dirty="0" smtClean="0">
                <a:sym typeface="Helvetica" pitchFamily="2" charset="0"/>
              </a:rPr>
              <a:t> κα</a:t>
            </a:r>
            <a:r>
              <a:rPr lang="el-GR" dirty="0" smtClean="0">
                <a:sym typeface="Helvetica" pitchFamily="2" charset="0"/>
              </a:rPr>
              <a:t>ι</a:t>
            </a:r>
            <a:r>
              <a:rPr lang="en-US" dirty="0" smtClean="0">
                <a:sym typeface="Helvetica" pitchFamily="2" charset="0"/>
              </a:rPr>
              <a:t> </a:t>
            </a:r>
            <a:r>
              <a:rPr lang="en-US" dirty="0">
                <a:sym typeface="Helvetica" pitchFamily="2" charset="0"/>
              </a:rPr>
              <a:t>Καπ</a:t>
            </a:r>
            <a:r>
              <a:rPr lang="en-US" dirty="0" err="1">
                <a:sym typeface="Helvetica" pitchFamily="2" charset="0"/>
              </a:rPr>
              <a:t>οδιστρι</a:t>
            </a:r>
            <a:r>
              <a:rPr lang="en-US" dirty="0">
                <a:sym typeface="Helvetica" pitchFamily="2" charset="0"/>
              </a:rPr>
              <a:t>ακὸ Πανεπιστήμιο </a:t>
            </a:r>
            <a:r>
              <a:rPr lang="el-GR" dirty="0" smtClean="0">
                <a:sym typeface="Helvetica" pitchFamily="2" charset="0"/>
              </a:rPr>
              <a:t>Α</a:t>
            </a:r>
            <a:r>
              <a:rPr lang="en-US" dirty="0" err="1" smtClean="0">
                <a:sym typeface="Helvetica" pitchFamily="2" charset="0"/>
              </a:rPr>
              <a:t>θην</a:t>
            </a:r>
            <a:r>
              <a:rPr lang="el-GR" dirty="0" smtClean="0">
                <a:sym typeface="Helvetica" pitchFamily="2" charset="0"/>
              </a:rPr>
              <a:t>ώ</a:t>
            </a:r>
            <a:r>
              <a:rPr lang="en-US" dirty="0" smtClean="0">
                <a:sym typeface="Helvetica" pitchFamily="2" charset="0"/>
              </a:rPr>
              <a:t>ν</a:t>
            </a:r>
            <a:endParaRPr lang="en-US" dirty="0">
              <a:sym typeface="Helvetica" pitchFamily="2" charset="0"/>
            </a:endParaRPr>
          </a:p>
          <a:p>
            <a:r>
              <a:rPr lang="en-US" dirty="0" err="1" smtClean="0">
                <a:sym typeface="Helvetica" pitchFamily="2" charset="0"/>
              </a:rPr>
              <a:t>Τμ</a:t>
            </a:r>
            <a:r>
              <a:rPr lang="el-GR" dirty="0" smtClean="0">
                <a:sym typeface="Helvetica" pitchFamily="2" charset="0"/>
              </a:rPr>
              <a:t>ή</a:t>
            </a:r>
            <a:r>
              <a:rPr lang="en-US" dirty="0" smtClean="0">
                <a:sym typeface="Helvetica" pitchFamily="2" charset="0"/>
              </a:rPr>
              <a:t>μα </a:t>
            </a:r>
            <a:r>
              <a:rPr lang="el-GR" dirty="0" smtClean="0">
                <a:sym typeface="Helvetica" pitchFamily="2" charset="0"/>
              </a:rPr>
              <a:t>Εκπαίδευσης και Αγωγής στην Προσχολική Ηλικία</a:t>
            </a:r>
            <a:endParaRPr lang="en-US" dirty="0">
              <a:sym typeface="Helvetica" pitchFamily="2" charset="0"/>
            </a:endParaRPr>
          </a:p>
          <a:p>
            <a:endParaRPr lang="el-GR" dirty="0"/>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10840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παραλλαγή της καθοδηγούμενης ανακάλυψης. Κεντρική υπόθεση:</a:t>
            </a:r>
          </a:p>
          <a:p>
            <a:pPr lvl="1"/>
            <a:r>
              <a:rPr lang="el-GR" dirty="0" smtClean="0"/>
              <a:t>Οι μαθητές «ανακαλύπτουν» περισσότερα από ένα περιεχόμενα ως αποτέλεσμα σχετικά ελεύθερων δραστηριοτήτων (περιορισμένες δυνατότητες της εμπειρικής παραγωγής γνώσης)</a:t>
            </a:r>
          </a:p>
          <a:p>
            <a:pPr lvl="1"/>
            <a:r>
              <a:rPr lang="el-GR" dirty="0" smtClean="0"/>
              <a:t>Ο δάσκαλος σχεδιάζει σειρά ελεγχόμενων δραστηριοτήτων οι οποίες οδηγούν </a:t>
            </a:r>
            <a:r>
              <a:rPr lang="el-GR" dirty="0" err="1" smtClean="0"/>
              <a:t>μονόδρομα</a:t>
            </a:r>
            <a:r>
              <a:rPr lang="el-GR" dirty="0" smtClean="0"/>
              <a:t> τους μαθητές (που </a:t>
            </a:r>
            <a:r>
              <a:rPr lang="el-GR" dirty="0"/>
              <a:t>θα εμπλακούν με τις </a:t>
            </a:r>
            <a:r>
              <a:rPr lang="el-GR" dirty="0" smtClean="0"/>
              <a:t>δραστηριότητες) στην οικοδόμηση της γνώσης περιεχομένου </a:t>
            </a:r>
          </a:p>
          <a:p>
            <a:pPr lvl="1"/>
            <a:r>
              <a:rPr lang="el-GR" dirty="0" smtClean="0"/>
              <a:t>Ο δάσκαλος αξιολογεί το κατά πόσο οι μαθητές οικοδόμησαν το περιεχόμενο</a:t>
            </a:r>
          </a:p>
        </p:txBody>
      </p:sp>
    </p:spTree>
    <p:extLst>
      <p:ext uri="{BB962C8B-B14F-4D97-AF65-F5344CB8AC3E}">
        <p14:creationId xmlns:p14="http://schemas.microsoft.com/office/powerpoint/2010/main" val="1656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Ο δάσκαλος δίνει στους μαθητές του ένα ρολόι, ένα εκκρεμές και ένα ελατήριο από το οποίο κρέμεται ένα σώμα</a:t>
            </a:r>
            <a:r>
              <a:rPr lang="el-GR" dirty="0" smtClean="0"/>
              <a:t>.</a:t>
            </a:r>
          </a:p>
          <a:p>
            <a:r>
              <a:rPr lang="el-GR" dirty="0" smtClean="0"/>
              <a:t>Τους καθοδηγεί να μετρήσουν α) πόσο χρόνο διαρκεί μια πλήρης κίνηση των δεικτών του ρολογιού και των σωμάτων που κρέμονται από το ελατήριο και το εκκρεμές και β) πόσες τέτοιες κινήσεις κάνουν σε ένα λεπτό οι δείκτες και τα σώματα.</a:t>
            </a:r>
          </a:p>
          <a:p>
            <a:r>
              <a:rPr lang="el-GR" dirty="0" smtClean="0"/>
              <a:t>Ονοματίζει τις μετρήσεις και ζητά να βρεθεί η σχέση τους</a:t>
            </a:r>
          </a:p>
          <a:p>
            <a:r>
              <a:rPr lang="el-GR" dirty="0" smtClean="0"/>
              <a:t>Προχωρά στην εμπέδωση και την αξιολόγηση</a:t>
            </a:r>
            <a:endParaRPr lang="en-US" dirty="0"/>
          </a:p>
        </p:txBody>
      </p:sp>
    </p:spTree>
    <p:extLst>
      <p:ext uri="{BB962C8B-B14F-4D97-AF65-F5344CB8AC3E}">
        <p14:creationId xmlns:p14="http://schemas.microsoft.com/office/powerpoint/2010/main" val="259408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Ο δάσκαλος δίνει στους μαθητές του μια σειρά ελατηρίων, ένα δυναμόμετρο, έναν ορθοστάτη, μιλιμετρέ χαρτί και οδηγίες για τη βήμα προς βήμα εκτέλεση της δραστηριότητας (εργαστηριακοί οδηγοί). </a:t>
            </a:r>
          </a:p>
          <a:p>
            <a:r>
              <a:rPr lang="el-GR" dirty="0" smtClean="0"/>
              <a:t>Τους ζητά να πραγματοποιήσουν όλα τα βήματα και να απαντήσουν στο ερώτημα με βάση τις γραφικές παραστάσεις που θα έχουν πραγματοποιήσει.</a:t>
            </a:r>
          </a:p>
          <a:p>
            <a:r>
              <a:rPr lang="el-GR" dirty="0" smtClean="0"/>
              <a:t>Προχωρά στην εμπέδωση και την αξιολόγηση</a:t>
            </a:r>
            <a:endParaRPr lang="en-US" dirty="0"/>
          </a:p>
        </p:txBody>
      </p:sp>
    </p:spTree>
    <p:extLst>
      <p:ext uri="{BB962C8B-B14F-4D97-AF65-F5344CB8AC3E}">
        <p14:creationId xmlns:p14="http://schemas.microsoft.com/office/powerpoint/2010/main" val="17568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Η παράδοση της εποικοδόμησης. Κεντρική υπόθεση:</a:t>
            </a:r>
          </a:p>
          <a:p>
            <a:pPr lvl="1"/>
            <a:r>
              <a:rPr lang="el-GR" dirty="0" smtClean="0"/>
              <a:t>Οι μαθητές οικοδομούν τις γνώσεις τους χρησιμοποιώντας τις γνώσεις που ήδη διαθέτουν (υπόθεση της οικοδόμησης της γνώσης από τα υποκείμενα με βάση τις προϋπάρχουσες γνώσεις/ απόψεις)</a:t>
            </a:r>
          </a:p>
          <a:p>
            <a:pPr lvl="1"/>
            <a:r>
              <a:rPr lang="el-GR" dirty="0" smtClean="0"/>
              <a:t>Ο δάσκαλος σχεδιάζει σειρά δραστηριοτήτων οι οποίες αποδιοργανώνουν τις προϋπάρχουσες γνώσεις</a:t>
            </a:r>
          </a:p>
          <a:p>
            <a:pPr lvl="1"/>
            <a:r>
              <a:rPr lang="el-GR" dirty="0" smtClean="0"/>
              <a:t>Ο δάσκαλος παρουσιάζει τη νέα γνώση για να επαναφέρει σε τάξη τη γνωστική δομή των μαθητών</a:t>
            </a:r>
          </a:p>
          <a:p>
            <a:pPr lvl="1"/>
            <a:r>
              <a:rPr lang="el-GR" dirty="0" smtClean="0"/>
              <a:t>Ο δάσκαλος ελέγχει αν οικοδομήθηκε η νέα γνώση</a:t>
            </a:r>
          </a:p>
        </p:txBody>
      </p:sp>
    </p:spTree>
    <p:extLst>
      <p:ext uri="{BB962C8B-B14F-4D97-AF65-F5344CB8AC3E}">
        <p14:creationId xmlns:p14="http://schemas.microsoft.com/office/powerpoint/2010/main" val="23754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παράδοση της εποικοδόμησης. Διαδικασία:</a:t>
            </a:r>
          </a:p>
          <a:p>
            <a:pPr lvl="1"/>
            <a:r>
              <a:rPr lang="el-GR" dirty="0" smtClean="0"/>
              <a:t>Ο δάσκαλος ζητά από τους μαθητές να κάνουν υποθέσεις σχετικές με την ερμηνεία ενός φαινομένου</a:t>
            </a:r>
          </a:p>
          <a:p>
            <a:pPr lvl="1"/>
            <a:r>
              <a:rPr lang="el-GR" dirty="0" smtClean="0"/>
              <a:t>Οι μαθητές παρουσιάζουν συνήθως περισσότερες από μία εναλλακτικές υποθέσεις</a:t>
            </a:r>
          </a:p>
          <a:p>
            <a:pPr lvl="1"/>
            <a:r>
              <a:rPr lang="el-GR" dirty="0" smtClean="0"/>
              <a:t>Ο δάσκαλος σχεδιάζει σειρά δραστηριοτήτων που ελέγχουν εμπειρικά τις υποθέσεις (γνωστική σύγκρουση)</a:t>
            </a:r>
          </a:p>
          <a:p>
            <a:pPr lvl="1"/>
            <a:r>
              <a:rPr lang="el-GR" dirty="0" smtClean="0"/>
              <a:t>Ο δάσκαλος αναδεικνύει τη «σωστή» υπόθεση και παρουσιάζει ολοκληρωμένα τη νέα γνώση </a:t>
            </a:r>
          </a:p>
          <a:p>
            <a:pPr lvl="1"/>
            <a:r>
              <a:rPr lang="el-GR" dirty="0" smtClean="0"/>
              <a:t>Ο δάσκαλος προχωρά στην εμπέδωση και αξιολόγηση</a:t>
            </a:r>
          </a:p>
        </p:txBody>
      </p:sp>
    </p:spTree>
    <p:extLst>
      <p:ext uri="{BB962C8B-B14F-4D97-AF65-F5344CB8AC3E}">
        <p14:creationId xmlns:p14="http://schemas.microsoft.com/office/powerpoint/2010/main" val="13536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4156" y="1556792"/>
            <a:ext cx="8229600" cy="4464496"/>
          </a:xfrm>
        </p:spPr>
        <p:txBody>
          <a:bodyPr>
            <a:normAutofit fontScale="92500" lnSpcReduction="20000"/>
          </a:bodyPr>
          <a:lstStyle/>
          <a:p>
            <a:r>
              <a:rPr lang="el-GR" dirty="0" smtClean="0"/>
              <a:t>Ερώτημα: Από τι εξαρτάται περίοδος του εκκρεμούς;</a:t>
            </a:r>
          </a:p>
          <a:p>
            <a:r>
              <a:rPr lang="el-GR" dirty="0" smtClean="0"/>
              <a:t>Ερμηνευτικές υποθέσεις:</a:t>
            </a:r>
          </a:p>
          <a:p>
            <a:pPr lvl="1"/>
            <a:r>
              <a:rPr lang="el-GR" dirty="0" smtClean="0"/>
              <a:t>Από το μήκος του σκοινιού</a:t>
            </a:r>
          </a:p>
          <a:p>
            <a:pPr lvl="1"/>
            <a:r>
              <a:rPr lang="el-GR" dirty="0" smtClean="0"/>
              <a:t>Από το βάρος του σώματος</a:t>
            </a:r>
          </a:p>
          <a:p>
            <a:pPr lvl="1"/>
            <a:r>
              <a:rPr lang="el-GR" dirty="0" smtClean="0"/>
              <a:t>Από το πλάτος της ταλάντωσης</a:t>
            </a:r>
          </a:p>
          <a:p>
            <a:pPr lvl="1"/>
            <a:r>
              <a:rPr lang="el-GR" dirty="0" smtClean="0"/>
              <a:t>Από την αντίσταση του αέρα</a:t>
            </a:r>
          </a:p>
          <a:p>
            <a:pPr lvl="1"/>
            <a:r>
              <a:rPr lang="el-GR" dirty="0" smtClean="0"/>
              <a:t>... ...</a:t>
            </a:r>
          </a:p>
          <a:p>
            <a:r>
              <a:rPr lang="el-GR" dirty="0" smtClean="0"/>
              <a:t>Εργαστηριακές δοκιμασίες της κάθε υπόθεσης</a:t>
            </a:r>
            <a:endParaRPr lang="en-US" dirty="0"/>
          </a:p>
        </p:txBody>
      </p:sp>
    </p:spTree>
    <p:extLst>
      <p:ext uri="{BB962C8B-B14F-4D97-AF65-F5344CB8AC3E}">
        <p14:creationId xmlns:p14="http://schemas.microsoft.com/office/powerpoint/2010/main" val="11227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Ερώτημα: Από τι εξαρτάται η πίεση σε κάποιο βάθος, μέσα στο νερό;</a:t>
            </a:r>
          </a:p>
          <a:p>
            <a:r>
              <a:rPr lang="el-GR" dirty="0" smtClean="0"/>
              <a:t>Ερμηνευτικές υποθέσεις:</a:t>
            </a:r>
          </a:p>
          <a:p>
            <a:pPr lvl="1"/>
            <a:r>
              <a:rPr lang="el-GR" dirty="0" smtClean="0"/>
              <a:t>Από το βάθος</a:t>
            </a:r>
          </a:p>
          <a:p>
            <a:pPr lvl="1"/>
            <a:r>
              <a:rPr lang="el-GR" dirty="0" smtClean="0"/>
              <a:t>Από την ποσότητα του νερού</a:t>
            </a:r>
          </a:p>
          <a:p>
            <a:pPr lvl="1"/>
            <a:r>
              <a:rPr lang="el-GR" dirty="0" smtClean="0"/>
              <a:t>Από το σχήμα του δοχείου</a:t>
            </a:r>
          </a:p>
          <a:p>
            <a:pPr lvl="1"/>
            <a:r>
              <a:rPr lang="el-GR" dirty="0" smtClean="0"/>
              <a:t>Από το βάρος του νερού</a:t>
            </a:r>
          </a:p>
          <a:p>
            <a:pPr lvl="1"/>
            <a:r>
              <a:rPr lang="el-GR" dirty="0" smtClean="0"/>
              <a:t>... ...</a:t>
            </a:r>
          </a:p>
          <a:p>
            <a:r>
              <a:rPr lang="el-GR" dirty="0" smtClean="0"/>
              <a:t>Εργαστηριακές δοκιμασίες της κάθε υπόθεσης</a:t>
            </a:r>
            <a:endParaRPr lang="en-US" dirty="0"/>
          </a:p>
        </p:txBody>
      </p:sp>
    </p:spTree>
    <p:extLst>
      <p:ext uri="{BB962C8B-B14F-4D97-AF65-F5344CB8AC3E}">
        <p14:creationId xmlns:p14="http://schemas.microsoft.com/office/powerpoint/2010/main" val="42160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παράδοση της «κατασκευής». Κεντρική υπόθεση:</a:t>
            </a:r>
          </a:p>
          <a:p>
            <a:pPr lvl="1"/>
            <a:r>
              <a:rPr lang="el-GR" dirty="0" smtClean="0"/>
              <a:t>Οι μαθητές οικοδομούν τις γνώσεις τους για να επιτύχουν τους στόχους τους (υπόθεση της οικοδόμησης της γνώσης από τα υποκείμενα με βάση την επιτυχία ενός στόχου)</a:t>
            </a:r>
          </a:p>
          <a:p>
            <a:pPr lvl="1"/>
            <a:r>
              <a:rPr lang="el-GR" dirty="0" smtClean="0"/>
              <a:t>Ο δάσκαλος σχεδιάζει σειρά δραστηριοτήτων οι οποίες βάζουν στόχους στους μαθητές τέτοιους που για να πετύχουν θα πρέπει σε κάποια φάση να «κατασκευαστεί» από τους μαθητές το περιεχόμενο</a:t>
            </a:r>
          </a:p>
          <a:p>
            <a:pPr lvl="1"/>
            <a:r>
              <a:rPr lang="el-GR" dirty="0" smtClean="0"/>
              <a:t>Ο δάσκαλος ελέγχει αν «κατασκευάστηκε» η νέα γνώση</a:t>
            </a:r>
          </a:p>
        </p:txBody>
      </p:sp>
    </p:spTree>
    <p:extLst>
      <p:ext uri="{BB962C8B-B14F-4D97-AF65-F5344CB8AC3E}">
        <p14:creationId xmlns:p14="http://schemas.microsoft.com/office/powerpoint/2010/main" val="14214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παράδοση της κατασκευής. Διαδικασία:</a:t>
            </a:r>
          </a:p>
          <a:p>
            <a:pPr lvl="1"/>
            <a:r>
              <a:rPr lang="el-GR" dirty="0" smtClean="0"/>
              <a:t>Ο δάσκαλος σχεδιάζει μια τουλάχιστον δραστηριότητα η οποία έχει πιθανότητες να εμπλέξει τους μαθητές με συγκεκριμένο στόχο. Ζητά από τους μαθητές να τη φέρουν σε πέρας</a:t>
            </a:r>
          </a:p>
          <a:p>
            <a:pPr lvl="1"/>
            <a:r>
              <a:rPr lang="el-GR" dirty="0" smtClean="0"/>
              <a:t>Ο δάσκαλος εντοπίζει τις «γνωστικές κατασκευές» που πραγματοποίησαν οι μαθητές του</a:t>
            </a:r>
          </a:p>
          <a:p>
            <a:pPr lvl="1"/>
            <a:r>
              <a:rPr lang="el-GR" dirty="0" smtClean="0"/>
              <a:t>Ο δάσκαλος παρουσιάζει τις εναλλακτικές </a:t>
            </a:r>
            <a:r>
              <a:rPr lang="el-GR" dirty="0"/>
              <a:t>«γνωστικές κατασκευές</a:t>
            </a:r>
            <a:r>
              <a:rPr lang="el-GR" dirty="0" smtClean="0"/>
              <a:t>» και τις βάζει σε ανοιχτή συζήτηση</a:t>
            </a:r>
          </a:p>
          <a:p>
            <a:pPr lvl="1"/>
            <a:r>
              <a:rPr lang="el-GR" dirty="0" smtClean="0"/>
              <a:t>Οι μαθητές εφαρμόζουν τις </a:t>
            </a:r>
            <a:r>
              <a:rPr lang="el-GR" dirty="0"/>
              <a:t>«γνωστικές κατασκευές</a:t>
            </a:r>
            <a:r>
              <a:rPr lang="el-GR" dirty="0" smtClean="0"/>
              <a:t>» τους, σε άλλα πλαίσια και αξιολογούν το αποτέλεσμα </a:t>
            </a:r>
          </a:p>
        </p:txBody>
      </p:sp>
    </p:spTree>
    <p:extLst>
      <p:ext uri="{BB962C8B-B14F-4D97-AF65-F5344CB8AC3E}">
        <p14:creationId xmlns:p14="http://schemas.microsoft.com/office/powerpoint/2010/main" val="34890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Σύνδεση καταναλωτών σε σειρά και παράλληλα</a:t>
            </a:r>
          </a:p>
          <a:p>
            <a:r>
              <a:rPr lang="el-GR" dirty="0" smtClean="0"/>
              <a:t>Επιτραπέζιο παιχνίδι: «</a:t>
            </a:r>
            <a:r>
              <a:rPr lang="el-GR" dirty="0" err="1" smtClean="0"/>
              <a:t>Ηλεκτρο</a:t>
            </a:r>
            <a:r>
              <a:rPr lang="el-GR" dirty="0" smtClean="0"/>
              <a:t>-λαβύρινθος»</a:t>
            </a:r>
          </a:p>
          <a:p>
            <a:r>
              <a:rPr lang="el-GR" dirty="0" smtClean="0"/>
              <a:t>Όποιος «κατασκευάσει» τις αρχές σύνδεσης κερδίζει...</a:t>
            </a:r>
          </a:p>
          <a:p>
            <a:r>
              <a:rPr lang="el-GR" dirty="0" smtClean="0"/>
              <a:t>Κατασκευή πίνακα φωτεινών απεικονίσεων από τους μαθητές... </a:t>
            </a:r>
          </a:p>
          <a:p>
            <a:endParaRPr lang="en-US" dirty="0"/>
          </a:p>
        </p:txBody>
      </p:sp>
    </p:spTree>
    <p:extLst>
      <p:ext uri="{BB962C8B-B14F-4D97-AF65-F5344CB8AC3E}">
        <p14:creationId xmlns:p14="http://schemas.microsoft.com/office/powerpoint/2010/main" val="23203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Η παράδοση της μεταφοράς. Κεντρική υπόθεση:</a:t>
            </a:r>
          </a:p>
          <a:p>
            <a:pPr lvl="1"/>
            <a:r>
              <a:rPr lang="el-GR" dirty="0" smtClean="0"/>
              <a:t>Υπάρχει ένας τουλάχιστον δάσκαλος που γνωρίζει το περιεχόμενο (προς μάθηση σχήματα και πρακτικές)</a:t>
            </a:r>
          </a:p>
          <a:p>
            <a:pPr lvl="1"/>
            <a:r>
              <a:rPr lang="el-GR" dirty="0" smtClean="0"/>
              <a:t>Υπάρχουν μαθητές (ένας τουλάχιστον) που δεν γνωρίζουν το περιεχόμενο (υπόθεση του «άγραφου χαρτιού»)</a:t>
            </a:r>
          </a:p>
          <a:p>
            <a:pPr lvl="1"/>
            <a:r>
              <a:rPr lang="el-GR" dirty="0" smtClean="0"/>
              <a:t>Ο δάσκαλος αναπαριστά με διάφορα μέσα (λόγο, εικόνα, σχέδια κ.λπ.) το περιεχόμενο και οι μαθητές παρακολουθούν</a:t>
            </a:r>
          </a:p>
          <a:p>
            <a:pPr lvl="1"/>
            <a:r>
              <a:rPr lang="el-GR" dirty="0" smtClean="0"/>
              <a:t>Οι μαθητές μαθαίνουν λειτουργικά το περιεχόμενο</a:t>
            </a:r>
          </a:p>
        </p:txBody>
      </p:sp>
    </p:spTree>
    <p:extLst>
      <p:ext uri="{BB962C8B-B14F-4D97-AF65-F5344CB8AC3E}">
        <p14:creationId xmlns:p14="http://schemas.microsoft.com/office/powerpoint/2010/main" val="3703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r>
              <a:rPr lang="el-GR" dirty="0" smtClean="0"/>
              <a:t>Οι μαθητές προτείνουν ένα ερώτημα που θα τους ενδιέφερε να απαντηθεί</a:t>
            </a:r>
          </a:p>
          <a:p>
            <a:r>
              <a:rPr lang="el-GR" dirty="0" smtClean="0"/>
              <a:t>Ο δάσκαλος προτείνει μια σειρά δραστηριοτήτων για να απαντηθεί το ερώτημα (στρατηγική: υπόθεση – έλεγχος)</a:t>
            </a:r>
          </a:p>
          <a:p>
            <a:r>
              <a:rPr lang="el-GR" dirty="0" smtClean="0"/>
              <a:t>Η οποιαδήποτε απάντηση προκύψει με τον τρόπο αυτό γίνεται αποδεκτή</a:t>
            </a:r>
          </a:p>
          <a:p>
            <a:r>
              <a:rPr lang="el-GR" dirty="0" smtClean="0"/>
              <a:t>Οι μαθητές δημοσιοποιούν την απάντηση</a:t>
            </a:r>
          </a:p>
        </p:txBody>
      </p:sp>
    </p:spTree>
    <p:extLst>
      <p:ext uri="{BB962C8B-B14F-4D97-AF65-F5344CB8AC3E}">
        <p14:creationId xmlns:p14="http://schemas.microsoft.com/office/powerpoint/2010/main" val="37705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Και στα νήπια;</a:t>
            </a:r>
            <a:endParaRPr lang="en-US" dirty="0"/>
          </a:p>
        </p:txBody>
      </p:sp>
      <p:sp>
        <p:nvSpPr>
          <p:cNvPr id="3" name="Content Placeholder 2"/>
          <p:cNvSpPr>
            <a:spLocks noGrp="1"/>
          </p:cNvSpPr>
          <p:nvPr>
            <p:ph idx="1"/>
          </p:nvPr>
        </p:nvSpPr>
        <p:spPr>
          <a:xfrm>
            <a:off x="464156" y="1556792"/>
            <a:ext cx="8229600" cy="4680520"/>
          </a:xfrm>
        </p:spPr>
        <p:txBody>
          <a:bodyPr>
            <a:normAutofit fontScale="92500" lnSpcReduction="20000"/>
          </a:bodyPr>
          <a:lstStyle/>
          <a:p>
            <a:pPr marL="82296" indent="0">
              <a:buNone/>
            </a:pPr>
            <a:r>
              <a:rPr lang="el-GR" b="1" dirty="0" smtClean="0"/>
              <a:t>Μεταφορά;</a:t>
            </a:r>
          </a:p>
          <a:p>
            <a:pPr marL="82296" indent="0">
              <a:buNone/>
            </a:pPr>
            <a:endParaRPr lang="el-GR" b="1" dirty="0" smtClean="0"/>
          </a:p>
          <a:p>
            <a:pPr marL="82296" indent="0">
              <a:buNone/>
            </a:pPr>
            <a:r>
              <a:rPr lang="el-GR" b="1" dirty="0" smtClean="0"/>
              <a:t>	Ανακάλυψη</a:t>
            </a:r>
          </a:p>
          <a:p>
            <a:pPr marL="82296" indent="0">
              <a:buNone/>
            </a:pPr>
            <a:endParaRPr lang="el-GR" b="1" dirty="0"/>
          </a:p>
          <a:p>
            <a:pPr marL="82296" indent="0">
              <a:buNone/>
            </a:pPr>
            <a:r>
              <a:rPr lang="el-GR" b="1" dirty="0" smtClean="0"/>
              <a:t>		Καθοδηγούμενη ανακάλυψη;</a:t>
            </a:r>
          </a:p>
          <a:p>
            <a:endParaRPr lang="el-GR" b="1" dirty="0" smtClean="0"/>
          </a:p>
          <a:p>
            <a:pPr marL="82296" indent="0">
              <a:buNone/>
            </a:pPr>
            <a:r>
              <a:rPr lang="el-GR" b="1" dirty="0" smtClean="0"/>
              <a:t>			Εποικοδόμηση;</a:t>
            </a:r>
          </a:p>
          <a:p>
            <a:endParaRPr lang="el-GR" b="1" dirty="0" smtClean="0"/>
          </a:p>
          <a:p>
            <a:pPr marL="82296" indent="0">
              <a:buNone/>
            </a:pPr>
            <a:r>
              <a:rPr lang="el-GR" b="1" dirty="0" smtClean="0"/>
              <a:t>				«Κατασκευή»;</a:t>
            </a:r>
            <a:endParaRPr lang="en-US" b="1" dirty="0"/>
          </a:p>
        </p:txBody>
      </p:sp>
    </p:spTree>
    <p:extLst>
      <p:ext uri="{BB962C8B-B14F-4D97-AF65-F5344CB8AC3E}">
        <p14:creationId xmlns:p14="http://schemas.microsoft.com/office/powerpoint/2010/main" val="9945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505053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sym typeface="Helvetica" pitchFamily="2" charset="0"/>
              </a:rPr>
              <a:t>Βασίλης </a:t>
            </a:r>
            <a:r>
              <a:rPr lang="el-GR" sz="2000" dirty="0" smtClean="0">
                <a:sym typeface="Helvetica" pitchFamily="2" charset="0"/>
              </a:rPr>
              <a:t>Τσελφές</a:t>
            </a:r>
            <a:r>
              <a:rPr lang="el-GR" sz="2000" dirty="0"/>
              <a:t>. </a:t>
            </a:r>
            <a:r>
              <a:rPr lang="el-GR" sz="2000">
                <a:sym typeface="Helvetica" pitchFamily="2" charset="0"/>
              </a:rPr>
              <a:t>Βασίλης Τσελφές</a:t>
            </a:r>
            <a:r>
              <a:rPr lang="el-GR" sz="2000"/>
              <a:t>. «</a:t>
            </a:r>
            <a:r>
              <a:rPr lang="el-GR" sz="2000" dirty="0"/>
              <a:t>Έννοιες Φυσικών Επιστημών </a:t>
            </a:r>
            <a:r>
              <a:rPr lang="el-GR" sz="2000" dirty="0" smtClean="0"/>
              <a:t>Ι</a:t>
            </a:r>
            <a:r>
              <a:rPr lang="en-US" sz="2000" dirty="0" smtClean="0"/>
              <a:t> – </a:t>
            </a:r>
            <a:r>
              <a:rPr lang="el-GR" sz="2000" dirty="0" smtClean="0"/>
              <a:t>Ενότητα 4: Θεωρίες διδασκαλίας μάθησης</a:t>
            </a:r>
            <a:r>
              <a:rPr lang="en-US" sz="2000" dirty="0" smtClean="0"/>
              <a:t> </a:t>
            </a:r>
            <a:r>
              <a:rPr lang="el-GR" sz="2000" dirty="0"/>
              <a:t>στη διδακτική των </a:t>
            </a:r>
            <a:r>
              <a:rPr lang="el-GR" sz="2000" dirty="0" smtClean="0"/>
              <a:t>ΦΕ».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hlinkClick r:id="rId3"/>
              </a:rPr>
              <a:t>http://opencourses.uoa.gr/courses/ECD104/</a:t>
            </a:r>
            <a:endParaRPr lang="el-GR" sz="2000" dirty="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παράδοση της μεταφοράς. Διαδικασία:</a:t>
            </a:r>
          </a:p>
          <a:p>
            <a:pPr lvl="1"/>
            <a:r>
              <a:rPr lang="el-GR" dirty="0" smtClean="0"/>
              <a:t>Ο δάσκαλος εισάγει το προς μάθηση περιεχόμενο (σύνδεση με τα προηγούμενα, ένα παράδειγμα από την εμπειρία, κ.λπ.) </a:t>
            </a:r>
          </a:p>
          <a:p>
            <a:pPr lvl="1"/>
            <a:r>
              <a:rPr lang="el-GR" dirty="0" smtClean="0"/>
              <a:t>Αναπτύσσει το προς μάθηση περιεχόμενο</a:t>
            </a:r>
          </a:p>
          <a:p>
            <a:pPr lvl="1"/>
            <a:r>
              <a:rPr lang="el-GR" dirty="0" smtClean="0"/>
              <a:t>Οι μαθητές εφαρμόζουν με την καθοδήγηση του δασκάλου το περιεχόμενο σε επιμέρους δραστηριότητες (επανάληψη, ασκήσεις, ερωτήσεις-απαντήσεις κ.λπ.), για να το «εμπεδώσουν»</a:t>
            </a:r>
          </a:p>
          <a:p>
            <a:pPr lvl="1"/>
            <a:r>
              <a:rPr lang="el-GR" dirty="0" smtClean="0"/>
              <a:t>Ο δάσκαλος αξιολογεί το κατά πόσο οι μαθητές κατανόησαν το περιεχόμενο</a:t>
            </a:r>
          </a:p>
        </p:txBody>
      </p:sp>
    </p:spTree>
    <p:extLst>
      <p:ext uri="{BB962C8B-B14F-4D97-AF65-F5344CB8AC3E}">
        <p14:creationId xmlns:p14="http://schemas.microsoft.com/office/powerpoint/2010/main" val="36783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r>
              <a:rPr lang="el-GR" dirty="0" smtClean="0"/>
              <a:t>Ο δάσκαλος παρουσιάζει στους μαθητές του τα χαρακτηριστικά μεγέθη που περιγράφουν μια αρμονική ταλάντωση</a:t>
            </a:r>
          </a:p>
          <a:p>
            <a:r>
              <a:rPr lang="el-GR" dirty="0" smtClean="0"/>
              <a:t>Στη συνέχεια παρουσιάζει τα μεγέθη αυτά σε μια περίπτωση αρμονικής ταλάντωσης: το εκκρεμές </a:t>
            </a:r>
          </a:p>
          <a:p>
            <a:r>
              <a:rPr lang="el-GR" dirty="0" smtClean="0"/>
              <a:t>Προχωρά στην εμπέδωση και την αξιολόγηση των πληροφοριών που πρόσφερε</a:t>
            </a:r>
            <a:endParaRPr lang="en-US" dirty="0"/>
          </a:p>
        </p:txBody>
      </p:sp>
    </p:spTree>
    <p:extLst>
      <p:ext uri="{BB962C8B-B14F-4D97-AF65-F5344CB8AC3E}">
        <p14:creationId xmlns:p14="http://schemas.microsoft.com/office/powerpoint/2010/main" val="34775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 δάσκαλος ζητά από τους μαθητές του να «παίξουν» με ένα εκπαιδευτικό λογισμικό που διαχειρίζεται δεδομένα από τον «νόμο του </a:t>
            </a:r>
            <a:r>
              <a:rPr lang="en-US" dirty="0" smtClean="0"/>
              <a:t>Hooke</a:t>
            </a:r>
            <a:r>
              <a:rPr lang="el-GR" dirty="0" smtClean="0"/>
              <a:t>»: η επιμήκυνση ενός ελατηρίου είναι ανάλογη προς την ασκούμενη δύναμη και εξαρτάται από τη «σκληρότητα» του ελατηρίου (παραστατικό μέσο: προσομοίωση)</a:t>
            </a:r>
          </a:p>
          <a:p>
            <a:r>
              <a:rPr lang="el-GR" dirty="0" smtClean="0"/>
              <a:t>Στη συνέχεια διατυπώνει με λόγο και με μαθηματικές φόρμες τον </a:t>
            </a:r>
            <a:r>
              <a:rPr lang="el-GR" dirty="0"/>
              <a:t>«νόμο του </a:t>
            </a:r>
            <a:r>
              <a:rPr lang="en-US" dirty="0"/>
              <a:t>Hooke</a:t>
            </a:r>
            <a:r>
              <a:rPr lang="el-GR" dirty="0"/>
              <a:t>» </a:t>
            </a:r>
            <a:r>
              <a:rPr lang="el-GR" dirty="0" smtClean="0"/>
              <a:t>(παραστατικά μέσα: γλώσσες)</a:t>
            </a:r>
          </a:p>
          <a:p>
            <a:r>
              <a:rPr lang="el-GR" dirty="0" smtClean="0"/>
              <a:t>Προχωρά στην εμπέδωση και την αξιολόγηση</a:t>
            </a:r>
            <a:endParaRPr lang="en-US" dirty="0"/>
          </a:p>
        </p:txBody>
      </p:sp>
    </p:spTree>
    <p:extLst>
      <p:ext uri="{BB962C8B-B14F-4D97-AF65-F5344CB8AC3E}">
        <p14:creationId xmlns:p14="http://schemas.microsoft.com/office/powerpoint/2010/main" val="3370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παράδοση της ανακάλυψης. Κεντρική υπόθεση:</a:t>
            </a:r>
          </a:p>
          <a:p>
            <a:pPr lvl="1"/>
            <a:r>
              <a:rPr lang="el-GR" dirty="0" smtClean="0"/>
              <a:t>Οι μαθητές «ανακαλύπτουν» το περιεχόμενο ως αποτέλεσμα δραστηριοτήτων που οδηγούν αναπόφευκτα σ’ αυτό (υπόθεση της οικοδόμησης της γνώσης από τα υποκείμενα)</a:t>
            </a:r>
          </a:p>
          <a:p>
            <a:pPr lvl="1"/>
            <a:r>
              <a:rPr lang="el-GR" dirty="0" smtClean="0"/>
              <a:t>Ο δάσκαλος σχεδιάζει σειρά δραστηριοτήτων οι οποίες οδηγούν </a:t>
            </a:r>
            <a:r>
              <a:rPr lang="el-GR" dirty="0" err="1" smtClean="0"/>
              <a:t>μονόδρομα</a:t>
            </a:r>
            <a:r>
              <a:rPr lang="el-GR" dirty="0" smtClean="0"/>
              <a:t> τους μαθητές (που </a:t>
            </a:r>
            <a:r>
              <a:rPr lang="el-GR" dirty="0"/>
              <a:t>θα εμπλακούν με τις </a:t>
            </a:r>
            <a:r>
              <a:rPr lang="el-GR" dirty="0" smtClean="0"/>
              <a:t>δραστηριότητες) στην οικοδόμηση της γνώσης περιεχομένου </a:t>
            </a:r>
          </a:p>
          <a:p>
            <a:pPr lvl="1"/>
            <a:r>
              <a:rPr lang="el-GR" dirty="0" smtClean="0"/>
              <a:t>Ο δάσκαλος αξιολογεί το κατά πόσο οι μαθητές οικοδόμησαν το περιεχόμενο</a:t>
            </a:r>
          </a:p>
        </p:txBody>
      </p:sp>
    </p:spTree>
    <p:extLst>
      <p:ext uri="{BB962C8B-B14F-4D97-AF65-F5344CB8AC3E}">
        <p14:creationId xmlns:p14="http://schemas.microsoft.com/office/powerpoint/2010/main" val="25442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Θεωρίες διδασκαλίας-μάθησης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παράδοση της ανακάλυψης. Διαδικασία:</a:t>
            </a:r>
          </a:p>
          <a:p>
            <a:pPr lvl="1"/>
            <a:r>
              <a:rPr lang="el-GR" dirty="0" smtClean="0"/>
              <a:t>Ο δάσκαλος σχεδιάζει σειρά δραστηριοτήτων (συνήθως εργαστηριακών, παρατήρησης-καταγραφής κ.λπ.) και ζητά από τους μαθητές να τις πραγματοποιήσουν, για να απαντήσουν σε ένα κεντρικό ερώτημα (υπόθεση εμπειρικής οικοδόμησης της γνώσης)</a:t>
            </a:r>
          </a:p>
          <a:p>
            <a:pPr lvl="1"/>
            <a:r>
              <a:rPr lang="el-GR" dirty="0" smtClean="0"/>
              <a:t>Οι μαθητές πραγματοποιούν τις δραστηριότητες και απαντούν το ερώτημα</a:t>
            </a:r>
          </a:p>
          <a:p>
            <a:pPr lvl="1"/>
            <a:r>
              <a:rPr lang="el-GR" dirty="0"/>
              <a:t>Οι μαθητές εφαρμόζουν με την καθοδήγηση του δασκάλου </a:t>
            </a:r>
            <a:r>
              <a:rPr lang="el-GR" dirty="0" smtClean="0"/>
              <a:t>την απάντηση του ερωτήματος σε </a:t>
            </a:r>
            <a:r>
              <a:rPr lang="el-GR" dirty="0"/>
              <a:t>επιμέρους δραστηριότητες (επανάληψη, ασκήσεις, ερωτήσεις-απαντήσεις κ.λπ.), για να το «εμπεδώσουν</a:t>
            </a:r>
            <a:r>
              <a:rPr lang="el-GR" dirty="0" smtClean="0"/>
              <a:t>»</a:t>
            </a:r>
            <a:endParaRPr lang="el-GR" dirty="0"/>
          </a:p>
        </p:txBody>
      </p:sp>
    </p:spTree>
    <p:extLst>
      <p:ext uri="{BB962C8B-B14F-4D97-AF65-F5344CB8AC3E}">
        <p14:creationId xmlns:p14="http://schemas.microsoft.com/office/powerpoint/2010/main" val="38773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lnSpcReduction="10000"/>
          </a:bodyPr>
          <a:lstStyle/>
          <a:p>
            <a:r>
              <a:rPr lang="el-GR" dirty="0" smtClean="0"/>
              <a:t>Ο δάσκαλος δίνει στους μαθητές του ένα ρολόι, ένα εκκρεμές και ένα ελατήριο από το οποίο κρέμεται ένα σώμα. </a:t>
            </a:r>
          </a:p>
          <a:p>
            <a:r>
              <a:rPr lang="el-GR" dirty="0" smtClean="0"/>
              <a:t>Τους ζητά να απαντήσουν στο ερώτημα: ποια κινά χαρακτηριστικά έχουν οι κινήσεις των δεικτών του ρολογιού, και των σωμάτων που κρέμονται από το εκκρεμές και το ελατήριο.</a:t>
            </a:r>
          </a:p>
          <a:p>
            <a:r>
              <a:rPr lang="el-GR" dirty="0" smtClean="0"/>
              <a:t>Τους ενημερώνει ότι μπορούν να έχουν στη διάθεσή τους οτιδήποτε άλλο χρειαστούν</a:t>
            </a:r>
            <a:endParaRPr lang="en-US" dirty="0"/>
          </a:p>
        </p:txBody>
      </p:sp>
    </p:spTree>
    <p:extLst>
      <p:ext uri="{BB962C8B-B14F-4D97-AF65-F5344CB8AC3E}">
        <p14:creationId xmlns:p14="http://schemas.microsoft.com/office/powerpoint/2010/main" val="10413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lnSpcReduction="10000"/>
          </a:bodyPr>
          <a:lstStyle/>
          <a:p>
            <a:r>
              <a:rPr lang="el-GR" dirty="0" smtClean="0"/>
              <a:t>Ο δάσκαλος δίνει στους μαθητές του μια σειρά ελατηρίων και ένα δυναμόμετρο. </a:t>
            </a:r>
          </a:p>
          <a:p>
            <a:r>
              <a:rPr lang="el-GR" dirty="0" smtClean="0"/>
              <a:t>Τους ζητά να απαντήσουν στο ερώτημα: με ποιον τρόπο μεταβάλλεται το μήκος ενός οποιουδήποτε ελατηρίου με τη δύναμη που το επιμηκύνει (χωρίς να καταστραφεί το ελατήριο).</a:t>
            </a:r>
          </a:p>
          <a:p>
            <a:r>
              <a:rPr lang="el-GR" dirty="0" smtClean="0"/>
              <a:t>Τους ενημερώνει ότι μπορούν να έχουν στη διάθεσή τους οτιδήποτε άλλο χρειαστούν</a:t>
            </a:r>
            <a:endParaRPr lang="en-US" dirty="0"/>
          </a:p>
        </p:txBody>
      </p:sp>
    </p:spTree>
    <p:extLst>
      <p:ext uri="{BB962C8B-B14F-4D97-AF65-F5344CB8AC3E}">
        <p14:creationId xmlns:p14="http://schemas.microsoft.com/office/powerpoint/2010/main" val="1346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5748</TotalTime>
  <Words>1525</Words>
  <Application>Microsoft Office PowerPoint</Application>
  <PresentationFormat>On-screen Show (4:3)</PresentationFormat>
  <Paragraphs>153</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Wingdings</vt:lpstr>
      <vt:lpstr>Θέμα του Office</vt:lpstr>
      <vt:lpstr>Έννοιες Φυσικών Επιστημών Ι</vt:lpstr>
      <vt:lpstr>Θεωρίες διδασκαλίας-μάθησης</vt:lpstr>
      <vt:lpstr>Θεωρίες διδασκαλίας-μάθησης</vt:lpstr>
      <vt:lpstr>Παράδειγμα</vt:lpstr>
      <vt:lpstr>Παράδειγμα</vt:lpstr>
      <vt:lpstr>Θεωρίες διδασκαλίας-μάθησης</vt:lpstr>
      <vt:lpstr>Θεωρίες διδασκαλίας-μάθησης</vt:lpstr>
      <vt:lpstr>Παράδειγμα</vt:lpstr>
      <vt:lpstr>Παράδειγμα</vt:lpstr>
      <vt:lpstr>Θεωρίες διδασκαλίας-μάθησης</vt:lpstr>
      <vt:lpstr>Παράδειγμα</vt:lpstr>
      <vt:lpstr>Παράδειγμα</vt:lpstr>
      <vt:lpstr>Θεωρίες διδασκαλίας-μάθησης</vt:lpstr>
      <vt:lpstr>Θεωρίες διδασκαλίας-μάθησης</vt:lpstr>
      <vt:lpstr>Παράδειγμα</vt:lpstr>
      <vt:lpstr>Παράδειγμα</vt:lpstr>
      <vt:lpstr>Θεωρίες διδασκαλίας-μάθησης</vt:lpstr>
      <vt:lpstr>Θεωρίες διδασκαλίας-μάθησης</vt:lpstr>
      <vt:lpstr>Παράδειγμα</vt:lpstr>
      <vt:lpstr>Παράδειγμα</vt:lpstr>
      <vt:lpstr>Και στα νήπια;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ourna</cp:lastModifiedBy>
  <cp:revision>294</cp:revision>
  <dcterms:created xsi:type="dcterms:W3CDTF">2012-09-06T09:03:05Z</dcterms:created>
  <dcterms:modified xsi:type="dcterms:W3CDTF">2015-12-10T10:08:26Z</dcterms:modified>
</cp:coreProperties>
</file>