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31.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9"/>
  </p:notesMasterIdLst>
  <p:sldIdLst>
    <p:sldId id="386" r:id="rId2"/>
    <p:sldId id="387" r:id="rId3"/>
    <p:sldId id="388" r:id="rId4"/>
    <p:sldId id="389" r:id="rId5"/>
    <p:sldId id="390" r:id="rId6"/>
    <p:sldId id="391" r:id="rId7"/>
    <p:sldId id="392" r:id="rId8"/>
    <p:sldId id="393" r:id="rId9"/>
    <p:sldId id="394" r:id="rId10"/>
    <p:sldId id="397" r:id="rId11"/>
    <p:sldId id="395" r:id="rId12"/>
    <p:sldId id="396" r:id="rId13"/>
    <p:sldId id="399" r:id="rId14"/>
    <p:sldId id="400" r:id="rId15"/>
    <p:sldId id="401" r:id="rId16"/>
    <p:sldId id="398" r:id="rId17"/>
    <p:sldId id="402" r:id="rId18"/>
    <p:sldId id="403" r:id="rId19"/>
    <p:sldId id="404" r:id="rId20"/>
    <p:sldId id="405" r:id="rId21"/>
    <p:sldId id="408" r:id="rId22"/>
    <p:sldId id="409" r:id="rId23"/>
    <p:sldId id="410" r:id="rId24"/>
    <p:sldId id="411" r:id="rId25"/>
    <p:sldId id="412" r:id="rId26"/>
    <p:sldId id="413" r:id="rId27"/>
    <p:sldId id="414" r:id="rId28"/>
    <p:sldId id="415" r:id="rId29"/>
    <p:sldId id="416" r:id="rId30"/>
    <p:sldId id="417" r:id="rId31"/>
    <p:sldId id="418" r:id="rId32"/>
    <p:sldId id="419" r:id="rId33"/>
    <p:sldId id="420" r:id="rId34"/>
    <p:sldId id="421" r:id="rId35"/>
    <p:sldId id="422" r:id="rId36"/>
    <p:sldId id="423" r:id="rId37"/>
    <p:sldId id="424" r:id="rId38"/>
    <p:sldId id="425" r:id="rId39"/>
    <p:sldId id="435" r:id="rId40"/>
    <p:sldId id="426" r:id="rId41"/>
    <p:sldId id="427" r:id="rId42"/>
    <p:sldId id="428" r:id="rId43"/>
    <p:sldId id="433" r:id="rId44"/>
    <p:sldId id="434" r:id="rId45"/>
    <p:sldId id="431" r:id="rId46"/>
    <p:sldId id="432" r:id="rId47"/>
    <p:sldId id="436" r:id="rId4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386"/>
            <p14:sldId id="387"/>
            <p14:sldId id="388"/>
            <p14:sldId id="389"/>
            <p14:sldId id="390"/>
            <p14:sldId id="391"/>
            <p14:sldId id="392"/>
            <p14:sldId id="393"/>
            <p14:sldId id="394"/>
            <p14:sldId id="397"/>
            <p14:sldId id="395"/>
            <p14:sldId id="396"/>
            <p14:sldId id="399"/>
            <p14:sldId id="400"/>
            <p14:sldId id="401"/>
            <p14:sldId id="398"/>
            <p14:sldId id="402"/>
            <p14:sldId id="403"/>
            <p14:sldId id="404"/>
            <p14:sldId id="405"/>
            <p14:sldId id="408"/>
            <p14:sldId id="409"/>
            <p14:sldId id="410"/>
            <p14:sldId id="411"/>
            <p14:sldId id="412"/>
            <p14:sldId id="413"/>
            <p14:sldId id="414"/>
            <p14:sldId id="415"/>
            <p14:sldId id="416"/>
            <p14:sldId id="417"/>
            <p14:sldId id="418"/>
            <p14:sldId id="419"/>
            <p14:sldId id="420"/>
            <p14:sldId id="421"/>
            <p14:sldId id="422"/>
            <p14:sldId id="423"/>
            <p14:sldId id="424"/>
            <p14:sldId id="425"/>
            <p14:sldId id="435"/>
            <p14:sldId id="426"/>
            <p14:sldId id="427"/>
            <p14:sldId id="428"/>
            <p14:sldId id="433"/>
            <p14:sldId id="434"/>
            <p14:sldId id="431"/>
            <p14:sldId id="432"/>
            <p14:sldId id="436"/>
          </p14:sldIdLst>
        </p14:section>
        <p14:section name="Untitled Section" id="{0F1CB131-A6BD-43D0-B8D4-1F27CEF7A05E}">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039" autoAdjust="0"/>
    <p:restoredTop sz="93701" autoAdjust="0"/>
  </p:normalViewPr>
  <p:slideViewPr>
    <p:cSldViewPr>
      <p:cViewPr varScale="1">
        <p:scale>
          <a:sx n="58" d="100"/>
          <a:sy n="58" d="100"/>
        </p:scale>
        <p:origin x="72" y="11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88" d="100"/>
          <a:sy n="88" d="100"/>
        </p:scale>
        <p:origin x="3822" y="10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commentAuthors" Target="commen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C3996D7-FE79-4EAC-8A9E-58F62A293876}" type="doc">
      <dgm:prSet loTypeId="urn:microsoft.com/office/officeart/2005/8/layout/target3" loCatId="relationship" qsTypeId="urn:microsoft.com/office/officeart/2005/8/quickstyle/simple4" qsCatId="simple" csTypeId="urn:microsoft.com/office/officeart/2005/8/colors/colorful5" csCatId="colorful" phldr="1"/>
      <dgm:spPr/>
      <dgm:t>
        <a:bodyPr/>
        <a:lstStyle/>
        <a:p>
          <a:endParaRPr lang="el-GR"/>
        </a:p>
      </dgm:t>
    </dgm:pt>
    <dgm:pt modelId="{266903CD-FED8-4379-9154-F881E722A322}">
      <dgm:prSet custT="1"/>
      <dgm:spPr/>
      <dgm:t>
        <a:bodyPr/>
        <a:lstStyle/>
        <a:p>
          <a:pPr rtl="0">
            <a:lnSpc>
              <a:spcPct val="100000"/>
            </a:lnSpc>
            <a:spcAft>
              <a:spcPts val="0"/>
            </a:spcAft>
          </a:pPr>
          <a:r>
            <a:rPr lang="en-US" sz="2000" dirty="0" smtClean="0">
              <a:solidFill>
                <a:schemeClr val="tx1"/>
              </a:solidFill>
            </a:rPr>
            <a:t/>
          </a:r>
          <a:br>
            <a:rPr lang="en-US" sz="2000" dirty="0" smtClean="0">
              <a:solidFill>
                <a:schemeClr val="tx1"/>
              </a:solidFill>
            </a:rPr>
          </a:br>
          <a:r>
            <a:rPr lang="el-GR" sz="2000" dirty="0" smtClean="0">
              <a:solidFill>
                <a:schemeClr val="tx1"/>
              </a:solidFill>
            </a:rPr>
            <a:t>Ο </a:t>
          </a:r>
          <a:r>
            <a:rPr lang="el-GR" sz="2000" dirty="0" err="1" smtClean="0">
              <a:solidFill>
                <a:schemeClr val="tx1"/>
              </a:solidFill>
            </a:rPr>
            <a:t>Lalonde</a:t>
          </a:r>
          <a:r>
            <a:rPr lang="el-GR" sz="2000" dirty="0" smtClean="0">
              <a:solidFill>
                <a:schemeClr val="tx1"/>
              </a:solidFill>
            </a:rPr>
            <a:t> (1974) εισήγαγε την ιδέα ότι τέσσερα αλληλοεπιδρώντα στοιχεία συνδέονται με όλες τις αιτίες νόσου και θανάτου.  Αυτά τα στοιχεία είναι:</a:t>
          </a:r>
          <a:endParaRPr lang="el-GR" sz="2000" dirty="0">
            <a:solidFill>
              <a:schemeClr val="tx1"/>
            </a:solidFill>
          </a:endParaRPr>
        </a:p>
      </dgm:t>
    </dgm:pt>
    <dgm:pt modelId="{5C55C6E8-3025-4139-B188-758DA06B604F}" type="parTrans" cxnId="{D80A86B8-946F-4A18-9591-9DB8AFBE04BD}">
      <dgm:prSet/>
      <dgm:spPr/>
      <dgm:t>
        <a:bodyPr/>
        <a:lstStyle/>
        <a:p>
          <a:endParaRPr lang="el-GR"/>
        </a:p>
      </dgm:t>
    </dgm:pt>
    <dgm:pt modelId="{2C551E8C-E5BB-4423-B76A-6F5CFDA8C53C}" type="sibTrans" cxnId="{D80A86B8-946F-4A18-9591-9DB8AFBE04BD}">
      <dgm:prSet/>
      <dgm:spPr/>
      <dgm:t>
        <a:bodyPr/>
        <a:lstStyle/>
        <a:p>
          <a:endParaRPr lang="el-GR"/>
        </a:p>
      </dgm:t>
    </dgm:pt>
    <dgm:pt modelId="{9A92F71A-451E-47F3-BB03-7AD8750117D1}">
      <dgm:prSet custT="1"/>
      <dgm:spPr/>
      <dgm:t>
        <a:bodyPr/>
        <a:lstStyle/>
        <a:p>
          <a:pPr rtl="0"/>
          <a:r>
            <a:rPr lang="el-GR" sz="2400" dirty="0" smtClean="0">
              <a:solidFill>
                <a:schemeClr val="tx1"/>
              </a:solidFill>
            </a:rPr>
            <a:t>α- οι ανεπάρκειες των υπαρχόντων συστημάτων υγείας,</a:t>
          </a:r>
          <a:endParaRPr lang="el-GR" sz="2400" dirty="0">
            <a:solidFill>
              <a:schemeClr val="tx1"/>
            </a:solidFill>
          </a:endParaRPr>
        </a:p>
      </dgm:t>
    </dgm:pt>
    <dgm:pt modelId="{F5DA2AA7-342C-4945-ADAB-FC55E30156FF}" type="parTrans" cxnId="{17939EF0-EC1D-4E86-8E4B-3CCF0EBBA68A}">
      <dgm:prSet/>
      <dgm:spPr/>
      <dgm:t>
        <a:bodyPr/>
        <a:lstStyle/>
        <a:p>
          <a:endParaRPr lang="el-GR"/>
        </a:p>
      </dgm:t>
    </dgm:pt>
    <dgm:pt modelId="{ECEECA06-7BF6-421B-ABC1-9DD35D10C0CB}" type="sibTrans" cxnId="{17939EF0-EC1D-4E86-8E4B-3CCF0EBBA68A}">
      <dgm:prSet/>
      <dgm:spPr/>
      <dgm:t>
        <a:bodyPr/>
        <a:lstStyle/>
        <a:p>
          <a:endParaRPr lang="el-GR"/>
        </a:p>
      </dgm:t>
    </dgm:pt>
    <dgm:pt modelId="{AB53C5A3-9EF1-44CA-B4C1-CF9212F159BE}">
      <dgm:prSet custT="1"/>
      <dgm:spPr/>
      <dgm:t>
        <a:bodyPr/>
        <a:lstStyle/>
        <a:p>
          <a:pPr rtl="0"/>
          <a:r>
            <a:rPr lang="el-GR" sz="2400" dirty="0" smtClean="0">
              <a:solidFill>
                <a:schemeClr val="tx1"/>
              </a:solidFill>
            </a:rPr>
            <a:t>β- οι παράγοντες συμπεριφοράς ή ο μη υγιεινός τρόπος ζωής,</a:t>
          </a:r>
          <a:endParaRPr lang="el-GR" sz="2400" dirty="0">
            <a:solidFill>
              <a:schemeClr val="tx1"/>
            </a:solidFill>
          </a:endParaRPr>
        </a:p>
      </dgm:t>
    </dgm:pt>
    <dgm:pt modelId="{FC70DDDA-8B78-4BFC-BCD6-CCA98B71412C}" type="parTrans" cxnId="{9D1E9B76-1865-40EA-99B6-BA8773216A93}">
      <dgm:prSet/>
      <dgm:spPr/>
      <dgm:t>
        <a:bodyPr/>
        <a:lstStyle/>
        <a:p>
          <a:endParaRPr lang="el-GR"/>
        </a:p>
      </dgm:t>
    </dgm:pt>
    <dgm:pt modelId="{BCB85717-FFB6-4C12-AC39-52303E55CA3B}" type="sibTrans" cxnId="{9D1E9B76-1865-40EA-99B6-BA8773216A93}">
      <dgm:prSet/>
      <dgm:spPr/>
      <dgm:t>
        <a:bodyPr/>
        <a:lstStyle/>
        <a:p>
          <a:endParaRPr lang="el-GR"/>
        </a:p>
      </dgm:t>
    </dgm:pt>
    <dgm:pt modelId="{8EAE6750-8738-4374-B23B-ED7A4994C35D}">
      <dgm:prSet custT="1"/>
      <dgm:spPr/>
      <dgm:t>
        <a:bodyPr/>
        <a:lstStyle/>
        <a:p>
          <a:pPr rtl="0"/>
          <a:r>
            <a:rPr lang="el-GR" sz="2400" dirty="0" smtClean="0">
              <a:solidFill>
                <a:schemeClr val="tx1"/>
              </a:solidFill>
            </a:rPr>
            <a:t>γ- οι περιβαλλοντικοί κίνδυνοι και,</a:t>
          </a:r>
          <a:endParaRPr lang="el-GR" sz="2400" dirty="0">
            <a:solidFill>
              <a:schemeClr val="tx1"/>
            </a:solidFill>
          </a:endParaRPr>
        </a:p>
      </dgm:t>
    </dgm:pt>
    <dgm:pt modelId="{1CF5194D-0944-4469-A597-45DEB1E4DF23}" type="parTrans" cxnId="{4CC3CCF2-D561-4C6C-8267-CE7C7EF2CED6}">
      <dgm:prSet/>
      <dgm:spPr/>
      <dgm:t>
        <a:bodyPr/>
        <a:lstStyle/>
        <a:p>
          <a:endParaRPr lang="el-GR"/>
        </a:p>
      </dgm:t>
    </dgm:pt>
    <dgm:pt modelId="{B18588F3-FBAB-4418-B13D-330540C63B6F}" type="sibTrans" cxnId="{4CC3CCF2-D561-4C6C-8267-CE7C7EF2CED6}">
      <dgm:prSet/>
      <dgm:spPr/>
      <dgm:t>
        <a:bodyPr/>
        <a:lstStyle/>
        <a:p>
          <a:endParaRPr lang="el-GR"/>
        </a:p>
      </dgm:t>
    </dgm:pt>
    <dgm:pt modelId="{C5D70E72-7829-4DA0-AC44-3F0EB3E90877}">
      <dgm:prSet custT="1"/>
      <dgm:spPr/>
      <dgm:t>
        <a:bodyPr/>
        <a:lstStyle/>
        <a:p>
          <a:pPr rtl="0"/>
          <a:r>
            <a:rPr lang="el-GR" sz="2400" dirty="0" smtClean="0">
              <a:solidFill>
                <a:schemeClr val="tx1"/>
              </a:solidFill>
            </a:rPr>
            <a:t>δ- οι ανθρώπινοι βιολογικοί παράγοντες. </a:t>
          </a:r>
          <a:endParaRPr lang="el-GR" sz="2400" dirty="0">
            <a:solidFill>
              <a:schemeClr val="tx1"/>
            </a:solidFill>
          </a:endParaRPr>
        </a:p>
      </dgm:t>
    </dgm:pt>
    <dgm:pt modelId="{66546F89-1BE1-4650-BF58-835D8A6F3D1E}" type="parTrans" cxnId="{6829D713-70E9-4A7D-8192-3CE0BC8003A2}">
      <dgm:prSet/>
      <dgm:spPr/>
      <dgm:t>
        <a:bodyPr/>
        <a:lstStyle/>
        <a:p>
          <a:endParaRPr lang="el-GR"/>
        </a:p>
      </dgm:t>
    </dgm:pt>
    <dgm:pt modelId="{A3CDC816-F3D8-4FE6-BC18-1D50E8162C77}" type="sibTrans" cxnId="{6829D713-70E9-4A7D-8192-3CE0BC8003A2}">
      <dgm:prSet/>
      <dgm:spPr/>
      <dgm:t>
        <a:bodyPr/>
        <a:lstStyle/>
        <a:p>
          <a:endParaRPr lang="el-GR"/>
        </a:p>
      </dgm:t>
    </dgm:pt>
    <dgm:pt modelId="{66F227A1-7F6B-429E-A340-311625BCAB76}" type="pres">
      <dgm:prSet presAssocID="{CC3996D7-FE79-4EAC-8A9E-58F62A293876}" presName="Name0" presStyleCnt="0">
        <dgm:presLayoutVars>
          <dgm:chMax val="7"/>
          <dgm:dir/>
          <dgm:animLvl val="lvl"/>
          <dgm:resizeHandles val="exact"/>
        </dgm:presLayoutVars>
      </dgm:prSet>
      <dgm:spPr/>
      <dgm:t>
        <a:bodyPr/>
        <a:lstStyle/>
        <a:p>
          <a:endParaRPr lang="el-GR"/>
        </a:p>
      </dgm:t>
    </dgm:pt>
    <dgm:pt modelId="{92543630-7952-43DB-A9C2-027B8B5C6679}" type="pres">
      <dgm:prSet presAssocID="{266903CD-FED8-4379-9154-F881E722A322}" presName="circle1" presStyleLbl="node1" presStyleIdx="0" presStyleCnt="5" custLinFactNeighborY="1493"/>
      <dgm:spPr/>
    </dgm:pt>
    <dgm:pt modelId="{7182FAC1-F1B8-4E74-925A-8A4C8FB32BEF}" type="pres">
      <dgm:prSet presAssocID="{266903CD-FED8-4379-9154-F881E722A322}" presName="space" presStyleCnt="0"/>
      <dgm:spPr/>
    </dgm:pt>
    <dgm:pt modelId="{010F49EA-E9A0-4316-9C74-7E6935CA506C}" type="pres">
      <dgm:prSet presAssocID="{266903CD-FED8-4379-9154-F881E722A322}" presName="rect1" presStyleLbl="alignAcc1" presStyleIdx="0" presStyleCnt="5" custLinFactNeighborY="1660"/>
      <dgm:spPr/>
      <dgm:t>
        <a:bodyPr/>
        <a:lstStyle/>
        <a:p>
          <a:endParaRPr lang="el-GR"/>
        </a:p>
      </dgm:t>
    </dgm:pt>
    <dgm:pt modelId="{33C1198D-9B86-418F-A420-1F1286470098}" type="pres">
      <dgm:prSet presAssocID="{9A92F71A-451E-47F3-BB03-7AD8750117D1}" presName="vertSpace2" presStyleLbl="node1" presStyleIdx="0" presStyleCnt="5"/>
      <dgm:spPr/>
    </dgm:pt>
    <dgm:pt modelId="{0E0C704B-19B1-46B5-9F4A-2264DE207EE7}" type="pres">
      <dgm:prSet presAssocID="{9A92F71A-451E-47F3-BB03-7AD8750117D1}" presName="circle2" presStyleLbl="node1" presStyleIdx="1" presStyleCnt="5" custLinFactNeighborY="4288"/>
      <dgm:spPr/>
    </dgm:pt>
    <dgm:pt modelId="{1551EEC4-BC1B-4560-9CFC-EA73403C04C0}" type="pres">
      <dgm:prSet presAssocID="{9A92F71A-451E-47F3-BB03-7AD8750117D1}" presName="rect2" presStyleLbl="alignAcc1" presStyleIdx="1" presStyleCnt="5" custScaleY="90363" custLinFactNeighborY="3590"/>
      <dgm:spPr/>
      <dgm:t>
        <a:bodyPr/>
        <a:lstStyle/>
        <a:p>
          <a:endParaRPr lang="el-GR"/>
        </a:p>
      </dgm:t>
    </dgm:pt>
    <dgm:pt modelId="{347E1978-535B-4174-A8D2-63ACA88B7862}" type="pres">
      <dgm:prSet presAssocID="{AB53C5A3-9EF1-44CA-B4C1-CF9212F159BE}" presName="vertSpace3" presStyleLbl="node1" presStyleIdx="1" presStyleCnt="5"/>
      <dgm:spPr/>
    </dgm:pt>
    <dgm:pt modelId="{38BEF7A0-A692-43B1-98CE-DD0EB2FC7296}" type="pres">
      <dgm:prSet presAssocID="{AB53C5A3-9EF1-44CA-B4C1-CF9212F159BE}" presName="circle3" presStyleLbl="node1" presStyleIdx="2" presStyleCnt="5" custLinFactNeighborY="1801"/>
      <dgm:spPr/>
    </dgm:pt>
    <dgm:pt modelId="{4ACC6F7C-F31D-4D78-B038-5FE913D664A2}" type="pres">
      <dgm:prSet presAssocID="{AB53C5A3-9EF1-44CA-B4C1-CF9212F159BE}" presName="rect3" presStyleLbl="alignAcc1" presStyleIdx="2" presStyleCnt="5" custLinFactNeighborY="9521"/>
      <dgm:spPr/>
      <dgm:t>
        <a:bodyPr/>
        <a:lstStyle/>
        <a:p>
          <a:endParaRPr lang="el-GR"/>
        </a:p>
      </dgm:t>
    </dgm:pt>
    <dgm:pt modelId="{E336332F-1D6F-475D-A501-05BE2A796042}" type="pres">
      <dgm:prSet presAssocID="{8EAE6750-8738-4374-B23B-ED7A4994C35D}" presName="vertSpace4" presStyleLbl="node1" presStyleIdx="2" presStyleCnt="5"/>
      <dgm:spPr/>
    </dgm:pt>
    <dgm:pt modelId="{5193E0F0-E92F-4D8A-874A-22D5A7F270C2}" type="pres">
      <dgm:prSet presAssocID="{8EAE6750-8738-4374-B23B-ED7A4994C35D}" presName="circle4" presStyleLbl="node1" presStyleIdx="3" presStyleCnt="5"/>
      <dgm:spPr/>
    </dgm:pt>
    <dgm:pt modelId="{D1C42FD3-4051-4945-BF07-80B142A5BCB0}" type="pres">
      <dgm:prSet presAssocID="{8EAE6750-8738-4374-B23B-ED7A4994C35D}" presName="rect4" presStyleLbl="alignAcc1" presStyleIdx="3" presStyleCnt="5" custLinFactNeighborY="17041"/>
      <dgm:spPr/>
      <dgm:t>
        <a:bodyPr/>
        <a:lstStyle/>
        <a:p>
          <a:endParaRPr lang="el-GR"/>
        </a:p>
      </dgm:t>
    </dgm:pt>
    <dgm:pt modelId="{8C66C975-8709-4074-9D9D-CA2C36587144}" type="pres">
      <dgm:prSet presAssocID="{C5D70E72-7829-4DA0-AC44-3F0EB3E90877}" presName="vertSpace5" presStyleLbl="node1" presStyleIdx="3" presStyleCnt="5"/>
      <dgm:spPr/>
    </dgm:pt>
    <dgm:pt modelId="{1BA3DDD6-3FB0-41F5-854E-979D6953528F}" type="pres">
      <dgm:prSet presAssocID="{C5D70E72-7829-4DA0-AC44-3F0EB3E90877}" presName="circle5" presStyleLbl="node1" presStyleIdx="4" presStyleCnt="5"/>
      <dgm:spPr/>
    </dgm:pt>
    <dgm:pt modelId="{0D35B987-B7A9-4146-86E2-03CB67B5F5F5}" type="pres">
      <dgm:prSet presAssocID="{C5D70E72-7829-4DA0-AC44-3F0EB3E90877}" presName="rect5" presStyleLbl="alignAcc1" presStyleIdx="4" presStyleCnt="5" custLinFactNeighborY="36720"/>
      <dgm:spPr/>
      <dgm:t>
        <a:bodyPr/>
        <a:lstStyle/>
        <a:p>
          <a:endParaRPr lang="el-GR"/>
        </a:p>
      </dgm:t>
    </dgm:pt>
    <dgm:pt modelId="{F2A801F0-9A1B-4C81-8CC5-FE9658DD8A37}" type="pres">
      <dgm:prSet presAssocID="{266903CD-FED8-4379-9154-F881E722A322}" presName="rect1ParTxNoCh" presStyleLbl="alignAcc1" presStyleIdx="4" presStyleCnt="5">
        <dgm:presLayoutVars>
          <dgm:chMax val="1"/>
          <dgm:bulletEnabled val="1"/>
        </dgm:presLayoutVars>
      </dgm:prSet>
      <dgm:spPr/>
      <dgm:t>
        <a:bodyPr/>
        <a:lstStyle/>
        <a:p>
          <a:endParaRPr lang="el-GR"/>
        </a:p>
      </dgm:t>
    </dgm:pt>
    <dgm:pt modelId="{CE7BD512-E894-47D7-A978-412A066A34AC}" type="pres">
      <dgm:prSet presAssocID="{9A92F71A-451E-47F3-BB03-7AD8750117D1}" presName="rect2ParTxNoCh" presStyleLbl="alignAcc1" presStyleIdx="4" presStyleCnt="5">
        <dgm:presLayoutVars>
          <dgm:chMax val="1"/>
          <dgm:bulletEnabled val="1"/>
        </dgm:presLayoutVars>
      </dgm:prSet>
      <dgm:spPr/>
      <dgm:t>
        <a:bodyPr/>
        <a:lstStyle/>
        <a:p>
          <a:endParaRPr lang="el-GR"/>
        </a:p>
      </dgm:t>
    </dgm:pt>
    <dgm:pt modelId="{0AE275F4-C11F-42A8-B3FD-A481D5E96BF2}" type="pres">
      <dgm:prSet presAssocID="{AB53C5A3-9EF1-44CA-B4C1-CF9212F159BE}" presName="rect3ParTxNoCh" presStyleLbl="alignAcc1" presStyleIdx="4" presStyleCnt="5">
        <dgm:presLayoutVars>
          <dgm:chMax val="1"/>
          <dgm:bulletEnabled val="1"/>
        </dgm:presLayoutVars>
      </dgm:prSet>
      <dgm:spPr/>
      <dgm:t>
        <a:bodyPr/>
        <a:lstStyle/>
        <a:p>
          <a:endParaRPr lang="el-GR"/>
        </a:p>
      </dgm:t>
    </dgm:pt>
    <dgm:pt modelId="{5E68739E-852D-49B8-9B04-71B00CE49E0A}" type="pres">
      <dgm:prSet presAssocID="{8EAE6750-8738-4374-B23B-ED7A4994C35D}" presName="rect4ParTxNoCh" presStyleLbl="alignAcc1" presStyleIdx="4" presStyleCnt="5">
        <dgm:presLayoutVars>
          <dgm:chMax val="1"/>
          <dgm:bulletEnabled val="1"/>
        </dgm:presLayoutVars>
      </dgm:prSet>
      <dgm:spPr/>
      <dgm:t>
        <a:bodyPr/>
        <a:lstStyle/>
        <a:p>
          <a:endParaRPr lang="el-GR"/>
        </a:p>
      </dgm:t>
    </dgm:pt>
    <dgm:pt modelId="{E879F860-C49F-49D8-BCCE-9511D0C22A1A}" type="pres">
      <dgm:prSet presAssocID="{C5D70E72-7829-4DA0-AC44-3F0EB3E90877}" presName="rect5ParTxNoCh" presStyleLbl="alignAcc1" presStyleIdx="4" presStyleCnt="5">
        <dgm:presLayoutVars>
          <dgm:chMax val="1"/>
          <dgm:bulletEnabled val="1"/>
        </dgm:presLayoutVars>
      </dgm:prSet>
      <dgm:spPr/>
      <dgm:t>
        <a:bodyPr/>
        <a:lstStyle/>
        <a:p>
          <a:endParaRPr lang="el-GR"/>
        </a:p>
      </dgm:t>
    </dgm:pt>
  </dgm:ptLst>
  <dgm:cxnLst>
    <dgm:cxn modelId="{92758D7B-C5E7-43FE-8230-865969CF7C6E}" type="presOf" srcId="{AB53C5A3-9EF1-44CA-B4C1-CF9212F159BE}" destId="{4ACC6F7C-F31D-4D78-B038-5FE913D664A2}" srcOrd="0" destOrd="0" presId="urn:microsoft.com/office/officeart/2005/8/layout/target3"/>
    <dgm:cxn modelId="{81ABDEEB-97BE-4600-A5D7-89FEE455C2B4}" type="presOf" srcId="{8EAE6750-8738-4374-B23B-ED7A4994C35D}" destId="{5E68739E-852D-49B8-9B04-71B00CE49E0A}" srcOrd="1" destOrd="0" presId="urn:microsoft.com/office/officeart/2005/8/layout/target3"/>
    <dgm:cxn modelId="{09066E90-D20C-4D92-94A2-664E8255E7F7}" type="presOf" srcId="{9A92F71A-451E-47F3-BB03-7AD8750117D1}" destId="{1551EEC4-BC1B-4560-9CFC-EA73403C04C0}" srcOrd="0" destOrd="0" presId="urn:microsoft.com/office/officeart/2005/8/layout/target3"/>
    <dgm:cxn modelId="{9D1E9B76-1865-40EA-99B6-BA8773216A93}" srcId="{CC3996D7-FE79-4EAC-8A9E-58F62A293876}" destId="{AB53C5A3-9EF1-44CA-B4C1-CF9212F159BE}" srcOrd="2" destOrd="0" parTransId="{FC70DDDA-8B78-4BFC-BCD6-CCA98B71412C}" sibTransId="{BCB85717-FFB6-4C12-AC39-52303E55CA3B}"/>
    <dgm:cxn modelId="{4CC3CCF2-D561-4C6C-8267-CE7C7EF2CED6}" srcId="{CC3996D7-FE79-4EAC-8A9E-58F62A293876}" destId="{8EAE6750-8738-4374-B23B-ED7A4994C35D}" srcOrd="3" destOrd="0" parTransId="{1CF5194D-0944-4469-A597-45DEB1E4DF23}" sibTransId="{B18588F3-FBAB-4418-B13D-330540C63B6F}"/>
    <dgm:cxn modelId="{6C77ED8B-3AAA-4D5B-9930-6FB1D0E70E92}" type="presOf" srcId="{CC3996D7-FE79-4EAC-8A9E-58F62A293876}" destId="{66F227A1-7F6B-429E-A340-311625BCAB76}" srcOrd="0" destOrd="0" presId="urn:microsoft.com/office/officeart/2005/8/layout/target3"/>
    <dgm:cxn modelId="{607A42CD-C9BB-45C5-A6D3-89B6911A9E36}" type="presOf" srcId="{C5D70E72-7829-4DA0-AC44-3F0EB3E90877}" destId="{0D35B987-B7A9-4146-86E2-03CB67B5F5F5}" srcOrd="0" destOrd="0" presId="urn:microsoft.com/office/officeart/2005/8/layout/target3"/>
    <dgm:cxn modelId="{CA7FE248-94BF-4754-B474-22472175E2E5}" type="presOf" srcId="{C5D70E72-7829-4DA0-AC44-3F0EB3E90877}" destId="{E879F860-C49F-49D8-BCCE-9511D0C22A1A}" srcOrd="1" destOrd="0" presId="urn:microsoft.com/office/officeart/2005/8/layout/target3"/>
    <dgm:cxn modelId="{69CFDDB1-6125-42B0-B76F-258F159DC2F6}" type="presOf" srcId="{266903CD-FED8-4379-9154-F881E722A322}" destId="{010F49EA-E9A0-4316-9C74-7E6935CA506C}" srcOrd="0" destOrd="0" presId="urn:microsoft.com/office/officeart/2005/8/layout/target3"/>
    <dgm:cxn modelId="{17939EF0-EC1D-4E86-8E4B-3CCF0EBBA68A}" srcId="{CC3996D7-FE79-4EAC-8A9E-58F62A293876}" destId="{9A92F71A-451E-47F3-BB03-7AD8750117D1}" srcOrd="1" destOrd="0" parTransId="{F5DA2AA7-342C-4945-ADAB-FC55E30156FF}" sibTransId="{ECEECA06-7BF6-421B-ABC1-9DD35D10C0CB}"/>
    <dgm:cxn modelId="{D80A86B8-946F-4A18-9591-9DB8AFBE04BD}" srcId="{CC3996D7-FE79-4EAC-8A9E-58F62A293876}" destId="{266903CD-FED8-4379-9154-F881E722A322}" srcOrd="0" destOrd="0" parTransId="{5C55C6E8-3025-4139-B188-758DA06B604F}" sibTransId="{2C551E8C-E5BB-4423-B76A-6F5CFDA8C53C}"/>
    <dgm:cxn modelId="{1A5D1E12-B9EF-4736-8539-CB592337F04F}" type="presOf" srcId="{266903CD-FED8-4379-9154-F881E722A322}" destId="{F2A801F0-9A1B-4C81-8CC5-FE9658DD8A37}" srcOrd="1" destOrd="0" presId="urn:microsoft.com/office/officeart/2005/8/layout/target3"/>
    <dgm:cxn modelId="{BA2DE5AA-D27F-4FC6-BAC9-5B7F94177B67}" type="presOf" srcId="{9A92F71A-451E-47F3-BB03-7AD8750117D1}" destId="{CE7BD512-E894-47D7-A978-412A066A34AC}" srcOrd="1" destOrd="0" presId="urn:microsoft.com/office/officeart/2005/8/layout/target3"/>
    <dgm:cxn modelId="{54E96314-1BB9-4512-8602-F2A86CAD4DE1}" type="presOf" srcId="{8EAE6750-8738-4374-B23B-ED7A4994C35D}" destId="{D1C42FD3-4051-4945-BF07-80B142A5BCB0}" srcOrd="0" destOrd="0" presId="urn:microsoft.com/office/officeart/2005/8/layout/target3"/>
    <dgm:cxn modelId="{6829D713-70E9-4A7D-8192-3CE0BC8003A2}" srcId="{CC3996D7-FE79-4EAC-8A9E-58F62A293876}" destId="{C5D70E72-7829-4DA0-AC44-3F0EB3E90877}" srcOrd="4" destOrd="0" parTransId="{66546F89-1BE1-4650-BF58-835D8A6F3D1E}" sibTransId="{A3CDC816-F3D8-4FE6-BC18-1D50E8162C77}"/>
    <dgm:cxn modelId="{A1120F53-9C4C-4FEA-9BAF-27D6400CCE29}" type="presOf" srcId="{AB53C5A3-9EF1-44CA-B4C1-CF9212F159BE}" destId="{0AE275F4-C11F-42A8-B3FD-A481D5E96BF2}" srcOrd="1" destOrd="0" presId="urn:microsoft.com/office/officeart/2005/8/layout/target3"/>
    <dgm:cxn modelId="{CB3ABFB6-4BE5-4F79-8550-B051BF5BAD12}" type="presParOf" srcId="{66F227A1-7F6B-429E-A340-311625BCAB76}" destId="{92543630-7952-43DB-A9C2-027B8B5C6679}" srcOrd="0" destOrd="0" presId="urn:microsoft.com/office/officeart/2005/8/layout/target3"/>
    <dgm:cxn modelId="{E80A374A-A2B1-48A3-8EFD-B30962F35985}" type="presParOf" srcId="{66F227A1-7F6B-429E-A340-311625BCAB76}" destId="{7182FAC1-F1B8-4E74-925A-8A4C8FB32BEF}" srcOrd="1" destOrd="0" presId="urn:microsoft.com/office/officeart/2005/8/layout/target3"/>
    <dgm:cxn modelId="{2A76A6FE-B871-4C93-A293-D289FA80C64F}" type="presParOf" srcId="{66F227A1-7F6B-429E-A340-311625BCAB76}" destId="{010F49EA-E9A0-4316-9C74-7E6935CA506C}" srcOrd="2" destOrd="0" presId="urn:microsoft.com/office/officeart/2005/8/layout/target3"/>
    <dgm:cxn modelId="{DA69F5EF-F61B-47B1-9C5C-8748B9A56908}" type="presParOf" srcId="{66F227A1-7F6B-429E-A340-311625BCAB76}" destId="{33C1198D-9B86-418F-A420-1F1286470098}" srcOrd="3" destOrd="0" presId="urn:microsoft.com/office/officeart/2005/8/layout/target3"/>
    <dgm:cxn modelId="{7EB9FA2A-0744-4D44-81B9-B13AA5FEE24F}" type="presParOf" srcId="{66F227A1-7F6B-429E-A340-311625BCAB76}" destId="{0E0C704B-19B1-46B5-9F4A-2264DE207EE7}" srcOrd="4" destOrd="0" presId="urn:microsoft.com/office/officeart/2005/8/layout/target3"/>
    <dgm:cxn modelId="{3FC52116-66AE-46F5-B2CD-F2B4A04E8EE2}" type="presParOf" srcId="{66F227A1-7F6B-429E-A340-311625BCAB76}" destId="{1551EEC4-BC1B-4560-9CFC-EA73403C04C0}" srcOrd="5" destOrd="0" presId="urn:microsoft.com/office/officeart/2005/8/layout/target3"/>
    <dgm:cxn modelId="{598B1DB9-6841-405F-840F-32376297F992}" type="presParOf" srcId="{66F227A1-7F6B-429E-A340-311625BCAB76}" destId="{347E1978-535B-4174-A8D2-63ACA88B7862}" srcOrd="6" destOrd="0" presId="urn:microsoft.com/office/officeart/2005/8/layout/target3"/>
    <dgm:cxn modelId="{C952F131-6D1D-4615-9A67-2471E023F887}" type="presParOf" srcId="{66F227A1-7F6B-429E-A340-311625BCAB76}" destId="{38BEF7A0-A692-43B1-98CE-DD0EB2FC7296}" srcOrd="7" destOrd="0" presId="urn:microsoft.com/office/officeart/2005/8/layout/target3"/>
    <dgm:cxn modelId="{891B0234-72C6-4FC2-A546-34E61AF89377}" type="presParOf" srcId="{66F227A1-7F6B-429E-A340-311625BCAB76}" destId="{4ACC6F7C-F31D-4D78-B038-5FE913D664A2}" srcOrd="8" destOrd="0" presId="urn:microsoft.com/office/officeart/2005/8/layout/target3"/>
    <dgm:cxn modelId="{D976DC37-3274-4F3B-977A-A632B0B216EA}" type="presParOf" srcId="{66F227A1-7F6B-429E-A340-311625BCAB76}" destId="{E336332F-1D6F-475D-A501-05BE2A796042}" srcOrd="9" destOrd="0" presId="urn:microsoft.com/office/officeart/2005/8/layout/target3"/>
    <dgm:cxn modelId="{E5752686-8EE7-4CD8-A750-002B1B18EF43}" type="presParOf" srcId="{66F227A1-7F6B-429E-A340-311625BCAB76}" destId="{5193E0F0-E92F-4D8A-874A-22D5A7F270C2}" srcOrd="10" destOrd="0" presId="urn:microsoft.com/office/officeart/2005/8/layout/target3"/>
    <dgm:cxn modelId="{E481F3C3-4E0F-411F-9CF4-02391171E812}" type="presParOf" srcId="{66F227A1-7F6B-429E-A340-311625BCAB76}" destId="{D1C42FD3-4051-4945-BF07-80B142A5BCB0}" srcOrd="11" destOrd="0" presId="urn:microsoft.com/office/officeart/2005/8/layout/target3"/>
    <dgm:cxn modelId="{7843526C-1689-4D12-9822-4590805792DC}" type="presParOf" srcId="{66F227A1-7F6B-429E-A340-311625BCAB76}" destId="{8C66C975-8709-4074-9D9D-CA2C36587144}" srcOrd="12" destOrd="0" presId="urn:microsoft.com/office/officeart/2005/8/layout/target3"/>
    <dgm:cxn modelId="{77B3D64B-EBE9-4EE9-A039-FE79608CBCE9}" type="presParOf" srcId="{66F227A1-7F6B-429E-A340-311625BCAB76}" destId="{1BA3DDD6-3FB0-41F5-854E-979D6953528F}" srcOrd="13" destOrd="0" presId="urn:microsoft.com/office/officeart/2005/8/layout/target3"/>
    <dgm:cxn modelId="{7D00D951-FB7D-4FF9-BEBE-0DDFB1F27A0B}" type="presParOf" srcId="{66F227A1-7F6B-429E-A340-311625BCAB76}" destId="{0D35B987-B7A9-4146-86E2-03CB67B5F5F5}" srcOrd="14" destOrd="0" presId="urn:microsoft.com/office/officeart/2005/8/layout/target3"/>
    <dgm:cxn modelId="{75154EDE-2240-4D52-B3C3-8ADF316B7EEB}" type="presParOf" srcId="{66F227A1-7F6B-429E-A340-311625BCAB76}" destId="{F2A801F0-9A1B-4C81-8CC5-FE9658DD8A37}" srcOrd="15" destOrd="0" presId="urn:microsoft.com/office/officeart/2005/8/layout/target3"/>
    <dgm:cxn modelId="{0B10DF54-ED05-4A23-B4C0-2E412D4E71F3}" type="presParOf" srcId="{66F227A1-7F6B-429E-A340-311625BCAB76}" destId="{CE7BD512-E894-47D7-A978-412A066A34AC}" srcOrd="16" destOrd="0" presId="urn:microsoft.com/office/officeart/2005/8/layout/target3"/>
    <dgm:cxn modelId="{285357A0-B0EA-4D8E-BA8F-CDEA1C25D498}" type="presParOf" srcId="{66F227A1-7F6B-429E-A340-311625BCAB76}" destId="{0AE275F4-C11F-42A8-B3FD-A481D5E96BF2}" srcOrd="17" destOrd="0" presId="urn:microsoft.com/office/officeart/2005/8/layout/target3"/>
    <dgm:cxn modelId="{7A4D68E7-DA61-4FF9-B861-0676D80F8AAC}" type="presParOf" srcId="{66F227A1-7F6B-429E-A340-311625BCAB76}" destId="{5E68739E-852D-49B8-9B04-71B00CE49E0A}" srcOrd="18" destOrd="0" presId="urn:microsoft.com/office/officeart/2005/8/layout/target3"/>
    <dgm:cxn modelId="{85A44B5B-B2B3-4CFB-91E8-9E1E6500A743}" type="presParOf" srcId="{66F227A1-7F6B-429E-A340-311625BCAB76}" destId="{E879F860-C49F-49D8-BCCE-9511D0C22A1A}" srcOrd="19" destOrd="0" presId="urn:microsoft.com/office/officeart/2005/8/layout/targe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E88F55D-C7AB-4762-9028-22227F4306D3}" type="doc">
      <dgm:prSet loTypeId="urn:microsoft.com/office/officeart/2005/8/layout/cycle5" loCatId="cycle" qsTypeId="urn:microsoft.com/office/officeart/2005/8/quickstyle/3d4" qsCatId="3D" csTypeId="urn:microsoft.com/office/officeart/2005/8/colors/accent0_3" csCatId="mainScheme" phldr="1"/>
      <dgm:spPr/>
      <dgm:t>
        <a:bodyPr/>
        <a:lstStyle/>
        <a:p>
          <a:endParaRPr lang="el-GR"/>
        </a:p>
      </dgm:t>
    </dgm:pt>
    <dgm:pt modelId="{4E8F7127-85BE-4C91-A07E-DFB098CD88CB}">
      <dgm:prSet custT="1"/>
      <dgm:spPr>
        <a:noFill/>
        <a:ln>
          <a:solidFill>
            <a:srgbClr val="5075BC"/>
          </a:solidFill>
        </a:ln>
      </dgm:spPr>
      <dgm:t>
        <a:bodyPr/>
        <a:lstStyle/>
        <a:p>
          <a:pPr rtl="0"/>
          <a:r>
            <a:rPr lang="el-GR" sz="2000" dirty="0" smtClean="0">
              <a:solidFill>
                <a:schemeClr val="tx1"/>
              </a:solidFill>
            </a:rPr>
            <a:t>Αντίθετα η έκθεση του υπουργού υγείας των ΗΠΑ (US </a:t>
          </a:r>
          <a:r>
            <a:rPr lang="el-GR" sz="2000" dirty="0" err="1" smtClean="0">
              <a:solidFill>
                <a:schemeClr val="tx1"/>
              </a:solidFill>
            </a:rPr>
            <a:t>Dept</a:t>
          </a:r>
          <a:r>
            <a:rPr lang="el-GR" sz="2000" dirty="0" smtClean="0">
              <a:solidFill>
                <a:schemeClr val="tx1"/>
              </a:solidFill>
            </a:rPr>
            <a:t>. of Health 1979), κατέληγε στο συμπέρασμα ότι ο τρόπος ζωής αποτελούσε τον πρωταρχικό και σημαντικότερο παράγοντα στην πρόκληση της αρρώστιας. Επομένως προτεραιότητα θα έπρεπε να δοθεί στην πρόληψη της νόσου. Αυτή η αναφορά διέκρινε την προαγωγή υγείας από την ιατρική φροντίδα και την πρόληψη της νόσου. </a:t>
          </a:r>
          <a:endParaRPr lang="el-GR" sz="2000" dirty="0">
            <a:solidFill>
              <a:schemeClr val="tx1"/>
            </a:solidFill>
          </a:endParaRPr>
        </a:p>
      </dgm:t>
    </dgm:pt>
    <dgm:pt modelId="{C49B3878-156B-44DA-AD5A-5D74EF527CE6}" type="parTrans" cxnId="{6CFE4C73-D5ED-4C83-9456-C05B7B4FC9E6}">
      <dgm:prSet/>
      <dgm:spPr/>
      <dgm:t>
        <a:bodyPr/>
        <a:lstStyle/>
        <a:p>
          <a:endParaRPr lang="el-GR"/>
        </a:p>
      </dgm:t>
    </dgm:pt>
    <dgm:pt modelId="{0FE5289D-3FAE-457E-A589-76A24A4BDA9D}" type="sibTrans" cxnId="{6CFE4C73-D5ED-4C83-9456-C05B7B4FC9E6}">
      <dgm:prSet/>
      <dgm:spPr/>
      <dgm:t>
        <a:bodyPr/>
        <a:lstStyle/>
        <a:p>
          <a:endParaRPr lang="el-GR"/>
        </a:p>
      </dgm:t>
    </dgm:pt>
    <dgm:pt modelId="{DD99AC29-F502-4215-AC92-D61BD7128CB6}">
      <dgm:prSet custT="1"/>
      <dgm:spPr>
        <a:noFill/>
        <a:ln>
          <a:solidFill>
            <a:srgbClr val="5075BC"/>
          </a:solidFill>
        </a:ln>
      </dgm:spPr>
      <dgm:t>
        <a:bodyPr/>
        <a:lstStyle/>
        <a:p>
          <a:pPr rtl="0"/>
          <a:r>
            <a:rPr lang="el-GR" sz="2400" b="1" dirty="0" smtClean="0">
              <a:solidFill>
                <a:schemeClr val="tx1"/>
              </a:solidFill>
            </a:rPr>
            <a:t>Η προαγωγή της υγείας, σύμφωνα με τη συγκεκριμένη αναφορά αναφέρεται σε υγιείς ανθρώπους που επιδιώκουν να διατηρήσουν και να βελτιώσουν το επίπεδο υγείας τους </a:t>
          </a:r>
          <a:endParaRPr lang="el-GR" sz="2400" b="1" dirty="0">
            <a:solidFill>
              <a:schemeClr val="tx1"/>
            </a:solidFill>
          </a:endParaRPr>
        </a:p>
      </dgm:t>
    </dgm:pt>
    <dgm:pt modelId="{1B070249-B850-4D70-BCAC-30EED143C61A}" type="parTrans" cxnId="{FE74607C-25FA-4C4E-88D7-78052ACF4B5D}">
      <dgm:prSet/>
      <dgm:spPr/>
      <dgm:t>
        <a:bodyPr/>
        <a:lstStyle/>
        <a:p>
          <a:endParaRPr lang="el-GR"/>
        </a:p>
      </dgm:t>
    </dgm:pt>
    <dgm:pt modelId="{D2BAFA13-69D1-46A7-B600-BBFF97514944}" type="sibTrans" cxnId="{FE74607C-25FA-4C4E-88D7-78052ACF4B5D}">
      <dgm:prSet/>
      <dgm:spPr/>
      <dgm:t>
        <a:bodyPr/>
        <a:lstStyle/>
        <a:p>
          <a:endParaRPr lang="el-GR"/>
        </a:p>
      </dgm:t>
    </dgm:pt>
    <dgm:pt modelId="{216DC019-8DEE-4D6B-8D1A-517237CB0614}" type="pres">
      <dgm:prSet presAssocID="{FE88F55D-C7AB-4762-9028-22227F4306D3}" presName="cycle" presStyleCnt="0">
        <dgm:presLayoutVars>
          <dgm:dir/>
          <dgm:resizeHandles val="exact"/>
        </dgm:presLayoutVars>
      </dgm:prSet>
      <dgm:spPr/>
      <dgm:t>
        <a:bodyPr/>
        <a:lstStyle/>
        <a:p>
          <a:endParaRPr lang="el-GR"/>
        </a:p>
      </dgm:t>
    </dgm:pt>
    <dgm:pt modelId="{3392A278-0608-490A-ABC3-46402960442D}" type="pres">
      <dgm:prSet presAssocID="{4E8F7127-85BE-4C91-A07E-DFB098CD88CB}" presName="node" presStyleLbl="node1" presStyleIdx="0" presStyleCnt="2" custScaleX="127810" custScaleY="133925" custRadScaleRad="125511" custRadScaleInc="-14">
        <dgm:presLayoutVars>
          <dgm:bulletEnabled val="1"/>
        </dgm:presLayoutVars>
      </dgm:prSet>
      <dgm:spPr/>
      <dgm:t>
        <a:bodyPr/>
        <a:lstStyle/>
        <a:p>
          <a:endParaRPr lang="el-GR"/>
        </a:p>
      </dgm:t>
    </dgm:pt>
    <dgm:pt modelId="{F7CC0115-C71C-49E1-A6E2-935748629046}" type="pres">
      <dgm:prSet presAssocID="{4E8F7127-85BE-4C91-A07E-DFB098CD88CB}" presName="spNode" presStyleCnt="0"/>
      <dgm:spPr/>
      <dgm:t>
        <a:bodyPr/>
        <a:lstStyle/>
        <a:p>
          <a:endParaRPr lang="el-GR"/>
        </a:p>
      </dgm:t>
    </dgm:pt>
    <dgm:pt modelId="{6DFF6415-E416-475E-8783-FA76583F1BCA}" type="pres">
      <dgm:prSet presAssocID="{0FE5289D-3FAE-457E-A589-76A24A4BDA9D}" presName="sibTrans" presStyleLbl="sibTrans1D1" presStyleIdx="0" presStyleCnt="2"/>
      <dgm:spPr/>
      <dgm:t>
        <a:bodyPr/>
        <a:lstStyle/>
        <a:p>
          <a:endParaRPr lang="el-GR"/>
        </a:p>
      </dgm:t>
    </dgm:pt>
    <dgm:pt modelId="{F8D6032C-FDCB-4C83-AA29-8A49BE45E06E}" type="pres">
      <dgm:prSet presAssocID="{DD99AC29-F502-4215-AC92-D61BD7128CB6}" presName="node" presStyleLbl="node1" presStyleIdx="1" presStyleCnt="2" custScaleX="111219" custScaleY="138108" custRadScaleRad="114732" custRadScaleInc="-1651">
        <dgm:presLayoutVars>
          <dgm:bulletEnabled val="1"/>
        </dgm:presLayoutVars>
      </dgm:prSet>
      <dgm:spPr/>
      <dgm:t>
        <a:bodyPr/>
        <a:lstStyle/>
        <a:p>
          <a:endParaRPr lang="el-GR"/>
        </a:p>
      </dgm:t>
    </dgm:pt>
    <dgm:pt modelId="{14075B1E-9520-4D49-B72E-8D5E81F4EBE9}" type="pres">
      <dgm:prSet presAssocID="{DD99AC29-F502-4215-AC92-D61BD7128CB6}" presName="spNode" presStyleCnt="0"/>
      <dgm:spPr/>
      <dgm:t>
        <a:bodyPr/>
        <a:lstStyle/>
        <a:p>
          <a:endParaRPr lang="el-GR"/>
        </a:p>
      </dgm:t>
    </dgm:pt>
    <dgm:pt modelId="{CC5417B9-E789-4579-9A85-6FAA1979453F}" type="pres">
      <dgm:prSet presAssocID="{D2BAFA13-69D1-46A7-B600-BBFF97514944}" presName="sibTrans" presStyleLbl="sibTrans1D1" presStyleIdx="1" presStyleCnt="2"/>
      <dgm:spPr/>
      <dgm:t>
        <a:bodyPr/>
        <a:lstStyle/>
        <a:p>
          <a:endParaRPr lang="el-GR"/>
        </a:p>
      </dgm:t>
    </dgm:pt>
  </dgm:ptLst>
  <dgm:cxnLst>
    <dgm:cxn modelId="{3D58003D-8280-4433-817E-97664E11A28D}" type="presOf" srcId="{DD99AC29-F502-4215-AC92-D61BD7128CB6}" destId="{F8D6032C-FDCB-4C83-AA29-8A49BE45E06E}" srcOrd="0" destOrd="0" presId="urn:microsoft.com/office/officeart/2005/8/layout/cycle5"/>
    <dgm:cxn modelId="{F5FF7C34-2DD8-4D7B-A678-195641308375}" type="presOf" srcId="{0FE5289D-3FAE-457E-A589-76A24A4BDA9D}" destId="{6DFF6415-E416-475E-8783-FA76583F1BCA}" srcOrd="0" destOrd="0" presId="urn:microsoft.com/office/officeart/2005/8/layout/cycle5"/>
    <dgm:cxn modelId="{6CFE4C73-D5ED-4C83-9456-C05B7B4FC9E6}" srcId="{FE88F55D-C7AB-4762-9028-22227F4306D3}" destId="{4E8F7127-85BE-4C91-A07E-DFB098CD88CB}" srcOrd="0" destOrd="0" parTransId="{C49B3878-156B-44DA-AD5A-5D74EF527CE6}" sibTransId="{0FE5289D-3FAE-457E-A589-76A24A4BDA9D}"/>
    <dgm:cxn modelId="{C3AAA982-2C91-4255-9A1E-F4B3F2297024}" type="presOf" srcId="{4E8F7127-85BE-4C91-A07E-DFB098CD88CB}" destId="{3392A278-0608-490A-ABC3-46402960442D}" srcOrd="0" destOrd="0" presId="urn:microsoft.com/office/officeart/2005/8/layout/cycle5"/>
    <dgm:cxn modelId="{5242B6A2-38A9-44C0-8A7F-472926FEFE43}" type="presOf" srcId="{D2BAFA13-69D1-46A7-B600-BBFF97514944}" destId="{CC5417B9-E789-4579-9A85-6FAA1979453F}" srcOrd="0" destOrd="0" presId="urn:microsoft.com/office/officeart/2005/8/layout/cycle5"/>
    <dgm:cxn modelId="{C987E234-D72C-4384-AFA1-2EEBC48C6C1E}" type="presOf" srcId="{FE88F55D-C7AB-4762-9028-22227F4306D3}" destId="{216DC019-8DEE-4D6B-8D1A-517237CB0614}" srcOrd="0" destOrd="0" presId="urn:microsoft.com/office/officeart/2005/8/layout/cycle5"/>
    <dgm:cxn modelId="{FE74607C-25FA-4C4E-88D7-78052ACF4B5D}" srcId="{FE88F55D-C7AB-4762-9028-22227F4306D3}" destId="{DD99AC29-F502-4215-AC92-D61BD7128CB6}" srcOrd="1" destOrd="0" parTransId="{1B070249-B850-4D70-BCAC-30EED143C61A}" sibTransId="{D2BAFA13-69D1-46A7-B600-BBFF97514944}"/>
    <dgm:cxn modelId="{01B29028-B5F0-48A8-BABB-407D115DA8AD}" type="presParOf" srcId="{216DC019-8DEE-4D6B-8D1A-517237CB0614}" destId="{3392A278-0608-490A-ABC3-46402960442D}" srcOrd="0" destOrd="0" presId="urn:microsoft.com/office/officeart/2005/8/layout/cycle5"/>
    <dgm:cxn modelId="{46F85601-2881-4D2B-B606-6BEB7B93C249}" type="presParOf" srcId="{216DC019-8DEE-4D6B-8D1A-517237CB0614}" destId="{F7CC0115-C71C-49E1-A6E2-935748629046}" srcOrd="1" destOrd="0" presId="urn:microsoft.com/office/officeart/2005/8/layout/cycle5"/>
    <dgm:cxn modelId="{FE6DF661-B6B9-4171-92BC-7B598F7B9493}" type="presParOf" srcId="{216DC019-8DEE-4D6B-8D1A-517237CB0614}" destId="{6DFF6415-E416-475E-8783-FA76583F1BCA}" srcOrd="2" destOrd="0" presId="urn:microsoft.com/office/officeart/2005/8/layout/cycle5"/>
    <dgm:cxn modelId="{244C3696-5A3C-43A8-BCC6-A12FD217E975}" type="presParOf" srcId="{216DC019-8DEE-4D6B-8D1A-517237CB0614}" destId="{F8D6032C-FDCB-4C83-AA29-8A49BE45E06E}" srcOrd="3" destOrd="0" presId="urn:microsoft.com/office/officeart/2005/8/layout/cycle5"/>
    <dgm:cxn modelId="{0D37FF71-0007-422C-9365-B7CB9B2FF4F0}" type="presParOf" srcId="{216DC019-8DEE-4D6B-8D1A-517237CB0614}" destId="{14075B1E-9520-4D49-B72E-8D5E81F4EBE9}" srcOrd="4" destOrd="0" presId="urn:microsoft.com/office/officeart/2005/8/layout/cycle5"/>
    <dgm:cxn modelId="{88C78AEF-E7A4-456C-ABD3-98C7FA56628B}" type="presParOf" srcId="{216DC019-8DEE-4D6B-8D1A-517237CB0614}" destId="{CC5417B9-E789-4579-9A85-6FAA1979453F}" srcOrd="5" destOrd="0" presId="urn:microsoft.com/office/officeart/2005/8/layout/cycle5"/>
  </dgm:cxnLst>
  <dgm:bg>
    <a:noFill/>
  </dgm:bg>
  <dgm:whole>
    <a:ln w="9525" cap="flat" cmpd="sng" algn="ctr">
      <a:noFill/>
      <a:prstDash val="solid"/>
      <a:round/>
      <a:headEnd type="none" w="med" len="med"/>
      <a:tailEnd type="none" w="med" len="med"/>
    </a:ln>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3E21448-B5E9-4A0E-A937-9452AA6A1211}" type="doc">
      <dgm:prSet loTypeId="urn:microsoft.com/office/officeart/2005/8/layout/process4" loCatId="process" qsTypeId="urn:microsoft.com/office/officeart/2005/8/quickstyle/simple2" qsCatId="simple" csTypeId="urn:microsoft.com/office/officeart/2005/8/colors/accent0_2" csCatId="mainScheme" phldr="1"/>
      <dgm:spPr/>
      <dgm:t>
        <a:bodyPr/>
        <a:lstStyle/>
        <a:p>
          <a:endParaRPr lang="el-GR"/>
        </a:p>
      </dgm:t>
    </dgm:pt>
    <dgm:pt modelId="{274F0846-DE85-4152-81BA-9EAEAF070265}">
      <dgm:prSet custT="1"/>
      <dgm:spPr/>
      <dgm:t>
        <a:bodyPr/>
        <a:lstStyle/>
        <a:p>
          <a:pPr rtl="0"/>
          <a:r>
            <a:rPr lang="el-GR" sz="2000" b="1" dirty="0" smtClean="0">
              <a:solidFill>
                <a:schemeClr val="tx1"/>
              </a:solidFill>
            </a:rPr>
            <a:t>ΣΤΟΧΟΣ 15: ΠΡΟΑΓΩΓΗ ΤΗΣ ΥΓΕΙΑΣ</a:t>
          </a:r>
          <a:endParaRPr lang="el-GR" sz="2000" b="1" dirty="0">
            <a:solidFill>
              <a:schemeClr val="tx1"/>
            </a:solidFill>
          </a:endParaRPr>
        </a:p>
      </dgm:t>
    </dgm:pt>
    <dgm:pt modelId="{57C2ED3E-4744-481C-B713-484BFB3B57BD}" type="parTrans" cxnId="{84AA9134-566A-412A-A332-675906638372}">
      <dgm:prSet/>
      <dgm:spPr/>
      <dgm:t>
        <a:bodyPr/>
        <a:lstStyle/>
        <a:p>
          <a:endParaRPr lang="el-GR" sz="2000">
            <a:solidFill>
              <a:schemeClr val="tx1"/>
            </a:solidFill>
          </a:endParaRPr>
        </a:p>
      </dgm:t>
    </dgm:pt>
    <dgm:pt modelId="{33ED7C23-AA6B-4EED-93F2-55E591B94DDD}" type="sibTrans" cxnId="{84AA9134-566A-412A-A332-675906638372}">
      <dgm:prSet/>
      <dgm:spPr/>
      <dgm:t>
        <a:bodyPr/>
        <a:lstStyle/>
        <a:p>
          <a:endParaRPr lang="el-GR" sz="2000">
            <a:solidFill>
              <a:schemeClr val="tx1"/>
            </a:solidFill>
          </a:endParaRPr>
        </a:p>
      </dgm:t>
    </dgm:pt>
    <dgm:pt modelId="{48510D1A-8D85-4C6E-B329-4DB1EF8343D0}">
      <dgm:prSet custT="1"/>
      <dgm:spPr/>
      <dgm:t>
        <a:bodyPr/>
        <a:lstStyle/>
        <a:p>
          <a:pPr rtl="0"/>
          <a:r>
            <a:rPr lang="el-GR" sz="2000" dirty="0" smtClean="0">
              <a:solidFill>
                <a:schemeClr val="tx1"/>
              </a:solidFill>
            </a:rPr>
            <a:t>Ως το έτος 2000, θα πρέπει να προωθηθεί σε όλα τα κράτη-μέλη ευρεία και αποτελεσματική εκπαίδευση και πρακτική πάνω στην Προαγωγή της Υγείας με σκοπό τη βελτίωση του δημόσιου και επαγγελματικού επιπέδου υγείας και την ενίσχυση της ενημέρωσης πάνω στην υγεία σε άλλους τομείς.</a:t>
          </a:r>
          <a:endParaRPr lang="el-GR" sz="2000" dirty="0">
            <a:solidFill>
              <a:schemeClr val="tx1"/>
            </a:solidFill>
          </a:endParaRPr>
        </a:p>
      </dgm:t>
    </dgm:pt>
    <dgm:pt modelId="{217FB27F-6D5B-4EF2-AD9C-D6002E5937A7}" type="parTrans" cxnId="{A6E38E1D-F562-46E4-B894-3F7D940BD57F}">
      <dgm:prSet/>
      <dgm:spPr/>
      <dgm:t>
        <a:bodyPr/>
        <a:lstStyle/>
        <a:p>
          <a:endParaRPr lang="el-GR" sz="2000">
            <a:solidFill>
              <a:schemeClr val="tx1"/>
            </a:solidFill>
          </a:endParaRPr>
        </a:p>
      </dgm:t>
    </dgm:pt>
    <dgm:pt modelId="{AC5A3FB5-0DB2-42E1-806E-675116A9173F}" type="sibTrans" cxnId="{A6E38E1D-F562-46E4-B894-3F7D940BD57F}">
      <dgm:prSet/>
      <dgm:spPr/>
      <dgm:t>
        <a:bodyPr/>
        <a:lstStyle/>
        <a:p>
          <a:endParaRPr lang="el-GR" sz="2000">
            <a:solidFill>
              <a:schemeClr val="tx1"/>
            </a:solidFill>
          </a:endParaRPr>
        </a:p>
      </dgm:t>
    </dgm:pt>
    <dgm:pt modelId="{68208356-7021-4B0A-B08E-8B6B84FC0AF1}">
      <dgm:prSet custT="1"/>
      <dgm:spPr/>
      <dgm:t>
        <a:bodyPr/>
        <a:lstStyle/>
        <a:p>
          <a:pPr rtl="0"/>
          <a:r>
            <a:rPr lang="el-GR" sz="2000" b="1" dirty="0" smtClean="0">
              <a:solidFill>
                <a:schemeClr val="tx1"/>
              </a:solidFill>
            </a:rPr>
            <a:t>ΣΤΟΧΟΣ 16: ΥΓΙΕΙΝΗ ΖΩΗ</a:t>
          </a:r>
          <a:endParaRPr lang="el-GR" sz="2000" b="1" dirty="0">
            <a:solidFill>
              <a:schemeClr val="tx1"/>
            </a:solidFill>
          </a:endParaRPr>
        </a:p>
      </dgm:t>
    </dgm:pt>
    <dgm:pt modelId="{2CFD8FB2-CCD7-4387-81C4-71735A85804C}" type="parTrans" cxnId="{A1DD5B80-9389-4C69-B9E9-0012948838BA}">
      <dgm:prSet/>
      <dgm:spPr/>
      <dgm:t>
        <a:bodyPr/>
        <a:lstStyle/>
        <a:p>
          <a:endParaRPr lang="el-GR" sz="2000">
            <a:solidFill>
              <a:schemeClr val="tx1"/>
            </a:solidFill>
          </a:endParaRPr>
        </a:p>
      </dgm:t>
    </dgm:pt>
    <dgm:pt modelId="{6D5CDEB7-105D-47C3-BE30-8ADA71512FDC}" type="sibTrans" cxnId="{A1DD5B80-9389-4C69-B9E9-0012948838BA}">
      <dgm:prSet/>
      <dgm:spPr/>
      <dgm:t>
        <a:bodyPr/>
        <a:lstStyle/>
        <a:p>
          <a:endParaRPr lang="el-GR" sz="2000">
            <a:solidFill>
              <a:schemeClr val="tx1"/>
            </a:solidFill>
          </a:endParaRPr>
        </a:p>
      </dgm:t>
    </dgm:pt>
    <dgm:pt modelId="{A46BDDF4-258A-4D61-A4D3-DFDD2E88AFED}">
      <dgm:prSet custT="1"/>
      <dgm:spPr/>
      <dgm:t>
        <a:bodyPr/>
        <a:lstStyle/>
        <a:p>
          <a:pPr rtl="0"/>
          <a:r>
            <a:rPr lang="el-GR" sz="2000" dirty="0" smtClean="0">
              <a:solidFill>
                <a:schemeClr val="tx1"/>
              </a:solidFill>
            </a:rPr>
            <a:t>Ως το έτος 2000, σε όλα τα κράτη-μέλη θα πρέπει να υπάρξει μια συνεχής προσπάθεια να προαχθούν δραστικά και να στηριχθούν υγιείς τρόποι ζωής με τη σωστή διατροφή, κατάλληλη φυσική άσκηση, υγιή σεξουαλική ζωή, συγκράτηση του άγχους και άλλων θεωρήσεων για μια υγιή συμπεριφορά.</a:t>
          </a:r>
          <a:endParaRPr lang="el-GR" sz="2000" dirty="0">
            <a:solidFill>
              <a:schemeClr val="tx1"/>
            </a:solidFill>
          </a:endParaRPr>
        </a:p>
      </dgm:t>
    </dgm:pt>
    <dgm:pt modelId="{428555FF-24A4-47EA-9100-1CA9660F5FCA}" type="parTrans" cxnId="{1BD5DA97-848D-47FB-BCA0-EEAAC1C2EC8E}">
      <dgm:prSet/>
      <dgm:spPr/>
      <dgm:t>
        <a:bodyPr/>
        <a:lstStyle/>
        <a:p>
          <a:endParaRPr lang="el-GR" sz="2000">
            <a:solidFill>
              <a:schemeClr val="tx1"/>
            </a:solidFill>
          </a:endParaRPr>
        </a:p>
      </dgm:t>
    </dgm:pt>
    <dgm:pt modelId="{642ED269-7971-4E9E-90BC-3D273684D210}" type="sibTrans" cxnId="{1BD5DA97-848D-47FB-BCA0-EEAAC1C2EC8E}">
      <dgm:prSet/>
      <dgm:spPr/>
      <dgm:t>
        <a:bodyPr/>
        <a:lstStyle/>
        <a:p>
          <a:endParaRPr lang="el-GR" sz="2000">
            <a:solidFill>
              <a:schemeClr val="tx1"/>
            </a:solidFill>
          </a:endParaRPr>
        </a:p>
      </dgm:t>
    </dgm:pt>
    <dgm:pt modelId="{D314AE1B-3F4A-44B6-B27A-256A46A4A482}" type="pres">
      <dgm:prSet presAssocID="{C3E21448-B5E9-4A0E-A937-9452AA6A1211}" presName="Name0" presStyleCnt="0">
        <dgm:presLayoutVars>
          <dgm:dir/>
          <dgm:animLvl val="lvl"/>
          <dgm:resizeHandles val="exact"/>
        </dgm:presLayoutVars>
      </dgm:prSet>
      <dgm:spPr/>
      <dgm:t>
        <a:bodyPr/>
        <a:lstStyle/>
        <a:p>
          <a:endParaRPr lang="el-GR"/>
        </a:p>
      </dgm:t>
    </dgm:pt>
    <dgm:pt modelId="{F6E9F054-C235-4164-BC69-4C8CAFA6E032}" type="pres">
      <dgm:prSet presAssocID="{A46BDDF4-258A-4D61-A4D3-DFDD2E88AFED}" presName="boxAndChildren" presStyleCnt="0"/>
      <dgm:spPr/>
      <dgm:t>
        <a:bodyPr/>
        <a:lstStyle/>
        <a:p>
          <a:endParaRPr lang="el-GR"/>
        </a:p>
      </dgm:t>
    </dgm:pt>
    <dgm:pt modelId="{72B5B0E0-930C-4EB4-AA64-8A6CDEE5B00C}" type="pres">
      <dgm:prSet presAssocID="{A46BDDF4-258A-4D61-A4D3-DFDD2E88AFED}" presName="parentTextBox" presStyleLbl="node1" presStyleIdx="0" presStyleCnt="4"/>
      <dgm:spPr/>
      <dgm:t>
        <a:bodyPr/>
        <a:lstStyle/>
        <a:p>
          <a:endParaRPr lang="el-GR"/>
        </a:p>
      </dgm:t>
    </dgm:pt>
    <dgm:pt modelId="{1EE63ADC-E53B-40DC-A787-F17284788BFE}" type="pres">
      <dgm:prSet presAssocID="{6D5CDEB7-105D-47C3-BE30-8ADA71512FDC}" presName="sp" presStyleCnt="0"/>
      <dgm:spPr/>
      <dgm:t>
        <a:bodyPr/>
        <a:lstStyle/>
        <a:p>
          <a:endParaRPr lang="el-GR"/>
        </a:p>
      </dgm:t>
    </dgm:pt>
    <dgm:pt modelId="{C9814070-1E09-4A9B-BEEE-AA18A07723CD}" type="pres">
      <dgm:prSet presAssocID="{68208356-7021-4B0A-B08E-8B6B84FC0AF1}" presName="arrowAndChildren" presStyleCnt="0"/>
      <dgm:spPr/>
      <dgm:t>
        <a:bodyPr/>
        <a:lstStyle/>
        <a:p>
          <a:endParaRPr lang="el-GR"/>
        </a:p>
      </dgm:t>
    </dgm:pt>
    <dgm:pt modelId="{9EAFDE27-B5EF-40AE-9E4F-590B6F79FCB9}" type="pres">
      <dgm:prSet presAssocID="{68208356-7021-4B0A-B08E-8B6B84FC0AF1}" presName="parentTextArrow" presStyleLbl="node1" presStyleIdx="1" presStyleCnt="4" custScaleY="48080"/>
      <dgm:spPr/>
      <dgm:t>
        <a:bodyPr/>
        <a:lstStyle/>
        <a:p>
          <a:endParaRPr lang="el-GR"/>
        </a:p>
      </dgm:t>
    </dgm:pt>
    <dgm:pt modelId="{BA42C19E-8E35-4E60-90B4-791C2F02B403}" type="pres">
      <dgm:prSet presAssocID="{AC5A3FB5-0DB2-42E1-806E-675116A9173F}" presName="sp" presStyleCnt="0"/>
      <dgm:spPr/>
      <dgm:t>
        <a:bodyPr/>
        <a:lstStyle/>
        <a:p>
          <a:endParaRPr lang="el-GR"/>
        </a:p>
      </dgm:t>
    </dgm:pt>
    <dgm:pt modelId="{27134A67-9692-4056-B46A-BB6EE0372988}" type="pres">
      <dgm:prSet presAssocID="{48510D1A-8D85-4C6E-B329-4DB1EF8343D0}" presName="arrowAndChildren" presStyleCnt="0"/>
      <dgm:spPr/>
      <dgm:t>
        <a:bodyPr/>
        <a:lstStyle/>
        <a:p>
          <a:endParaRPr lang="el-GR"/>
        </a:p>
      </dgm:t>
    </dgm:pt>
    <dgm:pt modelId="{A1C9A5B7-A12A-4560-8463-DBD93F4207A0}" type="pres">
      <dgm:prSet presAssocID="{48510D1A-8D85-4C6E-B329-4DB1EF8343D0}" presName="parentTextArrow" presStyleLbl="node1" presStyleIdx="2" presStyleCnt="4"/>
      <dgm:spPr/>
      <dgm:t>
        <a:bodyPr/>
        <a:lstStyle/>
        <a:p>
          <a:endParaRPr lang="el-GR"/>
        </a:p>
      </dgm:t>
    </dgm:pt>
    <dgm:pt modelId="{F295B499-E29E-4F0B-8464-8BB0D846C040}" type="pres">
      <dgm:prSet presAssocID="{33ED7C23-AA6B-4EED-93F2-55E591B94DDD}" presName="sp" presStyleCnt="0"/>
      <dgm:spPr/>
      <dgm:t>
        <a:bodyPr/>
        <a:lstStyle/>
        <a:p>
          <a:endParaRPr lang="el-GR"/>
        </a:p>
      </dgm:t>
    </dgm:pt>
    <dgm:pt modelId="{AC60762F-BFA7-416F-B3BB-CD17374A3441}" type="pres">
      <dgm:prSet presAssocID="{274F0846-DE85-4152-81BA-9EAEAF070265}" presName="arrowAndChildren" presStyleCnt="0"/>
      <dgm:spPr/>
      <dgm:t>
        <a:bodyPr/>
        <a:lstStyle/>
        <a:p>
          <a:endParaRPr lang="el-GR"/>
        </a:p>
      </dgm:t>
    </dgm:pt>
    <dgm:pt modelId="{794A09AF-C6AE-4580-83EF-E4A3F5368A47}" type="pres">
      <dgm:prSet presAssocID="{274F0846-DE85-4152-81BA-9EAEAF070265}" presName="parentTextArrow" presStyleLbl="node1" presStyleIdx="3" presStyleCnt="4" custScaleY="42813"/>
      <dgm:spPr/>
      <dgm:t>
        <a:bodyPr/>
        <a:lstStyle/>
        <a:p>
          <a:endParaRPr lang="el-GR"/>
        </a:p>
      </dgm:t>
    </dgm:pt>
  </dgm:ptLst>
  <dgm:cxnLst>
    <dgm:cxn modelId="{450BB787-5184-418E-89EC-E538542C8093}" type="presOf" srcId="{A46BDDF4-258A-4D61-A4D3-DFDD2E88AFED}" destId="{72B5B0E0-930C-4EB4-AA64-8A6CDEE5B00C}" srcOrd="0" destOrd="0" presId="urn:microsoft.com/office/officeart/2005/8/layout/process4"/>
    <dgm:cxn modelId="{E5481D5E-BF20-4F84-B38E-F3A0D54B47BB}" type="presOf" srcId="{C3E21448-B5E9-4A0E-A937-9452AA6A1211}" destId="{D314AE1B-3F4A-44B6-B27A-256A46A4A482}" srcOrd="0" destOrd="0" presId="urn:microsoft.com/office/officeart/2005/8/layout/process4"/>
    <dgm:cxn modelId="{E7ECA538-68A4-4A55-9EF2-72E204DFB826}" type="presOf" srcId="{68208356-7021-4B0A-B08E-8B6B84FC0AF1}" destId="{9EAFDE27-B5EF-40AE-9E4F-590B6F79FCB9}" srcOrd="0" destOrd="0" presId="urn:microsoft.com/office/officeart/2005/8/layout/process4"/>
    <dgm:cxn modelId="{A1DD5B80-9389-4C69-B9E9-0012948838BA}" srcId="{C3E21448-B5E9-4A0E-A937-9452AA6A1211}" destId="{68208356-7021-4B0A-B08E-8B6B84FC0AF1}" srcOrd="2" destOrd="0" parTransId="{2CFD8FB2-CCD7-4387-81C4-71735A85804C}" sibTransId="{6D5CDEB7-105D-47C3-BE30-8ADA71512FDC}"/>
    <dgm:cxn modelId="{84AA9134-566A-412A-A332-675906638372}" srcId="{C3E21448-B5E9-4A0E-A937-9452AA6A1211}" destId="{274F0846-DE85-4152-81BA-9EAEAF070265}" srcOrd="0" destOrd="0" parTransId="{57C2ED3E-4744-481C-B713-484BFB3B57BD}" sibTransId="{33ED7C23-AA6B-4EED-93F2-55E591B94DDD}"/>
    <dgm:cxn modelId="{3519C495-8CEA-42BA-B413-EE4AA5CE5559}" type="presOf" srcId="{48510D1A-8D85-4C6E-B329-4DB1EF8343D0}" destId="{A1C9A5B7-A12A-4560-8463-DBD93F4207A0}" srcOrd="0" destOrd="0" presId="urn:microsoft.com/office/officeart/2005/8/layout/process4"/>
    <dgm:cxn modelId="{A6E38E1D-F562-46E4-B894-3F7D940BD57F}" srcId="{C3E21448-B5E9-4A0E-A937-9452AA6A1211}" destId="{48510D1A-8D85-4C6E-B329-4DB1EF8343D0}" srcOrd="1" destOrd="0" parTransId="{217FB27F-6D5B-4EF2-AD9C-D6002E5937A7}" sibTransId="{AC5A3FB5-0DB2-42E1-806E-675116A9173F}"/>
    <dgm:cxn modelId="{C18C81B3-875C-4BCC-AC0D-D619D7994991}" type="presOf" srcId="{274F0846-DE85-4152-81BA-9EAEAF070265}" destId="{794A09AF-C6AE-4580-83EF-E4A3F5368A47}" srcOrd="0" destOrd="0" presId="urn:microsoft.com/office/officeart/2005/8/layout/process4"/>
    <dgm:cxn modelId="{1BD5DA97-848D-47FB-BCA0-EEAAC1C2EC8E}" srcId="{C3E21448-B5E9-4A0E-A937-9452AA6A1211}" destId="{A46BDDF4-258A-4D61-A4D3-DFDD2E88AFED}" srcOrd="3" destOrd="0" parTransId="{428555FF-24A4-47EA-9100-1CA9660F5FCA}" sibTransId="{642ED269-7971-4E9E-90BC-3D273684D210}"/>
    <dgm:cxn modelId="{1A716D51-B1EA-4563-8BFE-39EB0E80765C}" type="presParOf" srcId="{D314AE1B-3F4A-44B6-B27A-256A46A4A482}" destId="{F6E9F054-C235-4164-BC69-4C8CAFA6E032}" srcOrd="0" destOrd="0" presId="urn:microsoft.com/office/officeart/2005/8/layout/process4"/>
    <dgm:cxn modelId="{77A51AF6-66ED-4D31-8991-37B3DA42DBFA}" type="presParOf" srcId="{F6E9F054-C235-4164-BC69-4C8CAFA6E032}" destId="{72B5B0E0-930C-4EB4-AA64-8A6CDEE5B00C}" srcOrd="0" destOrd="0" presId="urn:microsoft.com/office/officeart/2005/8/layout/process4"/>
    <dgm:cxn modelId="{1AE8D253-D815-4C2A-89E3-2950EBDDC8B2}" type="presParOf" srcId="{D314AE1B-3F4A-44B6-B27A-256A46A4A482}" destId="{1EE63ADC-E53B-40DC-A787-F17284788BFE}" srcOrd="1" destOrd="0" presId="urn:microsoft.com/office/officeart/2005/8/layout/process4"/>
    <dgm:cxn modelId="{7606F704-AF76-4973-8EC8-942204734583}" type="presParOf" srcId="{D314AE1B-3F4A-44B6-B27A-256A46A4A482}" destId="{C9814070-1E09-4A9B-BEEE-AA18A07723CD}" srcOrd="2" destOrd="0" presId="urn:microsoft.com/office/officeart/2005/8/layout/process4"/>
    <dgm:cxn modelId="{A852DDE2-5293-4949-9BCF-2FFB5111232C}" type="presParOf" srcId="{C9814070-1E09-4A9B-BEEE-AA18A07723CD}" destId="{9EAFDE27-B5EF-40AE-9E4F-590B6F79FCB9}" srcOrd="0" destOrd="0" presId="urn:microsoft.com/office/officeart/2005/8/layout/process4"/>
    <dgm:cxn modelId="{36D6CA33-81EF-4ECA-ADF4-2D95458C1B20}" type="presParOf" srcId="{D314AE1B-3F4A-44B6-B27A-256A46A4A482}" destId="{BA42C19E-8E35-4E60-90B4-791C2F02B403}" srcOrd="3" destOrd="0" presId="urn:microsoft.com/office/officeart/2005/8/layout/process4"/>
    <dgm:cxn modelId="{4A096F5B-A541-44C2-984D-A92CACBDBE8D}" type="presParOf" srcId="{D314AE1B-3F4A-44B6-B27A-256A46A4A482}" destId="{27134A67-9692-4056-B46A-BB6EE0372988}" srcOrd="4" destOrd="0" presId="urn:microsoft.com/office/officeart/2005/8/layout/process4"/>
    <dgm:cxn modelId="{E3E17982-4BA5-44A2-A47F-0780AF59DA8C}" type="presParOf" srcId="{27134A67-9692-4056-B46A-BB6EE0372988}" destId="{A1C9A5B7-A12A-4560-8463-DBD93F4207A0}" srcOrd="0" destOrd="0" presId="urn:microsoft.com/office/officeart/2005/8/layout/process4"/>
    <dgm:cxn modelId="{0C94E436-8555-4724-8833-F3D3898B4C01}" type="presParOf" srcId="{D314AE1B-3F4A-44B6-B27A-256A46A4A482}" destId="{F295B499-E29E-4F0B-8464-8BB0D846C040}" srcOrd="5" destOrd="0" presId="urn:microsoft.com/office/officeart/2005/8/layout/process4"/>
    <dgm:cxn modelId="{B2C6DEE0-A3C7-428C-A3B6-D5CF64F0B055}" type="presParOf" srcId="{D314AE1B-3F4A-44B6-B27A-256A46A4A482}" destId="{AC60762F-BFA7-416F-B3BB-CD17374A3441}" srcOrd="6" destOrd="0" presId="urn:microsoft.com/office/officeart/2005/8/layout/process4"/>
    <dgm:cxn modelId="{965442E1-BE57-4021-83A9-CBD3362E76EC}" type="presParOf" srcId="{AC60762F-BFA7-416F-B3BB-CD17374A3441}" destId="{794A09AF-C6AE-4580-83EF-E4A3F5368A47}" srcOrd="0" destOrd="0" presId="urn:microsoft.com/office/officeart/2005/8/layout/process4"/>
  </dgm:cxnLst>
  <dgm:bg/>
  <dgm:whole>
    <a:ln>
      <a:solidFill>
        <a:schemeClr val="tx2">
          <a:lumMod val="60000"/>
          <a:lumOff val="40000"/>
        </a:schemeClr>
      </a:solidFill>
    </a:ln>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6C99057-5D28-424D-988C-199F023A0D53}" type="doc">
      <dgm:prSet loTypeId="urn:microsoft.com/office/officeart/2005/8/layout/target3" loCatId="relationship" qsTypeId="urn:microsoft.com/office/officeart/2005/8/quickstyle/simple2" qsCatId="simple" csTypeId="urn:microsoft.com/office/officeart/2005/8/colors/colorful5" csCatId="colorful"/>
      <dgm:spPr/>
      <dgm:t>
        <a:bodyPr/>
        <a:lstStyle/>
        <a:p>
          <a:endParaRPr lang="el-GR"/>
        </a:p>
      </dgm:t>
    </dgm:pt>
    <dgm:pt modelId="{68574579-23A2-43A3-95E0-F067EA50A6B8}">
      <dgm:prSet/>
      <dgm:spPr/>
      <dgm:t>
        <a:bodyPr/>
        <a:lstStyle/>
        <a:p>
          <a:pPr rtl="0"/>
          <a:r>
            <a:rPr lang="el-GR" smtClean="0"/>
            <a:t>“- το να προστίθενται χρόνια στη ζωή,</a:t>
          </a:r>
          <a:endParaRPr lang="el-GR"/>
        </a:p>
      </dgm:t>
    </dgm:pt>
    <dgm:pt modelId="{6B4BC058-9CB5-47E2-A46B-141382C74A95}" type="parTrans" cxnId="{D2A8DE59-AC5B-46BF-AC23-199BECE58D02}">
      <dgm:prSet/>
      <dgm:spPr/>
      <dgm:t>
        <a:bodyPr/>
        <a:lstStyle/>
        <a:p>
          <a:endParaRPr lang="el-GR"/>
        </a:p>
      </dgm:t>
    </dgm:pt>
    <dgm:pt modelId="{6132DB7D-F9B0-4DF6-B7CF-B3998CC4BC85}" type="sibTrans" cxnId="{D2A8DE59-AC5B-46BF-AC23-199BECE58D02}">
      <dgm:prSet/>
      <dgm:spPr/>
      <dgm:t>
        <a:bodyPr/>
        <a:lstStyle/>
        <a:p>
          <a:endParaRPr lang="el-GR"/>
        </a:p>
      </dgm:t>
    </dgm:pt>
    <dgm:pt modelId="{347E891A-F35B-4633-A572-0830D97BF7A5}">
      <dgm:prSet/>
      <dgm:spPr/>
      <dgm:t>
        <a:bodyPr/>
        <a:lstStyle/>
        <a:p>
          <a:pPr rtl="0"/>
          <a:r>
            <a:rPr lang="el-GR" dirty="0" smtClean="0"/>
            <a:t>- να προστίθεται ζωή στα χρόνια”.</a:t>
          </a:r>
          <a:endParaRPr lang="el-GR" dirty="0"/>
        </a:p>
      </dgm:t>
    </dgm:pt>
    <dgm:pt modelId="{B26A1E1F-77DF-4049-97A4-FB98557796B0}" type="parTrans" cxnId="{1CD2CB99-750E-4820-95D2-A5D10DE0AA8D}">
      <dgm:prSet/>
      <dgm:spPr/>
      <dgm:t>
        <a:bodyPr/>
        <a:lstStyle/>
        <a:p>
          <a:endParaRPr lang="el-GR"/>
        </a:p>
      </dgm:t>
    </dgm:pt>
    <dgm:pt modelId="{B56E56F2-73F2-4E51-AC0D-E678988682E7}" type="sibTrans" cxnId="{1CD2CB99-750E-4820-95D2-A5D10DE0AA8D}">
      <dgm:prSet/>
      <dgm:spPr/>
      <dgm:t>
        <a:bodyPr/>
        <a:lstStyle/>
        <a:p>
          <a:endParaRPr lang="el-GR"/>
        </a:p>
      </dgm:t>
    </dgm:pt>
    <dgm:pt modelId="{67CFD740-5240-4F55-A6E8-E4DB13192A61}" type="pres">
      <dgm:prSet presAssocID="{76C99057-5D28-424D-988C-199F023A0D53}" presName="Name0" presStyleCnt="0">
        <dgm:presLayoutVars>
          <dgm:chMax val="7"/>
          <dgm:dir/>
          <dgm:animLvl val="lvl"/>
          <dgm:resizeHandles val="exact"/>
        </dgm:presLayoutVars>
      </dgm:prSet>
      <dgm:spPr/>
      <dgm:t>
        <a:bodyPr/>
        <a:lstStyle/>
        <a:p>
          <a:endParaRPr lang="el-GR"/>
        </a:p>
      </dgm:t>
    </dgm:pt>
    <dgm:pt modelId="{D0160C50-629D-4A41-9082-3364DABAE479}" type="pres">
      <dgm:prSet presAssocID="{68574579-23A2-43A3-95E0-F067EA50A6B8}" presName="circle1" presStyleLbl="node1" presStyleIdx="0" presStyleCnt="2"/>
      <dgm:spPr/>
    </dgm:pt>
    <dgm:pt modelId="{AD3C4D3F-0DF6-4B28-B0DF-1931F280BC73}" type="pres">
      <dgm:prSet presAssocID="{68574579-23A2-43A3-95E0-F067EA50A6B8}" presName="space" presStyleCnt="0"/>
      <dgm:spPr/>
    </dgm:pt>
    <dgm:pt modelId="{C6766E8C-110C-457F-AAC4-2847958112B9}" type="pres">
      <dgm:prSet presAssocID="{68574579-23A2-43A3-95E0-F067EA50A6B8}" presName="rect1" presStyleLbl="alignAcc1" presStyleIdx="0" presStyleCnt="2" custLinFactNeighborX="28" custLinFactNeighborY="4038"/>
      <dgm:spPr/>
      <dgm:t>
        <a:bodyPr/>
        <a:lstStyle/>
        <a:p>
          <a:endParaRPr lang="el-GR"/>
        </a:p>
      </dgm:t>
    </dgm:pt>
    <dgm:pt modelId="{6353E103-1CF6-4009-994B-815CFD5666CF}" type="pres">
      <dgm:prSet presAssocID="{347E891A-F35B-4633-A572-0830D97BF7A5}" presName="vertSpace2" presStyleLbl="node1" presStyleIdx="0" presStyleCnt="2"/>
      <dgm:spPr/>
    </dgm:pt>
    <dgm:pt modelId="{B18E0CC9-A823-45D6-8B68-DB8F94B754C4}" type="pres">
      <dgm:prSet presAssocID="{347E891A-F35B-4633-A572-0830D97BF7A5}" presName="circle2" presStyleLbl="node1" presStyleIdx="1" presStyleCnt="2"/>
      <dgm:spPr/>
    </dgm:pt>
    <dgm:pt modelId="{0250907F-ABC7-499E-AEA9-24002C3BC88B}" type="pres">
      <dgm:prSet presAssocID="{347E891A-F35B-4633-A572-0830D97BF7A5}" presName="rect2" presStyleLbl="alignAcc1" presStyleIdx="1" presStyleCnt="2"/>
      <dgm:spPr/>
      <dgm:t>
        <a:bodyPr/>
        <a:lstStyle/>
        <a:p>
          <a:endParaRPr lang="el-GR"/>
        </a:p>
      </dgm:t>
    </dgm:pt>
    <dgm:pt modelId="{D0C065F4-F306-4188-87FA-310B155D71A1}" type="pres">
      <dgm:prSet presAssocID="{68574579-23A2-43A3-95E0-F067EA50A6B8}" presName="rect1ParTxNoCh" presStyleLbl="alignAcc1" presStyleIdx="1" presStyleCnt="2">
        <dgm:presLayoutVars>
          <dgm:chMax val="1"/>
          <dgm:bulletEnabled val="1"/>
        </dgm:presLayoutVars>
      </dgm:prSet>
      <dgm:spPr/>
      <dgm:t>
        <a:bodyPr/>
        <a:lstStyle/>
        <a:p>
          <a:endParaRPr lang="el-GR"/>
        </a:p>
      </dgm:t>
    </dgm:pt>
    <dgm:pt modelId="{D7D6D106-98C0-4AE1-BA66-D5279A133A14}" type="pres">
      <dgm:prSet presAssocID="{347E891A-F35B-4633-A572-0830D97BF7A5}" presName="rect2ParTxNoCh" presStyleLbl="alignAcc1" presStyleIdx="1" presStyleCnt="2">
        <dgm:presLayoutVars>
          <dgm:chMax val="1"/>
          <dgm:bulletEnabled val="1"/>
        </dgm:presLayoutVars>
      </dgm:prSet>
      <dgm:spPr/>
      <dgm:t>
        <a:bodyPr/>
        <a:lstStyle/>
        <a:p>
          <a:endParaRPr lang="el-GR"/>
        </a:p>
      </dgm:t>
    </dgm:pt>
  </dgm:ptLst>
  <dgm:cxnLst>
    <dgm:cxn modelId="{D2A8DE59-AC5B-46BF-AC23-199BECE58D02}" srcId="{76C99057-5D28-424D-988C-199F023A0D53}" destId="{68574579-23A2-43A3-95E0-F067EA50A6B8}" srcOrd="0" destOrd="0" parTransId="{6B4BC058-9CB5-47E2-A46B-141382C74A95}" sibTransId="{6132DB7D-F9B0-4DF6-B7CF-B3998CC4BC85}"/>
    <dgm:cxn modelId="{E176D74F-3C1A-4FF5-BDE0-621631B1D8A5}" type="presOf" srcId="{347E891A-F35B-4633-A572-0830D97BF7A5}" destId="{0250907F-ABC7-499E-AEA9-24002C3BC88B}" srcOrd="0" destOrd="0" presId="urn:microsoft.com/office/officeart/2005/8/layout/target3"/>
    <dgm:cxn modelId="{1965362D-3DCB-437B-BDAC-5380A7FB2E22}" type="presOf" srcId="{347E891A-F35B-4633-A572-0830D97BF7A5}" destId="{D7D6D106-98C0-4AE1-BA66-D5279A133A14}" srcOrd="1" destOrd="0" presId="urn:microsoft.com/office/officeart/2005/8/layout/target3"/>
    <dgm:cxn modelId="{3056C2A8-47C2-4AE2-A142-DDDD15C46B3D}" type="presOf" srcId="{68574579-23A2-43A3-95E0-F067EA50A6B8}" destId="{D0C065F4-F306-4188-87FA-310B155D71A1}" srcOrd="1" destOrd="0" presId="urn:microsoft.com/office/officeart/2005/8/layout/target3"/>
    <dgm:cxn modelId="{1F27AC5F-1084-4901-83E1-B1DAE3760429}" type="presOf" srcId="{76C99057-5D28-424D-988C-199F023A0D53}" destId="{67CFD740-5240-4F55-A6E8-E4DB13192A61}" srcOrd="0" destOrd="0" presId="urn:microsoft.com/office/officeart/2005/8/layout/target3"/>
    <dgm:cxn modelId="{1CD2CB99-750E-4820-95D2-A5D10DE0AA8D}" srcId="{76C99057-5D28-424D-988C-199F023A0D53}" destId="{347E891A-F35B-4633-A572-0830D97BF7A5}" srcOrd="1" destOrd="0" parTransId="{B26A1E1F-77DF-4049-97A4-FB98557796B0}" sibTransId="{B56E56F2-73F2-4E51-AC0D-E678988682E7}"/>
    <dgm:cxn modelId="{D16A0388-357D-403F-85EA-64DB97016217}" type="presOf" srcId="{68574579-23A2-43A3-95E0-F067EA50A6B8}" destId="{C6766E8C-110C-457F-AAC4-2847958112B9}" srcOrd="0" destOrd="0" presId="urn:microsoft.com/office/officeart/2005/8/layout/target3"/>
    <dgm:cxn modelId="{C156A1AC-D25E-41A3-825F-E70840C69F70}" type="presParOf" srcId="{67CFD740-5240-4F55-A6E8-E4DB13192A61}" destId="{D0160C50-629D-4A41-9082-3364DABAE479}" srcOrd="0" destOrd="0" presId="urn:microsoft.com/office/officeart/2005/8/layout/target3"/>
    <dgm:cxn modelId="{99263E63-CF31-45E1-9DEE-64E8551E7A74}" type="presParOf" srcId="{67CFD740-5240-4F55-A6E8-E4DB13192A61}" destId="{AD3C4D3F-0DF6-4B28-B0DF-1931F280BC73}" srcOrd="1" destOrd="0" presId="urn:microsoft.com/office/officeart/2005/8/layout/target3"/>
    <dgm:cxn modelId="{BBBF5A72-62F6-43FD-A1FD-30CB2CD89732}" type="presParOf" srcId="{67CFD740-5240-4F55-A6E8-E4DB13192A61}" destId="{C6766E8C-110C-457F-AAC4-2847958112B9}" srcOrd="2" destOrd="0" presId="urn:microsoft.com/office/officeart/2005/8/layout/target3"/>
    <dgm:cxn modelId="{298BB589-088A-4184-8E7B-0029E433BC58}" type="presParOf" srcId="{67CFD740-5240-4F55-A6E8-E4DB13192A61}" destId="{6353E103-1CF6-4009-994B-815CFD5666CF}" srcOrd="3" destOrd="0" presId="urn:microsoft.com/office/officeart/2005/8/layout/target3"/>
    <dgm:cxn modelId="{AE3C496C-173B-473F-8DD0-CFD7D5CC8195}" type="presParOf" srcId="{67CFD740-5240-4F55-A6E8-E4DB13192A61}" destId="{B18E0CC9-A823-45D6-8B68-DB8F94B754C4}" srcOrd="4" destOrd="0" presId="urn:microsoft.com/office/officeart/2005/8/layout/target3"/>
    <dgm:cxn modelId="{2067C1F5-1E0A-48F4-815F-76DE420A07AD}" type="presParOf" srcId="{67CFD740-5240-4F55-A6E8-E4DB13192A61}" destId="{0250907F-ABC7-499E-AEA9-24002C3BC88B}" srcOrd="5" destOrd="0" presId="urn:microsoft.com/office/officeart/2005/8/layout/target3"/>
    <dgm:cxn modelId="{38AAF9B0-EA22-4693-8498-D30DE8C3EB61}" type="presParOf" srcId="{67CFD740-5240-4F55-A6E8-E4DB13192A61}" destId="{D0C065F4-F306-4188-87FA-310B155D71A1}" srcOrd="6" destOrd="0" presId="urn:microsoft.com/office/officeart/2005/8/layout/target3"/>
    <dgm:cxn modelId="{DE89A383-B29C-4670-97EA-C1D7D6F5A163}" type="presParOf" srcId="{67CFD740-5240-4F55-A6E8-E4DB13192A61}" destId="{D7D6D106-98C0-4AE1-BA66-D5279A133A14}" srcOrd="7" destOrd="0" presId="urn:microsoft.com/office/officeart/2005/8/layout/targe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C892230-D0BF-4BDD-AED9-DB74FFCB4549}" type="doc">
      <dgm:prSet loTypeId="urn:microsoft.com/office/officeart/2005/8/layout/pyramid2" loCatId="pyramid" qsTypeId="urn:microsoft.com/office/officeart/2005/8/quickstyle/3d5" qsCatId="3D" csTypeId="urn:microsoft.com/office/officeart/2005/8/colors/accent0_3" csCatId="mainScheme"/>
      <dgm:spPr/>
      <dgm:t>
        <a:bodyPr/>
        <a:lstStyle/>
        <a:p>
          <a:endParaRPr lang="el-GR"/>
        </a:p>
      </dgm:t>
    </dgm:pt>
    <dgm:pt modelId="{90C71553-A131-4196-912C-56F6EFD6DC3F}">
      <dgm:prSet/>
      <dgm:spPr/>
      <dgm:t>
        <a:bodyPr/>
        <a:lstStyle/>
        <a:p>
          <a:pPr rtl="0"/>
          <a:r>
            <a:rPr lang="el-GR" dirty="0" smtClean="0"/>
            <a:t>Διαφάνειες, έντυπο υλικό, οπτικοακουστικά μέσα</a:t>
          </a:r>
          <a:endParaRPr lang="el-GR" dirty="0"/>
        </a:p>
      </dgm:t>
    </dgm:pt>
    <dgm:pt modelId="{D02CD15C-0CBC-4133-9C9A-CEBBE4222390}" type="parTrans" cxnId="{7A3AB546-9FB4-4F43-9C1F-BC19255B42EE}">
      <dgm:prSet/>
      <dgm:spPr/>
      <dgm:t>
        <a:bodyPr/>
        <a:lstStyle/>
        <a:p>
          <a:endParaRPr lang="el-GR"/>
        </a:p>
      </dgm:t>
    </dgm:pt>
    <dgm:pt modelId="{47DEA207-5DDD-4292-B8DE-092305FD7948}" type="sibTrans" cxnId="{7A3AB546-9FB4-4F43-9C1F-BC19255B42EE}">
      <dgm:prSet/>
      <dgm:spPr/>
      <dgm:t>
        <a:bodyPr/>
        <a:lstStyle/>
        <a:p>
          <a:endParaRPr lang="el-GR"/>
        </a:p>
      </dgm:t>
    </dgm:pt>
    <dgm:pt modelId="{611BBF0D-AE59-449D-AE93-BCE92C17B0D2}">
      <dgm:prSet/>
      <dgm:spPr/>
      <dgm:t>
        <a:bodyPr/>
        <a:lstStyle/>
        <a:p>
          <a:pPr rtl="0"/>
          <a:r>
            <a:rPr lang="el-GR" smtClean="0"/>
            <a:t>Κουκλοθέατρο, βιντεοταινίες</a:t>
          </a:r>
          <a:endParaRPr lang="el-GR"/>
        </a:p>
      </dgm:t>
    </dgm:pt>
    <dgm:pt modelId="{8A0E4E52-E342-4376-8781-E8C9383F0134}" type="parTrans" cxnId="{5B499B0F-8773-4EC9-837D-EC461D312BED}">
      <dgm:prSet/>
      <dgm:spPr/>
      <dgm:t>
        <a:bodyPr/>
        <a:lstStyle/>
        <a:p>
          <a:endParaRPr lang="el-GR"/>
        </a:p>
      </dgm:t>
    </dgm:pt>
    <dgm:pt modelId="{2CABF8F4-BA7D-4250-8DE5-71DD8B91261D}" type="sibTrans" cxnId="{5B499B0F-8773-4EC9-837D-EC461D312BED}">
      <dgm:prSet/>
      <dgm:spPr/>
      <dgm:t>
        <a:bodyPr/>
        <a:lstStyle/>
        <a:p>
          <a:endParaRPr lang="el-GR"/>
        </a:p>
      </dgm:t>
    </dgm:pt>
    <dgm:pt modelId="{A719CEB8-8B93-4082-B49D-5E6E9F12C509}">
      <dgm:prSet/>
      <dgm:spPr/>
      <dgm:t>
        <a:bodyPr/>
        <a:lstStyle/>
        <a:p>
          <a:pPr rtl="0"/>
          <a:r>
            <a:rPr lang="el-GR" smtClean="0"/>
            <a:t>Επιδείξεις σε προπλάσματα </a:t>
          </a:r>
          <a:endParaRPr lang="el-GR"/>
        </a:p>
      </dgm:t>
    </dgm:pt>
    <dgm:pt modelId="{D04816B7-02DA-4448-8FEA-C27A20EC49B0}" type="parTrans" cxnId="{789D530C-2E1E-4A1C-908E-076A186F1663}">
      <dgm:prSet/>
      <dgm:spPr/>
      <dgm:t>
        <a:bodyPr/>
        <a:lstStyle/>
        <a:p>
          <a:endParaRPr lang="el-GR"/>
        </a:p>
      </dgm:t>
    </dgm:pt>
    <dgm:pt modelId="{AF7708FC-E3AB-40A7-BEC3-907A69FCCB0A}" type="sibTrans" cxnId="{789D530C-2E1E-4A1C-908E-076A186F1663}">
      <dgm:prSet/>
      <dgm:spPr/>
      <dgm:t>
        <a:bodyPr/>
        <a:lstStyle/>
        <a:p>
          <a:endParaRPr lang="el-GR"/>
        </a:p>
      </dgm:t>
    </dgm:pt>
    <dgm:pt modelId="{4052AE26-A283-47ED-BB5C-CD324EDBB97A}">
      <dgm:prSet/>
      <dgm:spPr/>
      <dgm:t>
        <a:bodyPr/>
        <a:lstStyle/>
        <a:p>
          <a:pPr rtl="0"/>
          <a:r>
            <a:rPr lang="el-GR" dirty="0" smtClean="0"/>
            <a:t>Ερωτηματολόγια, προγράμματα σε υπολογιστές</a:t>
          </a:r>
          <a:endParaRPr lang="el-GR" dirty="0"/>
        </a:p>
      </dgm:t>
    </dgm:pt>
    <dgm:pt modelId="{28D5A90A-DB93-444C-B20A-A0747F02FD3D}" type="parTrans" cxnId="{EA139698-FA75-4A30-9D2A-E6798504E7AB}">
      <dgm:prSet/>
      <dgm:spPr/>
      <dgm:t>
        <a:bodyPr/>
        <a:lstStyle/>
        <a:p>
          <a:endParaRPr lang="el-GR"/>
        </a:p>
      </dgm:t>
    </dgm:pt>
    <dgm:pt modelId="{F2952F83-276C-4926-95A9-16E120F44C4A}" type="sibTrans" cxnId="{EA139698-FA75-4A30-9D2A-E6798504E7AB}">
      <dgm:prSet/>
      <dgm:spPr/>
      <dgm:t>
        <a:bodyPr/>
        <a:lstStyle/>
        <a:p>
          <a:endParaRPr lang="el-GR"/>
        </a:p>
      </dgm:t>
    </dgm:pt>
    <dgm:pt modelId="{E7CF9C86-A570-4797-AAFA-CDFA3736FECB}" type="pres">
      <dgm:prSet presAssocID="{0C892230-D0BF-4BDD-AED9-DB74FFCB4549}" presName="compositeShape" presStyleCnt="0">
        <dgm:presLayoutVars>
          <dgm:dir/>
          <dgm:resizeHandles/>
        </dgm:presLayoutVars>
      </dgm:prSet>
      <dgm:spPr/>
      <dgm:t>
        <a:bodyPr/>
        <a:lstStyle/>
        <a:p>
          <a:endParaRPr lang="el-GR"/>
        </a:p>
      </dgm:t>
    </dgm:pt>
    <dgm:pt modelId="{5AB86816-54E1-41BF-90CA-542EEC19CC1C}" type="pres">
      <dgm:prSet presAssocID="{0C892230-D0BF-4BDD-AED9-DB74FFCB4549}" presName="pyramid" presStyleLbl="node1" presStyleIdx="0" presStyleCnt="1" custLinFactNeighborX="32955"/>
      <dgm:spPr/>
    </dgm:pt>
    <dgm:pt modelId="{5BD60B3A-F0F3-4D7D-B93D-FCBE29049ACE}" type="pres">
      <dgm:prSet presAssocID="{0C892230-D0BF-4BDD-AED9-DB74FFCB4549}" presName="theList" presStyleCnt="0"/>
      <dgm:spPr/>
    </dgm:pt>
    <dgm:pt modelId="{CD1624E8-C409-4E47-94E7-C124CC852253}" type="pres">
      <dgm:prSet presAssocID="{90C71553-A131-4196-912C-56F6EFD6DC3F}" presName="aNode" presStyleLbl="fgAcc1" presStyleIdx="0" presStyleCnt="4" custLinFactY="40845" custLinFactNeighborX="2745" custLinFactNeighborY="100000">
        <dgm:presLayoutVars>
          <dgm:bulletEnabled val="1"/>
        </dgm:presLayoutVars>
      </dgm:prSet>
      <dgm:spPr/>
      <dgm:t>
        <a:bodyPr/>
        <a:lstStyle/>
        <a:p>
          <a:endParaRPr lang="el-GR"/>
        </a:p>
      </dgm:t>
    </dgm:pt>
    <dgm:pt modelId="{B132BABD-A6D1-4449-BB82-B0EC62EE0EFE}" type="pres">
      <dgm:prSet presAssocID="{90C71553-A131-4196-912C-56F6EFD6DC3F}" presName="aSpace" presStyleCnt="0"/>
      <dgm:spPr/>
    </dgm:pt>
    <dgm:pt modelId="{1209C61D-F796-4D65-9642-2CC1F2385310}" type="pres">
      <dgm:prSet presAssocID="{611BBF0D-AE59-449D-AE93-BCE92C17B0D2}" presName="aNode" presStyleLbl="fgAcc1" presStyleIdx="1" presStyleCnt="4" custLinFactY="42707" custLinFactNeighborX="1115" custLinFactNeighborY="100000">
        <dgm:presLayoutVars>
          <dgm:bulletEnabled val="1"/>
        </dgm:presLayoutVars>
      </dgm:prSet>
      <dgm:spPr/>
      <dgm:t>
        <a:bodyPr/>
        <a:lstStyle/>
        <a:p>
          <a:endParaRPr lang="el-GR"/>
        </a:p>
      </dgm:t>
    </dgm:pt>
    <dgm:pt modelId="{92F3AE1A-2109-4025-B3F7-E7520911983A}" type="pres">
      <dgm:prSet presAssocID="{611BBF0D-AE59-449D-AE93-BCE92C17B0D2}" presName="aSpace" presStyleCnt="0"/>
      <dgm:spPr/>
    </dgm:pt>
    <dgm:pt modelId="{A02ED34C-C5C2-4C6F-B4E5-4F884E8C38A0}" type="pres">
      <dgm:prSet presAssocID="{A719CEB8-8B93-4082-B49D-5E6E9F12C509}" presName="aNode" presStyleLbl="fgAcc1" presStyleIdx="2" presStyleCnt="4" custLinFactY="44569" custLinFactNeighborX="1115" custLinFactNeighborY="100000">
        <dgm:presLayoutVars>
          <dgm:bulletEnabled val="1"/>
        </dgm:presLayoutVars>
      </dgm:prSet>
      <dgm:spPr/>
      <dgm:t>
        <a:bodyPr/>
        <a:lstStyle/>
        <a:p>
          <a:endParaRPr lang="el-GR"/>
        </a:p>
      </dgm:t>
    </dgm:pt>
    <dgm:pt modelId="{ED9C0B53-BCC9-4BB0-8C28-FE4C88FF4E08}" type="pres">
      <dgm:prSet presAssocID="{A719CEB8-8B93-4082-B49D-5E6E9F12C509}" presName="aSpace" presStyleCnt="0"/>
      <dgm:spPr/>
    </dgm:pt>
    <dgm:pt modelId="{7BE68ADF-54FC-43BE-BBD0-260258F8D4BD}" type="pres">
      <dgm:prSet presAssocID="{4052AE26-A283-47ED-BB5C-CD324EDBB97A}" presName="aNode" presStyleLbl="fgAcc1" presStyleIdx="3" presStyleCnt="4" custLinFactY="41599" custLinFactNeighborX="139" custLinFactNeighborY="100000">
        <dgm:presLayoutVars>
          <dgm:bulletEnabled val="1"/>
        </dgm:presLayoutVars>
      </dgm:prSet>
      <dgm:spPr/>
      <dgm:t>
        <a:bodyPr/>
        <a:lstStyle/>
        <a:p>
          <a:endParaRPr lang="el-GR"/>
        </a:p>
      </dgm:t>
    </dgm:pt>
    <dgm:pt modelId="{BA9DFEB2-4F85-4BE6-9D4A-3CFC67E3243E}" type="pres">
      <dgm:prSet presAssocID="{4052AE26-A283-47ED-BB5C-CD324EDBB97A}" presName="aSpace" presStyleCnt="0"/>
      <dgm:spPr/>
    </dgm:pt>
  </dgm:ptLst>
  <dgm:cxnLst>
    <dgm:cxn modelId="{EA139698-FA75-4A30-9D2A-E6798504E7AB}" srcId="{0C892230-D0BF-4BDD-AED9-DB74FFCB4549}" destId="{4052AE26-A283-47ED-BB5C-CD324EDBB97A}" srcOrd="3" destOrd="0" parTransId="{28D5A90A-DB93-444C-B20A-A0747F02FD3D}" sibTransId="{F2952F83-276C-4926-95A9-16E120F44C4A}"/>
    <dgm:cxn modelId="{C35DA077-0A36-4597-A02F-62C5B5305160}" type="presOf" srcId="{4052AE26-A283-47ED-BB5C-CD324EDBB97A}" destId="{7BE68ADF-54FC-43BE-BBD0-260258F8D4BD}" srcOrd="0" destOrd="0" presId="urn:microsoft.com/office/officeart/2005/8/layout/pyramid2"/>
    <dgm:cxn modelId="{789D530C-2E1E-4A1C-908E-076A186F1663}" srcId="{0C892230-D0BF-4BDD-AED9-DB74FFCB4549}" destId="{A719CEB8-8B93-4082-B49D-5E6E9F12C509}" srcOrd="2" destOrd="0" parTransId="{D04816B7-02DA-4448-8FEA-C27A20EC49B0}" sibTransId="{AF7708FC-E3AB-40A7-BEC3-907A69FCCB0A}"/>
    <dgm:cxn modelId="{79AC6BAC-1EEA-4640-BC97-8B3EA1554CE5}" type="presOf" srcId="{A719CEB8-8B93-4082-B49D-5E6E9F12C509}" destId="{A02ED34C-C5C2-4C6F-B4E5-4F884E8C38A0}" srcOrd="0" destOrd="0" presId="urn:microsoft.com/office/officeart/2005/8/layout/pyramid2"/>
    <dgm:cxn modelId="{97CEF8B7-A231-48C3-B00E-746E02D04ACB}" type="presOf" srcId="{90C71553-A131-4196-912C-56F6EFD6DC3F}" destId="{CD1624E8-C409-4E47-94E7-C124CC852253}" srcOrd="0" destOrd="0" presId="urn:microsoft.com/office/officeart/2005/8/layout/pyramid2"/>
    <dgm:cxn modelId="{7A3AB546-9FB4-4F43-9C1F-BC19255B42EE}" srcId="{0C892230-D0BF-4BDD-AED9-DB74FFCB4549}" destId="{90C71553-A131-4196-912C-56F6EFD6DC3F}" srcOrd="0" destOrd="0" parTransId="{D02CD15C-0CBC-4133-9C9A-CEBBE4222390}" sibTransId="{47DEA207-5DDD-4292-B8DE-092305FD7948}"/>
    <dgm:cxn modelId="{5B499B0F-8773-4EC9-837D-EC461D312BED}" srcId="{0C892230-D0BF-4BDD-AED9-DB74FFCB4549}" destId="{611BBF0D-AE59-449D-AE93-BCE92C17B0D2}" srcOrd="1" destOrd="0" parTransId="{8A0E4E52-E342-4376-8781-E8C9383F0134}" sibTransId="{2CABF8F4-BA7D-4250-8DE5-71DD8B91261D}"/>
    <dgm:cxn modelId="{72239E73-AEFD-4558-ABDE-3D4CF48F4024}" type="presOf" srcId="{0C892230-D0BF-4BDD-AED9-DB74FFCB4549}" destId="{E7CF9C86-A570-4797-AAFA-CDFA3736FECB}" srcOrd="0" destOrd="0" presId="urn:microsoft.com/office/officeart/2005/8/layout/pyramid2"/>
    <dgm:cxn modelId="{335C04EB-5035-4B78-9B33-66094A605184}" type="presOf" srcId="{611BBF0D-AE59-449D-AE93-BCE92C17B0D2}" destId="{1209C61D-F796-4D65-9642-2CC1F2385310}" srcOrd="0" destOrd="0" presId="urn:microsoft.com/office/officeart/2005/8/layout/pyramid2"/>
    <dgm:cxn modelId="{7E945720-8E18-428A-8F07-B08947F8A369}" type="presParOf" srcId="{E7CF9C86-A570-4797-AAFA-CDFA3736FECB}" destId="{5AB86816-54E1-41BF-90CA-542EEC19CC1C}" srcOrd="0" destOrd="0" presId="urn:microsoft.com/office/officeart/2005/8/layout/pyramid2"/>
    <dgm:cxn modelId="{3D6D0FB9-F6FA-46D3-83AF-E0914535AA92}" type="presParOf" srcId="{E7CF9C86-A570-4797-AAFA-CDFA3736FECB}" destId="{5BD60B3A-F0F3-4D7D-B93D-FCBE29049ACE}" srcOrd="1" destOrd="0" presId="urn:microsoft.com/office/officeart/2005/8/layout/pyramid2"/>
    <dgm:cxn modelId="{DE9F30A8-6CC8-47E9-8378-99B5C238DBCD}" type="presParOf" srcId="{5BD60B3A-F0F3-4D7D-B93D-FCBE29049ACE}" destId="{CD1624E8-C409-4E47-94E7-C124CC852253}" srcOrd="0" destOrd="0" presId="urn:microsoft.com/office/officeart/2005/8/layout/pyramid2"/>
    <dgm:cxn modelId="{7D9A157F-E5E6-4199-88A7-50A57918464E}" type="presParOf" srcId="{5BD60B3A-F0F3-4D7D-B93D-FCBE29049ACE}" destId="{B132BABD-A6D1-4449-BB82-B0EC62EE0EFE}" srcOrd="1" destOrd="0" presId="urn:microsoft.com/office/officeart/2005/8/layout/pyramid2"/>
    <dgm:cxn modelId="{C01E1B0B-753D-4397-987D-6EC69121407A}" type="presParOf" srcId="{5BD60B3A-F0F3-4D7D-B93D-FCBE29049ACE}" destId="{1209C61D-F796-4D65-9642-2CC1F2385310}" srcOrd="2" destOrd="0" presId="urn:microsoft.com/office/officeart/2005/8/layout/pyramid2"/>
    <dgm:cxn modelId="{93621F20-4945-4226-9DB7-BF5DDDF94F3C}" type="presParOf" srcId="{5BD60B3A-F0F3-4D7D-B93D-FCBE29049ACE}" destId="{92F3AE1A-2109-4025-B3F7-E7520911983A}" srcOrd="3" destOrd="0" presId="urn:microsoft.com/office/officeart/2005/8/layout/pyramid2"/>
    <dgm:cxn modelId="{5EF33CF2-D583-4D6F-B6AB-CFCA410CC036}" type="presParOf" srcId="{5BD60B3A-F0F3-4D7D-B93D-FCBE29049ACE}" destId="{A02ED34C-C5C2-4C6F-B4E5-4F884E8C38A0}" srcOrd="4" destOrd="0" presId="urn:microsoft.com/office/officeart/2005/8/layout/pyramid2"/>
    <dgm:cxn modelId="{F0C5C517-23BD-4391-993A-F7100D65298F}" type="presParOf" srcId="{5BD60B3A-F0F3-4D7D-B93D-FCBE29049ACE}" destId="{ED9C0B53-BCC9-4BB0-8C28-FE4C88FF4E08}" srcOrd="5" destOrd="0" presId="urn:microsoft.com/office/officeart/2005/8/layout/pyramid2"/>
    <dgm:cxn modelId="{4A02B4D2-2EE9-48C5-8E28-6A438C0477BE}" type="presParOf" srcId="{5BD60B3A-F0F3-4D7D-B93D-FCBE29049ACE}" destId="{7BE68ADF-54FC-43BE-BBD0-260258F8D4BD}" srcOrd="6" destOrd="0" presId="urn:microsoft.com/office/officeart/2005/8/layout/pyramid2"/>
    <dgm:cxn modelId="{441E24A0-D3F2-4652-A1D6-7D58143EE770}" type="presParOf" srcId="{5BD60B3A-F0F3-4D7D-B93D-FCBE29049ACE}" destId="{BA9DFEB2-4F85-4BE6-9D4A-3CFC67E3243E}" srcOrd="7" destOrd="0" presId="urn:microsoft.com/office/officeart/2005/8/layout/pyramid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E2693D0-2A84-4405-BC7F-806AA50F6A88}" type="doc">
      <dgm:prSet loTypeId="urn:microsoft.com/office/officeart/2005/8/layout/matrix3" loCatId="matrix" qsTypeId="urn:microsoft.com/office/officeart/2005/8/quickstyle/simple1" qsCatId="simple" csTypeId="urn:microsoft.com/office/officeart/2005/8/colors/accent2_1" csCatId="accent2"/>
      <dgm:spPr/>
      <dgm:t>
        <a:bodyPr/>
        <a:lstStyle/>
        <a:p>
          <a:endParaRPr lang="el-GR"/>
        </a:p>
      </dgm:t>
    </dgm:pt>
    <dgm:pt modelId="{FCEA7A92-E009-4EF2-98AA-6773796FA555}">
      <dgm:prSet/>
      <dgm:spPr/>
      <dgm:t>
        <a:bodyPr/>
        <a:lstStyle/>
        <a:p>
          <a:pPr rtl="0"/>
          <a:r>
            <a:rPr lang="el-GR" smtClean="0"/>
            <a:t>Προσελκύονται φαινομενικά υγιείς άνθρωποι για ανίχνευση προβλημάτων υγείας και αναγνώριση παραγόντων κινδύνου</a:t>
          </a:r>
          <a:endParaRPr lang="el-GR"/>
        </a:p>
      </dgm:t>
    </dgm:pt>
    <dgm:pt modelId="{2D97B338-04CC-4EA3-AEC0-2F5076412D99}" type="parTrans" cxnId="{0F16A5AB-3AC5-4AFA-AE3D-D127B1C38CE2}">
      <dgm:prSet/>
      <dgm:spPr/>
      <dgm:t>
        <a:bodyPr/>
        <a:lstStyle/>
        <a:p>
          <a:endParaRPr lang="el-GR"/>
        </a:p>
      </dgm:t>
    </dgm:pt>
    <dgm:pt modelId="{BC80889B-7D3E-4ED8-9318-854D26A707BF}" type="sibTrans" cxnId="{0F16A5AB-3AC5-4AFA-AE3D-D127B1C38CE2}">
      <dgm:prSet/>
      <dgm:spPr/>
      <dgm:t>
        <a:bodyPr/>
        <a:lstStyle/>
        <a:p>
          <a:endParaRPr lang="el-GR"/>
        </a:p>
      </dgm:t>
    </dgm:pt>
    <dgm:pt modelId="{7E16C5D2-F739-47F6-94BE-10DA67C73E11}">
      <dgm:prSet/>
      <dgm:spPr/>
      <dgm:t>
        <a:bodyPr/>
        <a:lstStyle/>
        <a:p>
          <a:pPr rtl="0"/>
          <a:r>
            <a:rPr lang="el-GR" smtClean="0"/>
            <a:t>Δευτερογενής πρόληψη</a:t>
          </a:r>
          <a:endParaRPr lang="el-GR"/>
        </a:p>
      </dgm:t>
    </dgm:pt>
    <dgm:pt modelId="{F0FE8838-54FD-4805-ACC2-D5678C537082}" type="parTrans" cxnId="{2CD4765A-5D69-45CF-9A7D-4668755618C4}">
      <dgm:prSet/>
      <dgm:spPr/>
      <dgm:t>
        <a:bodyPr/>
        <a:lstStyle/>
        <a:p>
          <a:endParaRPr lang="el-GR"/>
        </a:p>
      </dgm:t>
    </dgm:pt>
    <dgm:pt modelId="{0FD1E2C1-FEDF-4197-87E2-EC39CB2B90F3}" type="sibTrans" cxnId="{2CD4765A-5D69-45CF-9A7D-4668755618C4}">
      <dgm:prSet/>
      <dgm:spPr/>
      <dgm:t>
        <a:bodyPr/>
        <a:lstStyle/>
        <a:p>
          <a:endParaRPr lang="el-GR"/>
        </a:p>
      </dgm:t>
    </dgm:pt>
    <dgm:pt modelId="{A3B9DD0C-522D-403C-8D37-4B24C1785272}">
      <dgm:prSet/>
      <dgm:spPr/>
      <dgm:t>
        <a:bodyPr/>
        <a:lstStyle/>
        <a:p>
          <a:pPr rtl="0"/>
          <a:r>
            <a:rPr lang="el-GR" smtClean="0"/>
            <a:t>Ο σχεδιασμός να γίνεται με βάση τις ανάγκες και τις ιδιαιτερότητες του πληθυσμού στον οποίον απευθύνεται</a:t>
          </a:r>
          <a:endParaRPr lang="el-GR"/>
        </a:p>
      </dgm:t>
    </dgm:pt>
    <dgm:pt modelId="{180D7DEE-7A87-46A3-BA24-C19D58CCAD92}" type="parTrans" cxnId="{994C7C61-E676-488C-9573-BDDCB402F8E1}">
      <dgm:prSet/>
      <dgm:spPr/>
      <dgm:t>
        <a:bodyPr/>
        <a:lstStyle/>
        <a:p>
          <a:endParaRPr lang="el-GR"/>
        </a:p>
      </dgm:t>
    </dgm:pt>
    <dgm:pt modelId="{C6E81352-7019-48AC-8914-0EF0483E98AA}" type="sibTrans" cxnId="{994C7C61-E676-488C-9573-BDDCB402F8E1}">
      <dgm:prSet/>
      <dgm:spPr/>
      <dgm:t>
        <a:bodyPr/>
        <a:lstStyle/>
        <a:p>
          <a:endParaRPr lang="el-GR"/>
        </a:p>
      </dgm:t>
    </dgm:pt>
    <dgm:pt modelId="{F35E2F07-D560-4E55-8726-FF6BA6B13D75}">
      <dgm:prSet/>
      <dgm:spPr/>
      <dgm:t>
        <a:bodyPr/>
        <a:lstStyle/>
        <a:p>
          <a:pPr rtl="0"/>
          <a:r>
            <a:rPr lang="el-GR" dirty="0" smtClean="0"/>
            <a:t>Δεν πρόκειται για διάγνωση – Απαιτείται συνεχής παρακολούθηση του πληθυσμού στον οποίο γίνεται το </a:t>
          </a:r>
          <a:r>
            <a:rPr lang="en-US" dirty="0" smtClean="0"/>
            <a:t>screening</a:t>
          </a:r>
          <a:r>
            <a:rPr lang="el-GR" dirty="0" smtClean="0"/>
            <a:t>  </a:t>
          </a:r>
          <a:endParaRPr lang="el-GR" dirty="0"/>
        </a:p>
      </dgm:t>
    </dgm:pt>
    <dgm:pt modelId="{EF8B2E99-1C95-43F2-9BF9-3C6EC806B0B0}" type="parTrans" cxnId="{81D01C09-3BE6-4AE4-8392-EE957EE1D4F9}">
      <dgm:prSet/>
      <dgm:spPr/>
      <dgm:t>
        <a:bodyPr/>
        <a:lstStyle/>
        <a:p>
          <a:endParaRPr lang="el-GR"/>
        </a:p>
      </dgm:t>
    </dgm:pt>
    <dgm:pt modelId="{0D993E0D-7865-4256-8257-DB8BE0B150A2}" type="sibTrans" cxnId="{81D01C09-3BE6-4AE4-8392-EE957EE1D4F9}">
      <dgm:prSet/>
      <dgm:spPr/>
      <dgm:t>
        <a:bodyPr/>
        <a:lstStyle/>
        <a:p>
          <a:endParaRPr lang="el-GR"/>
        </a:p>
      </dgm:t>
    </dgm:pt>
    <dgm:pt modelId="{DF7032C4-18A2-4B85-B5D0-8E2FC4E72820}" type="pres">
      <dgm:prSet presAssocID="{EE2693D0-2A84-4405-BC7F-806AA50F6A88}" presName="matrix" presStyleCnt="0">
        <dgm:presLayoutVars>
          <dgm:chMax val="1"/>
          <dgm:dir/>
          <dgm:resizeHandles val="exact"/>
        </dgm:presLayoutVars>
      </dgm:prSet>
      <dgm:spPr/>
      <dgm:t>
        <a:bodyPr/>
        <a:lstStyle/>
        <a:p>
          <a:endParaRPr lang="el-GR"/>
        </a:p>
      </dgm:t>
    </dgm:pt>
    <dgm:pt modelId="{F70C1D67-436A-4724-8700-881C0BDBF8F9}" type="pres">
      <dgm:prSet presAssocID="{EE2693D0-2A84-4405-BC7F-806AA50F6A88}" presName="diamond" presStyleLbl="bgShp" presStyleIdx="0" presStyleCnt="1"/>
      <dgm:spPr/>
    </dgm:pt>
    <dgm:pt modelId="{BBF1C0B4-C6AD-44A8-A90C-6121E6564A1B}" type="pres">
      <dgm:prSet presAssocID="{EE2693D0-2A84-4405-BC7F-806AA50F6A88}" presName="quad1" presStyleLbl="node1" presStyleIdx="0" presStyleCnt="4">
        <dgm:presLayoutVars>
          <dgm:chMax val="0"/>
          <dgm:chPref val="0"/>
          <dgm:bulletEnabled val="1"/>
        </dgm:presLayoutVars>
      </dgm:prSet>
      <dgm:spPr/>
      <dgm:t>
        <a:bodyPr/>
        <a:lstStyle/>
        <a:p>
          <a:endParaRPr lang="el-GR"/>
        </a:p>
      </dgm:t>
    </dgm:pt>
    <dgm:pt modelId="{8A824708-7B7F-4A3A-9A55-CC62398AE082}" type="pres">
      <dgm:prSet presAssocID="{EE2693D0-2A84-4405-BC7F-806AA50F6A88}" presName="quad2" presStyleLbl="node1" presStyleIdx="1" presStyleCnt="4">
        <dgm:presLayoutVars>
          <dgm:chMax val="0"/>
          <dgm:chPref val="0"/>
          <dgm:bulletEnabled val="1"/>
        </dgm:presLayoutVars>
      </dgm:prSet>
      <dgm:spPr/>
      <dgm:t>
        <a:bodyPr/>
        <a:lstStyle/>
        <a:p>
          <a:endParaRPr lang="el-GR"/>
        </a:p>
      </dgm:t>
    </dgm:pt>
    <dgm:pt modelId="{5B0D140D-5B0D-4138-B3C0-9A6D5A4CF2C6}" type="pres">
      <dgm:prSet presAssocID="{EE2693D0-2A84-4405-BC7F-806AA50F6A88}" presName="quad3" presStyleLbl="node1" presStyleIdx="2" presStyleCnt="4">
        <dgm:presLayoutVars>
          <dgm:chMax val="0"/>
          <dgm:chPref val="0"/>
          <dgm:bulletEnabled val="1"/>
        </dgm:presLayoutVars>
      </dgm:prSet>
      <dgm:spPr/>
      <dgm:t>
        <a:bodyPr/>
        <a:lstStyle/>
        <a:p>
          <a:endParaRPr lang="el-GR"/>
        </a:p>
      </dgm:t>
    </dgm:pt>
    <dgm:pt modelId="{1A0CF420-23E4-4070-AC41-E0F8DD43D973}" type="pres">
      <dgm:prSet presAssocID="{EE2693D0-2A84-4405-BC7F-806AA50F6A88}" presName="quad4" presStyleLbl="node1" presStyleIdx="3" presStyleCnt="4">
        <dgm:presLayoutVars>
          <dgm:chMax val="0"/>
          <dgm:chPref val="0"/>
          <dgm:bulletEnabled val="1"/>
        </dgm:presLayoutVars>
      </dgm:prSet>
      <dgm:spPr/>
      <dgm:t>
        <a:bodyPr/>
        <a:lstStyle/>
        <a:p>
          <a:endParaRPr lang="el-GR"/>
        </a:p>
      </dgm:t>
    </dgm:pt>
  </dgm:ptLst>
  <dgm:cxnLst>
    <dgm:cxn modelId="{994C7C61-E676-488C-9573-BDDCB402F8E1}" srcId="{EE2693D0-2A84-4405-BC7F-806AA50F6A88}" destId="{A3B9DD0C-522D-403C-8D37-4B24C1785272}" srcOrd="2" destOrd="0" parTransId="{180D7DEE-7A87-46A3-BA24-C19D58CCAD92}" sibTransId="{C6E81352-7019-48AC-8914-0EF0483E98AA}"/>
    <dgm:cxn modelId="{2CD4765A-5D69-45CF-9A7D-4668755618C4}" srcId="{EE2693D0-2A84-4405-BC7F-806AA50F6A88}" destId="{7E16C5D2-F739-47F6-94BE-10DA67C73E11}" srcOrd="1" destOrd="0" parTransId="{F0FE8838-54FD-4805-ACC2-D5678C537082}" sibTransId="{0FD1E2C1-FEDF-4197-87E2-EC39CB2B90F3}"/>
    <dgm:cxn modelId="{78F37AC3-81EA-4C9C-B5A6-31A613343E5B}" type="presOf" srcId="{FCEA7A92-E009-4EF2-98AA-6773796FA555}" destId="{BBF1C0B4-C6AD-44A8-A90C-6121E6564A1B}" srcOrd="0" destOrd="0" presId="urn:microsoft.com/office/officeart/2005/8/layout/matrix3"/>
    <dgm:cxn modelId="{81D01C09-3BE6-4AE4-8392-EE957EE1D4F9}" srcId="{EE2693D0-2A84-4405-BC7F-806AA50F6A88}" destId="{F35E2F07-D560-4E55-8726-FF6BA6B13D75}" srcOrd="3" destOrd="0" parTransId="{EF8B2E99-1C95-43F2-9BF9-3C6EC806B0B0}" sibTransId="{0D993E0D-7865-4256-8257-DB8BE0B150A2}"/>
    <dgm:cxn modelId="{0FFC7939-CE9C-43E4-BFF0-369B28ED1349}" type="presOf" srcId="{EE2693D0-2A84-4405-BC7F-806AA50F6A88}" destId="{DF7032C4-18A2-4B85-B5D0-8E2FC4E72820}" srcOrd="0" destOrd="0" presId="urn:microsoft.com/office/officeart/2005/8/layout/matrix3"/>
    <dgm:cxn modelId="{81E5BED4-2F79-4643-AFCA-7373F96486DC}" type="presOf" srcId="{F35E2F07-D560-4E55-8726-FF6BA6B13D75}" destId="{1A0CF420-23E4-4070-AC41-E0F8DD43D973}" srcOrd="0" destOrd="0" presId="urn:microsoft.com/office/officeart/2005/8/layout/matrix3"/>
    <dgm:cxn modelId="{C04A8A4A-DCD3-45AA-A6BB-E0107B3F2AC9}" type="presOf" srcId="{A3B9DD0C-522D-403C-8D37-4B24C1785272}" destId="{5B0D140D-5B0D-4138-B3C0-9A6D5A4CF2C6}" srcOrd="0" destOrd="0" presId="urn:microsoft.com/office/officeart/2005/8/layout/matrix3"/>
    <dgm:cxn modelId="{0F16A5AB-3AC5-4AFA-AE3D-D127B1C38CE2}" srcId="{EE2693D0-2A84-4405-BC7F-806AA50F6A88}" destId="{FCEA7A92-E009-4EF2-98AA-6773796FA555}" srcOrd="0" destOrd="0" parTransId="{2D97B338-04CC-4EA3-AEC0-2F5076412D99}" sibTransId="{BC80889B-7D3E-4ED8-9318-854D26A707BF}"/>
    <dgm:cxn modelId="{9A726871-DBBA-4CED-9E92-EDEE5BC9A42F}" type="presOf" srcId="{7E16C5D2-F739-47F6-94BE-10DA67C73E11}" destId="{8A824708-7B7F-4A3A-9A55-CC62398AE082}" srcOrd="0" destOrd="0" presId="urn:microsoft.com/office/officeart/2005/8/layout/matrix3"/>
    <dgm:cxn modelId="{3825A946-61AB-4A9D-AB50-1B03BC3F1FC7}" type="presParOf" srcId="{DF7032C4-18A2-4B85-B5D0-8E2FC4E72820}" destId="{F70C1D67-436A-4724-8700-881C0BDBF8F9}" srcOrd="0" destOrd="0" presId="urn:microsoft.com/office/officeart/2005/8/layout/matrix3"/>
    <dgm:cxn modelId="{17D305BF-EEC4-44A8-B697-39939EAF64D8}" type="presParOf" srcId="{DF7032C4-18A2-4B85-B5D0-8E2FC4E72820}" destId="{BBF1C0B4-C6AD-44A8-A90C-6121E6564A1B}" srcOrd="1" destOrd="0" presId="urn:microsoft.com/office/officeart/2005/8/layout/matrix3"/>
    <dgm:cxn modelId="{0BFB0AAE-A5E3-4684-B9BD-9C9F31AD1B85}" type="presParOf" srcId="{DF7032C4-18A2-4B85-B5D0-8E2FC4E72820}" destId="{8A824708-7B7F-4A3A-9A55-CC62398AE082}" srcOrd="2" destOrd="0" presId="urn:microsoft.com/office/officeart/2005/8/layout/matrix3"/>
    <dgm:cxn modelId="{856CDEF4-B305-42F3-811C-B2F7BBEE4E3C}" type="presParOf" srcId="{DF7032C4-18A2-4B85-B5D0-8E2FC4E72820}" destId="{5B0D140D-5B0D-4138-B3C0-9A6D5A4CF2C6}" srcOrd="3" destOrd="0" presId="urn:microsoft.com/office/officeart/2005/8/layout/matrix3"/>
    <dgm:cxn modelId="{B550358C-516C-4D14-A8B8-362398284517}" type="presParOf" srcId="{DF7032C4-18A2-4B85-B5D0-8E2FC4E72820}" destId="{1A0CF420-23E4-4070-AC41-E0F8DD43D973}" srcOrd="4" destOrd="0" presId="urn:microsoft.com/office/officeart/2005/8/layout/matrix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543630-7952-43DB-A9C2-027B8B5C6679}">
      <dsp:nvSpPr>
        <dsp:cNvPr id="0" name=""/>
        <dsp:cNvSpPr/>
      </dsp:nvSpPr>
      <dsp:spPr>
        <a:xfrm>
          <a:off x="0" y="158224"/>
          <a:ext cx="5017963" cy="5017963"/>
        </a:xfrm>
        <a:prstGeom prst="pie">
          <a:avLst>
            <a:gd name="adj1" fmla="val 5400000"/>
            <a:gd name="adj2" fmla="val 16200000"/>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010F49EA-E9A0-4316-9C74-7E6935CA506C}">
      <dsp:nvSpPr>
        <dsp:cNvPr id="0" name=""/>
        <dsp:cNvSpPr/>
      </dsp:nvSpPr>
      <dsp:spPr>
        <a:xfrm>
          <a:off x="2508981" y="166604"/>
          <a:ext cx="5854290" cy="5017963"/>
        </a:xfrm>
        <a:prstGeom prst="rect">
          <a:avLst/>
        </a:prstGeom>
        <a:solidFill>
          <a:schemeClr val="lt1">
            <a:alpha val="90000"/>
            <a:hueOff val="0"/>
            <a:satOff val="0"/>
            <a:lumOff val="0"/>
            <a:alphaOff val="0"/>
          </a:schemeClr>
        </a:solidFill>
        <a:ln w="9525" cap="flat" cmpd="sng" algn="ctr">
          <a:solidFill>
            <a:schemeClr val="accent5">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rtl="0">
            <a:lnSpc>
              <a:spcPct val="100000"/>
            </a:lnSpc>
            <a:spcBef>
              <a:spcPct val="0"/>
            </a:spcBef>
            <a:spcAft>
              <a:spcPts val="0"/>
            </a:spcAft>
          </a:pPr>
          <a:r>
            <a:rPr lang="en-US" sz="2000" kern="1200" dirty="0" smtClean="0">
              <a:solidFill>
                <a:schemeClr val="tx1"/>
              </a:solidFill>
            </a:rPr>
            <a:t/>
          </a:r>
          <a:br>
            <a:rPr lang="en-US" sz="2000" kern="1200" dirty="0" smtClean="0">
              <a:solidFill>
                <a:schemeClr val="tx1"/>
              </a:solidFill>
            </a:rPr>
          </a:br>
          <a:r>
            <a:rPr lang="el-GR" sz="2000" kern="1200" dirty="0" smtClean="0">
              <a:solidFill>
                <a:schemeClr val="tx1"/>
              </a:solidFill>
            </a:rPr>
            <a:t>Ο </a:t>
          </a:r>
          <a:r>
            <a:rPr lang="el-GR" sz="2000" kern="1200" dirty="0" err="1" smtClean="0">
              <a:solidFill>
                <a:schemeClr val="tx1"/>
              </a:solidFill>
            </a:rPr>
            <a:t>Lalonde</a:t>
          </a:r>
          <a:r>
            <a:rPr lang="el-GR" sz="2000" kern="1200" dirty="0" smtClean="0">
              <a:solidFill>
                <a:schemeClr val="tx1"/>
              </a:solidFill>
            </a:rPr>
            <a:t> (1974) εισήγαγε την ιδέα ότι τέσσερα αλληλοεπιδρώντα στοιχεία συνδέονται με όλες τις αιτίες νόσου και θανάτου.  Αυτά τα στοιχεία είναι:</a:t>
          </a:r>
          <a:endParaRPr lang="el-GR" sz="2000" kern="1200" dirty="0">
            <a:solidFill>
              <a:schemeClr val="tx1"/>
            </a:solidFill>
          </a:endParaRPr>
        </a:p>
      </dsp:txBody>
      <dsp:txXfrm>
        <a:off x="2508981" y="166604"/>
        <a:ext cx="5854290" cy="802874"/>
      </dsp:txXfrm>
    </dsp:sp>
    <dsp:sp modelId="{0E0C704B-19B1-46B5-9F4A-2264DE207EE7}">
      <dsp:nvSpPr>
        <dsp:cNvPr id="0" name=""/>
        <dsp:cNvSpPr/>
      </dsp:nvSpPr>
      <dsp:spPr>
        <a:xfrm>
          <a:off x="526886" y="1056165"/>
          <a:ext cx="3964190" cy="3964190"/>
        </a:xfrm>
        <a:prstGeom prst="pie">
          <a:avLst>
            <a:gd name="adj1" fmla="val 5400000"/>
            <a:gd name="adj2" fmla="val 16200000"/>
          </a:avLst>
        </a:prstGeom>
        <a:gradFill rotWithShape="0">
          <a:gsLst>
            <a:gs pos="0">
              <a:schemeClr val="accent5">
                <a:hueOff val="-2483469"/>
                <a:satOff val="9953"/>
                <a:lumOff val="2157"/>
                <a:alphaOff val="0"/>
                <a:shade val="51000"/>
                <a:satMod val="130000"/>
              </a:schemeClr>
            </a:gs>
            <a:gs pos="80000">
              <a:schemeClr val="accent5">
                <a:hueOff val="-2483469"/>
                <a:satOff val="9953"/>
                <a:lumOff val="2157"/>
                <a:alphaOff val="0"/>
                <a:shade val="93000"/>
                <a:satMod val="130000"/>
              </a:schemeClr>
            </a:gs>
            <a:gs pos="100000">
              <a:schemeClr val="accent5">
                <a:hueOff val="-2483469"/>
                <a:satOff val="9953"/>
                <a:lumOff val="2157"/>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1551EEC4-BC1B-4560-9CFC-EA73403C04C0}">
      <dsp:nvSpPr>
        <dsp:cNvPr id="0" name=""/>
        <dsp:cNvSpPr/>
      </dsp:nvSpPr>
      <dsp:spPr>
        <a:xfrm>
          <a:off x="2508981" y="1219509"/>
          <a:ext cx="5854290" cy="3582161"/>
        </a:xfrm>
        <a:prstGeom prst="rect">
          <a:avLst/>
        </a:prstGeom>
        <a:solidFill>
          <a:schemeClr val="lt1">
            <a:alpha val="90000"/>
            <a:hueOff val="0"/>
            <a:satOff val="0"/>
            <a:lumOff val="0"/>
            <a:alphaOff val="0"/>
          </a:schemeClr>
        </a:solidFill>
        <a:ln w="9525" cap="flat" cmpd="sng" algn="ctr">
          <a:solidFill>
            <a:schemeClr val="accent5">
              <a:hueOff val="-2483469"/>
              <a:satOff val="9953"/>
              <a:lumOff val="2157"/>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l-GR" sz="2400" kern="1200" dirty="0" smtClean="0">
              <a:solidFill>
                <a:schemeClr val="tx1"/>
              </a:solidFill>
            </a:rPr>
            <a:t>α- οι ανεπάρκειες των υπαρχόντων συστημάτων υγείας,</a:t>
          </a:r>
          <a:endParaRPr lang="el-GR" sz="2400" kern="1200" dirty="0">
            <a:solidFill>
              <a:schemeClr val="tx1"/>
            </a:solidFill>
          </a:endParaRPr>
        </a:p>
      </dsp:txBody>
      <dsp:txXfrm>
        <a:off x="2508981" y="1219509"/>
        <a:ext cx="5854290" cy="725501"/>
      </dsp:txXfrm>
    </dsp:sp>
    <dsp:sp modelId="{38BEF7A0-A692-43B1-98CE-DD0EB2FC7296}">
      <dsp:nvSpPr>
        <dsp:cNvPr id="0" name=""/>
        <dsp:cNvSpPr/>
      </dsp:nvSpPr>
      <dsp:spPr>
        <a:xfrm>
          <a:off x="1053772" y="1741471"/>
          <a:ext cx="2910418" cy="2910418"/>
        </a:xfrm>
        <a:prstGeom prst="pie">
          <a:avLst>
            <a:gd name="adj1" fmla="val 5400000"/>
            <a:gd name="adj2" fmla="val 16200000"/>
          </a:avLst>
        </a:prstGeom>
        <a:gradFill rotWithShape="0">
          <a:gsLst>
            <a:gs pos="0">
              <a:schemeClr val="accent5">
                <a:hueOff val="-4966938"/>
                <a:satOff val="19906"/>
                <a:lumOff val="4314"/>
                <a:alphaOff val="0"/>
                <a:shade val="51000"/>
                <a:satMod val="130000"/>
              </a:schemeClr>
            </a:gs>
            <a:gs pos="80000">
              <a:schemeClr val="accent5">
                <a:hueOff val="-4966938"/>
                <a:satOff val="19906"/>
                <a:lumOff val="4314"/>
                <a:alphaOff val="0"/>
                <a:shade val="93000"/>
                <a:satMod val="130000"/>
              </a:schemeClr>
            </a:gs>
            <a:gs pos="100000">
              <a:schemeClr val="accent5">
                <a:hueOff val="-4966938"/>
                <a:satOff val="19906"/>
                <a:lumOff val="4314"/>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4ACC6F7C-F31D-4D78-B038-5FE913D664A2}">
      <dsp:nvSpPr>
        <dsp:cNvPr id="0" name=""/>
        <dsp:cNvSpPr/>
      </dsp:nvSpPr>
      <dsp:spPr>
        <a:xfrm>
          <a:off x="2508981" y="1966155"/>
          <a:ext cx="5854290" cy="2910418"/>
        </a:xfrm>
        <a:prstGeom prst="rect">
          <a:avLst/>
        </a:prstGeom>
        <a:solidFill>
          <a:schemeClr val="lt1">
            <a:alpha val="90000"/>
            <a:hueOff val="0"/>
            <a:satOff val="0"/>
            <a:lumOff val="0"/>
            <a:alphaOff val="0"/>
          </a:schemeClr>
        </a:solidFill>
        <a:ln w="9525" cap="flat" cmpd="sng" algn="ctr">
          <a:solidFill>
            <a:schemeClr val="accent5">
              <a:hueOff val="-4966938"/>
              <a:satOff val="19906"/>
              <a:lumOff val="4314"/>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l-GR" sz="2400" kern="1200" dirty="0" smtClean="0">
              <a:solidFill>
                <a:schemeClr val="tx1"/>
              </a:solidFill>
            </a:rPr>
            <a:t>β- οι παράγοντες συμπεριφοράς ή ο μη υγιεινός τρόπος ζωής,</a:t>
          </a:r>
          <a:endParaRPr lang="el-GR" sz="2400" kern="1200" dirty="0">
            <a:solidFill>
              <a:schemeClr val="tx1"/>
            </a:solidFill>
          </a:endParaRPr>
        </a:p>
      </dsp:txBody>
      <dsp:txXfrm>
        <a:off x="2508981" y="1966155"/>
        <a:ext cx="5854290" cy="802874"/>
      </dsp:txXfrm>
    </dsp:sp>
    <dsp:sp modelId="{5193E0F0-E92F-4D8A-874A-22D5A7F270C2}">
      <dsp:nvSpPr>
        <dsp:cNvPr id="0" name=""/>
        <dsp:cNvSpPr/>
      </dsp:nvSpPr>
      <dsp:spPr>
        <a:xfrm>
          <a:off x="1580658" y="2491928"/>
          <a:ext cx="1856646" cy="1856646"/>
        </a:xfrm>
        <a:prstGeom prst="pie">
          <a:avLst>
            <a:gd name="adj1" fmla="val 5400000"/>
            <a:gd name="adj2" fmla="val 16200000"/>
          </a:avLst>
        </a:prstGeom>
        <a:gradFill rotWithShape="0">
          <a:gsLst>
            <a:gs pos="0">
              <a:schemeClr val="accent5">
                <a:hueOff val="-7450407"/>
                <a:satOff val="29858"/>
                <a:lumOff val="6471"/>
                <a:alphaOff val="0"/>
                <a:shade val="51000"/>
                <a:satMod val="130000"/>
              </a:schemeClr>
            </a:gs>
            <a:gs pos="80000">
              <a:schemeClr val="accent5">
                <a:hueOff val="-7450407"/>
                <a:satOff val="29858"/>
                <a:lumOff val="6471"/>
                <a:alphaOff val="0"/>
                <a:shade val="93000"/>
                <a:satMod val="130000"/>
              </a:schemeClr>
            </a:gs>
            <a:gs pos="100000">
              <a:schemeClr val="accent5">
                <a:hueOff val="-7450407"/>
                <a:satOff val="29858"/>
                <a:lumOff val="6471"/>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D1C42FD3-4051-4945-BF07-80B142A5BCB0}">
      <dsp:nvSpPr>
        <dsp:cNvPr id="0" name=""/>
        <dsp:cNvSpPr/>
      </dsp:nvSpPr>
      <dsp:spPr>
        <a:xfrm>
          <a:off x="2508981" y="2808319"/>
          <a:ext cx="5854290" cy="1856646"/>
        </a:xfrm>
        <a:prstGeom prst="rect">
          <a:avLst/>
        </a:prstGeom>
        <a:solidFill>
          <a:schemeClr val="lt1">
            <a:alpha val="90000"/>
            <a:hueOff val="0"/>
            <a:satOff val="0"/>
            <a:lumOff val="0"/>
            <a:alphaOff val="0"/>
          </a:schemeClr>
        </a:solidFill>
        <a:ln w="9525" cap="flat" cmpd="sng" algn="ctr">
          <a:solidFill>
            <a:schemeClr val="accent5">
              <a:hueOff val="-7450407"/>
              <a:satOff val="29858"/>
              <a:lumOff val="6471"/>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l-GR" sz="2400" kern="1200" dirty="0" smtClean="0">
              <a:solidFill>
                <a:schemeClr val="tx1"/>
              </a:solidFill>
            </a:rPr>
            <a:t>γ- οι περιβαλλοντικοί κίνδυνοι και,</a:t>
          </a:r>
          <a:endParaRPr lang="el-GR" sz="2400" kern="1200" dirty="0">
            <a:solidFill>
              <a:schemeClr val="tx1"/>
            </a:solidFill>
          </a:endParaRPr>
        </a:p>
      </dsp:txBody>
      <dsp:txXfrm>
        <a:off x="2508981" y="2808319"/>
        <a:ext cx="5854290" cy="802874"/>
      </dsp:txXfrm>
    </dsp:sp>
    <dsp:sp modelId="{1BA3DDD6-3FB0-41F5-854E-979D6953528F}">
      <dsp:nvSpPr>
        <dsp:cNvPr id="0" name=""/>
        <dsp:cNvSpPr/>
      </dsp:nvSpPr>
      <dsp:spPr>
        <a:xfrm>
          <a:off x="2107544" y="3294802"/>
          <a:ext cx="802874" cy="802874"/>
        </a:xfrm>
        <a:prstGeom prst="pie">
          <a:avLst>
            <a:gd name="adj1" fmla="val 5400000"/>
            <a:gd name="adj2" fmla="val 16200000"/>
          </a:avLst>
        </a:prstGeom>
        <a:gradFill rotWithShape="0">
          <a:gsLst>
            <a:gs pos="0">
              <a:schemeClr val="accent5">
                <a:hueOff val="-9933876"/>
                <a:satOff val="39811"/>
                <a:lumOff val="8628"/>
                <a:alphaOff val="0"/>
                <a:shade val="51000"/>
                <a:satMod val="130000"/>
              </a:schemeClr>
            </a:gs>
            <a:gs pos="80000">
              <a:schemeClr val="accent5">
                <a:hueOff val="-9933876"/>
                <a:satOff val="39811"/>
                <a:lumOff val="8628"/>
                <a:alphaOff val="0"/>
                <a:shade val="93000"/>
                <a:satMod val="130000"/>
              </a:schemeClr>
            </a:gs>
            <a:gs pos="100000">
              <a:schemeClr val="accent5">
                <a:hueOff val="-9933876"/>
                <a:satOff val="39811"/>
                <a:lumOff val="8628"/>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0D35B987-B7A9-4146-86E2-03CB67B5F5F5}">
      <dsp:nvSpPr>
        <dsp:cNvPr id="0" name=""/>
        <dsp:cNvSpPr/>
      </dsp:nvSpPr>
      <dsp:spPr>
        <a:xfrm>
          <a:off x="2508981" y="3589618"/>
          <a:ext cx="5854290" cy="802874"/>
        </a:xfrm>
        <a:prstGeom prst="rect">
          <a:avLst/>
        </a:prstGeom>
        <a:solidFill>
          <a:schemeClr val="lt1">
            <a:alpha val="90000"/>
            <a:hueOff val="0"/>
            <a:satOff val="0"/>
            <a:lumOff val="0"/>
            <a:alphaOff val="0"/>
          </a:schemeClr>
        </a:solidFill>
        <a:ln w="9525" cap="flat" cmpd="sng" algn="ctr">
          <a:solidFill>
            <a:schemeClr val="accent5">
              <a:hueOff val="-9933876"/>
              <a:satOff val="39811"/>
              <a:lumOff val="8628"/>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l-GR" sz="2400" kern="1200" dirty="0" smtClean="0">
              <a:solidFill>
                <a:schemeClr val="tx1"/>
              </a:solidFill>
            </a:rPr>
            <a:t>δ- οι ανθρώπινοι βιολογικοί παράγοντες. </a:t>
          </a:r>
          <a:endParaRPr lang="el-GR" sz="2400" kern="1200" dirty="0">
            <a:solidFill>
              <a:schemeClr val="tx1"/>
            </a:solidFill>
          </a:endParaRPr>
        </a:p>
      </dsp:txBody>
      <dsp:txXfrm>
        <a:off x="2508981" y="3589618"/>
        <a:ext cx="5854290" cy="80287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92A278-0608-490A-ABC3-46402960442D}">
      <dsp:nvSpPr>
        <dsp:cNvPr id="0" name=""/>
        <dsp:cNvSpPr/>
      </dsp:nvSpPr>
      <dsp:spPr>
        <a:xfrm>
          <a:off x="0" y="859229"/>
          <a:ext cx="4638205" cy="3159076"/>
        </a:xfrm>
        <a:prstGeom prst="roundRect">
          <a:avLst/>
        </a:prstGeom>
        <a:noFill/>
        <a:ln>
          <a:solidFill>
            <a:srgbClr val="5075BC"/>
          </a:solid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el-GR" sz="2000" kern="1200" dirty="0" smtClean="0">
              <a:solidFill>
                <a:schemeClr val="tx1"/>
              </a:solidFill>
            </a:rPr>
            <a:t>Αντίθετα η έκθεση του υπουργού υγείας των ΗΠΑ (US </a:t>
          </a:r>
          <a:r>
            <a:rPr lang="el-GR" sz="2000" kern="1200" dirty="0" err="1" smtClean="0">
              <a:solidFill>
                <a:schemeClr val="tx1"/>
              </a:solidFill>
            </a:rPr>
            <a:t>Dept</a:t>
          </a:r>
          <a:r>
            <a:rPr lang="el-GR" sz="2000" kern="1200" dirty="0" smtClean="0">
              <a:solidFill>
                <a:schemeClr val="tx1"/>
              </a:solidFill>
            </a:rPr>
            <a:t>. of Health 1979), κατέληγε στο συμπέρασμα ότι ο τρόπος ζωής αποτελούσε τον πρωταρχικό και σημαντικότερο παράγοντα στην πρόκληση της αρρώστιας. Επομένως προτεραιότητα θα έπρεπε να δοθεί στην πρόληψη της νόσου. Αυτή η αναφορά διέκρινε την προαγωγή υγείας από την ιατρική φροντίδα και την πρόληψη της νόσου. </a:t>
          </a:r>
          <a:endParaRPr lang="el-GR" sz="2000" kern="1200" dirty="0">
            <a:solidFill>
              <a:schemeClr val="tx1"/>
            </a:solidFill>
          </a:endParaRPr>
        </a:p>
      </dsp:txBody>
      <dsp:txXfrm>
        <a:off x="154213" y="1013442"/>
        <a:ext cx="4329779" cy="2850650"/>
      </dsp:txXfrm>
    </dsp:sp>
    <dsp:sp modelId="{6DFF6415-E416-475E-8783-FA76583F1BCA}">
      <dsp:nvSpPr>
        <dsp:cNvPr id="0" name=""/>
        <dsp:cNvSpPr/>
      </dsp:nvSpPr>
      <dsp:spPr>
        <a:xfrm>
          <a:off x="2498310" y="175110"/>
          <a:ext cx="4001920" cy="4001920"/>
        </a:xfrm>
        <a:custGeom>
          <a:avLst/>
          <a:gdLst/>
          <a:ahLst/>
          <a:cxnLst/>
          <a:rect l="0" t="0" r="0" b="0"/>
          <a:pathLst>
            <a:path>
              <a:moveTo>
                <a:pt x="938934" y="305099"/>
              </a:moveTo>
              <a:arcTo wR="2000960" hR="2000960" stAng="14276598" swAng="3637105"/>
            </a:path>
          </a:pathLst>
        </a:custGeom>
        <a:noFill/>
        <a:ln w="9525" cap="flat" cmpd="sng" algn="ctr">
          <a:solidFill>
            <a:schemeClr val="dk2">
              <a:hueOff val="0"/>
              <a:satOff val="0"/>
              <a:lumOff val="0"/>
              <a:alphaOff val="0"/>
            </a:schemeClr>
          </a:solidFill>
          <a:prstDash val="solid"/>
          <a:tailEnd type="arrow"/>
        </a:ln>
        <a:effectLst/>
        <a:scene3d>
          <a:camera prst="orthographicFront"/>
          <a:lightRig rig="chilly" dir="t"/>
        </a:scene3d>
        <a:sp3d z="-40000" prstMaterial="matte"/>
      </dsp:spPr>
      <dsp:style>
        <a:lnRef idx="1">
          <a:scrgbClr r="0" g="0" b="0"/>
        </a:lnRef>
        <a:fillRef idx="0">
          <a:scrgbClr r="0" g="0" b="0"/>
        </a:fillRef>
        <a:effectRef idx="0">
          <a:scrgbClr r="0" g="0" b="0"/>
        </a:effectRef>
        <a:fontRef idx="minor"/>
      </dsp:style>
    </dsp:sp>
    <dsp:sp modelId="{F8D6032C-FDCB-4C83-AA29-8A49BE45E06E}">
      <dsp:nvSpPr>
        <dsp:cNvPr id="0" name=""/>
        <dsp:cNvSpPr/>
      </dsp:nvSpPr>
      <dsp:spPr>
        <a:xfrm>
          <a:off x="4676846" y="769836"/>
          <a:ext cx="4036121" cy="3257747"/>
        </a:xfrm>
        <a:prstGeom prst="roundRect">
          <a:avLst/>
        </a:prstGeom>
        <a:noFill/>
        <a:ln>
          <a:solidFill>
            <a:srgbClr val="5075BC"/>
          </a:solid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l-GR" sz="2400" b="1" kern="1200" dirty="0" smtClean="0">
              <a:solidFill>
                <a:schemeClr val="tx1"/>
              </a:solidFill>
            </a:rPr>
            <a:t>Η προαγωγή της υγείας, σύμφωνα με τη συγκεκριμένη αναφορά αναφέρεται σε υγιείς ανθρώπους που επιδιώκουν να διατηρήσουν και να βελτιώσουν το επίπεδο υγείας τους </a:t>
          </a:r>
          <a:endParaRPr lang="el-GR" sz="2400" b="1" kern="1200" dirty="0">
            <a:solidFill>
              <a:schemeClr val="tx1"/>
            </a:solidFill>
          </a:endParaRPr>
        </a:p>
      </dsp:txBody>
      <dsp:txXfrm>
        <a:off x="4835876" y="928866"/>
        <a:ext cx="3718061" cy="2939687"/>
      </dsp:txXfrm>
    </dsp:sp>
    <dsp:sp modelId="{CC5417B9-E789-4579-9A85-6FAA1979453F}">
      <dsp:nvSpPr>
        <dsp:cNvPr id="0" name=""/>
        <dsp:cNvSpPr/>
      </dsp:nvSpPr>
      <dsp:spPr>
        <a:xfrm>
          <a:off x="2505474" y="707859"/>
          <a:ext cx="4001920" cy="4001920"/>
        </a:xfrm>
        <a:custGeom>
          <a:avLst/>
          <a:gdLst/>
          <a:ahLst/>
          <a:cxnLst/>
          <a:rect l="0" t="0" r="0" b="0"/>
          <a:pathLst>
            <a:path>
              <a:moveTo>
                <a:pt x="3046115" y="3707269"/>
              </a:moveTo>
              <a:arcTo wR="2000960" hR="2000960" stAng="3510693" swAng="3799751"/>
            </a:path>
          </a:pathLst>
        </a:custGeom>
        <a:noFill/>
        <a:ln w="9525" cap="flat" cmpd="sng" algn="ctr">
          <a:solidFill>
            <a:schemeClr val="dk2">
              <a:hueOff val="0"/>
              <a:satOff val="0"/>
              <a:lumOff val="0"/>
              <a:alphaOff val="0"/>
            </a:schemeClr>
          </a:solidFill>
          <a:prstDash val="solid"/>
          <a:tailEnd type="arrow"/>
        </a:ln>
        <a:effectLst/>
        <a:scene3d>
          <a:camera prst="orthographicFront"/>
          <a:lightRig rig="chilly" dir="t"/>
        </a:scene3d>
        <a:sp3d z="-40000" prstMaterial="matte"/>
      </dsp:spPr>
      <dsp:style>
        <a:lnRef idx="1">
          <a:scrgbClr r="0" g="0" b="0"/>
        </a:lnRef>
        <a:fillRef idx="0">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B5B0E0-930C-4EB4-AA64-8A6CDEE5B00C}">
      <dsp:nvSpPr>
        <dsp:cNvPr id="0" name=""/>
        <dsp:cNvSpPr/>
      </dsp:nvSpPr>
      <dsp:spPr>
        <a:xfrm>
          <a:off x="0" y="3476830"/>
          <a:ext cx="8229600" cy="1202125"/>
        </a:xfrm>
        <a:prstGeom prst="rect">
          <a:avLst/>
        </a:prstGeom>
        <a:solidFill>
          <a:schemeClr val="lt1">
            <a:hueOff val="0"/>
            <a:satOff val="0"/>
            <a:lumOff val="0"/>
            <a:alphaOff val="0"/>
          </a:schemeClr>
        </a:solidFill>
        <a:ln w="38100" cap="flat" cmpd="sng" algn="ctr">
          <a:solidFill>
            <a:schemeClr val="dk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rtl="0">
            <a:lnSpc>
              <a:spcPct val="90000"/>
            </a:lnSpc>
            <a:spcBef>
              <a:spcPct val="0"/>
            </a:spcBef>
            <a:spcAft>
              <a:spcPct val="35000"/>
            </a:spcAft>
          </a:pPr>
          <a:r>
            <a:rPr lang="el-GR" sz="2000" kern="1200" dirty="0" smtClean="0">
              <a:solidFill>
                <a:schemeClr val="tx1"/>
              </a:solidFill>
            </a:rPr>
            <a:t>Ως το έτος 2000, σε όλα τα κράτη-μέλη θα πρέπει να υπάρξει μια συνεχής προσπάθεια να προαχθούν δραστικά και να στηριχθούν υγιείς τρόποι ζωής με τη σωστή διατροφή, κατάλληλη φυσική άσκηση, υγιή σεξουαλική ζωή, συγκράτηση του άγχους και άλλων θεωρήσεων για μια υγιή συμπεριφορά.</a:t>
          </a:r>
          <a:endParaRPr lang="el-GR" sz="2000" kern="1200" dirty="0">
            <a:solidFill>
              <a:schemeClr val="tx1"/>
            </a:solidFill>
          </a:endParaRPr>
        </a:p>
      </dsp:txBody>
      <dsp:txXfrm>
        <a:off x="0" y="3476830"/>
        <a:ext cx="8229600" cy="1202125"/>
      </dsp:txXfrm>
    </dsp:sp>
    <dsp:sp modelId="{9EAFDE27-B5EF-40AE-9E4F-590B6F79FCB9}">
      <dsp:nvSpPr>
        <dsp:cNvPr id="0" name=""/>
        <dsp:cNvSpPr/>
      </dsp:nvSpPr>
      <dsp:spPr>
        <a:xfrm rot="10800000">
          <a:off x="0" y="2605925"/>
          <a:ext cx="8229600" cy="888936"/>
        </a:xfrm>
        <a:prstGeom prst="upArrowCallout">
          <a:avLst/>
        </a:prstGeom>
        <a:solidFill>
          <a:schemeClr val="lt1">
            <a:hueOff val="0"/>
            <a:satOff val="0"/>
            <a:lumOff val="0"/>
            <a:alphaOff val="0"/>
          </a:schemeClr>
        </a:solidFill>
        <a:ln w="38100" cap="flat" cmpd="sng" algn="ctr">
          <a:solidFill>
            <a:schemeClr val="dk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rtl="0">
            <a:lnSpc>
              <a:spcPct val="90000"/>
            </a:lnSpc>
            <a:spcBef>
              <a:spcPct val="0"/>
            </a:spcBef>
            <a:spcAft>
              <a:spcPct val="35000"/>
            </a:spcAft>
          </a:pPr>
          <a:r>
            <a:rPr lang="el-GR" sz="2000" b="1" kern="1200" dirty="0" smtClean="0">
              <a:solidFill>
                <a:schemeClr val="tx1"/>
              </a:solidFill>
            </a:rPr>
            <a:t>ΣΤΟΧΟΣ 16: ΥΓΙΕΙΝΗ ΖΩΗ</a:t>
          </a:r>
          <a:endParaRPr lang="el-GR" sz="2000" b="1" kern="1200" dirty="0">
            <a:solidFill>
              <a:schemeClr val="tx1"/>
            </a:solidFill>
          </a:endParaRPr>
        </a:p>
      </dsp:txBody>
      <dsp:txXfrm rot="10800000">
        <a:off x="0" y="2605925"/>
        <a:ext cx="8229600" cy="577604"/>
      </dsp:txXfrm>
    </dsp:sp>
    <dsp:sp modelId="{A1C9A5B7-A12A-4560-8463-DBD93F4207A0}">
      <dsp:nvSpPr>
        <dsp:cNvPr id="0" name=""/>
        <dsp:cNvSpPr/>
      </dsp:nvSpPr>
      <dsp:spPr>
        <a:xfrm rot="10800000">
          <a:off x="0" y="775088"/>
          <a:ext cx="8229600" cy="1848869"/>
        </a:xfrm>
        <a:prstGeom prst="upArrowCallout">
          <a:avLst/>
        </a:prstGeom>
        <a:solidFill>
          <a:schemeClr val="lt1">
            <a:hueOff val="0"/>
            <a:satOff val="0"/>
            <a:lumOff val="0"/>
            <a:alphaOff val="0"/>
          </a:schemeClr>
        </a:solidFill>
        <a:ln w="38100" cap="flat" cmpd="sng" algn="ctr">
          <a:solidFill>
            <a:schemeClr val="dk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rtl="0">
            <a:lnSpc>
              <a:spcPct val="90000"/>
            </a:lnSpc>
            <a:spcBef>
              <a:spcPct val="0"/>
            </a:spcBef>
            <a:spcAft>
              <a:spcPct val="35000"/>
            </a:spcAft>
          </a:pPr>
          <a:r>
            <a:rPr lang="el-GR" sz="2000" kern="1200" dirty="0" smtClean="0">
              <a:solidFill>
                <a:schemeClr val="tx1"/>
              </a:solidFill>
            </a:rPr>
            <a:t>Ως το έτος 2000, θα πρέπει να προωθηθεί σε όλα τα κράτη-μέλη ευρεία και αποτελεσματική εκπαίδευση και πρακτική πάνω στην Προαγωγή της Υγείας με σκοπό τη βελτίωση του δημόσιου και επαγγελματικού επιπέδου υγείας και την ενίσχυση της ενημέρωσης πάνω στην υγεία σε άλλους τομείς.</a:t>
          </a:r>
          <a:endParaRPr lang="el-GR" sz="2000" kern="1200" dirty="0">
            <a:solidFill>
              <a:schemeClr val="tx1"/>
            </a:solidFill>
          </a:endParaRPr>
        </a:p>
      </dsp:txBody>
      <dsp:txXfrm rot="10800000">
        <a:off x="0" y="775088"/>
        <a:ext cx="8229600" cy="1201340"/>
      </dsp:txXfrm>
    </dsp:sp>
    <dsp:sp modelId="{794A09AF-C6AE-4580-83EF-E4A3F5368A47}">
      <dsp:nvSpPr>
        <dsp:cNvPr id="0" name=""/>
        <dsp:cNvSpPr/>
      </dsp:nvSpPr>
      <dsp:spPr>
        <a:xfrm rot="10800000">
          <a:off x="0" y="1563"/>
          <a:ext cx="8229600" cy="791556"/>
        </a:xfrm>
        <a:prstGeom prst="upArrowCallout">
          <a:avLst/>
        </a:prstGeom>
        <a:solidFill>
          <a:schemeClr val="lt1">
            <a:hueOff val="0"/>
            <a:satOff val="0"/>
            <a:lumOff val="0"/>
            <a:alphaOff val="0"/>
          </a:schemeClr>
        </a:solidFill>
        <a:ln w="38100" cap="flat" cmpd="sng" algn="ctr">
          <a:solidFill>
            <a:schemeClr val="dk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rtl="0">
            <a:lnSpc>
              <a:spcPct val="90000"/>
            </a:lnSpc>
            <a:spcBef>
              <a:spcPct val="0"/>
            </a:spcBef>
            <a:spcAft>
              <a:spcPct val="35000"/>
            </a:spcAft>
          </a:pPr>
          <a:r>
            <a:rPr lang="el-GR" sz="2000" b="1" kern="1200" dirty="0" smtClean="0">
              <a:solidFill>
                <a:schemeClr val="tx1"/>
              </a:solidFill>
            </a:rPr>
            <a:t>ΣΤΟΧΟΣ 15: ΠΡΟΑΓΩΓΗ ΤΗΣ ΥΓΕΙΑΣ</a:t>
          </a:r>
          <a:endParaRPr lang="el-GR" sz="2000" b="1" kern="1200" dirty="0">
            <a:solidFill>
              <a:schemeClr val="tx1"/>
            </a:solidFill>
          </a:endParaRPr>
        </a:p>
      </dsp:txBody>
      <dsp:txXfrm rot="10800000">
        <a:off x="0" y="1563"/>
        <a:ext cx="8229600" cy="51432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160C50-629D-4A41-9082-3364DABAE479}">
      <dsp:nvSpPr>
        <dsp:cNvPr id="0" name=""/>
        <dsp:cNvSpPr/>
      </dsp:nvSpPr>
      <dsp:spPr>
        <a:xfrm>
          <a:off x="0" y="0"/>
          <a:ext cx="1944216" cy="1944216"/>
        </a:xfrm>
        <a:prstGeom prst="pie">
          <a:avLst>
            <a:gd name="adj1" fmla="val 5400000"/>
            <a:gd name="adj2" fmla="val 16200000"/>
          </a:avLst>
        </a:prstGeom>
        <a:solidFill>
          <a:schemeClr val="accent5">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C6766E8C-110C-457F-AAC4-2847958112B9}">
      <dsp:nvSpPr>
        <dsp:cNvPr id="0" name=""/>
        <dsp:cNvSpPr/>
      </dsp:nvSpPr>
      <dsp:spPr>
        <a:xfrm>
          <a:off x="972108" y="0"/>
          <a:ext cx="7028892" cy="1944216"/>
        </a:xfrm>
        <a:prstGeom prst="rect">
          <a:avLst/>
        </a:prstGeom>
        <a:solidFill>
          <a:schemeClr val="lt1">
            <a:alpha val="9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9540" tIns="129540" rIns="129540" bIns="129540" numCol="1" spcCol="1270" anchor="ctr" anchorCtr="0">
          <a:noAutofit/>
        </a:bodyPr>
        <a:lstStyle/>
        <a:p>
          <a:pPr lvl="0" algn="ctr" defTabSz="1511300" rtl="0">
            <a:lnSpc>
              <a:spcPct val="90000"/>
            </a:lnSpc>
            <a:spcBef>
              <a:spcPct val="0"/>
            </a:spcBef>
            <a:spcAft>
              <a:spcPct val="35000"/>
            </a:spcAft>
          </a:pPr>
          <a:r>
            <a:rPr lang="el-GR" sz="3400" kern="1200" smtClean="0"/>
            <a:t>“- το να προστίθενται χρόνια στη ζωή,</a:t>
          </a:r>
          <a:endParaRPr lang="el-GR" sz="3400" kern="1200"/>
        </a:p>
      </dsp:txBody>
      <dsp:txXfrm>
        <a:off x="972108" y="0"/>
        <a:ext cx="7028892" cy="923502"/>
      </dsp:txXfrm>
    </dsp:sp>
    <dsp:sp modelId="{B18E0CC9-A823-45D6-8B68-DB8F94B754C4}">
      <dsp:nvSpPr>
        <dsp:cNvPr id="0" name=""/>
        <dsp:cNvSpPr/>
      </dsp:nvSpPr>
      <dsp:spPr>
        <a:xfrm>
          <a:off x="510356" y="923502"/>
          <a:ext cx="923502" cy="923502"/>
        </a:xfrm>
        <a:prstGeom prst="pie">
          <a:avLst>
            <a:gd name="adj1" fmla="val 5400000"/>
            <a:gd name="adj2" fmla="val 16200000"/>
          </a:avLst>
        </a:prstGeom>
        <a:solidFill>
          <a:schemeClr val="accent5">
            <a:hueOff val="-9933876"/>
            <a:satOff val="39811"/>
            <a:lumOff val="8628"/>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0250907F-ABC7-499E-AEA9-24002C3BC88B}">
      <dsp:nvSpPr>
        <dsp:cNvPr id="0" name=""/>
        <dsp:cNvSpPr/>
      </dsp:nvSpPr>
      <dsp:spPr>
        <a:xfrm>
          <a:off x="972108" y="923502"/>
          <a:ext cx="7028892" cy="923502"/>
        </a:xfrm>
        <a:prstGeom prst="rect">
          <a:avLst/>
        </a:prstGeom>
        <a:solidFill>
          <a:schemeClr val="lt1">
            <a:alpha val="90000"/>
            <a:hueOff val="0"/>
            <a:satOff val="0"/>
            <a:lumOff val="0"/>
            <a:alphaOff val="0"/>
          </a:schemeClr>
        </a:solidFill>
        <a:ln w="25400" cap="flat" cmpd="sng" algn="ctr">
          <a:solidFill>
            <a:schemeClr val="accent5">
              <a:hueOff val="-9933876"/>
              <a:satOff val="39811"/>
              <a:lumOff val="862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9540" tIns="129540" rIns="129540" bIns="129540" numCol="1" spcCol="1270" anchor="ctr" anchorCtr="0">
          <a:noAutofit/>
        </a:bodyPr>
        <a:lstStyle/>
        <a:p>
          <a:pPr lvl="0" algn="ctr" defTabSz="1511300" rtl="0">
            <a:lnSpc>
              <a:spcPct val="90000"/>
            </a:lnSpc>
            <a:spcBef>
              <a:spcPct val="0"/>
            </a:spcBef>
            <a:spcAft>
              <a:spcPct val="35000"/>
            </a:spcAft>
          </a:pPr>
          <a:r>
            <a:rPr lang="el-GR" sz="3400" kern="1200" dirty="0" smtClean="0"/>
            <a:t>- να προστίθεται ζωή στα χρόνια”.</a:t>
          </a:r>
          <a:endParaRPr lang="el-GR" sz="3400" kern="1200" dirty="0"/>
        </a:p>
      </dsp:txBody>
      <dsp:txXfrm>
        <a:off x="972108" y="923502"/>
        <a:ext cx="7028892" cy="92350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B86816-54E1-41BF-90CA-542EEC19CC1C}">
      <dsp:nvSpPr>
        <dsp:cNvPr id="0" name=""/>
        <dsp:cNvSpPr/>
      </dsp:nvSpPr>
      <dsp:spPr>
        <a:xfrm>
          <a:off x="2842748" y="0"/>
          <a:ext cx="4251176" cy="4251176"/>
        </a:xfrm>
        <a:prstGeom prst="triangle">
          <a:avLst/>
        </a:prstGeom>
        <a:solidFill>
          <a:schemeClr val="dk2">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CD1624E8-C409-4E47-94E7-C124CC852253}">
      <dsp:nvSpPr>
        <dsp:cNvPr id="0" name=""/>
        <dsp:cNvSpPr/>
      </dsp:nvSpPr>
      <dsp:spPr>
        <a:xfrm>
          <a:off x="3643213" y="828596"/>
          <a:ext cx="2763264" cy="755580"/>
        </a:xfrm>
        <a:prstGeom prst="roundRect">
          <a:avLst/>
        </a:prstGeom>
        <a:solidFill>
          <a:schemeClr val="lt2">
            <a:alpha val="90000"/>
            <a:hueOff val="0"/>
            <a:satOff val="0"/>
            <a:lumOff val="0"/>
            <a:alphaOff val="0"/>
          </a:schemeClr>
        </a:solidFill>
        <a:ln w="9525" cap="flat" cmpd="sng" algn="ctr">
          <a:solidFill>
            <a:schemeClr val="dk2">
              <a:hueOff val="0"/>
              <a:satOff val="0"/>
              <a:lumOff val="0"/>
              <a:alphaOff val="0"/>
            </a:schemeClr>
          </a:solidFill>
          <a:prstDash val="solid"/>
        </a:ln>
        <a:effectLst/>
        <a:sp3d z="57150" extrusionH="63500" prstMaterial="matte"/>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el-GR" sz="1600" kern="1200" dirty="0" smtClean="0"/>
            <a:t>Διαφάνειες, έντυπο υλικό, οπτικοακουστικά μέσα</a:t>
          </a:r>
          <a:endParaRPr lang="el-GR" sz="1600" kern="1200" dirty="0"/>
        </a:p>
      </dsp:txBody>
      <dsp:txXfrm>
        <a:off x="3680097" y="865480"/>
        <a:ext cx="2689496" cy="681812"/>
      </dsp:txXfrm>
    </dsp:sp>
    <dsp:sp modelId="{1209C61D-F796-4D65-9642-2CC1F2385310}">
      <dsp:nvSpPr>
        <dsp:cNvPr id="0" name=""/>
        <dsp:cNvSpPr/>
      </dsp:nvSpPr>
      <dsp:spPr>
        <a:xfrm>
          <a:off x="3598172" y="1692693"/>
          <a:ext cx="2763264" cy="755580"/>
        </a:xfrm>
        <a:prstGeom prst="roundRect">
          <a:avLst/>
        </a:prstGeom>
        <a:solidFill>
          <a:schemeClr val="lt2">
            <a:alpha val="90000"/>
            <a:hueOff val="0"/>
            <a:satOff val="0"/>
            <a:lumOff val="0"/>
            <a:alphaOff val="0"/>
          </a:schemeClr>
        </a:solidFill>
        <a:ln w="9525" cap="flat" cmpd="sng" algn="ctr">
          <a:solidFill>
            <a:schemeClr val="dk2">
              <a:hueOff val="0"/>
              <a:satOff val="0"/>
              <a:lumOff val="0"/>
              <a:alphaOff val="0"/>
            </a:schemeClr>
          </a:solidFill>
          <a:prstDash val="solid"/>
        </a:ln>
        <a:effectLst/>
        <a:sp3d z="57150" extrusionH="63500" prstMaterial="matte"/>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el-GR" sz="1600" kern="1200" smtClean="0"/>
            <a:t>Κουκλοθέατρο, βιντεοταινίες</a:t>
          </a:r>
          <a:endParaRPr lang="el-GR" sz="1600" kern="1200"/>
        </a:p>
      </dsp:txBody>
      <dsp:txXfrm>
        <a:off x="3635056" y="1729577"/>
        <a:ext cx="2689496" cy="681812"/>
      </dsp:txXfrm>
    </dsp:sp>
    <dsp:sp modelId="{A02ED34C-C5C2-4C6F-B4E5-4F884E8C38A0}">
      <dsp:nvSpPr>
        <dsp:cNvPr id="0" name=""/>
        <dsp:cNvSpPr/>
      </dsp:nvSpPr>
      <dsp:spPr>
        <a:xfrm>
          <a:off x="3598172" y="2556790"/>
          <a:ext cx="2763264" cy="755580"/>
        </a:xfrm>
        <a:prstGeom prst="roundRect">
          <a:avLst/>
        </a:prstGeom>
        <a:solidFill>
          <a:schemeClr val="lt2">
            <a:alpha val="90000"/>
            <a:hueOff val="0"/>
            <a:satOff val="0"/>
            <a:lumOff val="0"/>
            <a:alphaOff val="0"/>
          </a:schemeClr>
        </a:solidFill>
        <a:ln w="9525" cap="flat" cmpd="sng" algn="ctr">
          <a:solidFill>
            <a:schemeClr val="dk2">
              <a:hueOff val="0"/>
              <a:satOff val="0"/>
              <a:lumOff val="0"/>
              <a:alphaOff val="0"/>
            </a:schemeClr>
          </a:solidFill>
          <a:prstDash val="solid"/>
        </a:ln>
        <a:effectLst/>
        <a:sp3d z="57150" extrusionH="63500" prstMaterial="matte"/>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el-GR" sz="1600" kern="1200" smtClean="0"/>
            <a:t>Επιδείξεις σε προπλάσματα </a:t>
          </a:r>
          <a:endParaRPr lang="el-GR" sz="1600" kern="1200"/>
        </a:p>
      </dsp:txBody>
      <dsp:txXfrm>
        <a:off x="3635056" y="2593674"/>
        <a:ext cx="2689496" cy="681812"/>
      </dsp:txXfrm>
    </dsp:sp>
    <dsp:sp modelId="{7BE68ADF-54FC-43BE-BBD0-260258F8D4BD}">
      <dsp:nvSpPr>
        <dsp:cNvPr id="0" name=""/>
        <dsp:cNvSpPr/>
      </dsp:nvSpPr>
      <dsp:spPr>
        <a:xfrm>
          <a:off x="3571202" y="3384376"/>
          <a:ext cx="2763264" cy="755580"/>
        </a:xfrm>
        <a:prstGeom prst="roundRect">
          <a:avLst/>
        </a:prstGeom>
        <a:solidFill>
          <a:schemeClr val="lt2">
            <a:alpha val="90000"/>
            <a:hueOff val="0"/>
            <a:satOff val="0"/>
            <a:lumOff val="0"/>
            <a:alphaOff val="0"/>
          </a:schemeClr>
        </a:solidFill>
        <a:ln w="9525" cap="flat" cmpd="sng" algn="ctr">
          <a:solidFill>
            <a:schemeClr val="dk2">
              <a:hueOff val="0"/>
              <a:satOff val="0"/>
              <a:lumOff val="0"/>
              <a:alphaOff val="0"/>
            </a:schemeClr>
          </a:solidFill>
          <a:prstDash val="solid"/>
        </a:ln>
        <a:effectLst/>
        <a:sp3d z="57150" extrusionH="63500" prstMaterial="matte"/>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el-GR" sz="1600" kern="1200" dirty="0" smtClean="0"/>
            <a:t>Ερωτηματολόγια, προγράμματα σε υπολογιστές</a:t>
          </a:r>
          <a:endParaRPr lang="el-GR" sz="1600" kern="1200" dirty="0"/>
        </a:p>
      </dsp:txBody>
      <dsp:txXfrm>
        <a:off x="3608086" y="3421260"/>
        <a:ext cx="2689496" cy="68181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0C1D67-436A-4724-8700-881C0BDBF8F9}">
      <dsp:nvSpPr>
        <dsp:cNvPr id="0" name=""/>
        <dsp:cNvSpPr/>
      </dsp:nvSpPr>
      <dsp:spPr>
        <a:xfrm>
          <a:off x="2052228" y="0"/>
          <a:ext cx="4752528" cy="4752528"/>
        </a:xfrm>
        <a:prstGeom prst="diamond">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BF1C0B4-C6AD-44A8-A90C-6121E6564A1B}">
      <dsp:nvSpPr>
        <dsp:cNvPr id="0" name=""/>
        <dsp:cNvSpPr/>
      </dsp:nvSpPr>
      <dsp:spPr>
        <a:xfrm>
          <a:off x="2503718" y="451490"/>
          <a:ext cx="1853485" cy="1853485"/>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el-GR" sz="1400" kern="1200" smtClean="0"/>
            <a:t>Προσελκύονται φαινομενικά υγιείς άνθρωποι για ανίχνευση προβλημάτων υγείας και αναγνώριση παραγόντων κινδύνου</a:t>
          </a:r>
          <a:endParaRPr lang="el-GR" sz="1400" kern="1200"/>
        </a:p>
      </dsp:txBody>
      <dsp:txXfrm>
        <a:off x="2594198" y="541970"/>
        <a:ext cx="1672525" cy="1672525"/>
      </dsp:txXfrm>
    </dsp:sp>
    <dsp:sp modelId="{8A824708-7B7F-4A3A-9A55-CC62398AE082}">
      <dsp:nvSpPr>
        <dsp:cNvPr id="0" name=""/>
        <dsp:cNvSpPr/>
      </dsp:nvSpPr>
      <dsp:spPr>
        <a:xfrm>
          <a:off x="4499779" y="451490"/>
          <a:ext cx="1853485" cy="1853485"/>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el-GR" sz="1400" kern="1200" smtClean="0"/>
            <a:t>Δευτερογενής πρόληψη</a:t>
          </a:r>
          <a:endParaRPr lang="el-GR" sz="1400" kern="1200"/>
        </a:p>
      </dsp:txBody>
      <dsp:txXfrm>
        <a:off x="4590259" y="541970"/>
        <a:ext cx="1672525" cy="1672525"/>
      </dsp:txXfrm>
    </dsp:sp>
    <dsp:sp modelId="{5B0D140D-5B0D-4138-B3C0-9A6D5A4CF2C6}">
      <dsp:nvSpPr>
        <dsp:cNvPr id="0" name=""/>
        <dsp:cNvSpPr/>
      </dsp:nvSpPr>
      <dsp:spPr>
        <a:xfrm>
          <a:off x="2503718" y="2447551"/>
          <a:ext cx="1853485" cy="1853485"/>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el-GR" sz="1400" kern="1200" smtClean="0"/>
            <a:t>Ο σχεδιασμός να γίνεται με βάση τις ανάγκες και τις ιδιαιτερότητες του πληθυσμού στον οποίον απευθύνεται</a:t>
          </a:r>
          <a:endParaRPr lang="el-GR" sz="1400" kern="1200"/>
        </a:p>
      </dsp:txBody>
      <dsp:txXfrm>
        <a:off x="2594198" y="2538031"/>
        <a:ext cx="1672525" cy="1672525"/>
      </dsp:txXfrm>
    </dsp:sp>
    <dsp:sp modelId="{1A0CF420-23E4-4070-AC41-E0F8DD43D973}">
      <dsp:nvSpPr>
        <dsp:cNvPr id="0" name=""/>
        <dsp:cNvSpPr/>
      </dsp:nvSpPr>
      <dsp:spPr>
        <a:xfrm>
          <a:off x="4499779" y="2447551"/>
          <a:ext cx="1853485" cy="1853485"/>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el-GR" sz="1400" kern="1200" dirty="0" smtClean="0"/>
            <a:t>Δεν πρόκειται για διάγνωση – Απαιτείται συνεχής παρακολούθηση του πληθυσμού στον οποίο γίνεται το </a:t>
          </a:r>
          <a:r>
            <a:rPr lang="en-US" sz="1400" kern="1200" dirty="0" smtClean="0"/>
            <a:t>screening</a:t>
          </a:r>
          <a:r>
            <a:rPr lang="el-GR" sz="1400" kern="1200" dirty="0" smtClean="0"/>
            <a:t>  </a:t>
          </a:r>
          <a:endParaRPr lang="el-GR" sz="1400" kern="1200" dirty="0"/>
        </a:p>
      </dsp:txBody>
      <dsp:txXfrm>
        <a:off x="4590259" y="2538031"/>
        <a:ext cx="1672525" cy="1672525"/>
      </dsp:txXfrm>
    </dsp:sp>
  </dsp:spTree>
</dsp:drawing>
</file>

<file path=ppt/diagrams/layout1.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6.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t>20/4/2016</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a:t>
            </a:fld>
            <a:endParaRPr lang="el-GR"/>
          </a:p>
        </p:txBody>
      </p:sp>
    </p:spTree>
    <p:extLst>
      <p:ext uri="{BB962C8B-B14F-4D97-AF65-F5344CB8AC3E}">
        <p14:creationId xmlns:p14="http://schemas.microsoft.com/office/powerpoint/2010/main" val="10051074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10</a:t>
            </a:fld>
            <a:endParaRPr lang="el-GR"/>
          </a:p>
        </p:txBody>
      </p:sp>
    </p:spTree>
    <p:extLst>
      <p:ext uri="{BB962C8B-B14F-4D97-AF65-F5344CB8AC3E}">
        <p14:creationId xmlns:p14="http://schemas.microsoft.com/office/powerpoint/2010/main" val="35847492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11</a:t>
            </a:fld>
            <a:endParaRPr lang="el-GR"/>
          </a:p>
        </p:txBody>
      </p:sp>
    </p:spTree>
    <p:extLst>
      <p:ext uri="{BB962C8B-B14F-4D97-AF65-F5344CB8AC3E}">
        <p14:creationId xmlns:p14="http://schemas.microsoft.com/office/powerpoint/2010/main" val="4937637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12</a:t>
            </a:fld>
            <a:endParaRPr lang="el-GR"/>
          </a:p>
        </p:txBody>
      </p:sp>
    </p:spTree>
    <p:extLst>
      <p:ext uri="{BB962C8B-B14F-4D97-AF65-F5344CB8AC3E}">
        <p14:creationId xmlns:p14="http://schemas.microsoft.com/office/powerpoint/2010/main" val="35742830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13</a:t>
            </a:fld>
            <a:endParaRPr lang="el-GR"/>
          </a:p>
        </p:txBody>
      </p:sp>
    </p:spTree>
    <p:extLst>
      <p:ext uri="{BB962C8B-B14F-4D97-AF65-F5344CB8AC3E}">
        <p14:creationId xmlns:p14="http://schemas.microsoft.com/office/powerpoint/2010/main" val="29539203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14</a:t>
            </a:fld>
            <a:endParaRPr lang="el-GR"/>
          </a:p>
        </p:txBody>
      </p:sp>
    </p:spTree>
    <p:extLst>
      <p:ext uri="{BB962C8B-B14F-4D97-AF65-F5344CB8AC3E}">
        <p14:creationId xmlns:p14="http://schemas.microsoft.com/office/powerpoint/2010/main" val="39861078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15</a:t>
            </a:fld>
            <a:endParaRPr lang="el-GR"/>
          </a:p>
        </p:txBody>
      </p:sp>
    </p:spTree>
    <p:extLst>
      <p:ext uri="{BB962C8B-B14F-4D97-AF65-F5344CB8AC3E}">
        <p14:creationId xmlns:p14="http://schemas.microsoft.com/office/powerpoint/2010/main" val="5070608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16</a:t>
            </a:fld>
            <a:endParaRPr lang="el-GR"/>
          </a:p>
        </p:txBody>
      </p:sp>
    </p:spTree>
    <p:extLst>
      <p:ext uri="{BB962C8B-B14F-4D97-AF65-F5344CB8AC3E}">
        <p14:creationId xmlns:p14="http://schemas.microsoft.com/office/powerpoint/2010/main" val="25847303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17</a:t>
            </a:fld>
            <a:endParaRPr lang="el-GR"/>
          </a:p>
        </p:txBody>
      </p:sp>
    </p:spTree>
    <p:extLst>
      <p:ext uri="{BB962C8B-B14F-4D97-AF65-F5344CB8AC3E}">
        <p14:creationId xmlns:p14="http://schemas.microsoft.com/office/powerpoint/2010/main" val="276525469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18</a:t>
            </a:fld>
            <a:endParaRPr lang="el-GR"/>
          </a:p>
        </p:txBody>
      </p:sp>
    </p:spTree>
    <p:extLst>
      <p:ext uri="{BB962C8B-B14F-4D97-AF65-F5344CB8AC3E}">
        <p14:creationId xmlns:p14="http://schemas.microsoft.com/office/powerpoint/2010/main" val="61800091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19</a:t>
            </a:fld>
            <a:endParaRPr lang="el-GR"/>
          </a:p>
        </p:txBody>
      </p:sp>
    </p:spTree>
    <p:extLst>
      <p:ext uri="{BB962C8B-B14F-4D97-AF65-F5344CB8AC3E}">
        <p14:creationId xmlns:p14="http://schemas.microsoft.com/office/powerpoint/2010/main" val="3516719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a:t>
            </a:fld>
            <a:endParaRPr lang="el-GR"/>
          </a:p>
        </p:txBody>
      </p:sp>
    </p:spTree>
    <p:extLst>
      <p:ext uri="{BB962C8B-B14F-4D97-AF65-F5344CB8AC3E}">
        <p14:creationId xmlns:p14="http://schemas.microsoft.com/office/powerpoint/2010/main" val="286568105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20</a:t>
            </a:fld>
            <a:endParaRPr lang="el-GR"/>
          </a:p>
        </p:txBody>
      </p:sp>
    </p:spTree>
    <p:extLst>
      <p:ext uri="{BB962C8B-B14F-4D97-AF65-F5344CB8AC3E}">
        <p14:creationId xmlns:p14="http://schemas.microsoft.com/office/powerpoint/2010/main" val="78856667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l-GR" dirty="0" smtClean="0"/>
          </a:p>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21</a:t>
            </a:fld>
            <a:endParaRPr lang="el-GR"/>
          </a:p>
        </p:txBody>
      </p:sp>
    </p:spTree>
    <p:extLst>
      <p:ext uri="{BB962C8B-B14F-4D97-AF65-F5344CB8AC3E}">
        <p14:creationId xmlns:p14="http://schemas.microsoft.com/office/powerpoint/2010/main" val="164904664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22</a:t>
            </a:fld>
            <a:endParaRPr lang="el-GR"/>
          </a:p>
        </p:txBody>
      </p:sp>
    </p:spTree>
    <p:extLst>
      <p:ext uri="{BB962C8B-B14F-4D97-AF65-F5344CB8AC3E}">
        <p14:creationId xmlns:p14="http://schemas.microsoft.com/office/powerpoint/2010/main" val="424452010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23</a:t>
            </a:fld>
            <a:endParaRPr lang="el-GR"/>
          </a:p>
        </p:txBody>
      </p:sp>
    </p:spTree>
    <p:extLst>
      <p:ext uri="{BB962C8B-B14F-4D97-AF65-F5344CB8AC3E}">
        <p14:creationId xmlns:p14="http://schemas.microsoft.com/office/powerpoint/2010/main" val="424948274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24</a:t>
            </a:fld>
            <a:endParaRPr lang="el-GR"/>
          </a:p>
        </p:txBody>
      </p:sp>
    </p:spTree>
    <p:extLst>
      <p:ext uri="{BB962C8B-B14F-4D97-AF65-F5344CB8AC3E}">
        <p14:creationId xmlns:p14="http://schemas.microsoft.com/office/powerpoint/2010/main" val="112510942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25</a:t>
            </a:fld>
            <a:endParaRPr lang="el-GR"/>
          </a:p>
        </p:txBody>
      </p:sp>
    </p:spTree>
    <p:extLst>
      <p:ext uri="{BB962C8B-B14F-4D97-AF65-F5344CB8AC3E}">
        <p14:creationId xmlns:p14="http://schemas.microsoft.com/office/powerpoint/2010/main" val="406271581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26</a:t>
            </a:fld>
            <a:endParaRPr lang="el-GR"/>
          </a:p>
        </p:txBody>
      </p:sp>
    </p:spTree>
    <p:extLst>
      <p:ext uri="{BB962C8B-B14F-4D97-AF65-F5344CB8AC3E}">
        <p14:creationId xmlns:p14="http://schemas.microsoft.com/office/powerpoint/2010/main" val="26951447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27</a:t>
            </a:fld>
            <a:endParaRPr lang="el-GR"/>
          </a:p>
        </p:txBody>
      </p:sp>
    </p:spTree>
    <p:extLst>
      <p:ext uri="{BB962C8B-B14F-4D97-AF65-F5344CB8AC3E}">
        <p14:creationId xmlns:p14="http://schemas.microsoft.com/office/powerpoint/2010/main" val="184918592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28</a:t>
            </a:fld>
            <a:endParaRPr lang="el-GR"/>
          </a:p>
        </p:txBody>
      </p:sp>
    </p:spTree>
    <p:extLst>
      <p:ext uri="{BB962C8B-B14F-4D97-AF65-F5344CB8AC3E}">
        <p14:creationId xmlns:p14="http://schemas.microsoft.com/office/powerpoint/2010/main" val="349724687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29</a:t>
            </a:fld>
            <a:endParaRPr lang="el-GR"/>
          </a:p>
        </p:txBody>
      </p:sp>
    </p:spTree>
    <p:extLst>
      <p:ext uri="{BB962C8B-B14F-4D97-AF65-F5344CB8AC3E}">
        <p14:creationId xmlns:p14="http://schemas.microsoft.com/office/powerpoint/2010/main" val="6319161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a:t>
            </a:fld>
            <a:endParaRPr lang="el-GR"/>
          </a:p>
        </p:txBody>
      </p:sp>
    </p:spTree>
    <p:extLst>
      <p:ext uri="{BB962C8B-B14F-4D97-AF65-F5344CB8AC3E}">
        <p14:creationId xmlns:p14="http://schemas.microsoft.com/office/powerpoint/2010/main" val="346253156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30</a:t>
            </a:fld>
            <a:endParaRPr lang="el-GR"/>
          </a:p>
        </p:txBody>
      </p:sp>
    </p:spTree>
    <p:extLst>
      <p:ext uri="{BB962C8B-B14F-4D97-AF65-F5344CB8AC3E}">
        <p14:creationId xmlns:p14="http://schemas.microsoft.com/office/powerpoint/2010/main" val="283668345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31</a:t>
            </a:fld>
            <a:endParaRPr lang="el-GR"/>
          </a:p>
        </p:txBody>
      </p:sp>
    </p:spTree>
    <p:extLst>
      <p:ext uri="{BB962C8B-B14F-4D97-AF65-F5344CB8AC3E}">
        <p14:creationId xmlns:p14="http://schemas.microsoft.com/office/powerpoint/2010/main" val="385292474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32</a:t>
            </a:fld>
            <a:endParaRPr lang="el-GR"/>
          </a:p>
        </p:txBody>
      </p:sp>
    </p:spTree>
    <p:extLst>
      <p:ext uri="{BB962C8B-B14F-4D97-AF65-F5344CB8AC3E}">
        <p14:creationId xmlns:p14="http://schemas.microsoft.com/office/powerpoint/2010/main" val="299745585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33</a:t>
            </a:fld>
            <a:endParaRPr lang="el-GR"/>
          </a:p>
        </p:txBody>
      </p:sp>
    </p:spTree>
    <p:extLst>
      <p:ext uri="{BB962C8B-B14F-4D97-AF65-F5344CB8AC3E}">
        <p14:creationId xmlns:p14="http://schemas.microsoft.com/office/powerpoint/2010/main" val="426182120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34</a:t>
            </a:fld>
            <a:endParaRPr lang="el-GR"/>
          </a:p>
        </p:txBody>
      </p:sp>
    </p:spTree>
    <p:extLst>
      <p:ext uri="{BB962C8B-B14F-4D97-AF65-F5344CB8AC3E}">
        <p14:creationId xmlns:p14="http://schemas.microsoft.com/office/powerpoint/2010/main" val="72372159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35</a:t>
            </a:fld>
            <a:endParaRPr lang="el-GR"/>
          </a:p>
        </p:txBody>
      </p:sp>
    </p:spTree>
    <p:extLst>
      <p:ext uri="{BB962C8B-B14F-4D97-AF65-F5344CB8AC3E}">
        <p14:creationId xmlns:p14="http://schemas.microsoft.com/office/powerpoint/2010/main" val="289454065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36</a:t>
            </a:fld>
            <a:endParaRPr lang="el-GR"/>
          </a:p>
        </p:txBody>
      </p:sp>
    </p:spTree>
    <p:extLst>
      <p:ext uri="{BB962C8B-B14F-4D97-AF65-F5344CB8AC3E}">
        <p14:creationId xmlns:p14="http://schemas.microsoft.com/office/powerpoint/2010/main" val="302761259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37</a:t>
            </a:fld>
            <a:endParaRPr lang="el-GR"/>
          </a:p>
        </p:txBody>
      </p:sp>
    </p:spTree>
    <p:extLst>
      <p:ext uri="{BB962C8B-B14F-4D97-AF65-F5344CB8AC3E}">
        <p14:creationId xmlns:p14="http://schemas.microsoft.com/office/powerpoint/2010/main" val="378334779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l-GR" dirty="0" smtClean="0"/>
          </a:p>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38</a:t>
            </a:fld>
            <a:endParaRPr lang="el-GR"/>
          </a:p>
        </p:txBody>
      </p:sp>
    </p:spTree>
    <p:extLst>
      <p:ext uri="{BB962C8B-B14F-4D97-AF65-F5344CB8AC3E}">
        <p14:creationId xmlns:p14="http://schemas.microsoft.com/office/powerpoint/2010/main" val="319035293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40</a:t>
            </a:fld>
            <a:endParaRPr lang="el-GR"/>
          </a:p>
        </p:txBody>
      </p:sp>
    </p:spTree>
    <p:extLst>
      <p:ext uri="{BB962C8B-B14F-4D97-AF65-F5344CB8AC3E}">
        <p14:creationId xmlns:p14="http://schemas.microsoft.com/office/powerpoint/2010/main" val="22966483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a:t>
            </a:fld>
            <a:endParaRPr lang="el-GR"/>
          </a:p>
        </p:txBody>
      </p:sp>
    </p:spTree>
    <p:extLst>
      <p:ext uri="{BB962C8B-B14F-4D97-AF65-F5344CB8AC3E}">
        <p14:creationId xmlns:p14="http://schemas.microsoft.com/office/powerpoint/2010/main" val="45113085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41</a:t>
            </a:fld>
            <a:endParaRPr lang="el-GR"/>
          </a:p>
        </p:txBody>
      </p:sp>
    </p:spTree>
    <p:extLst>
      <p:ext uri="{BB962C8B-B14F-4D97-AF65-F5344CB8AC3E}">
        <p14:creationId xmlns:p14="http://schemas.microsoft.com/office/powerpoint/2010/main" val="417579190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42</a:t>
            </a:fld>
            <a:endParaRPr lang="el-GR"/>
          </a:p>
        </p:txBody>
      </p:sp>
    </p:spTree>
    <p:extLst>
      <p:ext uri="{BB962C8B-B14F-4D97-AF65-F5344CB8AC3E}">
        <p14:creationId xmlns:p14="http://schemas.microsoft.com/office/powerpoint/2010/main" val="245556167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43</a:t>
            </a:fld>
            <a:endParaRPr lang="el-GR"/>
          </a:p>
        </p:txBody>
      </p:sp>
    </p:spTree>
    <p:extLst>
      <p:ext uri="{BB962C8B-B14F-4D97-AF65-F5344CB8AC3E}">
        <p14:creationId xmlns:p14="http://schemas.microsoft.com/office/powerpoint/2010/main" val="223473207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44</a:t>
            </a:fld>
            <a:endParaRPr lang="el-GR"/>
          </a:p>
        </p:txBody>
      </p:sp>
    </p:spTree>
    <p:extLst>
      <p:ext uri="{BB962C8B-B14F-4D97-AF65-F5344CB8AC3E}">
        <p14:creationId xmlns:p14="http://schemas.microsoft.com/office/powerpoint/2010/main" val="263541073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45</a:t>
            </a:fld>
            <a:endParaRPr lang="el-GR"/>
          </a:p>
        </p:txBody>
      </p:sp>
    </p:spTree>
    <p:extLst>
      <p:ext uri="{BB962C8B-B14F-4D97-AF65-F5344CB8AC3E}">
        <p14:creationId xmlns:p14="http://schemas.microsoft.com/office/powerpoint/2010/main" val="3062825565"/>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46</a:t>
            </a:fld>
            <a:endParaRPr lang="el-GR"/>
          </a:p>
        </p:txBody>
      </p:sp>
    </p:spTree>
    <p:extLst>
      <p:ext uri="{BB962C8B-B14F-4D97-AF65-F5344CB8AC3E}">
        <p14:creationId xmlns:p14="http://schemas.microsoft.com/office/powerpoint/2010/main" val="112249493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47</a:t>
            </a:fld>
            <a:endParaRPr lang="el-GR"/>
          </a:p>
        </p:txBody>
      </p:sp>
    </p:spTree>
    <p:extLst>
      <p:ext uri="{BB962C8B-B14F-4D97-AF65-F5344CB8AC3E}">
        <p14:creationId xmlns:p14="http://schemas.microsoft.com/office/powerpoint/2010/main" val="3662125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5</a:t>
            </a:fld>
            <a:endParaRPr lang="el-GR"/>
          </a:p>
        </p:txBody>
      </p:sp>
    </p:spTree>
    <p:extLst>
      <p:ext uri="{BB962C8B-B14F-4D97-AF65-F5344CB8AC3E}">
        <p14:creationId xmlns:p14="http://schemas.microsoft.com/office/powerpoint/2010/main" val="36508147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6</a:t>
            </a:fld>
            <a:endParaRPr lang="el-GR"/>
          </a:p>
        </p:txBody>
      </p:sp>
    </p:spTree>
    <p:extLst>
      <p:ext uri="{BB962C8B-B14F-4D97-AF65-F5344CB8AC3E}">
        <p14:creationId xmlns:p14="http://schemas.microsoft.com/office/powerpoint/2010/main" val="4559730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7</a:t>
            </a:fld>
            <a:endParaRPr lang="el-GR"/>
          </a:p>
        </p:txBody>
      </p:sp>
    </p:spTree>
    <p:extLst>
      <p:ext uri="{BB962C8B-B14F-4D97-AF65-F5344CB8AC3E}">
        <p14:creationId xmlns:p14="http://schemas.microsoft.com/office/powerpoint/2010/main" val="26286113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8</a:t>
            </a:fld>
            <a:endParaRPr lang="el-GR"/>
          </a:p>
        </p:txBody>
      </p:sp>
    </p:spTree>
    <p:extLst>
      <p:ext uri="{BB962C8B-B14F-4D97-AF65-F5344CB8AC3E}">
        <p14:creationId xmlns:p14="http://schemas.microsoft.com/office/powerpoint/2010/main" val="2889114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9</a:t>
            </a:fld>
            <a:endParaRPr lang="el-GR"/>
          </a:p>
        </p:txBody>
      </p:sp>
    </p:spTree>
    <p:extLst>
      <p:ext uri="{BB962C8B-B14F-4D97-AF65-F5344CB8AC3E}">
        <p14:creationId xmlns:p14="http://schemas.microsoft.com/office/powerpoint/2010/main" val="11114179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smtClean="0"/>
              <a:t>Στυλ κύριου υπότιτλου</a:t>
            </a:r>
            <a:endParaRPr lang="el-GR" dirty="0"/>
          </a:p>
        </p:txBody>
      </p:sp>
    </p:spTree>
    <p:extLst>
      <p:ext uri="{BB962C8B-B14F-4D97-AF65-F5344CB8AC3E}">
        <p14:creationId xmlns:p14="http://schemas.microsoft.com/office/powerpoint/2010/main" val="4245247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Προαγωγή</a:t>
            </a:r>
            <a:r>
              <a:rPr lang="el-GR" sz="1000" baseline="0" dirty="0" smtClean="0">
                <a:solidFill>
                  <a:srgbClr val="5075BC"/>
                </a:solidFill>
              </a:rPr>
              <a:t> και Αγωγή Υγείας</a:t>
            </a:r>
            <a:endParaRPr lang="en-US" sz="1000" dirty="0">
              <a:solidFill>
                <a:srgbClr val="5075BC"/>
              </a:solidFill>
              <a:ea typeface="ＭＳ Ｐゴシック" pitchFamily="34" charset="-128"/>
              <a:cs typeface="+mn-cs"/>
            </a:endParaRPr>
          </a:p>
        </p:txBody>
      </p:sp>
      <p:pic>
        <p:nvPicPr>
          <p:cNvPr id="6" name="Picture 5"/>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245861566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42386126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Προαγωγή</a:t>
            </a:r>
            <a:r>
              <a:rPr lang="el-GR" sz="1000" baseline="0" dirty="0" smtClean="0">
                <a:solidFill>
                  <a:srgbClr val="5075BC"/>
                </a:solidFill>
              </a:rPr>
              <a:t> και Αγωγή Υγείας</a:t>
            </a:r>
            <a:endParaRPr lang="en-US" sz="1000" dirty="0">
              <a:solidFill>
                <a:srgbClr val="5075BC"/>
              </a:solidFill>
              <a:ea typeface="ＭＳ Ｐゴシック" pitchFamily="34" charset="-128"/>
              <a:cs typeface="+mn-cs"/>
            </a:endParaRPr>
          </a:p>
        </p:txBody>
      </p:sp>
      <p:pic>
        <p:nvPicPr>
          <p:cNvPr id="6" name="Picture 5"/>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6375188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smtClean="0"/>
              <a:t>Στυλ υποδείγματος κειμένου</a:t>
            </a:r>
          </a:p>
        </p:txBody>
      </p:sp>
    </p:spTree>
    <p:extLst>
      <p:ext uri="{BB962C8B-B14F-4D97-AF65-F5344CB8AC3E}">
        <p14:creationId xmlns:p14="http://schemas.microsoft.com/office/powerpoint/2010/main" val="12120861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Προαγωγή</a:t>
            </a:r>
            <a:r>
              <a:rPr lang="el-GR" sz="1000" baseline="0" dirty="0" smtClean="0">
                <a:solidFill>
                  <a:srgbClr val="5075BC"/>
                </a:solidFill>
              </a:rPr>
              <a:t> και Αγωγή Υγείας</a:t>
            </a:r>
            <a:endParaRPr lang="en-US" sz="1000" dirty="0">
              <a:solidFill>
                <a:srgbClr val="5075BC"/>
              </a:solidFill>
              <a:ea typeface="ＭＳ Ｐゴシック" pitchFamily="34" charset="-128"/>
              <a:cs typeface="+mn-cs"/>
            </a:endParaRPr>
          </a:p>
        </p:txBody>
      </p:sp>
      <p:pic>
        <p:nvPicPr>
          <p:cNvPr id="7" name="Picture 6"/>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28325092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8"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Προαγωγή</a:t>
            </a:r>
            <a:r>
              <a:rPr lang="el-GR" sz="1000" baseline="0" dirty="0" smtClean="0">
                <a:solidFill>
                  <a:srgbClr val="5075BC"/>
                </a:solidFill>
              </a:rPr>
              <a:t> και Αγωγή Υγείας</a:t>
            </a:r>
            <a:endParaRPr lang="en-US" sz="1000" dirty="0">
              <a:solidFill>
                <a:srgbClr val="5075BC"/>
              </a:solidFill>
              <a:ea typeface="ＭＳ Ｐゴシック" pitchFamily="34" charset="-128"/>
              <a:cs typeface="+mn-cs"/>
            </a:endParaRPr>
          </a:p>
        </p:txBody>
      </p:sp>
      <p:pic>
        <p:nvPicPr>
          <p:cNvPr id="9" name="Picture 8"/>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1076112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4"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Προαγωγή</a:t>
            </a:r>
            <a:r>
              <a:rPr lang="el-GR" sz="1000" baseline="0" dirty="0" smtClean="0">
                <a:solidFill>
                  <a:srgbClr val="5075BC"/>
                </a:solidFill>
              </a:rPr>
              <a:t> και Αγωγή Υγείας</a:t>
            </a:r>
            <a:endParaRPr lang="en-US" sz="1000" dirty="0">
              <a:solidFill>
                <a:srgbClr val="5075BC"/>
              </a:solidFill>
              <a:ea typeface="ＭＳ Ｐゴシック" pitchFamily="34" charset="-128"/>
              <a:cs typeface="+mn-cs"/>
            </a:endParaRPr>
          </a:p>
        </p:txBody>
      </p:sp>
      <p:pic>
        <p:nvPicPr>
          <p:cNvPr id="5" name="Picture 4"/>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131579460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96202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Προαγωγή</a:t>
            </a:r>
            <a:r>
              <a:rPr lang="el-GR" sz="1000" baseline="0" dirty="0" smtClean="0">
                <a:solidFill>
                  <a:srgbClr val="5075BC"/>
                </a:solidFill>
              </a:rPr>
              <a:t> και Αγωγή Υγείας</a:t>
            </a:r>
            <a:endParaRPr lang="en-US" sz="1000" dirty="0">
              <a:solidFill>
                <a:srgbClr val="5075BC"/>
              </a:solidFill>
              <a:ea typeface="ＭＳ Ｐゴシック" pitchFamily="34" charset="-128"/>
              <a:cs typeface="+mn-cs"/>
            </a:endParaRPr>
          </a:p>
        </p:txBody>
      </p:sp>
      <p:pic>
        <p:nvPicPr>
          <p:cNvPr id="8" name="Picture 7"/>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4231715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Προαγωγή</a:t>
            </a:r>
            <a:r>
              <a:rPr lang="el-GR" sz="1000" baseline="0" dirty="0" smtClean="0">
                <a:solidFill>
                  <a:srgbClr val="5075BC"/>
                </a:solidFill>
              </a:rPr>
              <a:t> και Αγωγή Υγείας</a:t>
            </a:r>
            <a:endParaRPr lang="en-US" sz="1000" dirty="0">
              <a:solidFill>
                <a:srgbClr val="5075BC"/>
              </a:solidFill>
              <a:ea typeface="ＭＳ Ｐゴシック" pitchFamily="34" charset="-128"/>
              <a:cs typeface="+mn-cs"/>
            </a:endParaRPr>
          </a:p>
        </p:txBody>
      </p:sp>
      <p:pic>
        <p:nvPicPr>
          <p:cNvPr id="7" name="Picture 6"/>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41050776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983809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61"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30.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31.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31.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8.xml"/><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3" Type="http://schemas.openxmlformats.org/officeDocument/2006/relationships/hyperlink" Target="http://eclass.uoa.gr/courses/NURS169/" TargetMode="External"/><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opencourses.uoa.gr/courses/NURS1/" TargetMode="External"/><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44.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Λογότυπο Εθνικόν και Καποδιστριακόν Πανεπιστήμιον Αθηνών"/>
          <p:cNvPicPr>
            <a:picLocks noChangeAspect="1"/>
          </p:cNvPicPr>
          <p:nvPr/>
        </p:nvPicPr>
        <p:blipFill>
          <a:blip r:embed="rId3"/>
          <a:stretch>
            <a:fillRect/>
          </a:stretch>
        </p:blipFill>
        <p:spPr>
          <a:xfrm>
            <a:off x="179512" y="404664"/>
            <a:ext cx="4147938" cy="817388"/>
          </a:xfrm>
          <a:prstGeom prst="rect">
            <a:avLst/>
          </a:prstGeom>
        </p:spPr>
      </p:pic>
      <p:sp>
        <p:nvSpPr>
          <p:cNvPr id="2" name="Τίτλος 1"/>
          <p:cNvSpPr>
            <a:spLocks noGrp="1"/>
          </p:cNvSpPr>
          <p:nvPr>
            <p:ph type="ctrTitle"/>
          </p:nvPr>
        </p:nvSpPr>
        <p:spPr>
          <a:xfrm>
            <a:off x="685800" y="1700808"/>
            <a:ext cx="7772400" cy="1470025"/>
          </a:xfrm>
        </p:spPr>
        <p:txBody>
          <a:bodyPr/>
          <a:lstStyle/>
          <a:p>
            <a:r>
              <a:rPr lang="el-GR" dirty="0" smtClean="0">
                <a:solidFill>
                  <a:srgbClr val="5075BC"/>
                </a:solidFill>
              </a:rPr>
              <a:t>ΚΟΙΝΟΤΙΚΗ ΝΟΣΗΛΕΥΤΙΚΗ Ι</a:t>
            </a:r>
            <a:endParaRPr lang="el-GR" dirty="0">
              <a:solidFill>
                <a:srgbClr val="5075BC"/>
              </a:solidFill>
            </a:endParaRPr>
          </a:p>
        </p:txBody>
      </p:sp>
      <p:sp>
        <p:nvSpPr>
          <p:cNvPr id="3" name="Υπότιτλος 2"/>
          <p:cNvSpPr>
            <a:spLocks noGrp="1"/>
          </p:cNvSpPr>
          <p:nvPr>
            <p:ph type="subTitle" idx="1"/>
          </p:nvPr>
        </p:nvSpPr>
        <p:spPr>
          <a:xfrm>
            <a:off x="683568" y="3384823"/>
            <a:ext cx="7776864" cy="1752600"/>
          </a:xfrm>
        </p:spPr>
        <p:txBody>
          <a:bodyPr>
            <a:noAutofit/>
          </a:bodyPr>
          <a:lstStyle/>
          <a:p>
            <a:r>
              <a:rPr lang="el-GR" sz="2800" dirty="0" smtClean="0">
                <a:solidFill>
                  <a:srgbClr val="5075BC"/>
                </a:solidFill>
                <a:latin typeface="+mj-lt"/>
                <a:ea typeface="+mj-ea"/>
                <a:cs typeface="+mj-cs"/>
              </a:rPr>
              <a:t>Ενότητα </a:t>
            </a:r>
            <a:r>
              <a:rPr lang="en-US" sz="2800" dirty="0" smtClean="0">
                <a:solidFill>
                  <a:srgbClr val="5075BC"/>
                </a:solidFill>
                <a:latin typeface="+mj-lt"/>
                <a:ea typeface="+mj-ea"/>
                <a:cs typeface="+mj-cs"/>
              </a:rPr>
              <a:t>5</a:t>
            </a:r>
            <a:r>
              <a:rPr lang="el-GR" sz="2800" dirty="0" smtClean="0">
                <a:solidFill>
                  <a:srgbClr val="5075BC"/>
                </a:solidFill>
                <a:latin typeface="+mj-lt"/>
                <a:ea typeface="+mj-ea"/>
                <a:cs typeface="+mj-cs"/>
              </a:rPr>
              <a:t>:</a:t>
            </a:r>
            <a:r>
              <a:rPr lang="en-US" sz="2800" dirty="0" smtClean="0">
                <a:solidFill>
                  <a:srgbClr val="5075BC"/>
                </a:solidFill>
                <a:latin typeface="+mj-lt"/>
                <a:ea typeface="+mj-ea"/>
                <a:cs typeface="+mj-cs"/>
              </a:rPr>
              <a:t> </a:t>
            </a:r>
            <a:r>
              <a:rPr lang="el-GR" sz="2800" dirty="0" smtClean="0"/>
              <a:t>Προαγωγή και Αγωγή Υγείας</a:t>
            </a:r>
          </a:p>
          <a:p>
            <a:r>
              <a:rPr lang="el-GR" sz="2800" dirty="0" smtClean="0"/>
              <a:t> </a:t>
            </a:r>
            <a:endParaRPr lang="en-US" sz="2800" dirty="0" smtClean="0"/>
          </a:p>
          <a:p>
            <a:endParaRPr lang="el-GR" sz="200" dirty="0" smtClean="0"/>
          </a:p>
          <a:p>
            <a:r>
              <a:rPr lang="el-GR" sz="2800" dirty="0" smtClean="0"/>
              <a:t>Αθηνά  Καλοκαιρινού </a:t>
            </a:r>
            <a:r>
              <a:rPr lang="el-GR" sz="2800" dirty="0"/>
              <a:t>– Αναγνωστοπούλου</a:t>
            </a:r>
          </a:p>
          <a:p>
            <a:r>
              <a:rPr lang="el-GR" sz="2800" dirty="0"/>
              <a:t>Καθηγήτρια  </a:t>
            </a:r>
          </a:p>
          <a:p>
            <a:r>
              <a:rPr lang="el-GR" sz="2800" dirty="0"/>
              <a:t>Τμήμα  </a:t>
            </a:r>
            <a:r>
              <a:rPr lang="el-GR" sz="2800" dirty="0" smtClean="0"/>
              <a:t>Νοσηλευτικής</a:t>
            </a:r>
            <a:r>
              <a:rPr lang="en-US" sz="2800" dirty="0" smtClean="0"/>
              <a:t> </a:t>
            </a:r>
            <a:endParaRPr lang="el-GR" sz="2800" dirty="0" smtClean="0"/>
          </a:p>
          <a:p>
            <a:r>
              <a:rPr lang="el-GR" sz="2400" dirty="0" smtClean="0"/>
              <a:t>Τομέας Δημόσιας Υγείας</a:t>
            </a:r>
          </a:p>
          <a:p>
            <a:r>
              <a:rPr lang="el-GR" sz="2400" dirty="0" smtClean="0"/>
              <a:t> Εργαστήριο Κοινοτικής Νοσηλευτικής</a:t>
            </a:r>
            <a:endParaRPr lang="el-GR" sz="2800" dirty="0" smtClean="0"/>
          </a:p>
        </p:txBody>
      </p:sp>
    </p:spTree>
    <p:extLst>
      <p:ext uri="{BB962C8B-B14F-4D97-AF65-F5344CB8AC3E}">
        <p14:creationId xmlns:p14="http://schemas.microsoft.com/office/powerpoint/2010/main" val="11611813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a:bodyPr>
          <a:lstStyle/>
          <a:p>
            <a:r>
              <a:rPr lang="el-GR" dirty="0" smtClean="0"/>
              <a:t>Υγιές Περιβάλλον</a:t>
            </a:r>
            <a:endParaRPr lang="el-GR" dirty="0"/>
          </a:p>
        </p:txBody>
      </p:sp>
      <p:sp>
        <p:nvSpPr>
          <p:cNvPr id="5" name="Θέση περιεχομένου 4"/>
          <p:cNvSpPr>
            <a:spLocks noGrp="1"/>
          </p:cNvSpPr>
          <p:nvPr>
            <p:ph idx="1"/>
          </p:nvPr>
        </p:nvSpPr>
        <p:spPr>
          <a:xfrm>
            <a:off x="464156" y="1438177"/>
            <a:ext cx="8229600" cy="4525963"/>
          </a:xfrm>
        </p:spPr>
        <p:txBody>
          <a:bodyPr>
            <a:noAutofit/>
          </a:bodyPr>
          <a:lstStyle/>
          <a:p>
            <a:pPr marL="0" indent="355600">
              <a:lnSpc>
                <a:spcPct val="90000"/>
              </a:lnSpc>
              <a:spcBef>
                <a:spcPts val="0"/>
              </a:spcBef>
              <a:buNone/>
              <a:defRPr/>
            </a:pPr>
            <a:endParaRPr lang="el-GR" sz="3600" dirty="0" smtClean="0"/>
          </a:p>
          <a:p>
            <a:pPr marL="0" lvl="0" indent="355600">
              <a:lnSpc>
                <a:spcPct val="90000"/>
              </a:lnSpc>
              <a:spcBef>
                <a:spcPts val="0"/>
              </a:spcBef>
              <a:buNone/>
              <a:defRPr/>
            </a:pPr>
            <a:r>
              <a:rPr lang="el-GR" sz="3600" dirty="0" smtClean="0"/>
              <a:t>Με </a:t>
            </a:r>
            <a:r>
              <a:rPr lang="el-GR" sz="3600" dirty="0"/>
              <a:t>τη συνεχή βελτίωση του φυσικού περιβάλλοντος - στο σπίτι, στο σχολείο, στο χώρο εργασίας, σε δημόσιους χώρους, στις διακοπές και στον ελεύθερο χρόνο -, ώστε να συμβάλλει στην προαγωγή </a:t>
            </a:r>
            <a:r>
              <a:rPr lang="el-GR" sz="3600" dirty="0" smtClean="0"/>
              <a:t>υγείας</a:t>
            </a:r>
            <a:endParaRPr lang="el-GR" sz="3600" dirty="0"/>
          </a:p>
          <a:p>
            <a:pPr marL="0" indent="355600">
              <a:lnSpc>
                <a:spcPct val="90000"/>
              </a:lnSpc>
              <a:spcBef>
                <a:spcPts val="0"/>
              </a:spcBef>
              <a:buNone/>
              <a:defRPr/>
            </a:pPr>
            <a:endParaRPr lang="el-GR" sz="3600" dirty="0"/>
          </a:p>
          <a:p>
            <a:pPr marL="0" lvl="0" indent="0">
              <a:lnSpc>
                <a:spcPct val="90000"/>
              </a:lnSpc>
              <a:spcBef>
                <a:spcPts val="0"/>
              </a:spcBef>
              <a:buNone/>
              <a:defRPr/>
            </a:pPr>
            <a:endParaRPr lang="el-GR" sz="3600" dirty="0"/>
          </a:p>
          <a:p>
            <a:pPr marL="0" indent="0">
              <a:lnSpc>
                <a:spcPct val="90000"/>
              </a:lnSpc>
              <a:spcBef>
                <a:spcPts val="0"/>
              </a:spcBef>
              <a:buNone/>
              <a:defRPr/>
            </a:pPr>
            <a:endParaRPr lang="el-GR" altLang="el-GR" sz="3600" dirty="0"/>
          </a:p>
          <a:p>
            <a:pPr marL="0" lvl="0" indent="0">
              <a:lnSpc>
                <a:spcPct val="90000"/>
              </a:lnSpc>
              <a:spcBef>
                <a:spcPts val="0"/>
              </a:spcBef>
              <a:buNone/>
              <a:defRPr/>
            </a:pPr>
            <a:r>
              <a:rPr lang="el-GR" sz="3600" dirty="0" smtClean="0"/>
              <a:t> </a:t>
            </a:r>
            <a:endParaRPr lang="el-GR" sz="3600" dirty="0"/>
          </a:p>
          <a:p>
            <a:pPr marL="0" indent="355600">
              <a:lnSpc>
                <a:spcPct val="90000"/>
              </a:lnSpc>
              <a:buNone/>
              <a:defRPr/>
            </a:pPr>
            <a:endParaRPr lang="el-GR" altLang="el-GR" sz="3600" dirty="0"/>
          </a:p>
          <a:p>
            <a:pPr marL="0" indent="355600">
              <a:lnSpc>
                <a:spcPct val="90000"/>
              </a:lnSpc>
              <a:buNone/>
              <a:defRPr/>
            </a:pPr>
            <a:endParaRPr lang="en-GB" altLang="el-GR" sz="3600" dirty="0"/>
          </a:p>
          <a:p>
            <a:pPr marL="0" indent="355600">
              <a:lnSpc>
                <a:spcPct val="90000"/>
              </a:lnSpc>
              <a:buNone/>
              <a:defRPr/>
            </a:pPr>
            <a:endParaRPr lang="el-GR" altLang="el-GR" sz="3600" dirty="0"/>
          </a:p>
          <a:p>
            <a:pPr marL="0" indent="0">
              <a:lnSpc>
                <a:spcPct val="90000"/>
              </a:lnSpc>
              <a:buNone/>
              <a:defRPr/>
            </a:pPr>
            <a:endParaRPr lang="el-GR" altLang="el-GR" sz="3600" dirty="0"/>
          </a:p>
          <a:p>
            <a:endParaRPr lang="el-GR" sz="3600" dirty="0" smtClean="0"/>
          </a:p>
        </p:txBody>
      </p:sp>
    </p:spTree>
    <p:extLst>
      <p:ext uri="{BB962C8B-B14F-4D97-AF65-F5344CB8AC3E}">
        <p14:creationId xmlns:p14="http://schemas.microsoft.com/office/powerpoint/2010/main" val="17194225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a:bodyPr>
          <a:lstStyle/>
          <a:p>
            <a:r>
              <a:rPr lang="el-GR" dirty="0" smtClean="0"/>
              <a:t>Υγιής Τρόπος Ζωής</a:t>
            </a:r>
            <a:endParaRPr lang="el-GR" dirty="0"/>
          </a:p>
        </p:txBody>
      </p:sp>
      <p:sp>
        <p:nvSpPr>
          <p:cNvPr id="5" name="Θέση περιεχομένου 4"/>
          <p:cNvSpPr>
            <a:spLocks noGrp="1"/>
          </p:cNvSpPr>
          <p:nvPr>
            <p:ph idx="1"/>
          </p:nvPr>
        </p:nvSpPr>
        <p:spPr>
          <a:xfrm>
            <a:off x="464156" y="1438177"/>
            <a:ext cx="8229600" cy="4525963"/>
          </a:xfrm>
        </p:spPr>
        <p:txBody>
          <a:bodyPr>
            <a:noAutofit/>
          </a:bodyPr>
          <a:lstStyle/>
          <a:p>
            <a:pPr marL="0" indent="355600">
              <a:lnSpc>
                <a:spcPct val="90000"/>
              </a:lnSpc>
              <a:spcBef>
                <a:spcPts val="0"/>
              </a:spcBef>
              <a:buNone/>
              <a:defRPr/>
            </a:pPr>
            <a:endParaRPr lang="el-GR" sz="3600" dirty="0" smtClean="0"/>
          </a:p>
          <a:p>
            <a:pPr marL="0" lvl="0" indent="355600">
              <a:lnSpc>
                <a:spcPct val="90000"/>
              </a:lnSpc>
              <a:spcBef>
                <a:spcPts val="0"/>
              </a:spcBef>
              <a:buNone/>
              <a:defRPr/>
            </a:pPr>
            <a:r>
              <a:rPr lang="el-GR" sz="3600" dirty="0" smtClean="0"/>
              <a:t>Με </a:t>
            </a:r>
            <a:r>
              <a:rPr lang="el-GR" sz="3600" dirty="0"/>
              <a:t>την αύξηση της γνώσης και κατανόησης για τον τρόπο που οι συνήθειες της ζωής επηρεάζουν την υγεία οικογενειών και ατόμων, ώστε να τους δοθεί η δυνατότητα να τον </a:t>
            </a:r>
            <a:r>
              <a:rPr lang="el-GR" sz="3600" dirty="0" smtClean="0"/>
              <a:t>επιτύχουν</a:t>
            </a:r>
            <a:endParaRPr lang="el-GR" sz="3600" dirty="0"/>
          </a:p>
          <a:p>
            <a:pPr marL="0" indent="355600">
              <a:lnSpc>
                <a:spcPct val="90000"/>
              </a:lnSpc>
              <a:spcBef>
                <a:spcPts val="0"/>
              </a:spcBef>
              <a:buNone/>
              <a:defRPr/>
            </a:pPr>
            <a:endParaRPr lang="el-GR" sz="3600" dirty="0"/>
          </a:p>
          <a:p>
            <a:pPr marL="0" lvl="0" indent="0">
              <a:lnSpc>
                <a:spcPct val="90000"/>
              </a:lnSpc>
              <a:spcBef>
                <a:spcPts val="0"/>
              </a:spcBef>
              <a:buNone/>
              <a:defRPr/>
            </a:pPr>
            <a:endParaRPr lang="el-GR" sz="3600" dirty="0"/>
          </a:p>
          <a:p>
            <a:pPr marL="0" indent="0">
              <a:lnSpc>
                <a:spcPct val="90000"/>
              </a:lnSpc>
              <a:spcBef>
                <a:spcPts val="0"/>
              </a:spcBef>
              <a:buNone/>
              <a:defRPr/>
            </a:pPr>
            <a:endParaRPr lang="el-GR" altLang="el-GR" sz="3600" dirty="0"/>
          </a:p>
          <a:p>
            <a:pPr marL="0" lvl="0" indent="0">
              <a:lnSpc>
                <a:spcPct val="90000"/>
              </a:lnSpc>
              <a:spcBef>
                <a:spcPts val="0"/>
              </a:spcBef>
              <a:buNone/>
              <a:defRPr/>
            </a:pPr>
            <a:r>
              <a:rPr lang="el-GR" sz="3600" dirty="0" smtClean="0"/>
              <a:t> </a:t>
            </a:r>
            <a:endParaRPr lang="el-GR" sz="3600" dirty="0"/>
          </a:p>
          <a:p>
            <a:pPr marL="0" indent="355600">
              <a:lnSpc>
                <a:spcPct val="90000"/>
              </a:lnSpc>
              <a:buNone/>
              <a:defRPr/>
            </a:pPr>
            <a:endParaRPr lang="el-GR" altLang="el-GR" sz="3600" dirty="0"/>
          </a:p>
          <a:p>
            <a:pPr marL="0" indent="355600">
              <a:lnSpc>
                <a:spcPct val="90000"/>
              </a:lnSpc>
              <a:buNone/>
              <a:defRPr/>
            </a:pPr>
            <a:endParaRPr lang="en-GB" altLang="el-GR" sz="3600" dirty="0"/>
          </a:p>
          <a:p>
            <a:pPr marL="0" indent="355600">
              <a:lnSpc>
                <a:spcPct val="90000"/>
              </a:lnSpc>
              <a:buNone/>
              <a:defRPr/>
            </a:pPr>
            <a:endParaRPr lang="el-GR" altLang="el-GR" sz="3600" dirty="0"/>
          </a:p>
          <a:p>
            <a:pPr marL="0" indent="0">
              <a:lnSpc>
                <a:spcPct val="90000"/>
              </a:lnSpc>
              <a:buNone/>
              <a:defRPr/>
            </a:pPr>
            <a:endParaRPr lang="el-GR" altLang="el-GR" sz="3600" dirty="0"/>
          </a:p>
          <a:p>
            <a:endParaRPr lang="el-GR" sz="3600" dirty="0" smtClean="0"/>
          </a:p>
        </p:txBody>
      </p:sp>
    </p:spTree>
    <p:extLst>
      <p:ext uri="{BB962C8B-B14F-4D97-AF65-F5344CB8AC3E}">
        <p14:creationId xmlns:p14="http://schemas.microsoft.com/office/powerpoint/2010/main" val="6393799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Autofit/>
          </a:bodyPr>
          <a:lstStyle/>
          <a:p>
            <a:r>
              <a:rPr lang="el-GR" dirty="0" smtClean="0"/>
              <a:t>Υπηρεσίες Υγείας Υψηλής Ποιότητας</a:t>
            </a:r>
            <a:endParaRPr lang="el-GR" dirty="0"/>
          </a:p>
        </p:txBody>
      </p:sp>
      <p:sp>
        <p:nvSpPr>
          <p:cNvPr id="5" name="Θέση περιεχομένου 4"/>
          <p:cNvSpPr>
            <a:spLocks noGrp="1"/>
          </p:cNvSpPr>
          <p:nvPr>
            <p:ph idx="1"/>
          </p:nvPr>
        </p:nvSpPr>
        <p:spPr>
          <a:xfrm>
            <a:off x="464156" y="1438177"/>
            <a:ext cx="8229600" cy="4525963"/>
          </a:xfrm>
        </p:spPr>
        <p:txBody>
          <a:bodyPr>
            <a:noAutofit/>
          </a:bodyPr>
          <a:lstStyle/>
          <a:p>
            <a:pPr marL="0" indent="355600">
              <a:lnSpc>
                <a:spcPct val="90000"/>
              </a:lnSpc>
              <a:spcBef>
                <a:spcPts val="0"/>
              </a:spcBef>
              <a:buNone/>
              <a:defRPr/>
            </a:pPr>
            <a:endParaRPr lang="el-GR" sz="3600" dirty="0" smtClean="0"/>
          </a:p>
          <a:p>
            <a:pPr marL="0" indent="355600">
              <a:lnSpc>
                <a:spcPct val="90000"/>
              </a:lnSpc>
              <a:spcBef>
                <a:spcPts val="0"/>
              </a:spcBef>
              <a:buNone/>
              <a:defRPr/>
            </a:pPr>
            <a:r>
              <a:rPr lang="el-GR" sz="3600" dirty="0" smtClean="0"/>
              <a:t>Με </a:t>
            </a:r>
            <a:r>
              <a:rPr lang="el-GR" sz="3600" dirty="0"/>
              <a:t>την αναγνώριση και κάλυψη των αναγκών του πληθυσμού και την εξασφάλιση της κατάλληλης ισορροπίας μεταξύ προαγωγής της υγείας, πρόληψης της νόσου, θεραπείας, φροντίδας και αποκατάστασης".</a:t>
            </a:r>
          </a:p>
          <a:p>
            <a:pPr marL="0" lvl="0" indent="355600">
              <a:lnSpc>
                <a:spcPct val="90000"/>
              </a:lnSpc>
              <a:spcBef>
                <a:spcPts val="0"/>
              </a:spcBef>
              <a:buNone/>
              <a:defRPr/>
            </a:pPr>
            <a:endParaRPr lang="el-GR" sz="3600" dirty="0"/>
          </a:p>
          <a:p>
            <a:pPr marL="0" indent="355600">
              <a:lnSpc>
                <a:spcPct val="90000"/>
              </a:lnSpc>
              <a:spcBef>
                <a:spcPts val="0"/>
              </a:spcBef>
              <a:buNone/>
              <a:defRPr/>
            </a:pPr>
            <a:endParaRPr lang="el-GR" sz="3600" dirty="0"/>
          </a:p>
          <a:p>
            <a:pPr marL="0" lvl="0" indent="0">
              <a:lnSpc>
                <a:spcPct val="90000"/>
              </a:lnSpc>
              <a:spcBef>
                <a:spcPts val="0"/>
              </a:spcBef>
              <a:buNone/>
              <a:defRPr/>
            </a:pPr>
            <a:endParaRPr lang="el-GR" sz="3600" dirty="0"/>
          </a:p>
          <a:p>
            <a:pPr marL="0" indent="0">
              <a:lnSpc>
                <a:spcPct val="90000"/>
              </a:lnSpc>
              <a:spcBef>
                <a:spcPts val="0"/>
              </a:spcBef>
              <a:buNone/>
              <a:defRPr/>
            </a:pPr>
            <a:endParaRPr lang="el-GR" altLang="el-GR" sz="3600" dirty="0"/>
          </a:p>
          <a:p>
            <a:pPr marL="0" lvl="0" indent="0">
              <a:lnSpc>
                <a:spcPct val="90000"/>
              </a:lnSpc>
              <a:spcBef>
                <a:spcPts val="0"/>
              </a:spcBef>
              <a:buNone/>
              <a:defRPr/>
            </a:pPr>
            <a:r>
              <a:rPr lang="el-GR" sz="3600" dirty="0" smtClean="0"/>
              <a:t> </a:t>
            </a:r>
            <a:endParaRPr lang="el-GR" sz="3600" dirty="0"/>
          </a:p>
          <a:p>
            <a:pPr marL="0" indent="355600">
              <a:lnSpc>
                <a:spcPct val="90000"/>
              </a:lnSpc>
              <a:buNone/>
              <a:defRPr/>
            </a:pPr>
            <a:endParaRPr lang="el-GR" altLang="el-GR" sz="3600" dirty="0"/>
          </a:p>
          <a:p>
            <a:pPr marL="0" indent="355600">
              <a:lnSpc>
                <a:spcPct val="90000"/>
              </a:lnSpc>
              <a:buNone/>
              <a:defRPr/>
            </a:pPr>
            <a:endParaRPr lang="en-GB" altLang="el-GR" sz="3600" dirty="0"/>
          </a:p>
          <a:p>
            <a:pPr marL="0" indent="355600">
              <a:lnSpc>
                <a:spcPct val="90000"/>
              </a:lnSpc>
              <a:buNone/>
              <a:defRPr/>
            </a:pPr>
            <a:endParaRPr lang="el-GR" altLang="el-GR" sz="3600" dirty="0"/>
          </a:p>
          <a:p>
            <a:pPr marL="0" indent="0">
              <a:lnSpc>
                <a:spcPct val="90000"/>
              </a:lnSpc>
              <a:buNone/>
              <a:defRPr/>
            </a:pPr>
            <a:endParaRPr lang="el-GR" altLang="el-GR" sz="3600" dirty="0"/>
          </a:p>
          <a:p>
            <a:endParaRPr lang="el-GR" sz="3600" dirty="0" smtClean="0"/>
          </a:p>
        </p:txBody>
      </p:sp>
    </p:spTree>
    <p:extLst>
      <p:ext uri="{BB962C8B-B14F-4D97-AF65-F5344CB8AC3E}">
        <p14:creationId xmlns:p14="http://schemas.microsoft.com/office/powerpoint/2010/main" val="37313617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Autofit/>
          </a:bodyPr>
          <a:lstStyle/>
          <a:p>
            <a:r>
              <a:rPr lang="el-GR" altLang="el-GR" dirty="0" smtClean="0"/>
              <a:t>Αγωγή </a:t>
            </a:r>
            <a:r>
              <a:rPr lang="el-GR" altLang="el-GR" dirty="0"/>
              <a:t>Υγείας</a:t>
            </a:r>
            <a:endParaRPr lang="el-GR" dirty="0"/>
          </a:p>
        </p:txBody>
      </p:sp>
      <p:sp>
        <p:nvSpPr>
          <p:cNvPr id="5" name="Θέση περιεχομένου 4"/>
          <p:cNvSpPr>
            <a:spLocks noGrp="1"/>
          </p:cNvSpPr>
          <p:nvPr>
            <p:ph idx="1"/>
          </p:nvPr>
        </p:nvSpPr>
        <p:spPr/>
        <p:txBody>
          <a:bodyPr>
            <a:noAutofit/>
          </a:bodyPr>
          <a:lstStyle/>
          <a:p>
            <a:pPr lvl="0"/>
            <a:r>
              <a:rPr lang="el-GR" sz="2400" b="1" dirty="0" smtClean="0"/>
              <a:t>Αγωγή </a:t>
            </a:r>
            <a:r>
              <a:rPr lang="el-GR" sz="2400" b="1" dirty="0"/>
              <a:t>Υγείας</a:t>
            </a:r>
            <a:r>
              <a:rPr lang="el-GR" sz="2400" dirty="0"/>
              <a:t> είναι η διαδικασία που βοηθάει τα άτομα να παίρνουν αποφάσεις που προασπίζουν και προάγουν τη σωματική, ψυχική και κοινωνική τους ευεξία (</a:t>
            </a:r>
            <a:r>
              <a:rPr lang="el-GR" sz="2400" dirty="0" err="1"/>
              <a:t>Αmerican</a:t>
            </a:r>
            <a:r>
              <a:rPr lang="el-GR" sz="2400" dirty="0"/>
              <a:t> Joint Committee on Health </a:t>
            </a:r>
            <a:r>
              <a:rPr lang="el-GR" sz="2400" dirty="0" err="1"/>
              <a:t>Education</a:t>
            </a:r>
            <a:r>
              <a:rPr lang="el-GR" sz="2400" dirty="0"/>
              <a:t> </a:t>
            </a:r>
            <a:r>
              <a:rPr lang="el-GR" sz="2400" dirty="0" err="1"/>
              <a:t>Terminology</a:t>
            </a:r>
            <a:r>
              <a:rPr lang="el-GR" sz="2400" dirty="0"/>
              <a:t> 1973).</a:t>
            </a:r>
          </a:p>
          <a:p>
            <a:pPr lvl="0"/>
            <a:r>
              <a:rPr lang="el-GR" sz="2400" b="1" dirty="0" smtClean="0"/>
              <a:t>Αγωγή </a:t>
            </a:r>
            <a:r>
              <a:rPr lang="el-GR" sz="2400" b="1" dirty="0"/>
              <a:t>Υγείας</a:t>
            </a:r>
            <a:r>
              <a:rPr lang="el-GR" sz="2400" dirty="0"/>
              <a:t> είναι δραστηριότητα που παρέχει γνώσεις υγείας, π.χ. κάποια σχετικά μόνιμη αλλαγή στις ικανότητες ενός ατόμου. Μπορεί να προκαλέσει αλλαγές στην κατανόηση ή στον τρόπο σκέψης μπορεί να φέρει αλλαγές στις πεποιθήσεις ή στάσεις και να διευκολύνει την απόκτηση δεξιοτήτων μπορεί να φέρει αλλαγές στη συμπεριφορά και τον τρόπο ζωής (</a:t>
            </a:r>
            <a:r>
              <a:rPr lang="el-GR" sz="2400" dirty="0" err="1"/>
              <a:t>Tones</a:t>
            </a:r>
            <a:r>
              <a:rPr lang="el-GR" sz="2400" dirty="0"/>
              <a:t> και </a:t>
            </a:r>
            <a:r>
              <a:rPr lang="en-US" sz="2400" dirty="0" err="1"/>
              <a:t>Tilford</a:t>
            </a:r>
            <a:r>
              <a:rPr lang="el-GR" sz="2400" dirty="0"/>
              <a:t> 1994).</a:t>
            </a:r>
          </a:p>
          <a:p>
            <a:endParaRPr lang="el-GR" sz="2400" dirty="0"/>
          </a:p>
        </p:txBody>
      </p:sp>
    </p:spTree>
    <p:extLst>
      <p:ext uri="{BB962C8B-B14F-4D97-AF65-F5344CB8AC3E}">
        <p14:creationId xmlns:p14="http://schemas.microsoft.com/office/powerpoint/2010/main" val="33213300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Autofit/>
          </a:bodyPr>
          <a:lstStyle/>
          <a:p>
            <a:r>
              <a:rPr lang="el-GR" altLang="el-GR" dirty="0" smtClean="0"/>
              <a:t>Οι Στόχοι </a:t>
            </a:r>
            <a:r>
              <a:rPr lang="el-GR" altLang="el-GR" dirty="0"/>
              <a:t>της Αγωγής Υγείας είναι</a:t>
            </a:r>
            <a:r>
              <a:rPr lang="el-GR" altLang="el-GR" dirty="0" smtClean="0"/>
              <a:t>:</a:t>
            </a:r>
            <a:endParaRPr lang="el-GR" dirty="0"/>
          </a:p>
        </p:txBody>
      </p:sp>
      <p:sp>
        <p:nvSpPr>
          <p:cNvPr id="5" name="Θέση περιεχομένου 4"/>
          <p:cNvSpPr>
            <a:spLocks noGrp="1"/>
          </p:cNvSpPr>
          <p:nvPr>
            <p:ph idx="1"/>
          </p:nvPr>
        </p:nvSpPr>
        <p:spPr/>
        <p:txBody>
          <a:bodyPr>
            <a:noAutofit/>
          </a:bodyPr>
          <a:lstStyle/>
          <a:p>
            <a:pPr>
              <a:spcBef>
                <a:spcPts val="1800"/>
              </a:spcBef>
            </a:pPr>
            <a:r>
              <a:rPr lang="el-GR" sz="2200" i="1" dirty="0" smtClean="0"/>
              <a:t>Ευαισθητοποίηση </a:t>
            </a:r>
            <a:r>
              <a:rPr lang="el-GR" sz="2200" i="1" dirty="0"/>
              <a:t>- Συνειδητοποίηση </a:t>
            </a:r>
            <a:r>
              <a:rPr lang="el-GR" sz="2200" dirty="0"/>
              <a:t>του </a:t>
            </a:r>
            <a:r>
              <a:rPr lang="el-GR" sz="2200" dirty="0" smtClean="0"/>
              <a:t>ατόμου </a:t>
            </a:r>
            <a:r>
              <a:rPr lang="el-GR" sz="2200" dirty="0"/>
              <a:t>ή της ομάδας ως προς την ύπαρξη ενός προβλήματος που χρήζει διορθωτικής παρέμβασης.</a:t>
            </a:r>
          </a:p>
          <a:p>
            <a:pPr>
              <a:spcBef>
                <a:spcPts val="1800"/>
              </a:spcBef>
            </a:pPr>
            <a:r>
              <a:rPr lang="el-GR" sz="2200" i="1" dirty="0"/>
              <a:t>Παροχή γνώσεων</a:t>
            </a:r>
            <a:r>
              <a:rPr lang="el-GR" sz="2200" dirty="0"/>
              <a:t>, η οποία ακολουθεί και στοχεύει στον εξοπλισμό του ατόμου με τη γνώση που θα του επιτρέψει να δράσει προς τη σωστή κατεύθυνση.</a:t>
            </a:r>
          </a:p>
          <a:p>
            <a:pPr>
              <a:spcBef>
                <a:spcPts val="1800"/>
              </a:spcBef>
            </a:pPr>
            <a:r>
              <a:rPr lang="el-GR" sz="2200" i="1" dirty="0"/>
              <a:t>Ιεράρχηση αξιών </a:t>
            </a:r>
            <a:r>
              <a:rPr lang="el-GR" sz="2200" dirty="0"/>
              <a:t>που αποσκοπεί στην αποσαφήνιση, στη διαμόρφωση ή στην τροποποίηση των αξιών που σχετίζονται με την υγεία, ώστε να γίνει δυνατή η διορθωτική παρέμβαση.</a:t>
            </a:r>
          </a:p>
          <a:p>
            <a:pPr>
              <a:spcBef>
                <a:spcPts val="1800"/>
              </a:spcBef>
            </a:pPr>
            <a:r>
              <a:rPr lang="el-GR" sz="2200" i="1" dirty="0"/>
              <a:t>Αλλαγή πεποιθήσεων και στάσεων</a:t>
            </a:r>
            <a:r>
              <a:rPr lang="el-GR" sz="2200" dirty="0"/>
              <a:t>, η οποία αναφέρεται στην διαδικασία όπου το άτομο διαμορφώνει διαφοροποιημένες από τις αρχικές πεποιθήσεις και στάσεις, με βάση τα νέα δεδομένα. </a:t>
            </a:r>
          </a:p>
          <a:p>
            <a:pPr lvl="0">
              <a:spcBef>
                <a:spcPts val="1800"/>
              </a:spcBef>
            </a:pPr>
            <a:endParaRPr lang="el-GR" sz="2200" dirty="0"/>
          </a:p>
          <a:p>
            <a:pPr>
              <a:spcBef>
                <a:spcPts val="1800"/>
              </a:spcBef>
            </a:pPr>
            <a:endParaRPr lang="el-GR" sz="2200" dirty="0"/>
          </a:p>
        </p:txBody>
      </p:sp>
    </p:spTree>
    <p:extLst>
      <p:ext uri="{BB962C8B-B14F-4D97-AF65-F5344CB8AC3E}">
        <p14:creationId xmlns:p14="http://schemas.microsoft.com/office/powerpoint/2010/main" val="52262922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a:xfrm>
            <a:off x="0" y="274638"/>
            <a:ext cx="9144000" cy="1143000"/>
          </a:xfrm>
        </p:spPr>
        <p:txBody>
          <a:bodyPr>
            <a:noAutofit/>
          </a:bodyPr>
          <a:lstStyle/>
          <a:p>
            <a:r>
              <a:rPr lang="el-GR" altLang="el-GR" dirty="0" smtClean="0"/>
              <a:t>Οι Στόχοι </a:t>
            </a:r>
            <a:r>
              <a:rPr lang="el-GR" altLang="el-GR" dirty="0"/>
              <a:t>της Αγωγής Υγείας είναι</a:t>
            </a:r>
            <a:r>
              <a:rPr lang="el-GR" altLang="el-GR" dirty="0" smtClean="0"/>
              <a:t>:</a:t>
            </a:r>
            <a:r>
              <a:rPr lang="en-US" altLang="el-GR" dirty="0" smtClean="0"/>
              <a:t>  (2)</a:t>
            </a:r>
            <a:endParaRPr lang="el-GR" dirty="0"/>
          </a:p>
        </p:txBody>
      </p:sp>
      <p:sp>
        <p:nvSpPr>
          <p:cNvPr id="5" name="Θέση περιεχομένου 4"/>
          <p:cNvSpPr>
            <a:spLocks noGrp="1"/>
          </p:cNvSpPr>
          <p:nvPr>
            <p:ph idx="1"/>
          </p:nvPr>
        </p:nvSpPr>
        <p:spPr/>
        <p:txBody>
          <a:bodyPr>
            <a:noAutofit/>
          </a:bodyPr>
          <a:lstStyle/>
          <a:p>
            <a:pPr lvl="0">
              <a:spcBef>
                <a:spcPts val="1800"/>
              </a:spcBef>
            </a:pPr>
            <a:r>
              <a:rPr lang="el-GR" sz="2200" i="1" dirty="0" smtClean="0"/>
              <a:t>Λήψη </a:t>
            </a:r>
            <a:r>
              <a:rPr lang="el-GR" sz="2200" i="1" dirty="0"/>
              <a:t>αποφάσεων</a:t>
            </a:r>
            <a:r>
              <a:rPr lang="el-GR" sz="2200" dirty="0"/>
              <a:t>: από τη στιγμή που το άτομο ή η ομάδα ευαισθητοποιηθεί για ένα θέμα υγείας, αποκτήσει τις απαραίτητες γνώσεις, ιεραρχήσει τις αξίες του και υιοθετήσει τις “σωστές” πεποιθήσεις και στάσεις βρίσκεται στη θέση όπου μπορεί να αποφασίσει για τις διαδικασίες επίλυσης του προβλήματος.</a:t>
            </a:r>
          </a:p>
          <a:p>
            <a:pPr lvl="0">
              <a:spcBef>
                <a:spcPts val="1800"/>
              </a:spcBef>
            </a:pPr>
            <a:r>
              <a:rPr lang="el-GR" sz="2200" i="1" dirty="0"/>
              <a:t>Τροποποίηση συμπεριφοράς</a:t>
            </a:r>
            <a:r>
              <a:rPr lang="el-GR" sz="2200" dirty="0"/>
              <a:t>, η οποία αναφέρεται στην υιοθέτηση της </a:t>
            </a:r>
            <a:r>
              <a:rPr lang="el-GR" sz="2200" dirty="0" err="1"/>
              <a:t>ληφθείσας</a:t>
            </a:r>
            <a:r>
              <a:rPr lang="el-GR" sz="2200" dirty="0"/>
              <a:t> απόφασης. Αυτό το στάδιο είναι το δυσκολότερο, διότι η  νεοαποκτηθείσα συμπεριφορά να διατηρηθεί, να ριζώσει και να γίνει ο νέος τρόπος ζωής.</a:t>
            </a:r>
          </a:p>
          <a:p>
            <a:pPr>
              <a:spcBef>
                <a:spcPts val="1800"/>
              </a:spcBef>
            </a:pPr>
            <a:r>
              <a:rPr lang="el-GR" sz="2200" i="1" dirty="0" smtClean="0"/>
              <a:t>Αλλαγή </a:t>
            </a:r>
            <a:r>
              <a:rPr lang="el-GR" sz="2200" i="1" dirty="0"/>
              <a:t>περιβάλλοντος </a:t>
            </a:r>
            <a:r>
              <a:rPr lang="el-GR" sz="2200" dirty="0"/>
              <a:t>που αναφέρεται στην τροποποίηση των παραγόντων του περιβάλλοντος που επηρεάζουν την ανθρώπινη συμπεριφορά, ώστε η σωστή επιλογή να γίνει και η ευκολότερη επιλογή</a:t>
            </a:r>
            <a:r>
              <a:rPr lang="el-GR" sz="2200" dirty="0" smtClean="0"/>
              <a:t>.</a:t>
            </a:r>
            <a:endParaRPr lang="el-GR" sz="2200" dirty="0"/>
          </a:p>
          <a:p>
            <a:pPr lvl="0">
              <a:spcBef>
                <a:spcPts val="1800"/>
              </a:spcBef>
            </a:pPr>
            <a:endParaRPr lang="el-GR" sz="2200" dirty="0"/>
          </a:p>
          <a:p>
            <a:pPr>
              <a:spcBef>
                <a:spcPts val="1800"/>
              </a:spcBef>
            </a:pPr>
            <a:endParaRPr lang="el-GR" sz="2200" dirty="0"/>
          </a:p>
        </p:txBody>
      </p:sp>
    </p:spTree>
    <p:extLst>
      <p:ext uri="{BB962C8B-B14F-4D97-AF65-F5344CB8AC3E}">
        <p14:creationId xmlns:p14="http://schemas.microsoft.com/office/powerpoint/2010/main" val="34760675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altLang="el-GR" dirty="0">
                <a:latin typeface="Arial" charset="0"/>
                <a:cs typeface="Arial" charset="0"/>
              </a:rPr>
              <a:t>Μοντέλο Πεποιθήσεων Υγείας </a:t>
            </a:r>
            <a:endParaRPr lang="el-GR" dirty="0"/>
          </a:p>
        </p:txBody>
      </p:sp>
      <p:sp>
        <p:nvSpPr>
          <p:cNvPr id="5" name="Θέση περιεχομένου 4"/>
          <p:cNvSpPr>
            <a:spLocks noGrp="1"/>
          </p:cNvSpPr>
          <p:nvPr>
            <p:ph idx="1"/>
          </p:nvPr>
        </p:nvSpPr>
        <p:spPr/>
        <p:txBody>
          <a:bodyPr>
            <a:noAutofit/>
          </a:bodyPr>
          <a:lstStyle/>
          <a:p>
            <a:r>
              <a:rPr lang="el-GR" altLang="el-GR" dirty="0" smtClean="0"/>
              <a:t>Η </a:t>
            </a:r>
            <a:r>
              <a:rPr lang="el-GR" altLang="el-GR" dirty="0"/>
              <a:t>προληπτική Αγωγή Υγείας όπως και </a:t>
            </a:r>
            <a:r>
              <a:rPr lang="el-GR" altLang="el-GR" dirty="0" smtClean="0"/>
              <a:t>η πρόληψη </a:t>
            </a:r>
            <a:r>
              <a:rPr lang="el-GR" altLang="el-GR" dirty="0"/>
              <a:t>της νόσου διακρίνεται σε πρωτογενή, δευτερογενή και τριτογενή (</a:t>
            </a:r>
            <a:r>
              <a:rPr lang="el-GR" altLang="el-GR" dirty="0" err="1"/>
              <a:t>Tones</a:t>
            </a:r>
            <a:r>
              <a:rPr lang="el-GR" altLang="el-GR" dirty="0"/>
              <a:t> 1994) και εμπεριέχει και ψυχολογικές έννοιες που εντοπίζονται στη μελέτη και τροποποίηση της συμπεριφοράς </a:t>
            </a:r>
          </a:p>
          <a:p>
            <a:endParaRPr lang="el-GR" dirty="0"/>
          </a:p>
        </p:txBody>
      </p:sp>
    </p:spTree>
    <p:extLst>
      <p:ext uri="{BB962C8B-B14F-4D97-AF65-F5344CB8AC3E}">
        <p14:creationId xmlns:p14="http://schemas.microsoft.com/office/powerpoint/2010/main" val="142442133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a:bodyPr>
          <a:lstStyle/>
          <a:p>
            <a:r>
              <a:rPr lang="el-GR" altLang="el-GR" dirty="0" smtClean="0">
                <a:latin typeface="Arial" panose="020B0604020202020204" pitchFamily="34" charset="0"/>
                <a:cs typeface="Arial" panose="020B0604020202020204" pitchFamily="34" charset="0"/>
              </a:rPr>
              <a:t>Πρωτογενής </a:t>
            </a:r>
            <a:r>
              <a:rPr lang="el-GR" altLang="el-GR" dirty="0">
                <a:latin typeface="Arial" panose="020B0604020202020204" pitchFamily="34" charset="0"/>
                <a:cs typeface="Arial" panose="020B0604020202020204" pitchFamily="34" charset="0"/>
              </a:rPr>
              <a:t>Αγωγή Υγείας</a:t>
            </a:r>
            <a:r>
              <a:rPr lang="el-GR" altLang="el-GR" dirty="0" smtClean="0">
                <a:latin typeface="Arial" charset="0"/>
                <a:cs typeface="Arial" charset="0"/>
              </a:rPr>
              <a:t> </a:t>
            </a:r>
            <a:endParaRPr lang="el-GR" dirty="0"/>
          </a:p>
        </p:txBody>
      </p:sp>
      <p:sp>
        <p:nvSpPr>
          <p:cNvPr id="5" name="Θέση περιεχομένου 4"/>
          <p:cNvSpPr>
            <a:spLocks noGrp="1"/>
          </p:cNvSpPr>
          <p:nvPr>
            <p:ph idx="1"/>
          </p:nvPr>
        </p:nvSpPr>
        <p:spPr/>
        <p:txBody>
          <a:bodyPr>
            <a:noAutofit/>
          </a:bodyPr>
          <a:lstStyle/>
          <a:p>
            <a:r>
              <a:rPr lang="el-GR" altLang="el-GR" dirty="0" smtClean="0"/>
              <a:t>Η </a:t>
            </a:r>
            <a:r>
              <a:rPr lang="el-GR" altLang="el-GR" dirty="0"/>
              <a:t>Πρωτογενής Αγωγή Υγείας στοχεύει στην τροποποίηση της συμπεριφοράς που θεωρείται ότι ευθύνεται για συγκεκριμένη νόσο, π.χ. διακοπή του καπνίσματος, ή επηρεάζει την εκδήλωση συγκεκριμένης νόσου, π.χ. χρήση των προληπτικών υπηρεσιών έγκαιρα και κατάλληλα. </a:t>
            </a:r>
          </a:p>
          <a:p>
            <a:pPr marL="0" indent="0">
              <a:buNone/>
            </a:pPr>
            <a:endParaRPr lang="el-GR" altLang="el-GR" dirty="0"/>
          </a:p>
          <a:p>
            <a:endParaRPr lang="el-GR" dirty="0"/>
          </a:p>
        </p:txBody>
      </p:sp>
    </p:spTree>
    <p:extLst>
      <p:ext uri="{BB962C8B-B14F-4D97-AF65-F5344CB8AC3E}">
        <p14:creationId xmlns:p14="http://schemas.microsoft.com/office/powerpoint/2010/main" val="289757911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Autofit/>
          </a:bodyPr>
          <a:lstStyle/>
          <a:p>
            <a:r>
              <a:rPr lang="el-GR" altLang="el-GR" dirty="0" smtClean="0"/>
              <a:t>Η Δευτερογενής </a:t>
            </a:r>
            <a:r>
              <a:rPr lang="el-GR" altLang="el-GR" dirty="0"/>
              <a:t>Αγωγή Υγείας </a:t>
            </a:r>
            <a:r>
              <a:rPr lang="el-GR" altLang="el-GR" dirty="0" smtClean="0"/>
              <a:t>Στοχεύει </a:t>
            </a:r>
            <a:r>
              <a:rPr lang="el-GR" altLang="el-GR" dirty="0"/>
              <a:t>στην</a:t>
            </a:r>
            <a:endParaRPr lang="el-GR" dirty="0"/>
          </a:p>
        </p:txBody>
      </p:sp>
      <p:sp>
        <p:nvSpPr>
          <p:cNvPr id="5" name="Θέση περιεχομένου 4"/>
          <p:cNvSpPr>
            <a:spLocks noGrp="1"/>
          </p:cNvSpPr>
          <p:nvPr>
            <p:ph idx="1"/>
          </p:nvPr>
        </p:nvSpPr>
        <p:spPr>
          <a:xfrm>
            <a:off x="464156" y="1711349"/>
            <a:ext cx="8229600" cy="4525963"/>
          </a:xfrm>
        </p:spPr>
        <p:txBody>
          <a:bodyPr>
            <a:noAutofit/>
          </a:bodyPr>
          <a:lstStyle/>
          <a:p>
            <a:pPr>
              <a:spcBef>
                <a:spcPts val="1800"/>
              </a:spcBef>
            </a:pPr>
            <a:r>
              <a:rPr lang="el-GR" altLang="el-GR" sz="2800" dirty="0" smtClean="0"/>
              <a:t>Χρήση </a:t>
            </a:r>
            <a:r>
              <a:rPr lang="el-GR" altLang="el-GR" sz="2800" dirty="0"/>
              <a:t>υπηρεσιών έγκαιρης διάγνωσης,</a:t>
            </a:r>
            <a:endParaRPr lang="en-US" altLang="el-GR" sz="2800" dirty="0"/>
          </a:p>
          <a:p>
            <a:pPr>
              <a:spcBef>
                <a:spcPts val="1800"/>
              </a:spcBef>
            </a:pPr>
            <a:r>
              <a:rPr lang="el-GR" altLang="el-GR" sz="2800" dirty="0" err="1" smtClean="0"/>
              <a:t>Αυτοφροντίδα</a:t>
            </a:r>
            <a:r>
              <a:rPr lang="el-GR" altLang="el-GR" sz="2800" dirty="0" smtClean="0"/>
              <a:t> </a:t>
            </a:r>
            <a:r>
              <a:rPr lang="el-GR" altLang="el-GR" sz="2800" dirty="0"/>
              <a:t>για έγκαιρη επισήμανση αλλαγών,</a:t>
            </a:r>
          </a:p>
          <a:p>
            <a:pPr>
              <a:spcBef>
                <a:spcPts val="1800"/>
              </a:spcBef>
            </a:pPr>
            <a:r>
              <a:rPr lang="el-GR" altLang="el-GR" sz="2800" dirty="0"/>
              <a:t>Συμμόρφωση με την ενδεδειγμένη ιατρική, φαρμακευτική ή άλλη </a:t>
            </a:r>
            <a:r>
              <a:rPr lang="el-GR" altLang="el-GR" sz="2800" dirty="0" smtClean="0"/>
              <a:t>θεραπεία.</a:t>
            </a:r>
            <a:endParaRPr lang="el-GR" sz="2800" dirty="0"/>
          </a:p>
        </p:txBody>
      </p:sp>
    </p:spTree>
    <p:extLst>
      <p:ext uri="{BB962C8B-B14F-4D97-AF65-F5344CB8AC3E}">
        <p14:creationId xmlns:p14="http://schemas.microsoft.com/office/powerpoint/2010/main" val="3894934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Autofit/>
          </a:bodyPr>
          <a:lstStyle/>
          <a:p>
            <a:r>
              <a:rPr lang="el-GR" altLang="el-GR" dirty="0" smtClean="0"/>
              <a:t>Τριτογενής </a:t>
            </a:r>
            <a:r>
              <a:rPr lang="el-GR" altLang="el-GR" dirty="0"/>
              <a:t>Αγωγή Υγείας</a:t>
            </a:r>
            <a:endParaRPr lang="el-GR" dirty="0"/>
          </a:p>
        </p:txBody>
      </p:sp>
      <p:sp>
        <p:nvSpPr>
          <p:cNvPr id="5" name="Θέση περιεχομένου 4"/>
          <p:cNvSpPr>
            <a:spLocks noGrp="1"/>
          </p:cNvSpPr>
          <p:nvPr>
            <p:ph idx="1"/>
          </p:nvPr>
        </p:nvSpPr>
        <p:spPr/>
        <p:txBody>
          <a:bodyPr>
            <a:noAutofit/>
          </a:bodyPr>
          <a:lstStyle/>
          <a:p>
            <a:pPr marL="514350" indent="-514350">
              <a:spcBef>
                <a:spcPts val="1800"/>
              </a:spcBef>
              <a:buFont typeface="+mj-lt"/>
              <a:buAutoNum type="arabicPeriod"/>
              <a:defRPr/>
            </a:pPr>
            <a:r>
              <a:rPr lang="el-GR" sz="2800" dirty="0" smtClean="0"/>
              <a:t>Συμμόρφωση </a:t>
            </a:r>
            <a:r>
              <a:rPr lang="el-GR" sz="2800" dirty="0"/>
              <a:t>με την ενδεδειγμένη θεραπεία,</a:t>
            </a:r>
            <a:endParaRPr lang="en-US" sz="2800" dirty="0"/>
          </a:p>
          <a:p>
            <a:pPr marL="514350" indent="-514350">
              <a:spcBef>
                <a:spcPts val="1800"/>
              </a:spcBef>
              <a:buFont typeface="+mj-lt"/>
              <a:buAutoNum type="arabicPeriod"/>
              <a:defRPr/>
            </a:pPr>
            <a:r>
              <a:rPr lang="el-GR" sz="2800" dirty="0" smtClean="0"/>
              <a:t>Υγιή </a:t>
            </a:r>
            <a:r>
              <a:rPr lang="el-GR" sz="2800" dirty="0"/>
              <a:t>τρόπο ζωής για βελτίωση της ποιότητας ζωής,</a:t>
            </a:r>
            <a:endParaRPr lang="en-US" sz="2800" dirty="0"/>
          </a:p>
          <a:p>
            <a:pPr marL="514350" indent="-514350">
              <a:spcBef>
                <a:spcPts val="1800"/>
              </a:spcBef>
              <a:buFont typeface="+mj-lt"/>
              <a:buAutoNum type="arabicPeriod"/>
              <a:defRPr/>
            </a:pPr>
            <a:r>
              <a:rPr lang="el-GR" sz="2800" dirty="0" smtClean="0"/>
              <a:t>Υποστήριξη </a:t>
            </a:r>
            <a:r>
              <a:rPr lang="el-GR" sz="2800" dirty="0"/>
              <a:t>των ατόμων της οικογένειας ή άλλων που συμμετέχουν στη φροντίδα των ασθενών, </a:t>
            </a:r>
            <a:endParaRPr lang="en-US" sz="2800" dirty="0"/>
          </a:p>
          <a:p>
            <a:pPr marL="514350" indent="-514350">
              <a:spcBef>
                <a:spcPts val="1800"/>
              </a:spcBef>
              <a:buFont typeface="+mj-lt"/>
              <a:buAutoNum type="arabicPeriod"/>
              <a:defRPr/>
            </a:pPr>
            <a:r>
              <a:rPr lang="el-GR" sz="2800" dirty="0"/>
              <a:t>Συμβουλευτική ή και υποστηρικτική φροντίδα για αντιμετώπιση ή αποδοχή του προβλήματος υγείας </a:t>
            </a:r>
          </a:p>
          <a:p>
            <a:pPr marL="514350" indent="-514350">
              <a:spcBef>
                <a:spcPts val="1800"/>
              </a:spcBef>
              <a:buFont typeface="+mj-lt"/>
              <a:buAutoNum type="arabicPeriod"/>
            </a:pPr>
            <a:endParaRPr lang="el-GR" sz="2800" dirty="0"/>
          </a:p>
        </p:txBody>
      </p:sp>
    </p:spTree>
    <p:extLst>
      <p:ext uri="{BB962C8B-B14F-4D97-AF65-F5344CB8AC3E}">
        <p14:creationId xmlns:p14="http://schemas.microsoft.com/office/powerpoint/2010/main" val="6742871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a:bodyPr>
          <a:lstStyle/>
          <a:p>
            <a:r>
              <a:rPr lang="el-GR" dirty="0" smtClean="0"/>
              <a:t>Προαγωγή της Υγείας</a:t>
            </a:r>
            <a:endParaRPr lang="el-GR" dirty="0"/>
          </a:p>
        </p:txBody>
      </p:sp>
      <p:sp>
        <p:nvSpPr>
          <p:cNvPr id="5" name="Θέση περιεχομένου 4"/>
          <p:cNvSpPr>
            <a:spLocks noGrp="1"/>
          </p:cNvSpPr>
          <p:nvPr>
            <p:ph idx="1"/>
          </p:nvPr>
        </p:nvSpPr>
        <p:spPr>
          <a:xfrm>
            <a:off x="464156" y="1438177"/>
            <a:ext cx="8229600" cy="4525963"/>
          </a:xfrm>
        </p:spPr>
        <p:txBody>
          <a:bodyPr>
            <a:noAutofit/>
          </a:bodyPr>
          <a:lstStyle/>
          <a:p>
            <a:pPr marL="0" lvl="0" indent="355600">
              <a:lnSpc>
                <a:spcPct val="90000"/>
              </a:lnSpc>
              <a:buNone/>
              <a:defRPr/>
            </a:pPr>
            <a:r>
              <a:rPr lang="el-GR" sz="2700" dirty="0" smtClean="0"/>
              <a:t>Ο </a:t>
            </a:r>
            <a:r>
              <a:rPr lang="el-GR" sz="2700" dirty="0"/>
              <a:t>όρος Προαγωγή της Υγείας είναι σχετικά πρόσφατος. Χρησιμοποιήθηκε για πρώτη φορά στον Καναδά το 1974 (</a:t>
            </a:r>
            <a:r>
              <a:rPr lang="el-GR" sz="2700" dirty="0" err="1"/>
              <a:t>Lalonde</a:t>
            </a:r>
            <a:r>
              <a:rPr lang="el-GR" sz="2700" dirty="0"/>
              <a:t> 1974) αν και ως ιδέα μπορεί ν’ ανιχνευθεί σε διάφορα κείμενα νωρίτερα (</a:t>
            </a:r>
            <a:r>
              <a:rPr lang="el-GR" sz="2700" dirty="0" err="1"/>
              <a:t>Herberg</a:t>
            </a:r>
            <a:r>
              <a:rPr lang="el-GR" sz="2700" dirty="0"/>
              <a:t> 1989). Έκτοτε έχει χρησιμοποιηθεί σε διάφορα κείμενα διεθνών και εθνικών οργανισμών (WHO 1978, US </a:t>
            </a:r>
            <a:r>
              <a:rPr lang="el-GR" sz="2700" dirty="0" err="1"/>
              <a:t>Dept</a:t>
            </a:r>
            <a:r>
              <a:rPr lang="el-GR" sz="2700" dirty="0"/>
              <a:t>. of Health 1979) αλλά έγινε δημοφιλής στις αρχές της δεκαετίας του 1980. Η Προαγωγή Υγείας συχνά αναφέρεται ότι αποτελεί νέο κίνημα, παρ’ όλα αυτά είναι γενικά παραδεκτό ότι κατάγεται από το κίνημα της Δημόσιας Υγείας, που στη σύγχρονη μορφή του ξεκίνησε το </a:t>
            </a:r>
            <a:r>
              <a:rPr lang="el-GR" sz="2700" dirty="0" smtClean="0"/>
              <a:t>19</a:t>
            </a:r>
            <a:r>
              <a:rPr lang="el-GR" sz="2700" baseline="30000" dirty="0" smtClean="0"/>
              <a:t>ο</a:t>
            </a:r>
            <a:r>
              <a:rPr lang="el-GR" sz="2700" dirty="0" smtClean="0"/>
              <a:t> αιώνα</a:t>
            </a:r>
          </a:p>
          <a:p>
            <a:pPr marL="0" lvl="0" indent="0" algn="r">
              <a:lnSpc>
                <a:spcPct val="90000"/>
              </a:lnSpc>
              <a:spcBef>
                <a:spcPts val="0"/>
              </a:spcBef>
              <a:buNone/>
              <a:defRPr/>
            </a:pPr>
            <a:r>
              <a:rPr lang="el-GR" sz="2000" dirty="0" smtClean="0"/>
              <a:t>(</a:t>
            </a:r>
            <a:r>
              <a:rPr lang="el-GR" sz="2000" dirty="0" err="1" smtClean="0"/>
              <a:t>Green</a:t>
            </a:r>
            <a:r>
              <a:rPr lang="el-GR" sz="2000" dirty="0" smtClean="0"/>
              <a:t> </a:t>
            </a:r>
            <a:r>
              <a:rPr lang="el-GR" sz="2000" dirty="0"/>
              <a:t>και </a:t>
            </a:r>
            <a:r>
              <a:rPr lang="el-GR" sz="2000" dirty="0" err="1"/>
              <a:t>Reaburn</a:t>
            </a:r>
            <a:r>
              <a:rPr lang="el-GR" sz="2000" dirty="0"/>
              <a:t> 1990, </a:t>
            </a:r>
            <a:r>
              <a:rPr lang="el-GR" sz="2000" dirty="0" err="1"/>
              <a:t>Macdonald</a:t>
            </a:r>
            <a:r>
              <a:rPr lang="el-GR" sz="2000" dirty="0"/>
              <a:t> και </a:t>
            </a:r>
            <a:r>
              <a:rPr lang="el-GR" sz="2000" dirty="0" err="1"/>
              <a:t>Bunton</a:t>
            </a:r>
            <a:r>
              <a:rPr lang="el-GR" sz="2000" dirty="0"/>
              <a:t> 1992</a:t>
            </a:r>
            <a:r>
              <a:rPr lang="el-GR" sz="2000" dirty="0" smtClean="0"/>
              <a:t>) </a:t>
            </a:r>
            <a:endParaRPr lang="el-GR" sz="2000" dirty="0"/>
          </a:p>
          <a:p>
            <a:pPr marL="0" indent="355600">
              <a:lnSpc>
                <a:spcPct val="90000"/>
              </a:lnSpc>
              <a:buNone/>
              <a:defRPr/>
            </a:pPr>
            <a:endParaRPr lang="el-GR" altLang="el-GR" sz="2700" dirty="0"/>
          </a:p>
          <a:p>
            <a:pPr marL="0" indent="355600">
              <a:lnSpc>
                <a:spcPct val="90000"/>
              </a:lnSpc>
              <a:buNone/>
              <a:defRPr/>
            </a:pPr>
            <a:endParaRPr lang="en-GB" altLang="el-GR" sz="2700" dirty="0"/>
          </a:p>
          <a:p>
            <a:pPr marL="0" indent="355600">
              <a:lnSpc>
                <a:spcPct val="90000"/>
              </a:lnSpc>
              <a:buNone/>
              <a:defRPr/>
            </a:pPr>
            <a:endParaRPr lang="el-GR" altLang="el-GR" sz="2700" dirty="0"/>
          </a:p>
          <a:p>
            <a:pPr marL="0" indent="0">
              <a:lnSpc>
                <a:spcPct val="90000"/>
              </a:lnSpc>
              <a:buNone/>
              <a:defRPr/>
            </a:pPr>
            <a:endParaRPr lang="el-GR" altLang="el-GR" sz="2700" dirty="0"/>
          </a:p>
          <a:p>
            <a:endParaRPr lang="el-GR" sz="2700" dirty="0" smtClean="0"/>
          </a:p>
        </p:txBody>
      </p:sp>
    </p:spTree>
    <p:extLst>
      <p:ext uri="{BB962C8B-B14F-4D97-AF65-F5344CB8AC3E}">
        <p14:creationId xmlns:p14="http://schemas.microsoft.com/office/powerpoint/2010/main" val="279100705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44624"/>
            <a:ext cx="8229600" cy="1143000"/>
          </a:xfrm>
        </p:spPr>
        <p:txBody>
          <a:bodyPr>
            <a:noAutofit/>
          </a:bodyPr>
          <a:lstStyle/>
          <a:p>
            <a:r>
              <a:rPr lang="el-GR" dirty="0" smtClean="0"/>
              <a:t>Μέθοδοι </a:t>
            </a:r>
            <a:r>
              <a:rPr lang="el-GR" dirty="0"/>
              <a:t>Αγωγής Υγείας  </a:t>
            </a:r>
          </a:p>
        </p:txBody>
      </p:sp>
      <p:grpSp>
        <p:nvGrpSpPr>
          <p:cNvPr id="7" name="Group 3"/>
          <p:cNvGrpSpPr>
            <a:grpSpLocks/>
          </p:cNvGrpSpPr>
          <p:nvPr/>
        </p:nvGrpSpPr>
        <p:grpSpPr bwMode="auto">
          <a:xfrm>
            <a:off x="72008" y="1161999"/>
            <a:ext cx="8892480" cy="5219329"/>
            <a:chOff x="-3" y="-3"/>
            <a:chExt cx="4028" cy="3572"/>
          </a:xfrm>
          <a:noFill/>
        </p:grpSpPr>
        <p:grpSp>
          <p:nvGrpSpPr>
            <p:cNvPr id="8" name="Group 4"/>
            <p:cNvGrpSpPr>
              <a:grpSpLocks/>
            </p:cNvGrpSpPr>
            <p:nvPr/>
          </p:nvGrpSpPr>
          <p:grpSpPr bwMode="auto">
            <a:xfrm>
              <a:off x="0" y="0"/>
              <a:ext cx="4022" cy="3566"/>
              <a:chOff x="0" y="0"/>
              <a:chExt cx="4022" cy="3566"/>
            </a:xfrm>
            <a:grpFill/>
          </p:grpSpPr>
          <p:grpSp>
            <p:nvGrpSpPr>
              <p:cNvPr id="10" name="Group 5"/>
              <p:cNvGrpSpPr>
                <a:grpSpLocks/>
              </p:cNvGrpSpPr>
              <p:nvPr/>
            </p:nvGrpSpPr>
            <p:grpSpPr bwMode="auto">
              <a:xfrm>
                <a:off x="0" y="0"/>
                <a:ext cx="2011" cy="3566"/>
                <a:chOff x="0" y="0"/>
                <a:chExt cx="2011" cy="3566"/>
              </a:xfrm>
              <a:grpFill/>
            </p:grpSpPr>
            <p:sp>
              <p:nvSpPr>
                <p:cNvPr id="17" name="Rectangle 6"/>
                <p:cNvSpPr>
                  <a:spLocks noChangeArrowheads="1"/>
                </p:cNvSpPr>
                <p:nvPr/>
              </p:nvSpPr>
              <p:spPr bwMode="auto">
                <a:xfrm>
                  <a:off x="241" y="172"/>
                  <a:ext cx="1613" cy="3303"/>
                </a:xfrm>
                <a:prstGeom prst="rect">
                  <a:avLst/>
                </a:prstGeom>
                <a:grpFill/>
                <a:ln w="9525">
                  <a:solidFill>
                    <a:srgbClr val="5075BC"/>
                  </a:solidFill>
                  <a:miter lim="800000"/>
                  <a:headEnd/>
                  <a:tailEnd/>
                </a:ln>
                <a:scene3d>
                  <a:camera prst="orthographicFront"/>
                  <a:lightRig rig="threePt" dir="t"/>
                </a:scene3d>
                <a:sp3d>
                  <a:bevelT prst="angle"/>
                </a:sp3d>
                <a:extLst/>
              </p:spPr>
              <p:txBody>
                <a:bodyPr tIns="152352" bIns="76176"/>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defRPr/>
                  </a:pPr>
                  <a:r>
                    <a:rPr lang="el-GR" altLang="el-GR" sz="1600" b="1" i="1" dirty="0" smtClean="0">
                      <a:solidFill>
                        <a:srgbClr val="5075BC"/>
                      </a:solidFill>
                      <a:latin typeface="+mn-lt"/>
                    </a:rPr>
                    <a:t>Ενεργητικές εκπαιδευτικές μέθοδοι</a:t>
                  </a:r>
                  <a:endParaRPr lang="en-US" altLang="el-GR" sz="1600" b="1" i="1" dirty="0" smtClean="0">
                    <a:solidFill>
                      <a:srgbClr val="5075BC"/>
                    </a:solidFill>
                    <a:latin typeface="+mn-lt"/>
                  </a:endParaRPr>
                </a:p>
                <a:p>
                  <a:pPr eaLnBrk="1" hangingPunct="1">
                    <a:defRPr/>
                  </a:pPr>
                  <a:endParaRPr lang="en-GB" altLang="el-GR" sz="1600" b="1" i="1" dirty="0" smtClean="0">
                    <a:latin typeface="+mn-lt"/>
                  </a:endParaRPr>
                </a:p>
                <a:p>
                  <a:pPr marL="285750" indent="-285750">
                    <a:buFont typeface="Arial" panose="020B0604020202020204" pitchFamily="34" charset="0"/>
                    <a:buChar char="•"/>
                    <a:defRPr/>
                  </a:pPr>
                  <a:r>
                    <a:rPr lang="el-GR" altLang="el-GR" sz="1600" dirty="0" smtClean="0">
                      <a:latin typeface="+mn-lt"/>
                      <a:cs typeface="Arial" charset="0"/>
                    </a:rPr>
                    <a:t>Διάλεξη, ομιλία</a:t>
                  </a:r>
                  <a:endParaRPr lang="en-GB" altLang="el-GR" sz="1600" dirty="0" smtClean="0">
                    <a:latin typeface="+mn-lt"/>
                    <a:cs typeface="Times New Roman" pitchFamily="18" charset="0"/>
                  </a:endParaRPr>
                </a:p>
                <a:p>
                  <a:pPr marL="285750" indent="-285750">
                    <a:buFont typeface="Arial" panose="020B0604020202020204" pitchFamily="34" charset="0"/>
                    <a:buChar char="•"/>
                    <a:defRPr/>
                  </a:pPr>
                  <a:r>
                    <a:rPr lang="el-GR" altLang="el-GR" sz="1600" dirty="0" smtClean="0">
                      <a:latin typeface="+mn-lt"/>
                      <a:cs typeface="Arial" charset="0"/>
                    </a:rPr>
                    <a:t>Στρογγυλό τραπέζι (</a:t>
                  </a:r>
                  <a:r>
                    <a:rPr lang="en-GB" altLang="el-GR" sz="1600" dirty="0" smtClean="0">
                      <a:latin typeface="+mn-lt"/>
                      <a:cs typeface="Arial" charset="0"/>
                    </a:rPr>
                    <a:t>Panel</a:t>
                  </a:r>
                  <a:r>
                    <a:rPr lang="el-GR" altLang="el-GR" sz="1600" dirty="0" smtClean="0">
                      <a:latin typeface="+mn-lt"/>
                      <a:cs typeface="Arial" charset="0"/>
                    </a:rPr>
                    <a:t>)</a:t>
                  </a:r>
                  <a:endParaRPr lang="en-GB" altLang="el-GR" sz="1600" dirty="0" smtClean="0">
                    <a:latin typeface="+mn-lt"/>
                    <a:cs typeface="Times New Roman" pitchFamily="18" charset="0"/>
                  </a:endParaRPr>
                </a:p>
                <a:p>
                  <a:pPr marL="285750" indent="-285750">
                    <a:buFont typeface="Arial" panose="020B0604020202020204" pitchFamily="34" charset="0"/>
                    <a:buChar char="•"/>
                    <a:defRPr/>
                  </a:pPr>
                  <a:r>
                    <a:rPr lang="el-GR" altLang="el-GR" sz="1600" dirty="0" smtClean="0">
                      <a:latin typeface="+mn-lt"/>
                      <a:cs typeface="Arial" charset="0"/>
                    </a:rPr>
                    <a:t>Μελέτη περιπτώσεως (</a:t>
                  </a:r>
                  <a:r>
                    <a:rPr lang="en-GB" altLang="el-GR" sz="1600" dirty="0" smtClean="0">
                      <a:latin typeface="+mn-lt"/>
                      <a:cs typeface="Arial" charset="0"/>
                    </a:rPr>
                    <a:t>Case study</a:t>
                  </a:r>
                  <a:r>
                    <a:rPr lang="el-GR" altLang="el-GR" sz="1600" dirty="0" smtClean="0">
                      <a:latin typeface="+mn-lt"/>
                      <a:cs typeface="Arial" charset="0"/>
                    </a:rPr>
                    <a:t>)</a:t>
                  </a:r>
                  <a:endParaRPr lang="en-GB" altLang="el-GR" sz="1600" dirty="0" smtClean="0">
                    <a:latin typeface="+mn-lt"/>
                    <a:cs typeface="Times New Roman" pitchFamily="18" charset="0"/>
                  </a:endParaRPr>
                </a:p>
                <a:p>
                  <a:pPr marL="285750" indent="-285750">
                    <a:buFont typeface="Arial" panose="020B0604020202020204" pitchFamily="34" charset="0"/>
                    <a:buChar char="•"/>
                    <a:defRPr/>
                  </a:pPr>
                  <a:r>
                    <a:rPr lang="el-GR" altLang="el-GR" sz="1600" dirty="0" smtClean="0">
                      <a:latin typeface="+mn-lt"/>
                      <a:cs typeface="Arial" charset="0"/>
                    </a:rPr>
                    <a:t>Καταιγισμός ιδεών (</a:t>
                  </a:r>
                  <a:r>
                    <a:rPr lang="en-GB" altLang="el-GR" sz="1600" dirty="0" smtClean="0">
                      <a:latin typeface="+mn-lt"/>
                      <a:cs typeface="Arial" charset="0"/>
                    </a:rPr>
                    <a:t>Brainstorming</a:t>
                  </a:r>
                  <a:r>
                    <a:rPr lang="el-GR" altLang="el-GR" sz="1600" dirty="0" smtClean="0">
                      <a:latin typeface="+mn-lt"/>
                      <a:cs typeface="Arial" charset="0"/>
                    </a:rPr>
                    <a:t>)</a:t>
                  </a:r>
                  <a:endParaRPr lang="en-GB" altLang="el-GR" sz="1600" dirty="0" smtClean="0">
                    <a:latin typeface="+mn-lt"/>
                    <a:cs typeface="Times New Roman" pitchFamily="18" charset="0"/>
                  </a:endParaRPr>
                </a:p>
                <a:p>
                  <a:pPr marL="285750" indent="-285750">
                    <a:buFont typeface="Arial" panose="020B0604020202020204" pitchFamily="34" charset="0"/>
                    <a:buChar char="•"/>
                    <a:defRPr/>
                  </a:pPr>
                  <a:r>
                    <a:rPr lang="el-GR" altLang="el-GR" sz="1600" dirty="0" smtClean="0">
                      <a:latin typeface="+mn-lt"/>
                      <a:cs typeface="Arial" charset="0"/>
                    </a:rPr>
                    <a:t>Συζήτηση σε μικρές ομάδες (</a:t>
                  </a:r>
                  <a:r>
                    <a:rPr lang="en-GB" altLang="el-GR" sz="1600" dirty="0" smtClean="0">
                      <a:latin typeface="+mn-lt"/>
                      <a:cs typeface="Arial" charset="0"/>
                    </a:rPr>
                    <a:t>Buzz groups</a:t>
                  </a:r>
                  <a:r>
                    <a:rPr lang="el-GR" altLang="el-GR" sz="1600" dirty="0" smtClean="0">
                      <a:latin typeface="+mn-lt"/>
                      <a:cs typeface="Arial" charset="0"/>
                    </a:rPr>
                    <a:t>)</a:t>
                  </a:r>
                  <a:endParaRPr lang="en-GB" altLang="el-GR" sz="1600" dirty="0" smtClean="0">
                    <a:latin typeface="+mn-lt"/>
                    <a:cs typeface="Times New Roman" pitchFamily="18" charset="0"/>
                  </a:endParaRPr>
                </a:p>
                <a:p>
                  <a:pPr marL="285750" indent="-285750">
                    <a:buFont typeface="Arial" panose="020B0604020202020204" pitchFamily="34" charset="0"/>
                    <a:buChar char="•"/>
                    <a:defRPr/>
                  </a:pPr>
                  <a:r>
                    <a:rPr lang="el-GR" altLang="el-GR" sz="1600" dirty="0" smtClean="0">
                      <a:latin typeface="+mn-lt"/>
                      <a:cs typeface="Arial" charset="0"/>
                    </a:rPr>
                    <a:t>Ανταλλαγή απόψεων μεταξύ δύο ομάδων (</a:t>
                  </a:r>
                  <a:r>
                    <a:rPr lang="en-GB" altLang="el-GR" sz="1600" dirty="0" smtClean="0">
                      <a:latin typeface="+mn-lt"/>
                      <a:cs typeface="Arial" charset="0"/>
                    </a:rPr>
                    <a:t>Debate</a:t>
                  </a:r>
                  <a:r>
                    <a:rPr lang="el-GR" altLang="el-GR" sz="1600" dirty="0" smtClean="0">
                      <a:latin typeface="+mn-lt"/>
                      <a:cs typeface="Arial" charset="0"/>
                    </a:rPr>
                    <a:t>)</a:t>
                  </a:r>
                  <a:endParaRPr lang="en-GB" altLang="el-GR" sz="1600" dirty="0" smtClean="0">
                    <a:latin typeface="+mn-lt"/>
                    <a:cs typeface="Times New Roman" pitchFamily="18" charset="0"/>
                  </a:endParaRPr>
                </a:p>
                <a:p>
                  <a:pPr marL="285750" indent="-285750">
                    <a:buFont typeface="Arial" panose="020B0604020202020204" pitchFamily="34" charset="0"/>
                    <a:buChar char="•"/>
                    <a:defRPr/>
                  </a:pPr>
                  <a:r>
                    <a:rPr lang="el-GR" altLang="el-GR" sz="1600" dirty="0" smtClean="0">
                      <a:latin typeface="+mn-lt"/>
                      <a:cs typeface="Arial" charset="0"/>
                    </a:rPr>
                    <a:t>Επιδείξεις (</a:t>
                  </a:r>
                  <a:r>
                    <a:rPr lang="en-GB" altLang="el-GR" sz="1600" dirty="0" smtClean="0">
                      <a:latin typeface="+mn-lt"/>
                      <a:cs typeface="Arial" charset="0"/>
                    </a:rPr>
                    <a:t>Demonstrations</a:t>
                  </a:r>
                  <a:r>
                    <a:rPr lang="el-GR" altLang="el-GR" sz="1600" dirty="0" smtClean="0">
                      <a:latin typeface="+mn-lt"/>
                      <a:cs typeface="Arial" charset="0"/>
                    </a:rPr>
                    <a:t>)</a:t>
                  </a:r>
                  <a:endParaRPr lang="en-GB" altLang="el-GR" sz="1600" dirty="0" smtClean="0">
                    <a:latin typeface="+mn-lt"/>
                    <a:cs typeface="Times New Roman" pitchFamily="18" charset="0"/>
                  </a:endParaRPr>
                </a:p>
                <a:p>
                  <a:pPr marL="285750" indent="-285750">
                    <a:buFont typeface="Arial" panose="020B0604020202020204" pitchFamily="34" charset="0"/>
                    <a:buChar char="•"/>
                    <a:defRPr/>
                  </a:pPr>
                  <a:r>
                    <a:rPr lang="el-GR" altLang="el-GR" sz="1600" dirty="0" smtClean="0">
                      <a:latin typeface="+mn-lt"/>
                      <a:cs typeface="Arial" charset="0"/>
                    </a:rPr>
                    <a:t>Ημερολόγια</a:t>
                  </a:r>
                  <a:endParaRPr lang="en-GB" altLang="el-GR" sz="1600" dirty="0" smtClean="0">
                    <a:latin typeface="+mn-lt"/>
                    <a:cs typeface="Times New Roman" pitchFamily="18" charset="0"/>
                  </a:endParaRPr>
                </a:p>
                <a:p>
                  <a:pPr marL="285750" indent="-285750">
                    <a:buFont typeface="Arial" panose="020B0604020202020204" pitchFamily="34" charset="0"/>
                    <a:buChar char="•"/>
                    <a:defRPr/>
                  </a:pPr>
                  <a:r>
                    <a:rPr lang="el-GR" altLang="el-GR" sz="1600" dirty="0" smtClean="0">
                      <a:latin typeface="+mn-lt"/>
                      <a:cs typeface="Arial" charset="0"/>
                    </a:rPr>
                    <a:t>Εργασίες</a:t>
                  </a:r>
                  <a:endParaRPr lang="en-GB" altLang="el-GR" sz="1600" dirty="0" smtClean="0">
                    <a:latin typeface="+mn-lt"/>
                    <a:cs typeface="Times New Roman" pitchFamily="18" charset="0"/>
                  </a:endParaRPr>
                </a:p>
                <a:p>
                  <a:pPr marL="285750" indent="-285750">
                    <a:buFont typeface="Arial" panose="020B0604020202020204" pitchFamily="34" charset="0"/>
                    <a:buChar char="•"/>
                    <a:defRPr/>
                  </a:pPr>
                  <a:r>
                    <a:rPr lang="el-GR" altLang="el-GR" sz="1600" dirty="0" smtClean="0">
                      <a:latin typeface="+mn-lt"/>
                      <a:cs typeface="Arial" charset="0"/>
                    </a:rPr>
                    <a:t>Ερωτηματολόγια</a:t>
                  </a:r>
                  <a:endParaRPr lang="en-GB" altLang="el-GR" sz="1600" dirty="0" smtClean="0">
                    <a:latin typeface="+mn-lt"/>
                    <a:cs typeface="Times New Roman" pitchFamily="18" charset="0"/>
                  </a:endParaRPr>
                </a:p>
                <a:p>
                  <a:pPr marL="285750" indent="-285750">
                    <a:buFont typeface="Arial" panose="020B0604020202020204" pitchFamily="34" charset="0"/>
                    <a:buChar char="•"/>
                    <a:defRPr/>
                  </a:pPr>
                  <a:r>
                    <a:rPr lang="el-GR" altLang="el-GR" sz="1600" dirty="0" smtClean="0">
                      <a:latin typeface="+mn-lt"/>
                      <a:cs typeface="Arial" charset="0"/>
                    </a:rPr>
                    <a:t>Συζήτηση</a:t>
                  </a:r>
                  <a:endParaRPr lang="en-GB" altLang="el-GR" sz="1600" dirty="0" smtClean="0">
                    <a:latin typeface="+mn-lt"/>
                    <a:cs typeface="Times New Roman" pitchFamily="18" charset="0"/>
                  </a:endParaRPr>
                </a:p>
                <a:p>
                  <a:pPr marL="285750" indent="-285750">
                    <a:buFont typeface="Arial" panose="020B0604020202020204" pitchFamily="34" charset="0"/>
                    <a:buChar char="•"/>
                    <a:defRPr/>
                  </a:pPr>
                  <a:r>
                    <a:rPr lang="el-GR" altLang="el-GR" sz="1600" dirty="0" smtClean="0">
                      <a:latin typeface="+mn-lt"/>
                      <a:cs typeface="Arial" charset="0"/>
                    </a:rPr>
                    <a:t>Εργασία με ομάδες (</a:t>
                  </a:r>
                  <a:r>
                    <a:rPr lang="en-GB" altLang="el-GR" sz="1600" dirty="0" smtClean="0">
                      <a:latin typeface="+mn-lt"/>
                      <a:cs typeface="Arial" charset="0"/>
                    </a:rPr>
                    <a:t>Group work</a:t>
                  </a:r>
                  <a:r>
                    <a:rPr lang="el-GR" altLang="el-GR" sz="1600" dirty="0" smtClean="0">
                      <a:latin typeface="+mn-lt"/>
                      <a:cs typeface="Arial" charset="0"/>
                    </a:rPr>
                    <a:t>)</a:t>
                  </a:r>
                  <a:endParaRPr lang="el-GR" altLang="el-GR" sz="1600" dirty="0">
                    <a:latin typeface="+mn-lt"/>
                    <a:cs typeface="Times New Roman" pitchFamily="18" charset="0"/>
                  </a:endParaRPr>
                </a:p>
                <a:p>
                  <a:pPr marL="285750" indent="-285750">
                    <a:buFont typeface="Arial" panose="020B0604020202020204" pitchFamily="34" charset="0"/>
                    <a:buChar char="•"/>
                    <a:defRPr/>
                  </a:pPr>
                  <a:r>
                    <a:rPr lang="el-GR" altLang="el-GR" sz="1600" dirty="0" smtClean="0">
                      <a:latin typeface="+mn-lt"/>
                      <a:cs typeface="Arial" charset="0"/>
                    </a:rPr>
                    <a:t>Παιγνίδια</a:t>
                  </a:r>
                  <a:endParaRPr lang="en-GB" altLang="el-GR" sz="1600" dirty="0" smtClean="0">
                    <a:latin typeface="+mn-lt"/>
                    <a:cs typeface="Times New Roman" pitchFamily="18" charset="0"/>
                  </a:endParaRPr>
                </a:p>
                <a:p>
                  <a:pPr marL="285750" indent="-285750">
                    <a:buFont typeface="Arial" panose="020B0604020202020204" pitchFamily="34" charset="0"/>
                    <a:buChar char="•"/>
                    <a:defRPr/>
                  </a:pPr>
                  <a:r>
                    <a:rPr lang="el-GR" altLang="el-GR" sz="1600" dirty="0" smtClean="0">
                      <a:latin typeface="+mn-lt"/>
                      <a:cs typeface="Arial" charset="0"/>
                    </a:rPr>
                    <a:t>Ατομική Συμβουλευτική</a:t>
                  </a:r>
                  <a:endParaRPr lang="en-GB" altLang="el-GR" sz="1600" dirty="0" smtClean="0">
                    <a:latin typeface="+mn-lt"/>
                    <a:cs typeface="Times New Roman" pitchFamily="18" charset="0"/>
                  </a:endParaRPr>
                </a:p>
              </p:txBody>
            </p:sp>
            <p:sp>
              <p:nvSpPr>
                <p:cNvPr id="18" name="Rectangle 7"/>
                <p:cNvSpPr>
                  <a:spLocks noChangeArrowheads="1"/>
                </p:cNvSpPr>
                <p:nvPr/>
              </p:nvSpPr>
              <p:spPr bwMode="auto">
                <a:xfrm>
                  <a:off x="0" y="0"/>
                  <a:ext cx="2011" cy="3566"/>
                </a:xfrm>
                <a:prstGeom prst="rect">
                  <a:avLst/>
                </a:prstGeom>
                <a:grpFill/>
                <a:ln w="7">
                  <a:solidFill>
                    <a:srgbClr val="5075BC"/>
                  </a:solidFill>
                  <a:miter lim="800000"/>
                  <a:headEnd/>
                  <a:tailEnd/>
                </a:ln>
                <a:extLst/>
              </p:spPr>
              <p:txBody>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l-GR" altLang="el-GR" sz="2800">
                    <a:latin typeface="+mn-lt"/>
                  </a:endParaRPr>
                </a:p>
              </p:txBody>
            </p:sp>
          </p:grpSp>
          <p:grpSp>
            <p:nvGrpSpPr>
              <p:cNvPr id="11" name="Group 8"/>
              <p:cNvGrpSpPr>
                <a:grpSpLocks/>
              </p:cNvGrpSpPr>
              <p:nvPr/>
            </p:nvGrpSpPr>
            <p:grpSpPr bwMode="auto">
              <a:xfrm>
                <a:off x="2011" y="0"/>
                <a:ext cx="2011" cy="3566"/>
                <a:chOff x="2011" y="0"/>
                <a:chExt cx="2011" cy="3566"/>
              </a:xfrm>
              <a:grpFill/>
            </p:grpSpPr>
            <p:grpSp>
              <p:nvGrpSpPr>
                <p:cNvPr id="12" name="Group 9"/>
                <p:cNvGrpSpPr>
                  <a:grpSpLocks/>
                </p:cNvGrpSpPr>
                <p:nvPr/>
              </p:nvGrpSpPr>
              <p:grpSpPr bwMode="auto">
                <a:xfrm>
                  <a:off x="2164" y="150"/>
                  <a:ext cx="1600" cy="3262"/>
                  <a:chOff x="40" y="2479"/>
                  <a:chExt cx="1600" cy="3262"/>
                </a:xfrm>
                <a:grpFill/>
              </p:grpSpPr>
              <p:sp>
                <p:nvSpPr>
                  <p:cNvPr id="14" name="Rectangle 10"/>
                  <p:cNvSpPr>
                    <a:spLocks noChangeArrowheads="1"/>
                  </p:cNvSpPr>
                  <p:nvPr/>
                </p:nvSpPr>
                <p:spPr bwMode="auto">
                  <a:xfrm>
                    <a:off x="40" y="2479"/>
                    <a:ext cx="1600" cy="906"/>
                  </a:xfrm>
                  <a:prstGeom prst="rect">
                    <a:avLst/>
                  </a:prstGeom>
                  <a:grpFill/>
                  <a:ln w="9525">
                    <a:solidFill>
                      <a:srgbClr val="5075BC"/>
                    </a:solidFill>
                    <a:miter lim="800000"/>
                    <a:headEnd/>
                    <a:tailEnd/>
                  </a:ln>
                  <a:scene3d>
                    <a:camera prst="orthographicFront"/>
                    <a:lightRig rig="threePt" dir="t"/>
                  </a:scene3d>
                  <a:sp3d>
                    <a:bevelT/>
                  </a:sp3d>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defRPr/>
                    </a:pPr>
                    <a:r>
                      <a:rPr lang="el-GR" altLang="el-GR" sz="1600" b="1" i="1" dirty="0" smtClean="0">
                        <a:solidFill>
                          <a:srgbClr val="5075BC"/>
                        </a:solidFill>
                        <a:latin typeface="+mn-lt"/>
                        <a:cs typeface="Arial" charset="0"/>
                      </a:rPr>
                      <a:t>Τα μέσα μαζικής ενημέρωσης</a:t>
                    </a:r>
                    <a:endParaRPr lang="en-US" altLang="el-GR" sz="1600" b="1" i="1" dirty="0" smtClean="0">
                      <a:solidFill>
                        <a:srgbClr val="5075BC"/>
                      </a:solidFill>
                      <a:latin typeface="+mn-lt"/>
                      <a:cs typeface="Arial" charset="0"/>
                    </a:endParaRPr>
                  </a:p>
                  <a:p>
                    <a:pPr marL="285750" indent="-285750">
                      <a:buFont typeface="Arial" panose="020B0604020202020204" pitchFamily="34" charset="0"/>
                      <a:buChar char="•"/>
                      <a:defRPr/>
                    </a:pPr>
                    <a:r>
                      <a:rPr lang="el-GR" altLang="el-GR" sz="1600" dirty="0" smtClean="0">
                        <a:latin typeface="+mn-lt"/>
                        <a:cs typeface="Arial" charset="0"/>
                      </a:rPr>
                      <a:t>Τηλεόραση</a:t>
                    </a:r>
                    <a:endParaRPr lang="en-GB" altLang="el-GR" sz="1600" dirty="0" smtClean="0">
                      <a:latin typeface="+mn-lt"/>
                      <a:cs typeface="Times New Roman" pitchFamily="18" charset="0"/>
                    </a:endParaRPr>
                  </a:p>
                  <a:p>
                    <a:pPr marL="285750" indent="-285750">
                      <a:buFont typeface="Arial" panose="020B0604020202020204" pitchFamily="34" charset="0"/>
                      <a:buChar char="•"/>
                      <a:defRPr/>
                    </a:pPr>
                    <a:r>
                      <a:rPr lang="el-GR" altLang="el-GR" sz="1600" dirty="0" smtClean="0">
                        <a:latin typeface="+mn-lt"/>
                        <a:cs typeface="Arial" charset="0"/>
                      </a:rPr>
                      <a:t>Ραδιόφωνο</a:t>
                    </a:r>
                    <a:endParaRPr lang="en-GB" altLang="el-GR" sz="1600" dirty="0" smtClean="0">
                      <a:latin typeface="+mn-lt"/>
                      <a:cs typeface="Times New Roman" pitchFamily="18" charset="0"/>
                    </a:endParaRPr>
                  </a:p>
                  <a:p>
                    <a:pPr marL="285750" indent="-285750">
                      <a:buFont typeface="Arial" panose="020B0604020202020204" pitchFamily="34" charset="0"/>
                      <a:buChar char="•"/>
                      <a:defRPr/>
                    </a:pPr>
                    <a:r>
                      <a:rPr lang="el-GR" altLang="el-GR" sz="1600" dirty="0" smtClean="0">
                        <a:latin typeface="+mn-lt"/>
                        <a:cs typeface="Arial" charset="0"/>
                      </a:rPr>
                      <a:t>Εφημερίδες</a:t>
                    </a:r>
                    <a:endParaRPr lang="en-GB" altLang="el-GR" sz="1600" dirty="0" smtClean="0">
                      <a:latin typeface="+mn-lt"/>
                      <a:cs typeface="Times New Roman" pitchFamily="18" charset="0"/>
                    </a:endParaRPr>
                  </a:p>
                  <a:p>
                    <a:pPr marL="285750" indent="-285750">
                      <a:buFont typeface="Arial" panose="020B0604020202020204" pitchFamily="34" charset="0"/>
                      <a:buChar char="•"/>
                      <a:defRPr/>
                    </a:pPr>
                    <a:r>
                      <a:rPr lang="el-GR" altLang="el-GR" sz="1600" dirty="0" smtClean="0">
                        <a:latin typeface="+mn-lt"/>
                        <a:cs typeface="Arial" charset="0"/>
                      </a:rPr>
                      <a:t>Περιοδικά</a:t>
                    </a:r>
                    <a:endParaRPr lang="en-GB" altLang="el-GR" sz="1600" dirty="0" smtClean="0">
                      <a:latin typeface="+mn-lt"/>
                    </a:endParaRPr>
                  </a:p>
                </p:txBody>
              </p:sp>
              <p:sp>
                <p:nvSpPr>
                  <p:cNvPr id="15" name="Rectangle 11"/>
                  <p:cNvSpPr>
                    <a:spLocks noChangeArrowheads="1"/>
                  </p:cNvSpPr>
                  <p:nvPr/>
                </p:nvSpPr>
                <p:spPr bwMode="auto">
                  <a:xfrm>
                    <a:off x="44" y="3385"/>
                    <a:ext cx="1596" cy="1506"/>
                  </a:xfrm>
                  <a:prstGeom prst="rect">
                    <a:avLst/>
                  </a:prstGeom>
                  <a:grpFill/>
                  <a:ln w="9525">
                    <a:solidFill>
                      <a:srgbClr val="5075BC"/>
                    </a:solidFill>
                    <a:miter lim="800000"/>
                    <a:headEnd/>
                    <a:tailEnd/>
                  </a:ln>
                  <a:scene3d>
                    <a:camera prst="orthographicFront"/>
                    <a:lightRig rig="threePt" dir="t"/>
                  </a:scene3d>
                  <a:sp3d>
                    <a:bevelT prst="angle"/>
                  </a:sp3d>
                  <a:extLst/>
                </p:spPr>
                <p:txBody>
                  <a:bodyPr wrap="square" tIns="152352" bIns="76176">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defRPr/>
                    </a:pPr>
                    <a:r>
                      <a:rPr lang="el-GR" altLang="el-GR" sz="1600" b="1" i="1" dirty="0" smtClean="0">
                        <a:solidFill>
                          <a:srgbClr val="5075BC"/>
                        </a:solidFill>
                        <a:latin typeface="+mn-lt"/>
                        <a:cs typeface="Arial" charset="0"/>
                      </a:rPr>
                      <a:t>Γραπτό εκπαιδευτικό υλικό</a:t>
                    </a:r>
                    <a:endParaRPr lang="en-GB" altLang="el-GR" sz="1600" b="1" i="1" dirty="0" smtClean="0">
                      <a:solidFill>
                        <a:srgbClr val="5075BC"/>
                      </a:solidFill>
                      <a:latin typeface="+mn-lt"/>
                      <a:cs typeface="Arial" charset="0"/>
                    </a:endParaRPr>
                  </a:p>
                  <a:p>
                    <a:pPr marL="285750" indent="-285750">
                      <a:buFont typeface="Arial" panose="020B0604020202020204" pitchFamily="34" charset="0"/>
                      <a:buChar char="•"/>
                      <a:defRPr/>
                    </a:pPr>
                    <a:r>
                      <a:rPr lang="el-GR" altLang="el-GR" sz="1600" dirty="0" smtClean="0">
                        <a:latin typeface="+mn-lt"/>
                        <a:cs typeface="Arial" charset="0"/>
                      </a:rPr>
                      <a:t>Βιβλία</a:t>
                    </a:r>
                    <a:endParaRPr lang="en-GB" altLang="el-GR" sz="1600" dirty="0" smtClean="0">
                      <a:latin typeface="+mn-lt"/>
                      <a:cs typeface="Times New Roman" pitchFamily="18" charset="0"/>
                    </a:endParaRPr>
                  </a:p>
                  <a:p>
                    <a:pPr marL="285750" indent="-285750">
                      <a:buFont typeface="Arial" panose="020B0604020202020204" pitchFamily="34" charset="0"/>
                      <a:buChar char="•"/>
                      <a:defRPr/>
                    </a:pPr>
                    <a:r>
                      <a:rPr lang="el-GR" altLang="el-GR" sz="1600" dirty="0" smtClean="0">
                        <a:latin typeface="+mn-lt"/>
                        <a:cs typeface="Arial" charset="0"/>
                      </a:rPr>
                      <a:t>Φυλλάδια</a:t>
                    </a:r>
                    <a:endParaRPr lang="en-GB" altLang="el-GR" sz="1600" dirty="0" smtClean="0">
                      <a:latin typeface="+mn-lt"/>
                      <a:cs typeface="Times New Roman" pitchFamily="18" charset="0"/>
                    </a:endParaRPr>
                  </a:p>
                  <a:p>
                    <a:pPr marL="285750" indent="-285750">
                      <a:buFont typeface="Arial" panose="020B0604020202020204" pitchFamily="34" charset="0"/>
                      <a:buChar char="•"/>
                      <a:defRPr/>
                    </a:pPr>
                    <a:r>
                      <a:rPr lang="el-GR" altLang="el-GR" sz="1600" dirty="0" smtClean="0">
                        <a:latin typeface="+mn-lt"/>
                        <a:cs typeface="Arial" charset="0"/>
                      </a:rPr>
                      <a:t>Φωτογραφίες, εικόνες, ζωγραφιές </a:t>
                    </a:r>
                    <a:endParaRPr lang="en-GB" altLang="el-GR" sz="1600" dirty="0" smtClean="0">
                      <a:latin typeface="+mn-lt"/>
                      <a:cs typeface="Times New Roman" pitchFamily="18" charset="0"/>
                    </a:endParaRPr>
                  </a:p>
                  <a:p>
                    <a:pPr marL="285750" indent="-285750">
                      <a:buFont typeface="Arial" panose="020B0604020202020204" pitchFamily="34" charset="0"/>
                      <a:buChar char="•"/>
                      <a:defRPr/>
                    </a:pPr>
                    <a:r>
                      <a:rPr lang="el-GR" altLang="el-GR" sz="1600" dirty="0" smtClean="0">
                        <a:latin typeface="+mn-lt"/>
                        <a:cs typeface="Arial" charset="0"/>
                      </a:rPr>
                      <a:t>Αφίσες</a:t>
                    </a:r>
                    <a:endParaRPr lang="en-GB" altLang="el-GR" sz="1600" dirty="0" smtClean="0">
                      <a:latin typeface="+mn-lt"/>
                      <a:cs typeface="Times New Roman" pitchFamily="18" charset="0"/>
                    </a:endParaRPr>
                  </a:p>
                  <a:p>
                    <a:pPr marL="285750" indent="-285750">
                      <a:buFont typeface="Arial" panose="020B0604020202020204" pitchFamily="34" charset="0"/>
                      <a:buChar char="•"/>
                      <a:defRPr/>
                    </a:pPr>
                    <a:r>
                      <a:rPr lang="el-GR" altLang="el-GR" sz="1600" dirty="0" smtClean="0">
                        <a:latin typeface="+mn-lt"/>
                        <a:cs typeface="Arial" charset="0"/>
                      </a:rPr>
                      <a:t>Φωτεινές διαφάνειες (</a:t>
                    </a:r>
                    <a:r>
                      <a:rPr lang="en-GB" altLang="el-GR" sz="1600" dirty="0" smtClean="0">
                        <a:latin typeface="+mn-lt"/>
                        <a:cs typeface="Arial" charset="0"/>
                      </a:rPr>
                      <a:t>slides</a:t>
                    </a:r>
                    <a:r>
                      <a:rPr lang="el-GR" altLang="el-GR" sz="1600" dirty="0" smtClean="0">
                        <a:latin typeface="+mn-lt"/>
                        <a:cs typeface="Arial" charset="0"/>
                      </a:rPr>
                      <a:t> και </a:t>
                    </a:r>
                    <a:r>
                      <a:rPr lang="en-GB" altLang="el-GR" sz="1600" dirty="0" smtClean="0">
                        <a:latin typeface="+mn-lt"/>
                        <a:cs typeface="Arial" charset="0"/>
                      </a:rPr>
                      <a:t>overheads</a:t>
                    </a:r>
                    <a:r>
                      <a:rPr lang="el-GR" altLang="el-GR" sz="1600" dirty="0" smtClean="0">
                        <a:latin typeface="+mn-lt"/>
                        <a:cs typeface="Arial" charset="0"/>
                      </a:rPr>
                      <a:t>)</a:t>
                    </a:r>
                    <a:endParaRPr lang="en-GB" altLang="el-GR" sz="1600" dirty="0" smtClean="0">
                      <a:latin typeface="+mn-lt"/>
                      <a:cs typeface="Times New Roman" pitchFamily="18" charset="0"/>
                    </a:endParaRPr>
                  </a:p>
                  <a:p>
                    <a:pPr marL="285750" indent="-285750">
                      <a:buFont typeface="Arial" panose="020B0604020202020204" pitchFamily="34" charset="0"/>
                      <a:buChar char="•"/>
                      <a:defRPr/>
                    </a:pPr>
                    <a:r>
                      <a:rPr lang="el-GR" altLang="el-GR" sz="1600" dirty="0" smtClean="0">
                        <a:latin typeface="+mn-lt"/>
                        <a:cs typeface="Arial" charset="0"/>
                      </a:rPr>
                      <a:t>Πίνακας </a:t>
                    </a:r>
                    <a:endParaRPr lang="en-GB" altLang="el-GR" sz="1600" dirty="0" smtClean="0">
                      <a:latin typeface="+mn-lt"/>
                      <a:cs typeface="Times New Roman" pitchFamily="18" charset="0"/>
                    </a:endParaRPr>
                  </a:p>
                </p:txBody>
              </p:sp>
              <p:sp>
                <p:nvSpPr>
                  <p:cNvPr id="16" name="Rectangle 12"/>
                  <p:cNvSpPr>
                    <a:spLocks noChangeArrowheads="1"/>
                  </p:cNvSpPr>
                  <p:nvPr/>
                </p:nvSpPr>
                <p:spPr bwMode="auto">
                  <a:xfrm>
                    <a:off x="40" y="4909"/>
                    <a:ext cx="1600" cy="832"/>
                  </a:xfrm>
                  <a:prstGeom prst="rect">
                    <a:avLst/>
                  </a:prstGeom>
                  <a:grpFill/>
                  <a:ln w="9525">
                    <a:solidFill>
                      <a:srgbClr val="5075BC"/>
                    </a:solidFill>
                    <a:miter lim="800000"/>
                    <a:headEnd/>
                    <a:tailEnd/>
                  </a:ln>
                  <a:scene3d>
                    <a:camera prst="orthographicFront"/>
                    <a:lightRig rig="threePt" dir="t"/>
                  </a:scene3d>
                  <a:sp3d>
                    <a:bevelT/>
                  </a:sp3d>
                  <a:extLst/>
                </p:spPr>
                <p:txBody>
                  <a:bodyPr tIns="152352" bIns="76176">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defRPr/>
                    </a:pPr>
                    <a:r>
                      <a:rPr lang="el-GR" altLang="el-GR" sz="1600" b="1" i="1" dirty="0" smtClean="0">
                        <a:solidFill>
                          <a:srgbClr val="5075BC"/>
                        </a:solidFill>
                        <a:latin typeface="+mn-lt"/>
                        <a:cs typeface="Arial" charset="0"/>
                      </a:rPr>
                      <a:t>Οπτικοακουστικά μέσα</a:t>
                    </a:r>
                    <a:endParaRPr lang="en-GB" altLang="el-GR" sz="1600" b="1" i="1" dirty="0" smtClean="0">
                      <a:solidFill>
                        <a:srgbClr val="5075BC"/>
                      </a:solidFill>
                      <a:latin typeface="+mn-lt"/>
                      <a:cs typeface="Arial" charset="0"/>
                    </a:endParaRPr>
                  </a:p>
                  <a:p>
                    <a:pPr marL="285750" indent="-285750">
                      <a:buFont typeface="Arial" panose="020B0604020202020204" pitchFamily="34" charset="0"/>
                      <a:buChar char="•"/>
                      <a:defRPr/>
                    </a:pPr>
                    <a:r>
                      <a:rPr lang="el-GR" altLang="el-GR" sz="1600" dirty="0" smtClean="0">
                        <a:latin typeface="+mn-lt"/>
                        <a:cs typeface="Arial" charset="0"/>
                      </a:rPr>
                      <a:t>Κινηματογραφικές ταινίες</a:t>
                    </a:r>
                    <a:endParaRPr lang="en-GB" altLang="el-GR" sz="1600" dirty="0" smtClean="0">
                      <a:latin typeface="+mn-lt"/>
                      <a:cs typeface="Times New Roman" pitchFamily="18" charset="0"/>
                    </a:endParaRPr>
                  </a:p>
                  <a:p>
                    <a:pPr marL="285750" indent="-285750">
                      <a:buFont typeface="Arial" panose="020B0604020202020204" pitchFamily="34" charset="0"/>
                      <a:buChar char="•"/>
                      <a:defRPr/>
                    </a:pPr>
                    <a:r>
                      <a:rPr lang="el-GR" altLang="el-GR" sz="1600" dirty="0" smtClean="0">
                        <a:latin typeface="+mn-lt"/>
                        <a:cs typeface="Arial" charset="0"/>
                      </a:rPr>
                      <a:t>Βίντεο</a:t>
                    </a:r>
                    <a:endParaRPr lang="en-GB" altLang="el-GR" sz="1600" dirty="0" smtClean="0">
                      <a:latin typeface="+mn-lt"/>
                      <a:cs typeface="Times New Roman" pitchFamily="18" charset="0"/>
                    </a:endParaRPr>
                  </a:p>
                  <a:p>
                    <a:pPr marL="285750" indent="-285750">
                      <a:buFont typeface="Arial" panose="020B0604020202020204" pitchFamily="34" charset="0"/>
                      <a:buChar char="•"/>
                      <a:defRPr/>
                    </a:pPr>
                    <a:r>
                      <a:rPr lang="el-GR" altLang="el-GR" sz="1600" dirty="0" smtClean="0">
                        <a:latin typeface="+mn-lt"/>
                        <a:cs typeface="Arial" charset="0"/>
                      </a:rPr>
                      <a:t>Ηλεκτρονικοί Υπολογιστές</a:t>
                    </a:r>
                    <a:endParaRPr lang="en-GB" altLang="el-GR" sz="1600" dirty="0" smtClean="0">
                      <a:latin typeface="+mn-lt"/>
                    </a:endParaRPr>
                  </a:p>
                </p:txBody>
              </p:sp>
            </p:grpSp>
            <p:sp>
              <p:nvSpPr>
                <p:cNvPr id="13" name="Rectangle 13"/>
                <p:cNvSpPr>
                  <a:spLocks noChangeArrowheads="1"/>
                </p:cNvSpPr>
                <p:nvPr/>
              </p:nvSpPr>
              <p:spPr bwMode="auto">
                <a:xfrm>
                  <a:off x="2011" y="0"/>
                  <a:ext cx="2011" cy="3566"/>
                </a:xfrm>
                <a:prstGeom prst="rect">
                  <a:avLst/>
                </a:prstGeom>
                <a:grpFill/>
                <a:ln w="7">
                  <a:solidFill>
                    <a:srgbClr val="5075BC"/>
                  </a:solidFill>
                  <a:miter lim="800000"/>
                  <a:headEnd/>
                  <a:tailEnd/>
                </a:ln>
                <a:extLst/>
              </p:spPr>
              <p:txBody>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l-GR" altLang="el-GR" sz="2800">
                    <a:latin typeface="+mn-lt"/>
                  </a:endParaRPr>
                </a:p>
              </p:txBody>
            </p:sp>
          </p:grpSp>
        </p:grpSp>
        <p:sp>
          <p:nvSpPr>
            <p:cNvPr id="9" name="Rectangle 14"/>
            <p:cNvSpPr>
              <a:spLocks noChangeArrowheads="1"/>
            </p:cNvSpPr>
            <p:nvPr/>
          </p:nvSpPr>
          <p:spPr bwMode="auto">
            <a:xfrm>
              <a:off x="-3" y="-3"/>
              <a:ext cx="4028" cy="3572"/>
            </a:xfrm>
            <a:prstGeom prst="rect">
              <a:avLst/>
            </a:prstGeom>
            <a:grpFill/>
            <a:ln w="11112">
              <a:solidFill>
                <a:srgbClr val="5075BC"/>
              </a:solidFill>
              <a:miter lim="800000"/>
              <a:headEnd/>
              <a:tailEnd/>
            </a:ln>
            <a:extLst/>
          </p:spPr>
          <p:txBody>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l-GR" altLang="el-GR" sz="2800">
                <a:latin typeface="+mn-lt"/>
              </a:endParaRPr>
            </a:p>
          </p:txBody>
        </p:sp>
      </p:grpSp>
    </p:spTree>
    <p:extLst>
      <p:ext uri="{BB962C8B-B14F-4D97-AF65-F5344CB8AC3E}">
        <p14:creationId xmlns:p14="http://schemas.microsoft.com/office/powerpoint/2010/main" val="366613127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3561035"/>
            <a:ext cx="7772400" cy="1362075"/>
          </a:xfrm>
        </p:spPr>
        <p:txBody>
          <a:bodyPr>
            <a:normAutofit fontScale="90000"/>
          </a:bodyPr>
          <a:lstStyle/>
          <a:p>
            <a:r>
              <a:rPr lang="el-GR" dirty="0"/>
              <a:t>Ο Σχεδιασμός ενός Επιτυχημένου Προγράμματος Αγωγής Υγείας για την Προαγωγή της Ατομικής, Οικογενειακής Κοινοτικής Υγείας </a:t>
            </a:r>
          </a:p>
        </p:txBody>
      </p:sp>
    </p:spTree>
    <p:extLst>
      <p:ext uri="{BB962C8B-B14F-4D97-AF65-F5344CB8AC3E}">
        <p14:creationId xmlns:p14="http://schemas.microsoft.com/office/powerpoint/2010/main" val="248645246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Autofit/>
          </a:bodyPr>
          <a:lstStyle/>
          <a:p>
            <a:r>
              <a:rPr lang="el-GR" altLang="el-GR" sz="4000" dirty="0" smtClean="0">
                <a:latin typeface="Arial" panose="020B0604020202020204" pitchFamily="34" charset="0"/>
                <a:cs typeface="Arial" panose="020B0604020202020204" pitchFamily="34" charset="0"/>
              </a:rPr>
              <a:t>Προγράμματα Αγωγή Υγείας </a:t>
            </a:r>
            <a:endParaRPr lang="el-GR" sz="4000" dirty="0">
              <a:latin typeface="Arial" panose="020B0604020202020204" pitchFamily="34" charset="0"/>
              <a:cs typeface="Arial" panose="020B0604020202020204" pitchFamily="34" charset="0"/>
            </a:endParaRPr>
          </a:p>
        </p:txBody>
      </p:sp>
      <p:sp>
        <p:nvSpPr>
          <p:cNvPr id="5" name="Θέση περιεχομένου 4"/>
          <p:cNvSpPr>
            <a:spLocks noGrp="1"/>
          </p:cNvSpPr>
          <p:nvPr>
            <p:ph idx="1"/>
          </p:nvPr>
        </p:nvSpPr>
        <p:spPr>
          <a:ln>
            <a:solidFill>
              <a:srgbClr val="5075BC"/>
            </a:solidFill>
          </a:ln>
        </p:spPr>
        <p:txBody>
          <a:bodyPr>
            <a:noAutofit/>
          </a:bodyPr>
          <a:lstStyle/>
          <a:p>
            <a:pPr marL="0" lvl="0" indent="0" algn="ctr">
              <a:buNone/>
            </a:pPr>
            <a:r>
              <a:rPr lang="el-GR" sz="3600" b="1" dirty="0" smtClean="0"/>
              <a:t>Πρόκειται για μια κοινοτική στρατηγική υγείας</a:t>
            </a:r>
            <a:r>
              <a:rPr lang="en-US" sz="3600" b="1" dirty="0" smtClean="0"/>
              <a:t> </a:t>
            </a:r>
            <a:r>
              <a:rPr lang="el-GR" sz="3600" b="1" dirty="0" smtClean="0"/>
              <a:t>που χρησιμοποιείται για την ανεύρεση των αναγκών των μελών της κοινότητας πάνω σε θέματα εκπαίδευσης, πρόληψης &amp; προαγωγής της υγείας </a:t>
            </a:r>
          </a:p>
          <a:p>
            <a:pPr marL="0" indent="0" algn="ctr">
              <a:buNone/>
            </a:pPr>
            <a:r>
              <a:rPr lang="el-GR" altLang="el-GR" sz="3600" b="1" dirty="0" smtClean="0"/>
              <a:t> </a:t>
            </a:r>
            <a:endParaRPr lang="el-GR" altLang="el-GR" sz="3600" b="1" dirty="0"/>
          </a:p>
          <a:p>
            <a:pPr marL="0" indent="0" algn="ctr">
              <a:buNone/>
            </a:pPr>
            <a:endParaRPr lang="el-GR" altLang="el-GR" sz="3600" b="1" dirty="0"/>
          </a:p>
          <a:p>
            <a:pPr algn="ctr"/>
            <a:endParaRPr lang="el-GR" sz="3600" b="1" dirty="0"/>
          </a:p>
        </p:txBody>
      </p:sp>
    </p:spTree>
    <p:extLst>
      <p:ext uri="{BB962C8B-B14F-4D97-AF65-F5344CB8AC3E}">
        <p14:creationId xmlns:p14="http://schemas.microsoft.com/office/powerpoint/2010/main" val="35725066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Autofit/>
          </a:bodyPr>
          <a:lstStyle/>
          <a:p>
            <a:r>
              <a:rPr lang="el-GR" altLang="el-GR" dirty="0" smtClean="0"/>
              <a:t>Σκοπός</a:t>
            </a:r>
            <a:endParaRPr lang="el-GR" dirty="0"/>
          </a:p>
        </p:txBody>
      </p:sp>
      <p:sp>
        <p:nvSpPr>
          <p:cNvPr id="5" name="Θέση περιεχομένου 4"/>
          <p:cNvSpPr>
            <a:spLocks noGrp="1"/>
          </p:cNvSpPr>
          <p:nvPr>
            <p:ph idx="1"/>
          </p:nvPr>
        </p:nvSpPr>
        <p:spPr/>
        <p:txBody>
          <a:bodyPr>
            <a:noAutofit/>
          </a:bodyPr>
          <a:lstStyle/>
          <a:p>
            <a:pPr>
              <a:lnSpc>
                <a:spcPct val="90000"/>
              </a:lnSpc>
              <a:defRPr/>
            </a:pPr>
            <a:r>
              <a:rPr lang="el-GR" altLang="el-GR" sz="2800" dirty="0" smtClean="0"/>
              <a:t>Η </a:t>
            </a:r>
            <a:r>
              <a:rPr lang="el-GR" altLang="el-GR" sz="2800" dirty="0"/>
              <a:t>σημασία της κοινότητας στο σχεδιασμό ενός προγράμματος Αγωγής Υγείας</a:t>
            </a:r>
          </a:p>
          <a:p>
            <a:pPr>
              <a:lnSpc>
                <a:spcPct val="90000"/>
              </a:lnSpc>
              <a:defRPr/>
            </a:pPr>
            <a:r>
              <a:rPr lang="el-GR" altLang="el-GR" sz="2800" dirty="0"/>
              <a:t>Η χρήση του εννοιολογικού πλαισίου «Υγιείς Άνθρωποι 2000» στη καθοδήγηση για την ανάπτυξη των στόχων και του περιεχομένου ενός προγράμματος Αγωγής Υγείας</a:t>
            </a:r>
          </a:p>
          <a:p>
            <a:pPr>
              <a:lnSpc>
                <a:spcPct val="90000"/>
              </a:lnSpc>
              <a:defRPr/>
            </a:pPr>
            <a:r>
              <a:rPr lang="el-GR" altLang="el-GR" sz="2800" dirty="0"/>
              <a:t>Η συζήτηση των παραμέτρων ενός προγράμματος Αγωγής Υγείας</a:t>
            </a:r>
          </a:p>
          <a:p>
            <a:pPr>
              <a:lnSpc>
                <a:spcPct val="90000"/>
              </a:lnSpc>
              <a:defRPr/>
            </a:pPr>
            <a:r>
              <a:rPr lang="el-GR" altLang="el-GR" sz="2800" dirty="0"/>
              <a:t>Η παρουσίαση των σταδίων σχεδιασμού και εκπλήρωσης ενός προγράμματος Αγωγής </a:t>
            </a:r>
            <a:r>
              <a:rPr lang="el-GR" altLang="el-GR" sz="2800" dirty="0" smtClean="0"/>
              <a:t>Υγείας</a:t>
            </a:r>
            <a:endParaRPr lang="el-GR" sz="2800" dirty="0"/>
          </a:p>
        </p:txBody>
      </p:sp>
    </p:spTree>
    <p:extLst>
      <p:ext uri="{BB962C8B-B14F-4D97-AF65-F5344CB8AC3E}">
        <p14:creationId xmlns:p14="http://schemas.microsoft.com/office/powerpoint/2010/main" val="85513964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Autofit/>
          </a:bodyPr>
          <a:lstStyle/>
          <a:p>
            <a:r>
              <a:rPr lang="el-GR" altLang="el-GR" dirty="0" smtClean="0"/>
              <a:t>Σκοπός</a:t>
            </a:r>
            <a:r>
              <a:rPr lang="en-US" altLang="el-GR" dirty="0" smtClean="0"/>
              <a:t>, </a:t>
            </a:r>
            <a:r>
              <a:rPr lang="el-GR" altLang="el-GR" dirty="0" smtClean="0"/>
              <a:t>2</a:t>
            </a:r>
            <a:endParaRPr lang="el-GR" dirty="0"/>
          </a:p>
        </p:txBody>
      </p:sp>
      <p:sp>
        <p:nvSpPr>
          <p:cNvPr id="5" name="Θέση περιεχομένου 4"/>
          <p:cNvSpPr>
            <a:spLocks noGrp="1"/>
          </p:cNvSpPr>
          <p:nvPr>
            <p:ph idx="1"/>
          </p:nvPr>
        </p:nvSpPr>
        <p:spPr/>
        <p:txBody>
          <a:bodyPr>
            <a:noAutofit/>
          </a:bodyPr>
          <a:lstStyle/>
          <a:p>
            <a:pPr>
              <a:lnSpc>
                <a:spcPct val="90000"/>
              </a:lnSpc>
              <a:defRPr/>
            </a:pPr>
            <a:r>
              <a:rPr lang="el-GR" altLang="el-GR" sz="2800" dirty="0" smtClean="0"/>
              <a:t>Η </a:t>
            </a:r>
            <a:r>
              <a:rPr lang="el-GR" altLang="el-GR" sz="2800" dirty="0"/>
              <a:t>έκθεση των αποτελεσμάτων της εφαρμογής ενός προγράμματος Αγωγής Υγείας</a:t>
            </a:r>
          </a:p>
          <a:p>
            <a:pPr>
              <a:lnSpc>
                <a:spcPct val="90000"/>
              </a:lnSpc>
              <a:defRPr/>
            </a:pPr>
            <a:r>
              <a:rPr lang="el-GR" altLang="el-GR" sz="2800" dirty="0"/>
              <a:t>Η εγκαθίδρυση ενός εργαλείου για την μακροπρόθεσμη εκτίμηση των αποτελεσμάτων από την εφαρμογή ενός προγράμματος Αγωγής Υγείας</a:t>
            </a:r>
          </a:p>
          <a:p>
            <a:pPr>
              <a:lnSpc>
                <a:spcPct val="90000"/>
              </a:lnSpc>
              <a:defRPr/>
            </a:pPr>
            <a:r>
              <a:rPr lang="el-GR" altLang="el-GR" sz="2800" dirty="0"/>
              <a:t>Χρήση προγραμμάτων Αγωγής Υγείας στη νοσηλευτική πράξη, εκπαίδευση και </a:t>
            </a:r>
            <a:r>
              <a:rPr lang="el-GR" altLang="el-GR" sz="2800" dirty="0" smtClean="0"/>
              <a:t>έρευνα</a:t>
            </a:r>
            <a:endParaRPr lang="el-GR" sz="2800" dirty="0"/>
          </a:p>
        </p:txBody>
      </p:sp>
    </p:spTree>
    <p:extLst>
      <p:ext uri="{BB962C8B-B14F-4D97-AF65-F5344CB8AC3E}">
        <p14:creationId xmlns:p14="http://schemas.microsoft.com/office/powerpoint/2010/main" val="121063269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Autofit/>
          </a:bodyPr>
          <a:lstStyle/>
          <a:p>
            <a:r>
              <a:rPr lang="el-GR" altLang="el-GR" sz="3700" dirty="0" smtClean="0"/>
              <a:t>Η Σημασία της Κοινότητας στο Σχεδιασμό ενός Προγράμματος Αγωγής Υγείας</a:t>
            </a:r>
            <a:endParaRPr lang="el-GR" sz="3700" dirty="0"/>
          </a:p>
        </p:txBody>
      </p:sp>
      <p:sp>
        <p:nvSpPr>
          <p:cNvPr id="5" name="Θέση περιεχομένου 4"/>
          <p:cNvSpPr>
            <a:spLocks noGrp="1"/>
          </p:cNvSpPr>
          <p:nvPr>
            <p:ph idx="1"/>
          </p:nvPr>
        </p:nvSpPr>
        <p:spPr/>
        <p:txBody>
          <a:bodyPr>
            <a:noAutofit/>
          </a:bodyPr>
          <a:lstStyle/>
          <a:p>
            <a:pPr>
              <a:lnSpc>
                <a:spcPct val="90000"/>
              </a:lnSpc>
              <a:defRPr/>
            </a:pPr>
            <a:r>
              <a:rPr lang="el-GR" altLang="el-GR" sz="2500" dirty="0" smtClean="0"/>
              <a:t>Προσελκύεται </a:t>
            </a:r>
            <a:r>
              <a:rPr lang="el-GR" altLang="el-GR" sz="2500" dirty="0"/>
              <a:t>ένας μεγάλος αριθμός υγιών ανθρώπων που μπορούν να επωφεληθούν από το πρόγραμμα αγωγή της υγείας, να αναπτύξουν ένα κλίμα συνεργασίας μέσα στην κοινότητα και να βελτιώσει την επικοινωνία μεταξύ των μελών μιας κοινότητας σε θέματα υγείας.</a:t>
            </a:r>
          </a:p>
          <a:p>
            <a:pPr>
              <a:lnSpc>
                <a:spcPct val="90000"/>
              </a:lnSpc>
              <a:defRPr/>
            </a:pPr>
            <a:r>
              <a:rPr lang="el-GR" altLang="el-GR" sz="2500" dirty="0"/>
              <a:t>Με την ενδυνάμωση της επικοινωνίας μέσα στην κοινότητα, αποκαλύπτονται τα πραγματικά προβλήματα υγείας και εφαρμόζονται προγράμματα για την επίλυσή τους</a:t>
            </a:r>
          </a:p>
          <a:p>
            <a:pPr>
              <a:lnSpc>
                <a:spcPct val="90000"/>
              </a:lnSpc>
              <a:defRPr/>
            </a:pPr>
            <a:r>
              <a:rPr lang="el-GR" altLang="el-GR" sz="2500" dirty="0"/>
              <a:t>Διατηρείται ο έλεγχος των προγραμμάτων</a:t>
            </a:r>
          </a:p>
          <a:p>
            <a:pPr>
              <a:lnSpc>
                <a:spcPct val="90000"/>
              </a:lnSpc>
              <a:defRPr/>
            </a:pPr>
            <a:r>
              <a:rPr lang="el-GR" altLang="el-GR" sz="2500" dirty="0"/>
              <a:t>Ενσωματώνονται στα προγράμματα οι εκάστοτε παραδόσεις και αντιλήψεις για την υγεία   </a:t>
            </a:r>
          </a:p>
          <a:p>
            <a:pPr>
              <a:lnSpc>
                <a:spcPct val="90000"/>
              </a:lnSpc>
              <a:defRPr/>
            </a:pPr>
            <a:endParaRPr lang="el-GR" sz="2500" dirty="0"/>
          </a:p>
        </p:txBody>
      </p:sp>
    </p:spTree>
    <p:extLst>
      <p:ext uri="{BB962C8B-B14F-4D97-AF65-F5344CB8AC3E}">
        <p14:creationId xmlns:p14="http://schemas.microsoft.com/office/powerpoint/2010/main" val="149735633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Autofit/>
          </a:bodyPr>
          <a:lstStyle/>
          <a:p>
            <a:r>
              <a:rPr lang="el-GR" altLang="el-GR" dirty="0" smtClean="0"/>
              <a:t>«</a:t>
            </a:r>
            <a:r>
              <a:rPr lang="el-GR" altLang="el-GR" dirty="0"/>
              <a:t>ΥΓΙΕΙΣ ΑΝΘΡΩΠΟΙ 2000»</a:t>
            </a:r>
            <a:endParaRPr lang="el-GR" dirty="0"/>
          </a:p>
        </p:txBody>
      </p:sp>
      <p:sp>
        <p:nvSpPr>
          <p:cNvPr id="5" name="Θέση περιεχομένου 4"/>
          <p:cNvSpPr>
            <a:spLocks noGrp="1"/>
          </p:cNvSpPr>
          <p:nvPr>
            <p:ph idx="1"/>
          </p:nvPr>
        </p:nvSpPr>
        <p:spPr/>
        <p:txBody>
          <a:bodyPr>
            <a:noAutofit/>
          </a:bodyPr>
          <a:lstStyle/>
          <a:p>
            <a:pPr marL="0" indent="0">
              <a:lnSpc>
                <a:spcPct val="90000"/>
              </a:lnSpc>
              <a:buNone/>
              <a:defRPr/>
            </a:pPr>
            <a:r>
              <a:rPr lang="el-GR" altLang="el-GR" dirty="0" smtClean="0"/>
              <a:t>Εννοιολογικό </a:t>
            </a:r>
            <a:r>
              <a:rPr lang="el-GR" altLang="el-GR" dirty="0"/>
              <a:t>πλαίσιο που επικεντρώνεται σε στόχους και στρατηγικές για προώθηση και προστασία της υγείας όλων των </a:t>
            </a:r>
            <a:r>
              <a:rPr lang="el-GR" altLang="el-GR" dirty="0" smtClean="0"/>
              <a:t>Αμερικανών</a:t>
            </a:r>
            <a:r>
              <a:rPr lang="en-US" altLang="el-GR" dirty="0" smtClean="0"/>
              <a:t/>
            </a:r>
            <a:br>
              <a:rPr lang="en-US" altLang="el-GR" dirty="0" smtClean="0"/>
            </a:br>
            <a:endParaRPr lang="el-GR" altLang="el-GR" dirty="0"/>
          </a:p>
          <a:p>
            <a:pPr marL="0" indent="0">
              <a:lnSpc>
                <a:spcPct val="90000"/>
              </a:lnSpc>
              <a:buNone/>
              <a:defRPr/>
            </a:pPr>
            <a:r>
              <a:rPr lang="el-GR" altLang="el-GR" b="1" dirty="0"/>
              <a:t>ΣΚΟΠΟΣ</a:t>
            </a:r>
            <a:endParaRPr lang="en-US" altLang="el-GR" b="1" dirty="0"/>
          </a:p>
          <a:p>
            <a:pPr lvl="1">
              <a:lnSpc>
                <a:spcPct val="90000"/>
              </a:lnSpc>
              <a:defRPr/>
            </a:pPr>
            <a:r>
              <a:rPr lang="el-GR" altLang="el-GR" sz="2600" dirty="0" smtClean="0"/>
              <a:t>Αύξηση </a:t>
            </a:r>
            <a:r>
              <a:rPr lang="el-GR" altLang="el-GR" sz="2600" dirty="0"/>
              <a:t>του μέσου όρου υγιούς ζωής</a:t>
            </a:r>
          </a:p>
          <a:p>
            <a:pPr lvl="1">
              <a:lnSpc>
                <a:spcPct val="90000"/>
              </a:lnSpc>
              <a:defRPr/>
            </a:pPr>
            <a:r>
              <a:rPr lang="el-GR" altLang="el-GR" sz="2600" dirty="0"/>
              <a:t>Προώθηση της ομοιογένειας των συνθηκών υγείας</a:t>
            </a:r>
          </a:p>
          <a:p>
            <a:pPr lvl="1">
              <a:lnSpc>
                <a:spcPct val="90000"/>
              </a:lnSpc>
              <a:defRPr/>
            </a:pPr>
            <a:r>
              <a:rPr lang="el-GR" altLang="el-GR" sz="2600" dirty="0"/>
              <a:t>Εξασφάλιση πρόσβασης στις προληπτικές υπηρεσίες υγείας</a:t>
            </a:r>
          </a:p>
          <a:p>
            <a:pPr>
              <a:lnSpc>
                <a:spcPct val="90000"/>
              </a:lnSpc>
              <a:defRPr/>
            </a:pPr>
            <a:endParaRPr lang="el-GR" sz="2800" dirty="0"/>
          </a:p>
        </p:txBody>
      </p:sp>
    </p:spTree>
    <p:extLst>
      <p:ext uri="{BB962C8B-B14F-4D97-AF65-F5344CB8AC3E}">
        <p14:creationId xmlns:p14="http://schemas.microsoft.com/office/powerpoint/2010/main" val="5005575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Autofit/>
          </a:bodyPr>
          <a:lstStyle/>
          <a:p>
            <a:r>
              <a:rPr lang="el-GR" altLang="el-GR" dirty="0" smtClean="0"/>
              <a:t>«</a:t>
            </a:r>
            <a:r>
              <a:rPr lang="el-GR" altLang="el-GR" dirty="0"/>
              <a:t>ΥΓΙΕΙΣ ΑΝΘΡΩΠΟΙ 2000</a:t>
            </a:r>
            <a:r>
              <a:rPr lang="el-GR" altLang="el-GR" dirty="0" smtClean="0"/>
              <a:t>»</a:t>
            </a:r>
            <a:br>
              <a:rPr lang="el-GR" altLang="el-GR" dirty="0" smtClean="0"/>
            </a:br>
            <a:r>
              <a:rPr lang="el-GR" altLang="el-GR" dirty="0" smtClean="0"/>
              <a:t>Υπηρεσίες </a:t>
            </a:r>
            <a:r>
              <a:rPr lang="el-GR" altLang="el-GR" b="1" dirty="0" smtClean="0"/>
              <a:t>Προώθησης</a:t>
            </a:r>
            <a:r>
              <a:rPr lang="el-GR" altLang="el-GR" dirty="0" smtClean="0"/>
              <a:t> Υγείας</a:t>
            </a:r>
            <a:endParaRPr lang="el-GR" dirty="0"/>
          </a:p>
        </p:txBody>
      </p:sp>
      <p:sp>
        <p:nvSpPr>
          <p:cNvPr id="5" name="Θέση περιεχομένου 4"/>
          <p:cNvSpPr>
            <a:spLocks noGrp="1"/>
          </p:cNvSpPr>
          <p:nvPr>
            <p:ph idx="1"/>
          </p:nvPr>
        </p:nvSpPr>
        <p:spPr>
          <a:xfrm>
            <a:off x="464156" y="1711349"/>
            <a:ext cx="8229600" cy="4525963"/>
          </a:xfrm>
        </p:spPr>
        <p:txBody>
          <a:bodyPr>
            <a:noAutofit/>
          </a:bodyPr>
          <a:lstStyle/>
          <a:p>
            <a:pPr>
              <a:defRPr/>
            </a:pPr>
            <a:r>
              <a:rPr lang="el-GR" altLang="el-GR" dirty="0" smtClean="0"/>
              <a:t>Διατροφή</a:t>
            </a:r>
            <a:endParaRPr lang="el-GR" altLang="el-GR" dirty="0"/>
          </a:p>
          <a:p>
            <a:pPr>
              <a:defRPr/>
            </a:pPr>
            <a:r>
              <a:rPr lang="el-GR" altLang="el-GR" dirty="0"/>
              <a:t>Φυσική άσκηση και φυσική κατάσταση</a:t>
            </a:r>
          </a:p>
          <a:p>
            <a:pPr>
              <a:defRPr/>
            </a:pPr>
            <a:r>
              <a:rPr lang="el-GR" altLang="el-GR" dirty="0"/>
              <a:t>Χρήση καπνού, αλκοόλ και ναρκωτικών</a:t>
            </a:r>
          </a:p>
          <a:p>
            <a:pPr>
              <a:defRPr/>
            </a:pPr>
            <a:r>
              <a:rPr lang="el-GR" altLang="el-GR" dirty="0"/>
              <a:t>Οικογενειακός προγραμματισμός</a:t>
            </a:r>
          </a:p>
          <a:p>
            <a:pPr>
              <a:defRPr/>
            </a:pPr>
            <a:r>
              <a:rPr lang="el-GR" altLang="el-GR" dirty="0"/>
              <a:t>Ψυχική υγεία</a:t>
            </a:r>
          </a:p>
          <a:p>
            <a:pPr>
              <a:defRPr/>
            </a:pPr>
            <a:r>
              <a:rPr lang="el-GR" altLang="el-GR" dirty="0"/>
              <a:t>Κακοποίηση και βίαιες </a:t>
            </a:r>
            <a:r>
              <a:rPr lang="el-GR" altLang="el-GR" dirty="0" smtClean="0"/>
              <a:t>συμπεριφορές</a:t>
            </a:r>
            <a:endParaRPr lang="el-GR" sz="2800" dirty="0"/>
          </a:p>
        </p:txBody>
      </p:sp>
    </p:spTree>
    <p:extLst>
      <p:ext uri="{BB962C8B-B14F-4D97-AF65-F5344CB8AC3E}">
        <p14:creationId xmlns:p14="http://schemas.microsoft.com/office/powerpoint/2010/main" val="78100407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Autofit/>
          </a:bodyPr>
          <a:lstStyle/>
          <a:p>
            <a:r>
              <a:rPr lang="el-GR" altLang="el-GR" dirty="0" smtClean="0"/>
              <a:t>«</a:t>
            </a:r>
            <a:r>
              <a:rPr lang="el-GR" altLang="el-GR" dirty="0"/>
              <a:t>ΥΓΙΕΙΣ ΑΝΘΡΩΠΟΙ 2000</a:t>
            </a:r>
            <a:r>
              <a:rPr lang="el-GR" altLang="el-GR" dirty="0" smtClean="0"/>
              <a:t>»</a:t>
            </a:r>
            <a:br>
              <a:rPr lang="el-GR" altLang="el-GR" dirty="0" smtClean="0"/>
            </a:br>
            <a:r>
              <a:rPr lang="el-GR" altLang="el-GR" dirty="0" smtClean="0"/>
              <a:t>Υπηρεσίες </a:t>
            </a:r>
            <a:r>
              <a:rPr lang="el-GR" altLang="el-GR" b="1" dirty="0" smtClean="0"/>
              <a:t>Προστασίας</a:t>
            </a:r>
            <a:r>
              <a:rPr lang="el-GR" altLang="el-GR" dirty="0" smtClean="0"/>
              <a:t> Υγείας</a:t>
            </a:r>
            <a:endParaRPr lang="el-GR" dirty="0"/>
          </a:p>
        </p:txBody>
      </p:sp>
      <p:sp>
        <p:nvSpPr>
          <p:cNvPr id="5" name="Θέση περιεχομένου 4"/>
          <p:cNvSpPr>
            <a:spLocks noGrp="1"/>
          </p:cNvSpPr>
          <p:nvPr>
            <p:ph idx="1"/>
          </p:nvPr>
        </p:nvSpPr>
        <p:spPr>
          <a:xfrm>
            <a:off x="464156" y="1711349"/>
            <a:ext cx="8229600" cy="4525963"/>
          </a:xfrm>
        </p:spPr>
        <p:txBody>
          <a:bodyPr>
            <a:noAutofit/>
          </a:bodyPr>
          <a:lstStyle/>
          <a:p>
            <a:pPr>
              <a:defRPr/>
            </a:pPr>
            <a:r>
              <a:rPr lang="el-GR" altLang="el-GR" dirty="0" smtClean="0"/>
              <a:t>Ατυχήματα</a:t>
            </a:r>
            <a:endParaRPr lang="el-GR" altLang="el-GR" dirty="0"/>
          </a:p>
          <a:p>
            <a:pPr>
              <a:defRPr/>
            </a:pPr>
            <a:r>
              <a:rPr lang="el-GR" altLang="el-GR" dirty="0"/>
              <a:t>Υγιεινή περιβάλλοντος</a:t>
            </a:r>
          </a:p>
          <a:p>
            <a:pPr>
              <a:defRPr/>
            </a:pPr>
            <a:r>
              <a:rPr lang="el-GR" altLang="el-GR" dirty="0"/>
              <a:t>Υγιεινή της εργασίας</a:t>
            </a:r>
          </a:p>
          <a:p>
            <a:pPr>
              <a:defRPr/>
            </a:pPr>
            <a:r>
              <a:rPr lang="el-GR" altLang="el-GR" dirty="0"/>
              <a:t>Στοματική υγιεινή</a:t>
            </a:r>
          </a:p>
          <a:p>
            <a:pPr>
              <a:defRPr/>
            </a:pPr>
            <a:r>
              <a:rPr lang="el-GR" altLang="el-GR" dirty="0"/>
              <a:t>Υγιεινή των τροφίμων και των φαρμάκων</a:t>
            </a:r>
          </a:p>
          <a:p>
            <a:pPr>
              <a:defRPr/>
            </a:pPr>
            <a:endParaRPr lang="el-GR" dirty="0"/>
          </a:p>
        </p:txBody>
      </p:sp>
    </p:spTree>
    <p:extLst>
      <p:ext uri="{BB962C8B-B14F-4D97-AF65-F5344CB8AC3E}">
        <p14:creationId xmlns:p14="http://schemas.microsoft.com/office/powerpoint/2010/main" val="226171408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Autofit/>
          </a:bodyPr>
          <a:lstStyle/>
          <a:p>
            <a:r>
              <a:rPr lang="el-GR" altLang="el-GR" dirty="0" smtClean="0"/>
              <a:t>«</a:t>
            </a:r>
            <a:r>
              <a:rPr lang="el-GR" altLang="el-GR" dirty="0"/>
              <a:t>ΥΓΙΕΙΣ ΑΝΘΡΩΠΟΙ 2000</a:t>
            </a:r>
            <a:r>
              <a:rPr lang="el-GR" altLang="el-GR" dirty="0" smtClean="0"/>
              <a:t>»</a:t>
            </a:r>
            <a:br>
              <a:rPr lang="el-GR" altLang="el-GR" dirty="0" smtClean="0"/>
            </a:br>
            <a:r>
              <a:rPr lang="el-GR" altLang="el-GR" b="1" dirty="0" smtClean="0"/>
              <a:t>Προληπτικές </a:t>
            </a:r>
            <a:r>
              <a:rPr lang="el-GR" altLang="el-GR" dirty="0" smtClean="0"/>
              <a:t>Υπηρεσίες Υγείας</a:t>
            </a:r>
            <a:endParaRPr lang="el-GR" dirty="0"/>
          </a:p>
        </p:txBody>
      </p:sp>
      <p:sp>
        <p:nvSpPr>
          <p:cNvPr id="5" name="Θέση περιεχομένου 4"/>
          <p:cNvSpPr>
            <a:spLocks noGrp="1"/>
          </p:cNvSpPr>
          <p:nvPr>
            <p:ph idx="1"/>
          </p:nvPr>
        </p:nvSpPr>
        <p:spPr>
          <a:xfrm>
            <a:off x="464156" y="1783357"/>
            <a:ext cx="8229600" cy="4525963"/>
          </a:xfrm>
        </p:spPr>
        <p:txBody>
          <a:bodyPr>
            <a:noAutofit/>
          </a:bodyPr>
          <a:lstStyle/>
          <a:p>
            <a:pPr>
              <a:spcBef>
                <a:spcPts val="600"/>
              </a:spcBef>
              <a:defRPr/>
            </a:pPr>
            <a:r>
              <a:rPr lang="el-GR" altLang="el-GR" sz="2800" dirty="0" smtClean="0"/>
              <a:t>Συμβουλευτική </a:t>
            </a:r>
            <a:endParaRPr lang="el-GR" altLang="el-GR" sz="2800" dirty="0"/>
          </a:p>
          <a:p>
            <a:pPr>
              <a:spcBef>
                <a:spcPts val="600"/>
              </a:spcBef>
              <a:defRPr/>
            </a:pPr>
            <a:r>
              <a:rPr lang="en-US" altLang="el-GR" sz="2800" dirty="0"/>
              <a:t>Screening</a:t>
            </a:r>
            <a:endParaRPr lang="el-GR" altLang="el-GR" sz="2800" dirty="0"/>
          </a:p>
          <a:p>
            <a:pPr>
              <a:spcBef>
                <a:spcPts val="600"/>
              </a:spcBef>
              <a:defRPr/>
            </a:pPr>
            <a:r>
              <a:rPr lang="el-GR" altLang="el-GR" sz="2800" dirty="0"/>
              <a:t>Στρατηγικές ανοσοποίησης για μητέρες και βρέφη</a:t>
            </a:r>
          </a:p>
          <a:p>
            <a:pPr>
              <a:spcBef>
                <a:spcPts val="600"/>
              </a:spcBef>
              <a:defRPr/>
            </a:pPr>
            <a:r>
              <a:rPr lang="el-GR" altLang="el-GR" sz="2800" dirty="0"/>
              <a:t>Εγκεφαλικά επεισόδια</a:t>
            </a:r>
          </a:p>
          <a:p>
            <a:pPr>
              <a:spcBef>
                <a:spcPts val="600"/>
              </a:spcBef>
              <a:defRPr/>
            </a:pPr>
            <a:r>
              <a:rPr lang="el-GR" altLang="el-GR" sz="2800" dirty="0"/>
              <a:t>Καρδιαγγειακά νοσήματα</a:t>
            </a:r>
          </a:p>
          <a:p>
            <a:pPr>
              <a:spcBef>
                <a:spcPts val="600"/>
              </a:spcBef>
              <a:defRPr/>
            </a:pPr>
            <a:r>
              <a:rPr lang="el-GR" altLang="el-GR" sz="2800" dirty="0"/>
              <a:t>Καρκίνος</a:t>
            </a:r>
          </a:p>
          <a:p>
            <a:pPr>
              <a:spcBef>
                <a:spcPts val="600"/>
              </a:spcBef>
              <a:defRPr/>
            </a:pPr>
            <a:r>
              <a:rPr lang="el-GR" altLang="el-GR" sz="2800" dirty="0"/>
              <a:t>Διαβήτης</a:t>
            </a:r>
          </a:p>
          <a:p>
            <a:pPr>
              <a:spcBef>
                <a:spcPts val="600"/>
              </a:spcBef>
              <a:defRPr/>
            </a:pPr>
            <a:r>
              <a:rPr lang="el-GR" altLang="el-GR" sz="2800" dirty="0"/>
              <a:t>Χρόνια νοσήματα</a:t>
            </a:r>
          </a:p>
          <a:p>
            <a:pPr>
              <a:spcBef>
                <a:spcPts val="600"/>
              </a:spcBef>
              <a:defRPr/>
            </a:pPr>
            <a:r>
              <a:rPr lang="el-GR" altLang="el-GR" sz="2800" dirty="0"/>
              <a:t>Σεξουαλικώς μεταδιδόμενα νοσήματα</a:t>
            </a:r>
          </a:p>
          <a:p>
            <a:pPr>
              <a:defRPr/>
            </a:pPr>
            <a:endParaRPr lang="el-GR" altLang="el-GR" sz="2800" dirty="0"/>
          </a:p>
          <a:p>
            <a:pPr>
              <a:defRPr/>
            </a:pPr>
            <a:endParaRPr lang="el-GR" sz="2800" dirty="0"/>
          </a:p>
        </p:txBody>
      </p:sp>
    </p:spTree>
    <p:extLst>
      <p:ext uri="{BB962C8B-B14F-4D97-AF65-F5344CB8AC3E}">
        <p14:creationId xmlns:p14="http://schemas.microsoft.com/office/powerpoint/2010/main" val="29122361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a:bodyPr>
          <a:lstStyle/>
          <a:p>
            <a:r>
              <a:rPr lang="el-GR" dirty="0" smtClean="0"/>
              <a:t>Αλληλοεπιδρώντα Στοιχεία</a:t>
            </a:r>
            <a:endParaRPr lang="el-GR" dirty="0"/>
          </a:p>
        </p:txBody>
      </p:sp>
      <p:graphicFrame>
        <p:nvGraphicFramePr>
          <p:cNvPr id="6" name="Διάγραμμα 5"/>
          <p:cNvGraphicFramePr/>
          <p:nvPr>
            <p:extLst>
              <p:ext uri="{D42A27DB-BD31-4B8C-83A1-F6EECF244321}">
                <p14:modId xmlns:p14="http://schemas.microsoft.com/office/powerpoint/2010/main" val="3170477444"/>
              </p:ext>
            </p:extLst>
          </p:nvPr>
        </p:nvGraphicFramePr>
        <p:xfrm>
          <a:off x="323528" y="1340768"/>
          <a:ext cx="8363272" cy="51845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38892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Autofit/>
          </a:bodyPr>
          <a:lstStyle/>
          <a:p>
            <a:r>
              <a:rPr lang="el-GR" altLang="el-GR" sz="4000" dirty="0" smtClean="0"/>
              <a:t>Παράμετροι Προγράμματος Αγωγής Υγείας - Εκπαίδευση</a:t>
            </a:r>
            <a:endParaRPr lang="el-GR" sz="4000" dirty="0"/>
          </a:p>
        </p:txBody>
      </p:sp>
      <p:graphicFrame>
        <p:nvGraphicFramePr>
          <p:cNvPr id="6" name="Διάγραμμα 5"/>
          <p:cNvGraphicFramePr/>
          <p:nvPr>
            <p:extLst>
              <p:ext uri="{D42A27DB-BD31-4B8C-83A1-F6EECF244321}">
                <p14:modId xmlns:p14="http://schemas.microsoft.com/office/powerpoint/2010/main" val="2040762957"/>
              </p:ext>
            </p:extLst>
          </p:nvPr>
        </p:nvGraphicFramePr>
        <p:xfrm>
          <a:off x="685800" y="1772816"/>
          <a:ext cx="7772400" cy="42511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2786400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Autofit/>
          </a:bodyPr>
          <a:lstStyle/>
          <a:p>
            <a:r>
              <a:rPr lang="el-GR" altLang="el-GR" sz="4000" dirty="0" smtClean="0"/>
              <a:t>Παράμετροι Προγράμματος Αγωγής Υγείας - </a:t>
            </a:r>
            <a:r>
              <a:rPr lang="en-US" altLang="el-GR" sz="4000" dirty="0" smtClean="0"/>
              <a:t>Screening</a:t>
            </a:r>
            <a:endParaRPr lang="el-GR" sz="4000" dirty="0"/>
          </a:p>
        </p:txBody>
      </p:sp>
      <p:graphicFrame>
        <p:nvGraphicFramePr>
          <p:cNvPr id="5" name="Διάγραμμα 4"/>
          <p:cNvGraphicFramePr/>
          <p:nvPr>
            <p:extLst>
              <p:ext uri="{D42A27DB-BD31-4B8C-83A1-F6EECF244321}">
                <p14:modId xmlns:p14="http://schemas.microsoft.com/office/powerpoint/2010/main" val="2630255207"/>
              </p:ext>
            </p:extLst>
          </p:nvPr>
        </p:nvGraphicFramePr>
        <p:xfrm>
          <a:off x="143508" y="1700808"/>
          <a:ext cx="8856984" cy="47525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65321762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Autofit/>
          </a:bodyPr>
          <a:lstStyle/>
          <a:p>
            <a:r>
              <a:rPr lang="el-GR" altLang="el-GR" sz="4000" dirty="0" smtClean="0"/>
              <a:t>Σχεδιασμός</a:t>
            </a:r>
            <a:r>
              <a:rPr lang="en-US" altLang="el-GR" sz="4000" dirty="0" smtClean="0"/>
              <a:t> </a:t>
            </a:r>
            <a:r>
              <a:rPr lang="el-GR" altLang="el-GR" sz="4000" dirty="0" smtClean="0"/>
              <a:t>&amp;</a:t>
            </a:r>
            <a:r>
              <a:rPr lang="en-US" altLang="el-GR" sz="4000" dirty="0" smtClean="0"/>
              <a:t> </a:t>
            </a:r>
            <a:r>
              <a:rPr lang="el-GR" altLang="el-GR" sz="4000" dirty="0" smtClean="0"/>
              <a:t>Εκπλήρωση ενός Προγράμματος Αγωγής </a:t>
            </a:r>
            <a:r>
              <a:rPr lang="el-GR" altLang="el-GR" sz="4000" dirty="0" smtClean="0"/>
              <a:t>Υγείας</a:t>
            </a:r>
            <a:endParaRPr lang="el-GR" sz="4000" dirty="0"/>
          </a:p>
        </p:txBody>
      </p:sp>
      <p:sp>
        <p:nvSpPr>
          <p:cNvPr id="5" name="Θέση περιεχομένου 4"/>
          <p:cNvSpPr>
            <a:spLocks noGrp="1"/>
          </p:cNvSpPr>
          <p:nvPr>
            <p:ph idx="1"/>
          </p:nvPr>
        </p:nvSpPr>
        <p:spPr>
          <a:xfrm>
            <a:off x="464156" y="1711349"/>
            <a:ext cx="8229600" cy="4525963"/>
          </a:xfrm>
        </p:spPr>
        <p:txBody>
          <a:bodyPr>
            <a:noAutofit/>
          </a:bodyPr>
          <a:lstStyle/>
          <a:p>
            <a:pPr>
              <a:lnSpc>
                <a:spcPct val="90000"/>
              </a:lnSpc>
              <a:defRPr/>
            </a:pPr>
            <a:r>
              <a:rPr lang="el-GR" altLang="el-GR" dirty="0" smtClean="0"/>
              <a:t>Η </a:t>
            </a:r>
            <a:r>
              <a:rPr lang="el-GR" altLang="el-GR" dirty="0"/>
              <a:t>προετοιμασία ξεκινά τουλάχιστον 4 μήνες νωρίτερα</a:t>
            </a:r>
          </a:p>
          <a:p>
            <a:pPr>
              <a:lnSpc>
                <a:spcPct val="90000"/>
              </a:lnSpc>
              <a:defRPr/>
            </a:pPr>
            <a:r>
              <a:rPr lang="el-GR" altLang="el-GR" dirty="0"/>
              <a:t>Η επιτροπή σχεδιασμού καθορίζει με σαφήνεια τους στόχους του προγράμματος</a:t>
            </a:r>
          </a:p>
          <a:p>
            <a:pPr>
              <a:lnSpc>
                <a:spcPct val="90000"/>
              </a:lnSpc>
              <a:defRPr/>
            </a:pPr>
            <a:r>
              <a:rPr lang="el-GR" altLang="el-GR" dirty="0"/>
              <a:t>Καθορίζεται ο προϋπολογισμός, οι αναφορές και το χρονοδιάγραμμα του προγράμματος</a:t>
            </a:r>
          </a:p>
          <a:p>
            <a:pPr>
              <a:lnSpc>
                <a:spcPct val="90000"/>
              </a:lnSpc>
              <a:defRPr/>
            </a:pPr>
            <a:r>
              <a:rPr lang="el-GR" altLang="el-GR" dirty="0"/>
              <a:t>Επιλέγεται ο τόπος και η ημερομηνία διεξαγωγής του </a:t>
            </a:r>
            <a:r>
              <a:rPr lang="el-GR" altLang="el-GR" dirty="0" smtClean="0"/>
              <a:t>προγράμματος</a:t>
            </a:r>
            <a:endParaRPr lang="el-GR" dirty="0"/>
          </a:p>
        </p:txBody>
      </p:sp>
    </p:spTree>
    <p:extLst>
      <p:ext uri="{BB962C8B-B14F-4D97-AF65-F5344CB8AC3E}">
        <p14:creationId xmlns:p14="http://schemas.microsoft.com/office/powerpoint/2010/main" val="204729695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Autofit/>
          </a:bodyPr>
          <a:lstStyle/>
          <a:p>
            <a:r>
              <a:rPr lang="el-GR" altLang="el-GR" sz="4000" dirty="0" smtClean="0"/>
              <a:t>Σχεδιασμός</a:t>
            </a:r>
            <a:r>
              <a:rPr lang="en-US" altLang="el-GR" sz="4000" dirty="0" smtClean="0"/>
              <a:t> </a:t>
            </a:r>
            <a:r>
              <a:rPr lang="el-GR" altLang="el-GR" sz="4000" dirty="0" smtClean="0"/>
              <a:t>&amp;</a:t>
            </a:r>
            <a:r>
              <a:rPr lang="en-US" altLang="el-GR" sz="4000" dirty="0" smtClean="0"/>
              <a:t> </a:t>
            </a:r>
            <a:r>
              <a:rPr lang="el-GR" altLang="el-GR" sz="4000" dirty="0" smtClean="0"/>
              <a:t>Εκπλήρωση ενός Προγράμματος Αγωγής </a:t>
            </a:r>
            <a:r>
              <a:rPr lang="el-GR" altLang="el-GR" sz="4000" dirty="0" smtClean="0"/>
              <a:t>Υγείας</a:t>
            </a:r>
            <a:r>
              <a:rPr lang="en-US" altLang="el-GR" sz="4000" dirty="0" smtClean="0"/>
              <a:t>, </a:t>
            </a:r>
            <a:r>
              <a:rPr lang="el-GR" altLang="el-GR" sz="4000" dirty="0" smtClean="0"/>
              <a:t>2</a:t>
            </a:r>
            <a:endParaRPr lang="el-GR" sz="4000" dirty="0"/>
          </a:p>
        </p:txBody>
      </p:sp>
      <p:sp>
        <p:nvSpPr>
          <p:cNvPr id="5" name="Θέση περιεχομένου 4"/>
          <p:cNvSpPr>
            <a:spLocks noGrp="1"/>
          </p:cNvSpPr>
          <p:nvPr>
            <p:ph idx="1"/>
          </p:nvPr>
        </p:nvSpPr>
        <p:spPr>
          <a:xfrm>
            <a:off x="464156" y="1639341"/>
            <a:ext cx="8229600" cy="4525963"/>
          </a:xfrm>
        </p:spPr>
        <p:txBody>
          <a:bodyPr>
            <a:noAutofit/>
          </a:bodyPr>
          <a:lstStyle/>
          <a:p>
            <a:pPr>
              <a:lnSpc>
                <a:spcPct val="90000"/>
              </a:lnSpc>
              <a:defRPr/>
            </a:pPr>
            <a:r>
              <a:rPr lang="el-GR" altLang="el-GR" sz="3000" dirty="0" smtClean="0"/>
              <a:t>Προκαθορίζονται </a:t>
            </a:r>
            <a:r>
              <a:rPr lang="el-GR" altLang="el-GR" sz="3000" dirty="0"/>
              <a:t>ο ρόλος και οι υποχρεώσεις των επαγγελματιών υγείας και των μελών της κοινότητας που θα πάρουν μέρος στο πρόγραμμα</a:t>
            </a:r>
          </a:p>
          <a:p>
            <a:pPr>
              <a:lnSpc>
                <a:spcPct val="90000"/>
              </a:lnSpc>
              <a:defRPr/>
            </a:pPr>
            <a:r>
              <a:rPr lang="el-GR" altLang="el-GR" sz="3000" dirty="0"/>
              <a:t>Μηνιαίες συναντήσεις για επίλυση των προβλημάτων που προκύπτουν και για συντονισμό των προσπαθειών</a:t>
            </a:r>
          </a:p>
          <a:p>
            <a:pPr>
              <a:lnSpc>
                <a:spcPct val="90000"/>
              </a:lnSpc>
              <a:defRPr/>
            </a:pPr>
            <a:r>
              <a:rPr lang="el-GR" altLang="el-GR" sz="3000" dirty="0"/>
              <a:t>Σημαντική είναι η διεξαγωγή διαφημιστικής καμπάνιας, ώστε να εξασφαλιστεί η συμμετοχή στο πρόγραμμα του πληθυσμού που βρίσκεται σε </a:t>
            </a:r>
            <a:r>
              <a:rPr lang="el-GR" altLang="el-GR" sz="3000" dirty="0" smtClean="0"/>
              <a:t>κίνδυνο</a:t>
            </a:r>
            <a:endParaRPr lang="el-GR" sz="3000" dirty="0"/>
          </a:p>
        </p:txBody>
      </p:sp>
    </p:spTree>
    <p:extLst>
      <p:ext uri="{BB962C8B-B14F-4D97-AF65-F5344CB8AC3E}">
        <p14:creationId xmlns:p14="http://schemas.microsoft.com/office/powerpoint/2010/main" val="173484821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Autofit/>
          </a:bodyPr>
          <a:lstStyle/>
          <a:p>
            <a:r>
              <a:rPr lang="el-GR" altLang="el-GR" sz="4000" dirty="0" smtClean="0"/>
              <a:t>Έντυπα του </a:t>
            </a:r>
            <a:r>
              <a:rPr lang="el-GR" altLang="el-GR" sz="4000" dirty="0" smtClean="0"/>
              <a:t>Προγράμματος</a:t>
            </a:r>
            <a:endParaRPr lang="el-GR" sz="4000" dirty="0"/>
          </a:p>
        </p:txBody>
      </p:sp>
      <p:sp>
        <p:nvSpPr>
          <p:cNvPr id="5" name="Θέση περιεχομένου 4"/>
          <p:cNvSpPr>
            <a:spLocks noGrp="1"/>
          </p:cNvSpPr>
          <p:nvPr>
            <p:ph idx="1"/>
          </p:nvPr>
        </p:nvSpPr>
        <p:spPr/>
        <p:txBody>
          <a:bodyPr>
            <a:noAutofit/>
          </a:bodyPr>
          <a:lstStyle/>
          <a:p>
            <a:pPr>
              <a:spcBef>
                <a:spcPts val="600"/>
              </a:spcBef>
            </a:pPr>
            <a:r>
              <a:rPr lang="el-GR" altLang="el-GR" sz="2400" dirty="0"/>
              <a:t>Αρχικό έντυπο: </a:t>
            </a:r>
          </a:p>
          <a:p>
            <a:pPr lvl="1">
              <a:spcBef>
                <a:spcPts val="600"/>
              </a:spcBef>
            </a:pPr>
            <a:r>
              <a:rPr lang="el-GR" altLang="el-GR" sz="2400" dirty="0"/>
              <a:t>Εγγραφή </a:t>
            </a:r>
          </a:p>
          <a:p>
            <a:pPr lvl="1">
              <a:spcBef>
                <a:spcPts val="600"/>
              </a:spcBef>
            </a:pPr>
            <a:r>
              <a:rPr lang="el-GR" altLang="el-GR" sz="2400" dirty="0"/>
              <a:t>Αρχικά ερωτήματα</a:t>
            </a:r>
          </a:p>
          <a:p>
            <a:pPr lvl="1">
              <a:spcBef>
                <a:spcPts val="600"/>
              </a:spcBef>
            </a:pPr>
            <a:r>
              <a:rPr lang="el-GR" altLang="el-GR" sz="2400" dirty="0"/>
              <a:t>Διαθέσιμα έντυπα για το πρόγραμμα</a:t>
            </a:r>
          </a:p>
          <a:p>
            <a:pPr lvl="1">
              <a:spcBef>
                <a:spcPts val="600"/>
              </a:spcBef>
            </a:pPr>
            <a:r>
              <a:rPr lang="el-GR" altLang="el-GR" sz="2400" dirty="0"/>
              <a:t>Πληροφορίες για το βασικό σχέδιο </a:t>
            </a:r>
            <a:r>
              <a:rPr lang="el-GR" altLang="el-GR" sz="2400" dirty="0" smtClean="0"/>
              <a:t>του προγράμματος</a:t>
            </a:r>
            <a:endParaRPr lang="el-GR" altLang="el-GR" sz="2400" dirty="0"/>
          </a:p>
          <a:p>
            <a:pPr>
              <a:spcBef>
                <a:spcPts val="1800"/>
              </a:spcBef>
            </a:pPr>
            <a:r>
              <a:rPr lang="el-GR" altLang="el-GR" sz="2400" dirty="0"/>
              <a:t>Κυρίως έντυπα:</a:t>
            </a:r>
          </a:p>
          <a:p>
            <a:pPr lvl="1">
              <a:spcBef>
                <a:spcPts val="600"/>
              </a:spcBef>
            </a:pPr>
            <a:r>
              <a:rPr lang="el-GR" altLang="el-GR" sz="2400" dirty="0"/>
              <a:t>Προαγωγή υγείας</a:t>
            </a:r>
          </a:p>
          <a:p>
            <a:pPr lvl="1">
              <a:spcBef>
                <a:spcPts val="600"/>
              </a:spcBef>
            </a:pPr>
            <a:r>
              <a:rPr lang="el-GR" altLang="el-GR" sz="2400" dirty="0"/>
              <a:t>Προστασία υγείας</a:t>
            </a:r>
          </a:p>
          <a:p>
            <a:pPr lvl="1">
              <a:spcBef>
                <a:spcPts val="600"/>
              </a:spcBef>
            </a:pPr>
            <a:r>
              <a:rPr lang="el-GR" altLang="el-GR" sz="2400" dirty="0"/>
              <a:t>Πρόληψη νοσημάτων</a:t>
            </a:r>
          </a:p>
          <a:p>
            <a:pPr lvl="1">
              <a:spcBef>
                <a:spcPts val="600"/>
              </a:spcBef>
            </a:pPr>
            <a:r>
              <a:rPr lang="el-GR" altLang="el-GR" sz="2400" dirty="0"/>
              <a:t>Γενικού περιεχομένου</a:t>
            </a:r>
          </a:p>
          <a:p>
            <a:pPr>
              <a:lnSpc>
                <a:spcPct val="90000"/>
              </a:lnSpc>
              <a:defRPr/>
            </a:pPr>
            <a:endParaRPr lang="el-GR" sz="2800" dirty="0"/>
          </a:p>
        </p:txBody>
      </p:sp>
    </p:spTree>
    <p:extLst>
      <p:ext uri="{BB962C8B-B14F-4D97-AF65-F5344CB8AC3E}">
        <p14:creationId xmlns:p14="http://schemas.microsoft.com/office/powerpoint/2010/main" val="338204232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Autofit/>
          </a:bodyPr>
          <a:lstStyle/>
          <a:p>
            <a:r>
              <a:rPr lang="el-GR" altLang="el-GR" sz="4000" dirty="0" smtClean="0"/>
              <a:t>Έντυπα του </a:t>
            </a:r>
            <a:r>
              <a:rPr lang="el-GR" altLang="el-GR" sz="4000" dirty="0" smtClean="0"/>
              <a:t>Προγράμματος</a:t>
            </a:r>
            <a:r>
              <a:rPr lang="en-US" altLang="el-GR" sz="4000" dirty="0" smtClean="0"/>
              <a:t>, </a:t>
            </a:r>
            <a:r>
              <a:rPr lang="el-GR" altLang="el-GR" sz="4000" dirty="0" smtClean="0"/>
              <a:t>2</a:t>
            </a:r>
            <a:endParaRPr lang="el-GR" sz="4000" dirty="0"/>
          </a:p>
        </p:txBody>
      </p:sp>
      <p:sp>
        <p:nvSpPr>
          <p:cNvPr id="5" name="Θέση περιεχομένου 4"/>
          <p:cNvSpPr>
            <a:spLocks noGrp="1"/>
          </p:cNvSpPr>
          <p:nvPr>
            <p:ph idx="1"/>
          </p:nvPr>
        </p:nvSpPr>
        <p:spPr/>
        <p:txBody>
          <a:bodyPr>
            <a:noAutofit/>
          </a:bodyPr>
          <a:lstStyle/>
          <a:p>
            <a:pPr>
              <a:spcBef>
                <a:spcPts val="0"/>
              </a:spcBef>
            </a:pPr>
            <a:r>
              <a:rPr lang="el-GR" altLang="el-GR" sz="2400" dirty="0" smtClean="0"/>
              <a:t>Τελικό </a:t>
            </a:r>
            <a:r>
              <a:rPr lang="el-GR" altLang="el-GR" sz="2400" dirty="0"/>
              <a:t>έντυπο:</a:t>
            </a:r>
          </a:p>
          <a:p>
            <a:pPr lvl="1">
              <a:spcBef>
                <a:spcPts val="300"/>
              </a:spcBef>
            </a:pPr>
            <a:r>
              <a:rPr lang="el-GR" altLang="el-GR" sz="2300" dirty="0"/>
              <a:t>Παροχή συμβουλών στους συμμετέχοντες, με βάση την επίδοσή τους στο πρόγραμμα</a:t>
            </a:r>
          </a:p>
          <a:p>
            <a:pPr lvl="1">
              <a:spcBef>
                <a:spcPts val="300"/>
              </a:spcBef>
            </a:pPr>
            <a:r>
              <a:rPr lang="el-GR" altLang="el-GR" sz="2300" dirty="0"/>
              <a:t>Δημοσιοποίηση των αποτελεσμάτων στις υπηρεσίες της κοινότητας</a:t>
            </a:r>
          </a:p>
          <a:p>
            <a:pPr lvl="1">
              <a:spcBef>
                <a:spcPts val="300"/>
              </a:spcBef>
            </a:pPr>
            <a:r>
              <a:rPr lang="el-GR" altLang="el-GR" sz="2300" dirty="0"/>
              <a:t>Ζητείται από τους συμμετέχοντες να εκτιμήσουν τη χρησιμότητα του προγράμματος</a:t>
            </a:r>
          </a:p>
          <a:p>
            <a:pPr lvl="1">
              <a:spcBef>
                <a:spcPts val="300"/>
              </a:spcBef>
            </a:pPr>
            <a:r>
              <a:rPr lang="el-GR" altLang="el-GR" sz="2300" dirty="0"/>
              <a:t>Συλλογή δημογραφικών στοιχείων για μακροπρόθεσμη εκτίμηση των αποτελεσμάτων του προγράμματος</a:t>
            </a:r>
          </a:p>
          <a:p>
            <a:pPr>
              <a:spcBef>
                <a:spcPts val="1800"/>
              </a:spcBef>
              <a:buFont typeface="Wingdings" panose="05000000000000000000" pitchFamily="2" charset="2"/>
              <a:buChar char="Ø"/>
            </a:pPr>
            <a:r>
              <a:rPr lang="el-GR" altLang="el-GR" sz="2400" b="1" i="1" dirty="0" smtClean="0"/>
              <a:t>Εξασφάλιση </a:t>
            </a:r>
            <a:r>
              <a:rPr lang="el-GR" altLang="el-GR" sz="2400" b="1" i="1" dirty="0"/>
              <a:t>της μυστικότητας των αποτελεσμάτων και της προστασίας των προσωπικών δεδομένων των συμμετεχόντων</a:t>
            </a:r>
          </a:p>
          <a:p>
            <a:pPr>
              <a:lnSpc>
                <a:spcPct val="90000"/>
              </a:lnSpc>
              <a:spcBef>
                <a:spcPts val="600"/>
              </a:spcBef>
              <a:defRPr/>
            </a:pPr>
            <a:endParaRPr lang="el-GR" sz="2800" dirty="0"/>
          </a:p>
        </p:txBody>
      </p:sp>
    </p:spTree>
    <p:extLst>
      <p:ext uri="{BB962C8B-B14F-4D97-AF65-F5344CB8AC3E}">
        <p14:creationId xmlns:p14="http://schemas.microsoft.com/office/powerpoint/2010/main" val="137232745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Autofit/>
          </a:bodyPr>
          <a:lstStyle/>
          <a:p>
            <a:r>
              <a:rPr lang="el-GR" altLang="el-GR" sz="4000" dirty="0" smtClean="0"/>
              <a:t>Μακροπρόθεσμη Εκτίμηση των Αποτελεσμάτων</a:t>
            </a:r>
            <a:endParaRPr lang="el-GR" sz="4000" dirty="0"/>
          </a:p>
        </p:txBody>
      </p:sp>
      <p:sp>
        <p:nvSpPr>
          <p:cNvPr id="5" name="Θέση περιεχομένου 4"/>
          <p:cNvSpPr>
            <a:spLocks noGrp="1"/>
          </p:cNvSpPr>
          <p:nvPr>
            <p:ph idx="1"/>
          </p:nvPr>
        </p:nvSpPr>
        <p:spPr>
          <a:xfrm>
            <a:off x="464156" y="1567333"/>
            <a:ext cx="8229600" cy="4525963"/>
          </a:xfrm>
        </p:spPr>
        <p:txBody>
          <a:bodyPr>
            <a:noAutofit/>
          </a:bodyPr>
          <a:lstStyle/>
          <a:p>
            <a:pPr>
              <a:spcBef>
                <a:spcPts val="600"/>
              </a:spcBef>
              <a:defRPr/>
            </a:pPr>
            <a:r>
              <a:rPr lang="el-GR" altLang="el-GR" sz="2400" dirty="0" smtClean="0"/>
              <a:t>Μπορεί </a:t>
            </a:r>
            <a:r>
              <a:rPr lang="el-GR" altLang="el-GR" sz="2400" dirty="0"/>
              <a:t>να γίνει με:</a:t>
            </a:r>
          </a:p>
          <a:p>
            <a:pPr lvl="1">
              <a:spcBef>
                <a:spcPts val="600"/>
              </a:spcBef>
              <a:defRPr/>
            </a:pPr>
            <a:r>
              <a:rPr lang="el-GR" altLang="el-GR" sz="2400" dirty="0"/>
              <a:t>Προσωπική συνέντευξη</a:t>
            </a:r>
          </a:p>
          <a:p>
            <a:pPr lvl="1">
              <a:spcBef>
                <a:spcPts val="600"/>
              </a:spcBef>
              <a:defRPr/>
            </a:pPr>
            <a:r>
              <a:rPr lang="el-GR" altLang="el-GR" sz="2400" dirty="0"/>
              <a:t>Τηλεφωνικώς</a:t>
            </a:r>
          </a:p>
          <a:p>
            <a:pPr lvl="1">
              <a:spcBef>
                <a:spcPts val="600"/>
              </a:spcBef>
              <a:defRPr/>
            </a:pPr>
            <a:r>
              <a:rPr lang="el-GR" altLang="el-GR" sz="2400" dirty="0"/>
              <a:t>Αποστολή ερωτηματολογίου μέσω ταχυδρομείου</a:t>
            </a:r>
          </a:p>
          <a:p>
            <a:pPr marL="0" indent="0">
              <a:spcBef>
                <a:spcPts val="600"/>
              </a:spcBef>
              <a:buNone/>
              <a:defRPr/>
            </a:pPr>
            <a:r>
              <a:rPr lang="en-US" altLang="el-GR" sz="2400" b="1" dirty="0" smtClean="0"/>
              <a:t/>
            </a:r>
            <a:br>
              <a:rPr lang="en-US" altLang="el-GR" sz="2400" b="1" dirty="0" smtClean="0"/>
            </a:br>
            <a:r>
              <a:rPr lang="el-GR" altLang="el-GR" sz="2400" b="1" dirty="0" smtClean="0"/>
              <a:t>Πρώτη </a:t>
            </a:r>
            <a:r>
              <a:rPr lang="el-GR" altLang="el-GR" sz="2400" b="1" dirty="0"/>
              <a:t>εκτίμηση</a:t>
            </a:r>
            <a:r>
              <a:rPr lang="el-GR" altLang="el-GR" sz="2400" dirty="0"/>
              <a:t>: 2-4 εβδομάδες μετά το πρόγραμμα</a:t>
            </a:r>
          </a:p>
          <a:p>
            <a:pPr marL="0" indent="0">
              <a:spcBef>
                <a:spcPts val="600"/>
              </a:spcBef>
              <a:buNone/>
              <a:defRPr/>
            </a:pPr>
            <a:r>
              <a:rPr lang="el-GR" altLang="el-GR" sz="2400" dirty="0"/>
              <a:t>Δεύτερη εκτίμηση: 6 μήνες μετά με τις ίδιες ερωτήσεις </a:t>
            </a:r>
            <a:r>
              <a:rPr lang="en-US" altLang="el-GR" sz="2400" dirty="0" smtClean="0"/>
              <a:t/>
            </a:r>
            <a:br>
              <a:rPr lang="en-US" altLang="el-GR" sz="2400" dirty="0" smtClean="0"/>
            </a:br>
            <a:endParaRPr lang="el-GR" altLang="el-GR" sz="2400" dirty="0"/>
          </a:p>
          <a:p>
            <a:pPr>
              <a:spcBef>
                <a:spcPts val="600"/>
              </a:spcBef>
              <a:buFont typeface="Wingdings" panose="05000000000000000000" pitchFamily="2" charset="2"/>
              <a:buChar char="Ø"/>
              <a:defRPr/>
            </a:pPr>
            <a:r>
              <a:rPr lang="el-GR" altLang="el-GR" sz="2400" b="1" i="1" dirty="0" smtClean="0"/>
              <a:t>Η </a:t>
            </a:r>
            <a:r>
              <a:rPr lang="el-GR" altLang="el-GR" sz="2400" b="1" i="1" dirty="0"/>
              <a:t>εκτίμηση δεν αφορά μόνο την ικανοποίηση των συμμετεχόντων αλλά την υιοθέτηση από αυτούς νέων γνώσεων και πρακτικών σε θέματα υγείας </a:t>
            </a:r>
          </a:p>
          <a:p>
            <a:pPr>
              <a:spcBef>
                <a:spcPts val="600"/>
              </a:spcBef>
            </a:pPr>
            <a:endParaRPr lang="el-GR" altLang="el-GR" sz="2400" dirty="0"/>
          </a:p>
          <a:p>
            <a:pPr>
              <a:lnSpc>
                <a:spcPct val="90000"/>
              </a:lnSpc>
              <a:spcBef>
                <a:spcPts val="600"/>
              </a:spcBef>
              <a:defRPr/>
            </a:pPr>
            <a:endParaRPr lang="el-GR" sz="2400" dirty="0"/>
          </a:p>
        </p:txBody>
      </p:sp>
    </p:spTree>
    <p:extLst>
      <p:ext uri="{BB962C8B-B14F-4D97-AF65-F5344CB8AC3E}">
        <p14:creationId xmlns:p14="http://schemas.microsoft.com/office/powerpoint/2010/main" val="337735073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Τίτλος 5"/>
          <p:cNvSpPr>
            <a:spLocks noGrp="1"/>
          </p:cNvSpPr>
          <p:nvPr>
            <p:ph type="title"/>
          </p:nvPr>
        </p:nvSpPr>
        <p:spPr/>
        <p:txBody>
          <a:bodyPr>
            <a:normAutofit fontScale="90000"/>
          </a:bodyPr>
          <a:lstStyle/>
          <a:p>
            <a:r>
              <a:rPr lang="el-GR" altLang="el-GR" dirty="0" smtClean="0"/>
              <a:t>Εφαρμογή στη Νοσηλευτική </a:t>
            </a:r>
            <a:r>
              <a:rPr lang="en-US" altLang="el-GR" dirty="0" smtClean="0"/>
              <a:t/>
            </a:r>
            <a:br>
              <a:rPr lang="en-US" altLang="el-GR" dirty="0" smtClean="0"/>
            </a:br>
            <a:r>
              <a:rPr lang="el-GR" altLang="el-GR" dirty="0" smtClean="0"/>
              <a:t>Πράξη, Εκπαίδευση και Έρευνα</a:t>
            </a:r>
            <a:endParaRPr lang="el-GR" dirty="0"/>
          </a:p>
        </p:txBody>
      </p:sp>
      <p:sp>
        <p:nvSpPr>
          <p:cNvPr id="7" name="Θέση κειμένου 6"/>
          <p:cNvSpPr>
            <a:spLocks noGrp="1"/>
          </p:cNvSpPr>
          <p:nvPr>
            <p:ph type="body" idx="1"/>
          </p:nvPr>
        </p:nvSpPr>
        <p:spPr>
          <a:xfrm>
            <a:off x="323528" y="1502246"/>
            <a:ext cx="4321496" cy="639762"/>
          </a:xfrm>
          <a:ln>
            <a:solidFill>
              <a:srgbClr val="5075BC"/>
            </a:solidFill>
          </a:ln>
        </p:spPr>
        <p:txBody>
          <a:bodyPr>
            <a:normAutofit/>
          </a:bodyPr>
          <a:lstStyle/>
          <a:p>
            <a:r>
              <a:rPr lang="el-GR" dirty="0" smtClean="0"/>
              <a:t>Εκπαιδευόμενοι νοσηλευτές</a:t>
            </a:r>
            <a:endParaRPr lang="el-GR" dirty="0"/>
          </a:p>
        </p:txBody>
      </p:sp>
      <p:sp>
        <p:nvSpPr>
          <p:cNvPr id="8" name="Θέση περιεχομένου 7"/>
          <p:cNvSpPr>
            <a:spLocks noGrp="1"/>
          </p:cNvSpPr>
          <p:nvPr>
            <p:ph sz="half" idx="2"/>
          </p:nvPr>
        </p:nvSpPr>
        <p:spPr>
          <a:xfrm>
            <a:off x="323528" y="2142008"/>
            <a:ext cx="4321496" cy="3167510"/>
          </a:xfrm>
          <a:ln>
            <a:solidFill>
              <a:srgbClr val="5075BC"/>
            </a:solidFill>
          </a:ln>
        </p:spPr>
        <p:txBody>
          <a:bodyPr>
            <a:noAutofit/>
          </a:bodyPr>
          <a:lstStyle/>
          <a:p>
            <a:pPr>
              <a:lnSpc>
                <a:spcPct val="90000"/>
              </a:lnSpc>
              <a:defRPr/>
            </a:pPr>
            <a:r>
              <a:rPr lang="el-GR" sz="1900" dirty="0" smtClean="0"/>
              <a:t>Μαθαίνουν </a:t>
            </a:r>
            <a:r>
              <a:rPr lang="el-GR" sz="1900" dirty="0"/>
              <a:t>τη διαδικασία του </a:t>
            </a:r>
            <a:r>
              <a:rPr lang="el-GR" sz="1900" dirty="0" err="1"/>
              <a:t>screening</a:t>
            </a:r>
            <a:r>
              <a:rPr lang="el-GR" sz="1900" dirty="0"/>
              <a:t> και των εκπαιδευτικών προγραμμάτων υγείας</a:t>
            </a:r>
          </a:p>
          <a:p>
            <a:pPr>
              <a:lnSpc>
                <a:spcPct val="90000"/>
              </a:lnSpc>
              <a:defRPr/>
            </a:pPr>
            <a:r>
              <a:rPr lang="el-GR" sz="1900" dirty="0"/>
              <a:t>Εξασκούν τις ψυχοκινητικές, επικοινωνιακές και κριτικές τους ικανότητες</a:t>
            </a:r>
          </a:p>
          <a:p>
            <a:pPr>
              <a:lnSpc>
                <a:spcPct val="90000"/>
              </a:lnSpc>
              <a:defRPr/>
            </a:pPr>
            <a:r>
              <a:rPr lang="el-GR" sz="1900" dirty="0"/>
              <a:t>Αναπτύσσουν δεξιότητες στο χώρο της κοινοτικής νοσηλευτικής</a:t>
            </a:r>
          </a:p>
          <a:p>
            <a:pPr>
              <a:lnSpc>
                <a:spcPct val="90000"/>
              </a:lnSpc>
              <a:defRPr/>
            </a:pPr>
            <a:r>
              <a:rPr lang="el-GR" sz="1900" dirty="0"/>
              <a:t>Έρχονται σε επαφή με ειδικές ομάδες πληθυσμού (άστεγοι, οικονομικοί μετανάστες, κτλ.)</a:t>
            </a:r>
          </a:p>
          <a:p>
            <a:pPr>
              <a:lnSpc>
                <a:spcPct val="90000"/>
              </a:lnSpc>
            </a:pPr>
            <a:endParaRPr lang="el-GR" sz="2000" dirty="0"/>
          </a:p>
        </p:txBody>
      </p:sp>
      <p:sp>
        <p:nvSpPr>
          <p:cNvPr id="9" name="Θέση κειμένου 8"/>
          <p:cNvSpPr>
            <a:spLocks noGrp="1"/>
          </p:cNvSpPr>
          <p:nvPr>
            <p:ph type="body" sz="quarter" idx="3"/>
          </p:nvPr>
        </p:nvSpPr>
        <p:spPr>
          <a:xfrm>
            <a:off x="4850705" y="1484784"/>
            <a:ext cx="4041775" cy="639762"/>
          </a:xfrm>
          <a:ln>
            <a:solidFill>
              <a:srgbClr val="5075BC"/>
            </a:solidFill>
          </a:ln>
        </p:spPr>
        <p:txBody>
          <a:bodyPr>
            <a:normAutofit/>
          </a:bodyPr>
          <a:lstStyle/>
          <a:p>
            <a:r>
              <a:rPr lang="el-GR" dirty="0" smtClean="0"/>
              <a:t>Κλινικοί νοσηλευτές</a:t>
            </a:r>
            <a:endParaRPr lang="el-GR" dirty="0"/>
          </a:p>
        </p:txBody>
      </p:sp>
      <p:sp>
        <p:nvSpPr>
          <p:cNvPr id="12" name="Θέση περιεχομένου 11"/>
          <p:cNvSpPr>
            <a:spLocks noGrp="1"/>
          </p:cNvSpPr>
          <p:nvPr>
            <p:ph sz="quarter" idx="4"/>
          </p:nvPr>
        </p:nvSpPr>
        <p:spPr>
          <a:xfrm>
            <a:off x="4850705" y="2124546"/>
            <a:ext cx="4041775" cy="3184972"/>
          </a:xfrm>
          <a:ln>
            <a:solidFill>
              <a:srgbClr val="5075BC"/>
            </a:solidFill>
          </a:ln>
        </p:spPr>
        <p:txBody>
          <a:bodyPr>
            <a:normAutofit/>
          </a:bodyPr>
          <a:lstStyle/>
          <a:p>
            <a:r>
              <a:rPr lang="el-GR" altLang="el-GR" sz="1900" dirty="0" smtClean="0"/>
              <a:t>Αποκτούν εμπειρία στη διεξαγωγή </a:t>
            </a:r>
            <a:r>
              <a:rPr lang="en-US" altLang="el-GR" sz="1900" dirty="0" smtClean="0"/>
              <a:t>screening</a:t>
            </a:r>
          </a:p>
          <a:p>
            <a:pPr>
              <a:lnSpc>
                <a:spcPct val="90000"/>
              </a:lnSpc>
              <a:defRPr/>
            </a:pPr>
            <a:r>
              <a:rPr lang="el-GR" altLang="el-GR" sz="1900" dirty="0" smtClean="0"/>
              <a:t>Βελτίωση των ικανοτήτων τους στο σχεδιασμό, τη διεξαγωγή και εκτίμηση προγραμμάτων αγωγής υγείας</a:t>
            </a:r>
          </a:p>
          <a:p>
            <a:pPr>
              <a:lnSpc>
                <a:spcPct val="90000"/>
              </a:lnSpc>
              <a:defRPr/>
            </a:pPr>
            <a:r>
              <a:rPr lang="el-GR" altLang="el-GR" sz="1900" dirty="0" smtClean="0"/>
              <a:t>Αποκτούν εμπειρία στην αφύπνιση του κοινού σε θέματα υγείας</a:t>
            </a:r>
          </a:p>
          <a:p>
            <a:endParaRPr lang="el-GR" sz="1900" dirty="0"/>
          </a:p>
        </p:txBody>
      </p:sp>
      <p:sp>
        <p:nvSpPr>
          <p:cNvPr id="10" name="Ορθογώνιο 9"/>
          <p:cNvSpPr/>
          <p:nvPr/>
        </p:nvSpPr>
        <p:spPr>
          <a:xfrm>
            <a:off x="605594" y="5373216"/>
            <a:ext cx="8081205" cy="1015663"/>
          </a:xfrm>
          <a:prstGeom prst="rect">
            <a:avLst/>
          </a:prstGeom>
          <a:noFill/>
          <a:ln>
            <a:solidFill>
              <a:schemeClr val="tx1"/>
            </a:solidFill>
          </a:ln>
        </p:spPr>
        <p:style>
          <a:lnRef idx="1">
            <a:schemeClr val="accent6"/>
          </a:lnRef>
          <a:fillRef idx="2">
            <a:schemeClr val="accent6"/>
          </a:fillRef>
          <a:effectRef idx="1">
            <a:schemeClr val="accent6"/>
          </a:effectRef>
          <a:fontRef idx="minor">
            <a:schemeClr val="dk1"/>
          </a:fontRef>
        </p:style>
        <p:txBody>
          <a:bodyPr wrap="square">
            <a:spAutoFit/>
          </a:bodyPr>
          <a:lstStyle/>
          <a:p>
            <a:pPr algn="ctr">
              <a:defRPr/>
            </a:pPr>
            <a:r>
              <a:rPr lang="el-GR" sz="2000" b="1" dirty="0"/>
              <a:t>Νοσηλευτική </a:t>
            </a:r>
            <a:r>
              <a:rPr lang="el-GR" sz="2000" b="1" dirty="0" smtClean="0"/>
              <a:t>έρευνα:</a:t>
            </a:r>
          </a:p>
          <a:p>
            <a:pPr algn="ctr">
              <a:defRPr/>
            </a:pPr>
            <a:r>
              <a:rPr lang="el-GR" sz="2000" dirty="0" smtClean="0"/>
              <a:t>Οι </a:t>
            </a:r>
            <a:r>
              <a:rPr lang="el-GR" sz="2000" dirty="0"/>
              <a:t>πληροφορίες που συλλέγονται μπορούν να χρησιμοποιηθούν για την </a:t>
            </a:r>
            <a:r>
              <a:rPr lang="el-GR" sz="2000" dirty="0" smtClean="0"/>
              <a:t>ανάπτυξη ερευνητικών </a:t>
            </a:r>
            <a:r>
              <a:rPr lang="el-GR" sz="2000" dirty="0"/>
              <a:t>προγραμμάτων</a:t>
            </a:r>
          </a:p>
        </p:txBody>
      </p:sp>
      <p:sp>
        <p:nvSpPr>
          <p:cNvPr id="11" name="Καμπύλο βέλος προς τα κάτω 10"/>
          <p:cNvSpPr/>
          <p:nvPr/>
        </p:nvSpPr>
        <p:spPr>
          <a:xfrm>
            <a:off x="4067944" y="1772816"/>
            <a:ext cx="981620" cy="687763"/>
          </a:xfrm>
          <a:prstGeom prst="curvedDownArrow">
            <a:avLst>
              <a:gd name="adj1" fmla="val 25000"/>
              <a:gd name="adj2" fmla="val 33619"/>
              <a:gd name="adj3" fmla="val 29627"/>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solidFill>
                <a:schemeClr val="tx1"/>
              </a:solidFill>
            </a:endParaRPr>
          </a:p>
        </p:txBody>
      </p:sp>
      <p:sp>
        <p:nvSpPr>
          <p:cNvPr id="13" name="Καμπύλο αριστερό βέλος 12"/>
          <p:cNvSpPr/>
          <p:nvPr/>
        </p:nvSpPr>
        <p:spPr>
          <a:xfrm rot="9901538">
            <a:off x="2708813" y="4915293"/>
            <a:ext cx="469125" cy="852530"/>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sz="2000">
              <a:solidFill>
                <a:schemeClr val="tx1"/>
              </a:solidFill>
            </a:endParaRPr>
          </a:p>
        </p:txBody>
      </p:sp>
      <p:sp>
        <p:nvSpPr>
          <p:cNvPr id="15" name="Καμπύλο αριστερό βέλος 14"/>
          <p:cNvSpPr/>
          <p:nvPr/>
        </p:nvSpPr>
        <p:spPr>
          <a:xfrm>
            <a:off x="8132990" y="4572743"/>
            <a:ext cx="731837" cy="792163"/>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solidFill>
                <a:schemeClr val="tx1"/>
              </a:solidFill>
            </a:endParaRPr>
          </a:p>
        </p:txBody>
      </p:sp>
    </p:spTree>
    <p:extLst>
      <p:ext uri="{BB962C8B-B14F-4D97-AF65-F5344CB8AC3E}">
        <p14:creationId xmlns:p14="http://schemas.microsoft.com/office/powerpoint/2010/main" val="3370623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3" grpId="0" animBg="1"/>
      <p:bldP spid="15"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199" y="2708920"/>
            <a:ext cx="3031239" cy="17056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Τίτλος 5"/>
          <p:cNvSpPr>
            <a:spLocks noGrp="1"/>
          </p:cNvSpPr>
          <p:nvPr>
            <p:ph type="title"/>
          </p:nvPr>
        </p:nvSpPr>
        <p:spPr/>
        <p:txBody>
          <a:bodyPr/>
          <a:lstStyle/>
          <a:p>
            <a:r>
              <a:rPr lang="el-GR" dirty="0" smtClean="0"/>
              <a:t>Συμπεράσματα</a:t>
            </a:r>
            <a:endParaRPr lang="el-GR" dirty="0"/>
          </a:p>
        </p:txBody>
      </p:sp>
      <p:sp>
        <p:nvSpPr>
          <p:cNvPr id="4" name="Θέση περιεχομένου 3"/>
          <p:cNvSpPr>
            <a:spLocks noGrp="1"/>
          </p:cNvSpPr>
          <p:nvPr>
            <p:ph sz="quarter" idx="4"/>
          </p:nvPr>
        </p:nvSpPr>
        <p:spPr>
          <a:xfrm>
            <a:off x="2976561" y="1700808"/>
            <a:ext cx="5710239" cy="4464496"/>
          </a:xfrm>
        </p:spPr>
        <p:txBody>
          <a:bodyPr>
            <a:normAutofit/>
          </a:bodyPr>
          <a:lstStyle/>
          <a:p>
            <a:pPr>
              <a:buFont typeface="Wingdings" panose="05000000000000000000" pitchFamily="2" charset="2"/>
              <a:buChar char="Ø"/>
            </a:pPr>
            <a:r>
              <a:rPr lang="el-GR" altLang="el-GR" sz="2800" dirty="0" smtClean="0"/>
              <a:t>Τα </a:t>
            </a:r>
            <a:r>
              <a:rPr lang="el-GR" altLang="el-GR" sz="2800" dirty="0"/>
              <a:t>προγράμματα αγωγής υγείας προσφέρουν τη δυνατότητα να αλλάξει η υγεία της κοινότητας προς το καλύτερο</a:t>
            </a:r>
            <a:r>
              <a:rPr lang="el-GR" altLang="el-GR" sz="2800" dirty="0" smtClean="0"/>
              <a:t>.</a:t>
            </a:r>
          </a:p>
          <a:p>
            <a:pPr>
              <a:buFont typeface="Wingdings" panose="05000000000000000000" pitchFamily="2" charset="2"/>
              <a:buChar char="Ø"/>
            </a:pPr>
            <a:endParaRPr lang="el-GR" altLang="el-GR" sz="2800" dirty="0"/>
          </a:p>
          <a:p>
            <a:pPr>
              <a:buFont typeface="Wingdings" panose="05000000000000000000" pitchFamily="2" charset="2"/>
              <a:buChar char="Ø"/>
            </a:pPr>
            <a:r>
              <a:rPr lang="el-GR" altLang="el-GR" sz="2800" dirty="0"/>
              <a:t>Οι Νοσηλευτές έχουν το καθήκον να ενθαρρύνουν τα μέλη μιας κοινότητας να συμμετέχουν σε αυτά.</a:t>
            </a:r>
            <a:endParaRPr lang="el-GR" sz="2800" dirty="0"/>
          </a:p>
        </p:txBody>
      </p:sp>
    </p:spTree>
    <p:extLst>
      <p:ext uri="{BB962C8B-B14F-4D97-AF65-F5344CB8AC3E}">
        <p14:creationId xmlns:p14="http://schemas.microsoft.com/office/powerpoint/2010/main" val="256467905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59388" y="3068638"/>
            <a:ext cx="3168650" cy="29241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750" y="765175"/>
            <a:ext cx="3960813" cy="2933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668833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a:bodyPr>
          <a:lstStyle/>
          <a:p>
            <a:r>
              <a:rPr lang="el-GR" dirty="0" smtClean="0"/>
              <a:t>Έκθεση Υπουργού Υγείας ΗΠΑ</a:t>
            </a:r>
            <a:endParaRPr lang="el-GR" dirty="0"/>
          </a:p>
        </p:txBody>
      </p:sp>
      <p:graphicFrame>
        <p:nvGraphicFramePr>
          <p:cNvPr id="5" name="Διάγραμμα 4"/>
          <p:cNvGraphicFramePr/>
          <p:nvPr>
            <p:extLst>
              <p:ext uri="{D42A27DB-BD31-4B8C-83A1-F6EECF244321}">
                <p14:modId xmlns:p14="http://schemas.microsoft.com/office/powerpoint/2010/main" val="905732560"/>
              </p:ext>
            </p:extLst>
          </p:nvPr>
        </p:nvGraphicFramePr>
        <p:xfrm>
          <a:off x="215516" y="1417638"/>
          <a:ext cx="8712968" cy="4876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13292380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dirty="0" smtClean="0"/>
              <a:t>Τέλος Ενότητας</a:t>
            </a:r>
            <a:endParaRPr lang="el-GR" dirty="0"/>
          </a:p>
        </p:txBody>
      </p:sp>
      <p:sp>
        <p:nvSpPr>
          <p:cNvPr id="8" name="Υπότιτλος 7"/>
          <p:cNvSpPr>
            <a:spLocks noGrp="1"/>
          </p:cNvSpPr>
          <p:nvPr>
            <p:ph type="subTitle" idx="1"/>
          </p:nvPr>
        </p:nvSpPr>
        <p:spPr/>
        <p:txBody>
          <a:bodyPr/>
          <a:lstStyle/>
          <a:p>
            <a:endParaRPr lang="el-GR" dirty="0"/>
          </a:p>
        </p:txBody>
      </p:sp>
    </p:spTree>
    <p:extLst>
      <p:ext uri="{BB962C8B-B14F-4D97-AF65-F5344CB8AC3E}">
        <p14:creationId xmlns:p14="http://schemas.microsoft.com/office/powerpoint/2010/main" val="297002740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Χρηματοδότηση</a:t>
            </a:r>
            <a:endParaRPr lang="el-GR" dirty="0"/>
          </a:p>
        </p:txBody>
      </p:sp>
      <p:sp>
        <p:nvSpPr>
          <p:cNvPr id="3" name="Content Placeholder 2"/>
          <p:cNvSpPr>
            <a:spLocks noGrp="1"/>
          </p:cNvSpPr>
          <p:nvPr>
            <p:ph idx="1"/>
          </p:nvPr>
        </p:nvSpPr>
        <p:spPr>
          <a:xfrm>
            <a:off x="457200" y="1340768"/>
            <a:ext cx="8229600" cy="4525963"/>
          </a:xfrm>
        </p:spPr>
        <p:txBody>
          <a:bodyPr>
            <a:normAutofit/>
          </a:bodyPr>
          <a:lstStyle/>
          <a:p>
            <a:r>
              <a:rPr lang="el-GR" sz="2000" dirty="0" smtClean="0"/>
              <a:t>Το παρόν εκπαιδευτικό υλικό έχει αναπτυχθεί στο πλαίσιο του εκπαιδευτικού έργου του διδάσκοντα.</a:t>
            </a:r>
            <a:endParaRPr lang="en-US" sz="2000" dirty="0" smtClean="0"/>
          </a:p>
          <a:p>
            <a:r>
              <a:rPr lang="el-GR" sz="2000" dirty="0" smtClean="0"/>
              <a:t>Το έργο «</a:t>
            </a:r>
            <a:r>
              <a:rPr lang="el-GR" sz="2000" b="1" dirty="0" smtClean="0"/>
              <a:t>Ανοικτά Ακαδημαϊκά Μαθήματα στο Πανεπιστήμιο Αθηνών</a:t>
            </a:r>
            <a:r>
              <a:rPr lang="el-GR" sz="2000" dirty="0" smtClean="0"/>
              <a:t>» έχει χρηματοδοτήσει μόνο την αναδιαμόρφωση του εκπαιδευτικού υλικού. </a:t>
            </a:r>
            <a:endParaRPr lang="en-US" sz="2000" dirty="0" smtClean="0"/>
          </a:p>
          <a:p>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Picture 6"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9672" y="4653136"/>
            <a:ext cx="5501640" cy="1386840"/>
          </a:xfrm>
          <a:prstGeom prst="rect">
            <a:avLst/>
          </a:prstGeom>
        </p:spPr>
      </p:pic>
    </p:spTree>
    <p:extLst>
      <p:ext uri="{BB962C8B-B14F-4D97-AF65-F5344CB8AC3E}">
        <p14:creationId xmlns:p14="http://schemas.microsoft.com/office/powerpoint/2010/main" val="305323811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l-GR" sz="4400" dirty="0" smtClean="0"/>
              <a:t>Σημειώματα</a:t>
            </a:r>
            <a:endParaRPr lang="el-GR" sz="4400" dirty="0"/>
          </a:p>
        </p:txBody>
      </p:sp>
      <p:sp>
        <p:nvSpPr>
          <p:cNvPr id="5" name="Text Placeholder 4"/>
          <p:cNvSpPr>
            <a:spLocks noGrp="1"/>
          </p:cNvSpPr>
          <p:nvPr>
            <p:ph type="body" idx="1"/>
          </p:nvPr>
        </p:nvSpPr>
        <p:spPr/>
        <p:txBody>
          <a:bodyPr/>
          <a:lstStyle/>
          <a:p>
            <a:endParaRPr lang="el-GR"/>
          </a:p>
        </p:txBody>
      </p:sp>
    </p:spTree>
    <p:extLst>
      <p:ext uri="{BB962C8B-B14F-4D97-AF65-F5344CB8AC3E}">
        <p14:creationId xmlns:p14="http://schemas.microsoft.com/office/powerpoint/2010/main" val="390290898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274638"/>
            <a:ext cx="9144000" cy="1143000"/>
          </a:xfrm>
        </p:spPr>
        <p:txBody>
          <a:bodyPr>
            <a:noAutofit/>
          </a:bodyPr>
          <a:lstStyle/>
          <a:p>
            <a:r>
              <a:rPr lang="el-GR" dirty="0"/>
              <a:t>Σημείωμα Ιστορικού </a:t>
            </a:r>
            <a:r>
              <a:rPr lang="el-GR" dirty="0" smtClean="0"/>
              <a:t>Εκδόσεων</a:t>
            </a:r>
            <a:r>
              <a:rPr lang="en-US" dirty="0" smtClean="0"/>
              <a:t> </a:t>
            </a:r>
            <a:r>
              <a:rPr lang="el-GR" dirty="0" smtClean="0"/>
              <a:t>Έργου</a:t>
            </a:r>
            <a:endParaRPr lang="el-GR" dirty="0"/>
          </a:p>
        </p:txBody>
      </p:sp>
      <p:sp>
        <p:nvSpPr>
          <p:cNvPr id="5" name="Content Placeholder 4"/>
          <p:cNvSpPr>
            <a:spLocks noGrp="1"/>
          </p:cNvSpPr>
          <p:nvPr>
            <p:ph idx="1"/>
          </p:nvPr>
        </p:nvSpPr>
        <p:spPr>
          <a:xfrm>
            <a:off x="234220" y="1556792"/>
            <a:ext cx="8586252" cy="4525963"/>
          </a:xfrm>
        </p:spPr>
        <p:txBody>
          <a:bodyPr>
            <a:normAutofit/>
          </a:bodyPr>
          <a:lstStyle/>
          <a:p>
            <a:pPr marL="0" indent="0">
              <a:buNone/>
            </a:pPr>
            <a:r>
              <a:rPr lang="el-GR" sz="2000" dirty="0"/>
              <a:t>Το παρόν έργο αποτελεί την έκδοση </a:t>
            </a:r>
            <a:r>
              <a:rPr lang="el-GR" sz="2000" dirty="0" smtClean="0"/>
              <a:t>1.0.</a:t>
            </a:r>
          </a:p>
          <a:p>
            <a:pPr marL="0" indent="0">
              <a:buNone/>
            </a:pPr>
            <a:r>
              <a:rPr lang="el-GR" sz="2000" dirty="0"/>
              <a:t>Έχουν προηγηθεί οι κάτωθι εκδόσεις:</a:t>
            </a:r>
          </a:p>
          <a:p>
            <a:r>
              <a:rPr lang="el-GR" sz="2000" dirty="0"/>
              <a:t>Έκδοση </a:t>
            </a:r>
            <a:r>
              <a:rPr lang="el-GR" sz="2000" dirty="0" smtClean="0"/>
              <a:t>διαθέσιμη </a:t>
            </a:r>
            <a:r>
              <a:rPr lang="el-GR" sz="2000" dirty="0">
                <a:hlinkClick r:id="rId3"/>
              </a:rPr>
              <a:t>εδώ</a:t>
            </a:r>
            <a:r>
              <a:rPr lang="el-GR" sz="2000" dirty="0"/>
              <a:t>. </a:t>
            </a:r>
          </a:p>
          <a:p>
            <a:endParaRPr lang="el-GR" sz="2000" dirty="0"/>
          </a:p>
        </p:txBody>
      </p:sp>
    </p:spTree>
    <p:extLst>
      <p:ext uri="{BB962C8B-B14F-4D97-AF65-F5344CB8AC3E}">
        <p14:creationId xmlns:p14="http://schemas.microsoft.com/office/powerpoint/2010/main" val="42295790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a:t>
            </a:r>
            <a:r>
              <a:rPr lang="el-GR" dirty="0" smtClean="0"/>
              <a:t>Αναφοράς</a:t>
            </a:r>
            <a:endParaRPr lang="el-GR" dirty="0"/>
          </a:p>
        </p:txBody>
      </p:sp>
      <p:sp>
        <p:nvSpPr>
          <p:cNvPr id="3" name="Content Placeholder 2"/>
          <p:cNvSpPr>
            <a:spLocks noGrp="1"/>
          </p:cNvSpPr>
          <p:nvPr>
            <p:ph idx="1"/>
          </p:nvPr>
        </p:nvSpPr>
        <p:spPr/>
        <p:txBody>
          <a:bodyPr>
            <a:normAutofit/>
          </a:bodyPr>
          <a:lstStyle/>
          <a:p>
            <a:pPr marL="0" indent="0">
              <a:buNone/>
            </a:pPr>
            <a:r>
              <a:rPr lang="el-GR" sz="2000" dirty="0"/>
              <a:t>Copyright </a:t>
            </a:r>
            <a:r>
              <a:rPr lang="el-GR" sz="2000" dirty="0" err="1"/>
              <a:t>Εθνικόν</a:t>
            </a:r>
            <a:r>
              <a:rPr lang="el-GR" sz="2000" dirty="0"/>
              <a:t> και </a:t>
            </a:r>
            <a:r>
              <a:rPr lang="el-GR" sz="2000" dirty="0" err="1"/>
              <a:t>Καποδιστριακόν</a:t>
            </a:r>
            <a:r>
              <a:rPr lang="el-GR" sz="2000" dirty="0"/>
              <a:t> </a:t>
            </a:r>
            <a:r>
              <a:rPr lang="el-GR" sz="2000" dirty="0" err="1"/>
              <a:t>Πανεπιστήμιον</a:t>
            </a:r>
            <a:r>
              <a:rPr lang="el-GR" sz="2000" dirty="0"/>
              <a:t> Αθηνών</a:t>
            </a:r>
            <a:r>
              <a:rPr lang="en-US" sz="2000" dirty="0"/>
              <a:t>, </a:t>
            </a:r>
            <a:r>
              <a:rPr lang="el-GR" sz="2000" dirty="0"/>
              <a:t>Αθηνά </a:t>
            </a:r>
            <a:r>
              <a:rPr lang="el-GR" sz="2000" dirty="0" smtClean="0"/>
              <a:t>Καλοκαιρινού</a:t>
            </a:r>
            <a:r>
              <a:rPr lang="en-US" sz="2000" dirty="0" smtClean="0"/>
              <a:t> 2015. </a:t>
            </a:r>
            <a:r>
              <a:rPr lang="el-GR" sz="2000" dirty="0" smtClean="0"/>
              <a:t>Αθηνά Καλοκαιρινού. </a:t>
            </a:r>
            <a:r>
              <a:rPr lang="el-GR" sz="2000" dirty="0"/>
              <a:t>«Κοινοτική Νοσηλευτική Ι. Προαγωγή και Αγωγή Υγείας». Έκδοση: 1.0. Αθήνα </a:t>
            </a:r>
            <a:r>
              <a:rPr lang="el-GR" sz="2000" dirty="0" smtClean="0"/>
              <a:t>2015. </a:t>
            </a:r>
            <a:r>
              <a:rPr lang="el-GR" sz="2000" dirty="0"/>
              <a:t>Διαθέσιμο από τη δικτυακή διεύθυνση: </a:t>
            </a:r>
            <a:r>
              <a:rPr lang="en-GB" sz="2000" dirty="0">
                <a:hlinkClick r:id="rId3"/>
              </a:rPr>
              <a:t>http://opencourses.uoa.gr/courses/NURS1/</a:t>
            </a:r>
            <a:r>
              <a:rPr lang="el-GR" sz="2000" dirty="0" smtClean="0"/>
              <a:t>. </a:t>
            </a:r>
            <a:endParaRPr lang="el-GR" sz="2000" dirty="0"/>
          </a:p>
          <a:p>
            <a:endParaRPr lang="el-GR" sz="2000" dirty="0"/>
          </a:p>
        </p:txBody>
      </p:sp>
    </p:spTree>
    <p:extLst>
      <p:ext uri="{BB962C8B-B14F-4D97-AF65-F5344CB8AC3E}">
        <p14:creationId xmlns:p14="http://schemas.microsoft.com/office/powerpoint/2010/main" val="403749508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a:t>
            </a:r>
            <a:r>
              <a:rPr lang="el-GR" dirty="0" smtClean="0"/>
              <a:t>Αδειοδότησης</a:t>
            </a:r>
            <a:endParaRPr lang="el-GR" dirty="0"/>
          </a:p>
        </p:txBody>
      </p:sp>
      <p:sp>
        <p:nvSpPr>
          <p:cNvPr id="3" name="Content Placeholder 2"/>
          <p:cNvSpPr>
            <a:spLocks noGrp="1"/>
          </p:cNvSpPr>
          <p:nvPr>
            <p:ph idx="1"/>
          </p:nvPr>
        </p:nvSpPr>
        <p:spPr>
          <a:xfrm>
            <a:off x="107504" y="764704"/>
            <a:ext cx="8928992" cy="1440159"/>
          </a:xfrm>
        </p:spPr>
        <p:txBody>
          <a:bodyPr>
            <a:noAutofit/>
          </a:bodyPr>
          <a:lstStyle/>
          <a:p>
            <a:pPr marL="0" indent="0">
              <a:buNone/>
            </a:pPr>
            <a:r>
              <a:rPr lang="el-GR" sz="2000" dirty="0" smtClean="0"/>
              <a:t>Το </a:t>
            </a:r>
            <a:r>
              <a:rPr lang="el-GR" sz="20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2000" dirty="0" err="1"/>
              <a:t>κ.λ.π</a:t>
            </a:r>
            <a:r>
              <a:rPr lang="el-GR" sz="2000" dirty="0"/>
              <a:t>.,  τα οποία εμπεριέχονται σε αυτό και τα οποία αναφέρονται μαζί με τους όρους χρήσης τους στο «Σημείωμα Χρήσης Έργων Τρίτων</a:t>
            </a:r>
            <a:r>
              <a:rPr lang="el-GR" sz="2000" dirty="0" smtClean="0"/>
              <a:t>».                     </a:t>
            </a:r>
          </a:p>
          <a:p>
            <a:pPr marL="0" indent="0">
              <a:buNone/>
            </a:pPr>
            <a:endParaRPr lang="el-GR" sz="2000" dirty="0"/>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47670" y="2420888"/>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07504" y="2924944"/>
            <a:ext cx="9036496" cy="3456384"/>
          </a:xfrm>
          <a:prstGeom prst="rect">
            <a:avLst/>
          </a:prstGeom>
        </p:spPr>
        <p:txBody>
          <a:bodyPr vert="horz" wrap="square" lIns="91440" tIns="45720" rIns="91440" bIns="45720" rtlCol="0" anchor="ctr">
            <a:normAutofit/>
          </a:bodyPr>
          <a:lstStyle/>
          <a:p>
            <a:r>
              <a:rPr lang="el-GR" dirty="0"/>
              <a:t>[1] http://creativecommons.org/licenses/by-nc-sa/4.0/ </a:t>
            </a:r>
            <a:endParaRPr lang="en-US" smtClean="0"/>
          </a:p>
          <a:p>
            <a:endParaRPr lang="el-GR" dirty="0"/>
          </a:p>
          <a:p>
            <a:r>
              <a:rPr lang="el-GR" dirty="0"/>
              <a:t>Ως </a:t>
            </a:r>
            <a:r>
              <a:rPr lang="el-GR" b="1" dirty="0"/>
              <a:t>Μη Εμπορική</a:t>
            </a:r>
            <a:r>
              <a:rPr lang="el-GR" dirty="0"/>
              <a:t> ορίζεται η χρήση:</a:t>
            </a:r>
          </a:p>
          <a:p>
            <a:pPr marL="342900" lvl="0" indent="-342900">
              <a:buFont typeface="Arial" panose="020B0604020202020204" pitchFamily="34" charset="0"/>
              <a:buChar char="•"/>
            </a:pPr>
            <a:r>
              <a:rPr lang="el-GR" dirty="0"/>
              <a:t>που δεν περιλαμβάνει άμεσο ή έμμεσο οικονομικό όφελος από την χρήση του έργου, για το διανομέα του έργου και </a:t>
            </a:r>
            <a:r>
              <a:rPr lang="el-GR" dirty="0" err="1"/>
              <a:t>αδειοδόχο</a:t>
            </a:r>
            <a:endParaRPr lang="el-GR" dirty="0"/>
          </a:p>
          <a:p>
            <a:pPr marL="342900" lvl="0" indent="-342900">
              <a:buFont typeface="Arial" panose="020B0604020202020204" pitchFamily="34" charset="0"/>
              <a:buChar char="•"/>
            </a:pPr>
            <a:r>
              <a:rPr lang="el-GR" dirty="0"/>
              <a:t>που</a:t>
            </a:r>
            <a:r>
              <a:rPr lang="en-GB" dirty="0"/>
              <a:t> </a:t>
            </a:r>
            <a:r>
              <a:rPr lang="el-GR" dirty="0"/>
              <a:t>δεν περιλαμβάνει οικονομική συναλλαγή ως προϋπόθεση για τη χρήση ή πρόσβαση στο έργο</a:t>
            </a:r>
          </a:p>
          <a:p>
            <a:pPr marL="342900" lvl="0" indent="-342900">
              <a:buFont typeface="Arial" panose="020B0604020202020204" pitchFamily="34" charset="0"/>
              <a:buChar char="•"/>
            </a:pPr>
            <a:r>
              <a:rPr lang="el-GR" dirty="0"/>
              <a:t>που</a:t>
            </a:r>
            <a:r>
              <a:rPr lang="en-GB" dirty="0"/>
              <a:t> </a:t>
            </a:r>
            <a:r>
              <a:rPr lang="el-GR" dirty="0"/>
              <a:t>δεν προσπορίζει στο διανομέα του έργου και</a:t>
            </a:r>
            <a:r>
              <a:rPr lang="en-GB" dirty="0"/>
              <a:t> </a:t>
            </a:r>
            <a:r>
              <a:rPr lang="el-GR" dirty="0" err="1"/>
              <a:t>αδειοδόχο</a:t>
            </a:r>
            <a:r>
              <a:rPr lang="en-GB" dirty="0"/>
              <a:t> </a:t>
            </a:r>
            <a:r>
              <a:rPr lang="el-GR" dirty="0"/>
              <a:t>έμμεσο οικονομικό όφελος (π.χ. διαφημίσεις) από την προβολή του έργου σε διαδικτυακό </a:t>
            </a:r>
            <a:r>
              <a:rPr lang="el-GR" dirty="0" smtClean="0"/>
              <a:t>τόπο</a:t>
            </a:r>
            <a:endParaRPr lang="en-US" dirty="0" smtClean="0"/>
          </a:p>
          <a:p>
            <a:pPr marL="342900" lvl="0" indent="-342900">
              <a:buFont typeface="Arial" panose="020B0604020202020204" pitchFamily="34" charset="0"/>
              <a:buChar char="•"/>
            </a:pPr>
            <a:endParaRPr lang="el-GR" dirty="0"/>
          </a:p>
          <a:p>
            <a:r>
              <a:rPr lang="el-GR" dirty="0" smtClean="0"/>
              <a:t>Ο </a:t>
            </a:r>
            <a:r>
              <a:rPr lang="el-GR" dirty="0"/>
              <a:t>δικαιούχος μπορεί να παρέχει στον </a:t>
            </a:r>
            <a:r>
              <a:rPr lang="el-GR" dirty="0" err="1"/>
              <a:t>αδειοδόχο</a:t>
            </a:r>
            <a:r>
              <a:rPr lang="el-GR" dirty="0"/>
              <a:t> ξεχωριστή άδεια να χρησιμοποιεί το έργο για εμπορική χρήση, εφόσον αυτό του ζητηθεί</a:t>
            </a:r>
            <a:r>
              <a:rPr lang="el-GR" dirty="0" smtClean="0"/>
              <a:t>.</a:t>
            </a:r>
            <a:endParaRPr lang="el-GR" dirty="0"/>
          </a:p>
        </p:txBody>
      </p:sp>
    </p:spTree>
    <p:extLst>
      <p:ext uri="{BB962C8B-B14F-4D97-AF65-F5344CB8AC3E}">
        <p14:creationId xmlns:p14="http://schemas.microsoft.com/office/powerpoint/2010/main" val="331236377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Διατήρηση </a:t>
            </a:r>
            <a:r>
              <a:rPr lang="el-GR" dirty="0" smtClean="0"/>
              <a:t>Σημειωμάτων</a:t>
            </a:r>
            <a:endParaRPr lang="el-GR" dirty="0"/>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Αναφοράς</a:t>
            </a:r>
            <a:endParaRPr lang="el-GR" sz="2000" dirty="0"/>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Αδειοδότησης</a:t>
            </a:r>
            <a:endParaRPr lang="el-GR" sz="2000" dirty="0"/>
          </a:p>
          <a:p>
            <a:pPr lvl="1">
              <a:buFont typeface="Wingdings" panose="05000000000000000000" pitchFamily="2" charset="2"/>
              <a:buChar char="§"/>
            </a:pPr>
            <a:r>
              <a:rPr lang="el-GR" sz="2000" dirty="0" err="1"/>
              <a:t>τ</a:t>
            </a:r>
            <a:r>
              <a:rPr lang="en-US" sz="2000" dirty="0" smtClean="0"/>
              <a:t>η </a:t>
            </a:r>
            <a:r>
              <a:rPr lang="en-US" sz="2000" dirty="0" err="1"/>
              <a:t>δήλωση</a:t>
            </a:r>
            <a:r>
              <a:rPr lang="en-US" sz="2000" dirty="0"/>
              <a:t> </a:t>
            </a:r>
            <a:r>
              <a:rPr lang="el-GR" sz="2000" dirty="0" err="1"/>
              <a:t>Δ</a:t>
            </a:r>
            <a:r>
              <a:rPr lang="en-US" sz="2000" dirty="0" smtClean="0"/>
              <a:t>ια</a:t>
            </a:r>
            <a:r>
              <a:rPr lang="en-US" sz="2000" dirty="0" err="1" smtClean="0"/>
              <a:t>τήρησης</a:t>
            </a:r>
            <a:r>
              <a:rPr lang="en-US" sz="2000" dirty="0" smtClean="0"/>
              <a:t> </a:t>
            </a:r>
            <a:r>
              <a:rPr lang="en-US" sz="2000" dirty="0"/>
              <a:t>Σημειωμάτων</a:t>
            </a:r>
            <a:endParaRPr lang="el-GR" sz="2000" dirty="0"/>
          </a:p>
          <a:p>
            <a:pPr lvl="1">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p>
          <a:p>
            <a:pPr marL="0" indent="0">
              <a:buNone/>
            </a:pPr>
            <a:r>
              <a:rPr lang="el-GR" sz="2400" dirty="0"/>
              <a:t>μαζί με τους συνοδευόμενους </a:t>
            </a:r>
            <a:r>
              <a:rPr lang="el-GR" sz="2400" dirty="0" err="1"/>
              <a:t>υπερσυνδέσμους</a:t>
            </a:r>
            <a:r>
              <a:rPr lang="el-GR" sz="2400" dirty="0"/>
              <a:t>.</a:t>
            </a:r>
          </a:p>
          <a:p>
            <a:endParaRPr lang="el-GR" sz="2000" dirty="0"/>
          </a:p>
        </p:txBody>
      </p:sp>
    </p:spTree>
    <p:extLst>
      <p:ext uri="{BB962C8B-B14F-4D97-AF65-F5344CB8AC3E}">
        <p14:creationId xmlns:p14="http://schemas.microsoft.com/office/powerpoint/2010/main" val="21239164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dirty="0"/>
              <a:t>Σημείωμα Χρήσης Έργων </a:t>
            </a:r>
            <a:r>
              <a:rPr lang="el-GR" dirty="0" smtClean="0"/>
              <a:t>Τρίτων</a:t>
            </a:r>
            <a:endParaRPr lang="el-GR" dirty="0"/>
          </a:p>
        </p:txBody>
      </p:sp>
      <p:sp>
        <p:nvSpPr>
          <p:cNvPr id="3" name="Content Placeholder 2"/>
          <p:cNvSpPr>
            <a:spLocks noGrp="1"/>
          </p:cNvSpPr>
          <p:nvPr>
            <p:ph idx="1"/>
          </p:nvPr>
        </p:nvSpPr>
        <p:spPr/>
        <p:txBody>
          <a:bodyPr>
            <a:noAutofit/>
          </a:bodyPr>
          <a:lstStyle/>
          <a:p>
            <a:pPr marL="0" indent="0">
              <a:buNone/>
            </a:pPr>
            <a:r>
              <a:rPr lang="el-GR" sz="2000" dirty="0" smtClean="0"/>
              <a:t>"</a:t>
            </a:r>
            <a:r>
              <a:rPr lang="el-GR" sz="2000" dirty="0"/>
              <a:t>Η δομή και οργάνωση της παρουσίασης, καθώς και το υπόλοιπο περιεχόμενο, αποτελούν πνευματική ιδιοκτησία </a:t>
            </a:r>
            <a:r>
              <a:rPr lang="el-GR" sz="2000" dirty="0" smtClean="0"/>
              <a:t>της συγγραφέως </a:t>
            </a:r>
            <a:r>
              <a:rPr lang="el-GR" sz="2000" dirty="0"/>
              <a:t>και του Πανεπιστημίου Αθηνών και διατίθενται με άδεια </a:t>
            </a:r>
            <a:r>
              <a:rPr lang="el-GR" sz="2000" dirty="0" err="1"/>
              <a:t>Creative</a:t>
            </a:r>
            <a:r>
              <a:rPr lang="el-GR" sz="2000" dirty="0"/>
              <a:t> </a:t>
            </a:r>
            <a:r>
              <a:rPr lang="el-GR" sz="2000" dirty="0" err="1"/>
              <a:t>Commons</a:t>
            </a:r>
            <a:r>
              <a:rPr lang="el-GR" sz="2000" dirty="0"/>
              <a:t> Αναφορά Μη Εμπορική Χρήση Παρόμοια Διανομή Έκδοση 4.0 ή μεταγενέστερη.</a:t>
            </a:r>
          </a:p>
          <a:p>
            <a:pPr marL="0" indent="0">
              <a:spcBef>
                <a:spcPts val="3000"/>
              </a:spcBef>
              <a:buNone/>
            </a:pPr>
            <a:r>
              <a:rPr lang="el-GR" sz="2000" dirty="0"/>
              <a:t>Οι φωτογραφίες που περιέχονται στην παρουσίαση αποτελούν πνευματική ιδιοκτησία τρίτων. Απαγορεύεται η αναπαραγωγή, αναδημοσίευση και διάθεσή τους στο κοινό με οποιονδήποτε τρόπο χωρίς τη λήψη άδειας από τους δικαιούχους. "</a:t>
            </a:r>
            <a:endParaRPr lang="el-GR" sz="2000" dirty="0">
              <a:solidFill>
                <a:srgbClr val="FF0000"/>
              </a:solidFill>
            </a:endParaRPr>
          </a:p>
          <a:p>
            <a:pPr marL="0" indent="0">
              <a:buNone/>
            </a:pPr>
            <a:endParaRPr lang="en-US" sz="2000" dirty="0" smtClean="0">
              <a:solidFill>
                <a:srgbClr val="FF0000"/>
              </a:solidFill>
            </a:endParaRPr>
          </a:p>
          <a:p>
            <a:pPr marL="0" indent="0">
              <a:buNone/>
            </a:pPr>
            <a:endParaRPr lang="el-GR" sz="2000" dirty="0">
              <a:solidFill>
                <a:srgbClr val="FF0000"/>
              </a:solidFill>
            </a:endParaRPr>
          </a:p>
        </p:txBody>
      </p:sp>
    </p:spTree>
    <p:extLst>
      <p:ext uri="{BB962C8B-B14F-4D97-AF65-F5344CB8AC3E}">
        <p14:creationId xmlns:p14="http://schemas.microsoft.com/office/powerpoint/2010/main" val="7445921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a:bodyPr>
          <a:lstStyle/>
          <a:p>
            <a:r>
              <a:rPr lang="el-GR" dirty="0" smtClean="0"/>
              <a:t>Πολιτικές στην Προαγωγή Υγείας</a:t>
            </a:r>
            <a:endParaRPr lang="el-GR" dirty="0"/>
          </a:p>
        </p:txBody>
      </p:sp>
      <p:sp>
        <p:nvSpPr>
          <p:cNvPr id="5" name="Θέση περιεχομένου 4"/>
          <p:cNvSpPr>
            <a:spLocks noGrp="1"/>
          </p:cNvSpPr>
          <p:nvPr>
            <p:ph idx="1"/>
          </p:nvPr>
        </p:nvSpPr>
        <p:spPr>
          <a:xfrm>
            <a:off x="464156" y="1438177"/>
            <a:ext cx="8229600" cy="4525963"/>
          </a:xfrm>
        </p:spPr>
        <p:txBody>
          <a:bodyPr>
            <a:noAutofit/>
          </a:bodyPr>
          <a:lstStyle/>
          <a:p>
            <a:pPr marL="0" indent="0">
              <a:lnSpc>
                <a:spcPct val="90000"/>
              </a:lnSpc>
              <a:spcBef>
                <a:spcPts val="0"/>
              </a:spcBef>
              <a:buNone/>
              <a:defRPr/>
            </a:pPr>
            <a:r>
              <a:rPr lang="el-GR" altLang="el-GR" dirty="0" smtClean="0"/>
              <a:t>Κατά </a:t>
            </a:r>
            <a:r>
              <a:rPr lang="el-GR" altLang="el-GR" dirty="0"/>
              <a:t>τη δεκαετία του 1980 η προαγωγή της υγείας έγινε το αντικείμενο εθνικών και διεθνών πολιτικών (WHO 1985, DHSS 1987, </a:t>
            </a:r>
            <a:r>
              <a:rPr lang="el-GR" altLang="el-GR" dirty="0" err="1"/>
              <a:t>DoH</a:t>
            </a:r>
            <a:r>
              <a:rPr lang="el-GR" altLang="el-GR" dirty="0"/>
              <a:t> 1992) καθώς και διεθνών συνεδρίων (WHO 1986, 1988, </a:t>
            </a:r>
            <a:r>
              <a:rPr lang="el-GR" altLang="el-GR" dirty="0" err="1"/>
              <a:t>McKie</a:t>
            </a:r>
            <a:r>
              <a:rPr lang="el-GR" altLang="el-GR" dirty="0"/>
              <a:t> και συν. 1993). </a:t>
            </a:r>
          </a:p>
          <a:p>
            <a:pPr marL="0" lvl="0" indent="0">
              <a:lnSpc>
                <a:spcPct val="90000"/>
              </a:lnSpc>
              <a:spcBef>
                <a:spcPts val="0"/>
              </a:spcBef>
              <a:buNone/>
              <a:defRPr/>
            </a:pPr>
            <a:r>
              <a:rPr lang="el-GR" dirty="0" smtClean="0"/>
              <a:t> </a:t>
            </a:r>
            <a:endParaRPr lang="el-GR" dirty="0"/>
          </a:p>
          <a:p>
            <a:pPr marL="0" indent="355600">
              <a:lnSpc>
                <a:spcPct val="90000"/>
              </a:lnSpc>
              <a:buNone/>
              <a:defRPr/>
            </a:pPr>
            <a:endParaRPr lang="el-GR" altLang="el-GR" dirty="0"/>
          </a:p>
          <a:p>
            <a:pPr marL="0" indent="355600">
              <a:lnSpc>
                <a:spcPct val="90000"/>
              </a:lnSpc>
              <a:buNone/>
              <a:defRPr/>
            </a:pPr>
            <a:endParaRPr lang="en-GB" altLang="el-GR" dirty="0"/>
          </a:p>
          <a:p>
            <a:pPr marL="0" indent="355600">
              <a:lnSpc>
                <a:spcPct val="90000"/>
              </a:lnSpc>
              <a:buNone/>
              <a:defRPr/>
            </a:pPr>
            <a:endParaRPr lang="el-GR" altLang="el-GR" dirty="0"/>
          </a:p>
          <a:p>
            <a:pPr marL="0" indent="0">
              <a:lnSpc>
                <a:spcPct val="90000"/>
              </a:lnSpc>
              <a:buNone/>
              <a:defRPr/>
            </a:pPr>
            <a:endParaRPr lang="el-GR" altLang="el-GR" dirty="0"/>
          </a:p>
          <a:p>
            <a:endParaRPr lang="el-GR" dirty="0" smtClean="0"/>
          </a:p>
        </p:txBody>
      </p:sp>
    </p:spTree>
    <p:extLst>
      <p:ext uri="{BB962C8B-B14F-4D97-AF65-F5344CB8AC3E}">
        <p14:creationId xmlns:p14="http://schemas.microsoft.com/office/powerpoint/2010/main" val="36935745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smtClean="0"/>
              <a:t>38 Στόχοι για «Υγεία για Όλους» (</a:t>
            </a:r>
            <a:r>
              <a:rPr lang="en-US" dirty="0" smtClean="0"/>
              <a:t>WHO 1985)</a:t>
            </a:r>
            <a:endParaRPr lang="el-GR" dirty="0"/>
          </a:p>
        </p:txBody>
      </p:sp>
      <p:graphicFrame>
        <p:nvGraphicFramePr>
          <p:cNvPr id="6" name="Διάγραμμα 5"/>
          <p:cNvGraphicFramePr/>
          <p:nvPr>
            <p:extLst>
              <p:ext uri="{D42A27DB-BD31-4B8C-83A1-F6EECF244321}">
                <p14:modId xmlns:p14="http://schemas.microsoft.com/office/powerpoint/2010/main" val="4270999953"/>
              </p:ext>
            </p:extLst>
          </p:nvPr>
        </p:nvGraphicFramePr>
        <p:xfrm>
          <a:off x="457200" y="1628800"/>
          <a:ext cx="8229600" cy="46805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5752212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a:bodyPr>
          <a:lstStyle/>
          <a:p>
            <a:r>
              <a:rPr lang="el-GR" dirty="0" smtClean="0"/>
              <a:t>Προαγωγή Υγείας (</a:t>
            </a:r>
            <a:r>
              <a:rPr lang="en-US" dirty="0" smtClean="0"/>
              <a:t>WHO 1986)</a:t>
            </a:r>
            <a:endParaRPr lang="el-GR" dirty="0"/>
          </a:p>
        </p:txBody>
      </p:sp>
      <p:sp>
        <p:nvSpPr>
          <p:cNvPr id="5" name="Θέση περιεχομένου 4"/>
          <p:cNvSpPr>
            <a:spLocks noGrp="1"/>
          </p:cNvSpPr>
          <p:nvPr>
            <p:ph idx="1"/>
          </p:nvPr>
        </p:nvSpPr>
        <p:spPr>
          <a:xfrm>
            <a:off x="464156" y="1438177"/>
            <a:ext cx="8229600" cy="4525963"/>
          </a:xfrm>
        </p:spPr>
        <p:txBody>
          <a:bodyPr>
            <a:noAutofit/>
          </a:bodyPr>
          <a:lstStyle/>
          <a:p>
            <a:pPr marL="0" lvl="0" indent="0" algn="ctr">
              <a:lnSpc>
                <a:spcPct val="90000"/>
              </a:lnSpc>
              <a:spcBef>
                <a:spcPts val="0"/>
              </a:spcBef>
              <a:buNone/>
              <a:defRPr/>
            </a:pPr>
            <a:endParaRPr lang="en-US" sz="3600" dirty="0" smtClean="0"/>
          </a:p>
          <a:p>
            <a:pPr marL="0" lvl="0" indent="355600" algn="ctr">
              <a:lnSpc>
                <a:spcPct val="90000"/>
              </a:lnSpc>
              <a:spcBef>
                <a:spcPts val="0"/>
              </a:spcBef>
              <a:buNone/>
              <a:defRPr/>
            </a:pPr>
            <a:r>
              <a:rPr lang="el-GR" sz="3600" dirty="0" smtClean="0"/>
              <a:t>“</a:t>
            </a:r>
            <a:r>
              <a:rPr lang="el-GR" sz="3600" dirty="0"/>
              <a:t>Προαγωγή της υγείας είναι η διαδικασία που δίνει τη δυνατότητα στους ανθρώπους να ελέγχουν και να βελτιώνουν την υγεία τους”. </a:t>
            </a:r>
            <a:endParaRPr lang="en-US" sz="3600" dirty="0" smtClean="0"/>
          </a:p>
          <a:p>
            <a:pPr marL="0" lvl="0" indent="0" algn="ctr">
              <a:lnSpc>
                <a:spcPct val="90000"/>
              </a:lnSpc>
              <a:spcBef>
                <a:spcPts val="0"/>
              </a:spcBef>
              <a:buNone/>
              <a:defRPr/>
            </a:pPr>
            <a:r>
              <a:rPr lang="el-GR" sz="2400" dirty="0" err="1" smtClean="0"/>
              <a:t>Ottawa</a:t>
            </a:r>
            <a:r>
              <a:rPr lang="el-GR" sz="2400" dirty="0" smtClean="0"/>
              <a:t> </a:t>
            </a:r>
            <a:r>
              <a:rPr lang="el-GR" sz="2400" dirty="0"/>
              <a:t>(WHO 1986</a:t>
            </a:r>
            <a:r>
              <a:rPr lang="el-GR" sz="2400" dirty="0" smtClean="0"/>
              <a:t>) </a:t>
            </a:r>
            <a:endParaRPr lang="el-GR" sz="2400" dirty="0"/>
          </a:p>
          <a:p>
            <a:pPr marL="0" indent="0" algn="ctr">
              <a:lnSpc>
                <a:spcPct val="90000"/>
              </a:lnSpc>
              <a:spcBef>
                <a:spcPts val="0"/>
              </a:spcBef>
              <a:buNone/>
              <a:defRPr/>
            </a:pPr>
            <a:endParaRPr lang="el-GR" altLang="el-GR" sz="3600" dirty="0"/>
          </a:p>
          <a:p>
            <a:pPr marL="0" lvl="0" indent="0" algn="ctr">
              <a:lnSpc>
                <a:spcPct val="90000"/>
              </a:lnSpc>
              <a:spcBef>
                <a:spcPts val="0"/>
              </a:spcBef>
              <a:buNone/>
              <a:defRPr/>
            </a:pPr>
            <a:r>
              <a:rPr lang="el-GR" sz="3600" dirty="0" smtClean="0"/>
              <a:t> </a:t>
            </a:r>
            <a:endParaRPr lang="el-GR" sz="3600" dirty="0"/>
          </a:p>
          <a:p>
            <a:pPr marL="0" indent="355600" algn="ctr">
              <a:lnSpc>
                <a:spcPct val="90000"/>
              </a:lnSpc>
              <a:buNone/>
              <a:defRPr/>
            </a:pPr>
            <a:endParaRPr lang="el-GR" altLang="el-GR" sz="3600" dirty="0"/>
          </a:p>
          <a:p>
            <a:pPr marL="0" indent="355600" algn="ctr">
              <a:lnSpc>
                <a:spcPct val="90000"/>
              </a:lnSpc>
              <a:buNone/>
              <a:defRPr/>
            </a:pPr>
            <a:endParaRPr lang="en-GB" altLang="el-GR" sz="3600" dirty="0"/>
          </a:p>
          <a:p>
            <a:pPr marL="0" indent="355600" algn="ctr">
              <a:lnSpc>
                <a:spcPct val="90000"/>
              </a:lnSpc>
              <a:buNone/>
              <a:defRPr/>
            </a:pPr>
            <a:endParaRPr lang="el-GR" altLang="el-GR" sz="3600" dirty="0"/>
          </a:p>
          <a:p>
            <a:pPr marL="0" indent="0" algn="ctr">
              <a:lnSpc>
                <a:spcPct val="90000"/>
              </a:lnSpc>
              <a:buNone/>
              <a:defRPr/>
            </a:pPr>
            <a:endParaRPr lang="el-GR" altLang="el-GR" sz="3600" dirty="0"/>
          </a:p>
          <a:p>
            <a:pPr algn="ctr"/>
            <a:endParaRPr lang="el-GR" sz="3600" dirty="0" smtClean="0"/>
          </a:p>
        </p:txBody>
      </p:sp>
    </p:spTree>
    <p:extLst>
      <p:ext uri="{BB962C8B-B14F-4D97-AF65-F5344CB8AC3E}">
        <p14:creationId xmlns:p14="http://schemas.microsoft.com/office/powerpoint/2010/main" val="11081329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pPr lvl="0"/>
            <a:r>
              <a:rPr lang="el-GR" dirty="0" smtClean="0"/>
              <a:t>Βασική Φιλοσοφία </a:t>
            </a:r>
            <a:r>
              <a:rPr lang="el-GR" dirty="0"/>
              <a:t>του </a:t>
            </a:r>
            <a:r>
              <a:rPr lang="el-GR" dirty="0" smtClean="0"/>
              <a:t>Χάρτη </a:t>
            </a:r>
            <a:r>
              <a:rPr lang="el-GR" dirty="0"/>
              <a:t>της </a:t>
            </a:r>
            <a:r>
              <a:rPr lang="el-GR" dirty="0" err="1" smtClean="0"/>
              <a:t>Ottawa</a:t>
            </a:r>
            <a:endParaRPr lang="el-GR" dirty="0"/>
          </a:p>
        </p:txBody>
      </p:sp>
      <p:graphicFrame>
        <p:nvGraphicFramePr>
          <p:cNvPr id="6" name="Διάγραμμα 5"/>
          <p:cNvGraphicFramePr/>
          <p:nvPr>
            <p:extLst>
              <p:ext uri="{D42A27DB-BD31-4B8C-83A1-F6EECF244321}">
                <p14:modId xmlns:p14="http://schemas.microsoft.com/office/powerpoint/2010/main" val="4198300858"/>
              </p:ext>
            </p:extLst>
          </p:nvPr>
        </p:nvGraphicFramePr>
        <p:xfrm>
          <a:off x="571500" y="3140968"/>
          <a:ext cx="8001000" cy="194421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266976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a:bodyPr>
          <a:lstStyle/>
          <a:p>
            <a:r>
              <a:rPr lang="el-GR" dirty="0" smtClean="0"/>
              <a:t>Δημόσια Πολιτική</a:t>
            </a:r>
            <a:endParaRPr lang="el-GR" dirty="0"/>
          </a:p>
        </p:txBody>
      </p:sp>
      <p:sp>
        <p:nvSpPr>
          <p:cNvPr id="5" name="Θέση περιεχομένου 4"/>
          <p:cNvSpPr>
            <a:spLocks noGrp="1"/>
          </p:cNvSpPr>
          <p:nvPr>
            <p:ph idx="1"/>
          </p:nvPr>
        </p:nvSpPr>
        <p:spPr>
          <a:xfrm>
            <a:off x="464156" y="1438177"/>
            <a:ext cx="8229600" cy="4525963"/>
          </a:xfrm>
        </p:spPr>
        <p:txBody>
          <a:bodyPr>
            <a:noAutofit/>
          </a:bodyPr>
          <a:lstStyle/>
          <a:p>
            <a:pPr marL="0" indent="355600">
              <a:lnSpc>
                <a:spcPct val="90000"/>
              </a:lnSpc>
              <a:spcBef>
                <a:spcPts val="0"/>
              </a:spcBef>
              <a:buNone/>
              <a:defRPr/>
            </a:pPr>
            <a:endParaRPr lang="el-GR" sz="3600" dirty="0" smtClean="0"/>
          </a:p>
          <a:p>
            <a:pPr marL="0" indent="355600">
              <a:lnSpc>
                <a:spcPct val="90000"/>
              </a:lnSpc>
              <a:spcBef>
                <a:spcPts val="0"/>
              </a:spcBef>
              <a:buNone/>
              <a:defRPr/>
            </a:pPr>
            <a:r>
              <a:rPr lang="el-GR" sz="3600" dirty="0" smtClean="0"/>
              <a:t>Από </a:t>
            </a:r>
            <a:r>
              <a:rPr lang="el-GR" sz="3600" dirty="0"/>
              <a:t>τους υπεύθυνους για την υιοθέτηση πολιτικών σ’ όλα τα επίπεδα - όχι μόνο στην κυβέρνηση αλλά και άλλες δημόσιες αρχές και τη βιομηχανία -, να λαμβάνεται υπόψη η υγεία κατά το σχεδιασμό αυτών των πολιτικών</a:t>
            </a:r>
            <a:r>
              <a:rPr lang="en-US" sz="3600" dirty="0"/>
              <a:t> </a:t>
            </a:r>
            <a:endParaRPr lang="el-GR" sz="3600" dirty="0"/>
          </a:p>
          <a:p>
            <a:pPr marL="0" lvl="0" indent="0">
              <a:lnSpc>
                <a:spcPct val="90000"/>
              </a:lnSpc>
              <a:spcBef>
                <a:spcPts val="0"/>
              </a:spcBef>
              <a:buNone/>
              <a:defRPr/>
            </a:pPr>
            <a:endParaRPr lang="el-GR" sz="3600" dirty="0"/>
          </a:p>
          <a:p>
            <a:pPr marL="0" indent="0">
              <a:lnSpc>
                <a:spcPct val="90000"/>
              </a:lnSpc>
              <a:spcBef>
                <a:spcPts val="0"/>
              </a:spcBef>
              <a:buNone/>
              <a:defRPr/>
            </a:pPr>
            <a:endParaRPr lang="el-GR" altLang="el-GR" sz="3600" dirty="0"/>
          </a:p>
          <a:p>
            <a:pPr marL="0" lvl="0" indent="0">
              <a:lnSpc>
                <a:spcPct val="90000"/>
              </a:lnSpc>
              <a:spcBef>
                <a:spcPts val="0"/>
              </a:spcBef>
              <a:buNone/>
              <a:defRPr/>
            </a:pPr>
            <a:r>
              <a:rPr lang="el-GR" sz="3600" dirty="0" smtClean="0"/>
              <a:t> </a:t>
            </a:r>
            <a:endParaRPr lang="el-GR" sz="3600" dirty="0"/>
          </a:p>
          <a:p>
            <a:pPr marL="0" indent="355600">
              <a:lnSpc>
                <a:spcPct val="90000"/>
              </a:lnSpc>
              <a:buNone/>
              <a:defRPr/>
            </a:pPr>
            <a:endParaRPr lang="el-GR" altLang="el-GR" sz="3600" dirty="0"/>
          </a:p>
          <a:p>
            <a:pPr marL="0" indent="355600">
              <a:lnSpc>
                <a:spcPct val="90000"/>
              </a:lnSpc>
              <a:buNone/>
              <a:defRPr/>
            </a:pPr>
            <a:endParaRPr lang="en-GB" altLang="el-GR" sz="3600" dirty="0"/>
          </a:p>
          <a:p>
            <a:pPr marL="0" indent="355600">
              <a:lnSpc>
                <a:spcPct val="90000"/>
              </a:lnSpc>
              <a:buNone/>
              <a:defRPr/>
            </a:pPr>
            <a:endParaRPr lang="el-GR" altLang="el-GR" sz="3600" dirty="0"/>
          </a:p>
          <a:p>
            <a:pPr marL="0" indent="0">
              <a:lnSpc>
                <a:spcPct val="90000"/>
              </a:lnSpc>
              <a:buNone/>
              <a:defRPr/>
            </a:pPr>
            <a:endParaRPr lang="el-GR" altLang="el-GR" sz="3600" dirty="0"/>
          </a:p>
          <a:p>
            <a:endParaRPr lang="el-GR" sz="3600" dirty="0" smtClean="0"/>
          </a:p>
        </p:txBody>
      </p:sp>
    </p:spTree>
    <p:extLst>
      <p:ext uri="{BB962C8B-B14F-4D97-AF65-F5344CB8AC3E}">
        <p14:creationId xmlns:p14="http://schemas.microsoft.com/office/powerpoint/2010/main" val="3059368062"/>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3013</TotalTime>
  <Words>2371</Words>
  <Application>Microsoft Office PowerPoint</Application>
  <PresentationFormat>On-screen Show (4:3)</PresentationFormat>
  <Paragraphs>364</Paragraphs>
  <Slides>47</Slides>
  <Notes>46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47</vt:i4>
      </vt:variant>
    </vt:vector>
  </HeadingPairs>
  <TitlesOfParts>
    <vt:vector size="53" baseType="lpstr">
      <vt:lpstr>MS PGothic</vt:lpstr>
      <vt:lpstr>Arial</vt:lpstr>
      <vt:lpstr>Calibri</vt:lpstr>
      <vt:lpstr>Times New Roman</vt:lpstr>
      <vt:lpstr>Wingdings</vt:lpstr>
      <vt:lpstr>Θέμα του Office</vt:lpstr>
      <vt:lpstr>ΚΟΙΝΟΤΙΚΗ ΝΟΣΗΛΕΥΤΙΚΗ Ι</vt:lpstr>
      <vt:lpstr>Προαγωγή της Υγείας</vt:lpstr>
      <vt:lpstr>Αλληλοεπιδρώντα Στοιχεία</vt:lpstr>
      <vt:lpstr>Έκθεση Υπουργού Υγείας ΗΠΑ</vt:lpstr>
      <vt:lpstr>Πολιτικές στην Προαγωγή Υγείας</vt:lpstr>
      <vt:lpstr>38 Στόχοι για «Υγεία για Όλους» (WHO 1985)</vt:lpstr>
      <vt:lpstr>Προαγωγή Υγείας (WHO 1986)</vt:lpstr>
      <vt:lpstr>Βασική Φιλοσοφία του Χάρτη της Ottawa</vt:lpstr>
      <vt:lpstr>Δημόσια Πολιτική</vt:lpstr>
      <vt:lpstr>Υγιές Περιβάλλον</vt:lpstr>
      <vt:lpstr>Υγιής Τρόπος Ζωής</vt:lpstr>
      <vt:lpstr>Υπηρεσίες Υγείας Υψηλής Ποιότητας</vt:lpstr>
      <vt:lpstr>Αγωγή Υγείας</vt:lpstr>
      <vt:lpstr>Οι Στόχοι της Αγωγής Υγείας είναι:</vt:lpstr>
      <vt:lpstr>Οι Στόχοι της Αγωγής Υγείας είναι:  (2)</vt:lpstr>
      <vt:lpstr>Μοντέλο Πεποιθήσεων Υγείας </vt:lpstr>
      <vt:lpstr>Πρωτογενής Αγωγή Υγείας </vt:lpstr>
      <vt:lpstr>Η Δευτερογενής Αγωγή Υγείας Στοχεύει στην</vt:lpstr>
      <vt:lpstr>Τριτογενής Αγωγή Υγείας</vt:lpstr>
      <vt:lpstr>Μέθοδοι Αγωγής Υγείας  </vt:lpstr>
      <vt:lpstr>Ο Σχεδιασμός ενός Επιτυχημένου Προγράμματος Αγωγής Υγείας για την Προαγωγή της Ατομικής, Οικογενειακής Κοινοτικής Υγείας </vt:lpstr>
      <vt:lpstr>Προγράμματα Αγωγή Υγείας </vt:lpstr>
      <vt:lpstr>Σκοπός</vt:lpstr>
      <vt:lpstr>Σκοπός, 2</vt:lpstr>
      <vt:lpstr>Η Σημασία της Κοινότητας στο Σχεδιασμό ενός Προγράμματος Αγωγής Υγείας</vt:lpstr>
      <vt:lpstr>«ΥΓΙΕΙΣ ΑΝΘΡΩΠΟΙ 2000»</vt:lpstr>
      <vt:lpstr>«ΥΓΙΕΙΣ ΑΝΘΡΩΠΟΙ 2000» Υπηρεσίες Προώθησης Υγείας</vt:lpstr>
      <vt:lpstr>«ΥΓΙΕΙΣ ΑΝΘΡΩΠΟΙ 2000» Υπηρεσίες Προστασίας Υγείας</vt:lpstr>
      <vt:lpstr>«ΥΓΙΕΙΣ ΑΝΘΡΩΠΟΙ 2000» Προληπτικές Υπηρεσίες Υγείας</vt:lpstr>
      <vt:lpstr>Παράμετροι Προγράμματος Αγωγής Υγείας - Εκπαίδευση</vt:lpstr>
      <vt:lpstr>Παράμετροι Προγράμματος Αγωγής Υγείας - Screening</vt:lpstr>
      <vt:lpstr>Σχεδιασμός &amp; Εκπλήρωση ενός Προγράμματος Αγωγής Υγείας</vt:lpstr>
      <vt:lpstr>Σχεδιασμός &amp; Εκπλήρωση ενός Προγράμματος Αγωγής Υγείας, 2</vt:lpstr>
      <vt:lpstr>Έντυπα του Προγράμματος</vt:lpstr>
      <vt:lpstr>Έντυπα του Προγράμματος, 2</vt:lpstr>
      <vt:lpstr>Μακροπρόθεσμη Εκτίμηση των Αποτελεσμάτων</vt:lpstr>
      <vt:lpstr>Εφαρμογή στη Νοσηλευτική  Πράξη, Εκπαίδευση και Έρευνα</vt:lpstr>
      <vt:lpstr>Συμπεράσματα</vt:lpstr>
      <vt:lpstr>PowerPoint Presentation</vt:lpstr>
      <vt:lpstr>Τέλος Ενότητας</vt:lpstr>
      <vt:lpstr>Χρηματοδότηση</vt:lpstr>
      <vt:lpstr>Σημειώματα</vt:lpstr>
      <vt:lpstr>Σημείωμα Ιστορικού Εκδόσεων Έργου</vt:lpstr>
      <vt:lpstr>Σημείωμα Αναφοράς</vt:lpstr>
      <vt:lpstr>Σημείωμα Αδειοδότησης</vt:lpstr>
      <vt:lpstr>Διατήρηση Σημειωμάτων</vt:lpstr>
      <vt:lpstr>Σημείωμα Χρήσης Έργων Τρίτων</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Stevy</dc:creator>
  <cp:lastModifiedBy>Uoa</cp:lastModifiedBy>
  <cp:revision>566</cp:revision>
  <dcterms:created xsi:type="dcterms:W3CDTF">2012-09-06T09:03:05Z</dcterms:created>
  <dcterms:modified xsi:type="dcterms:W3CDTF">2016-04-20T11:40:37Z</dcterms:modified>
</cp:coreProperties>
</file>