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1" r:id="rId2"/>
    <p:sldId id="320" r:id="rId3"/>
    <p:sldId id="261" r:id="rId4"/>
    <p:sldId id="302" r:id="rId5"/>
    <p:sldId id="303" r:id="rId6"/>
    <p:sldId id="304" r:id="rId7"/>
    <p:sldId id="305" r:id="rId8"/>
    <p:sldId id="319" r:id="rId9"/>
    <p:sldId id="306" r:id="rId10"/>
    <p:sldId id="307" r:id="rId11"/>
    <p:sldId id="308" r:id="rId12"/>
    <p:sldId id="309" r:id="rId13"/>
    <p:sldId id="310" r:id="rId14"/>
    <p:sldId id="311" r:id="rId15"/>
    <p:sldId id="321" r:id="rId16"/>
    <p:sldId id="322" r:id="rId17"/>
    <p:sldId id="323" r:id="rId18"/>
    <p:sldId id="324" r:id="rId19"/>
    <p:sldId id="325" r:id="rId20"/>
    <p:sldId id="315" r:id="rId21"/>
    <p:sldId id="316" r:id="rId22"/>
    <p:sldId id="317" r:id="rId23"/>
    <p:sldId id="318"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320"/>
            <p14:sldId id="261"/>
            <p14:sldId id="302"/>
            <p14:sldId id="303"/>
            <p14:sldId id="304"/>
            <p14:sldId id="305"/>
            <p14:sldId id="319"/>
            <p14:sldId id="306"/>
            <p14:sldId id="307"/>
            <p14:sldId id="308"/>
            <p14:sldId id="309"/>
            <p14:sldId id="310"/>
            <p14:sldId id="311"/>
            <p14:sldId id="321"/>
            <p14:sldId id="322"/>
            <p14:sldId id="323"/>
            <p14:sldId id="324"/>
            <p14:sldId id="325"/>
            <p14:sldId id="315"/>
            <p14:sldId id="316"/>
            <p14:sldId id="317"/>
            <p14:sldId id="318"/>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8" d="100"/>
          <a:sy n="88" d="100"/>
        </p:scale>
        <p:origin x="11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69383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44137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02003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212885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201644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27059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571390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056690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741677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556808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151959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1808540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566446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1181373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467007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95888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108830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2624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98559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0544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444862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14735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Αιτίες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Αιτίες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Αιτίες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Αιτίες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Αιτίες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Αιτίες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Αιτίες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eclass.uoa.gr/courses/ARCH24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opencourses.uoa.gr/courses/ARCH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467544" y="2006575"/>
            <a:ext cx="8278688" cy="1470025"/>
          </a:xfrm>
        </p:spPr>
        <p:txBody>
          <a:bodyPr/>
          <a:lstStyle/>
          <a:p>
            <a:r>
              <a:rPr lang="en-US" dirty="0" smtClean="0">
                <a:solidFill>
                  <a:srgbClr val="5075BC"/>
                </a:solidFill>
              </a:rPr>
              <a:t>II</a:t>
            </a:r>
            <a:r>
              <a:rPr lang="el-GR" dirty="0" smtClean="0">
                <a:solidFill>
                  <a:srgbClr val="5075BC"/>
                </a:solidFill>
              </a:rPr>
              <a:t>2</a:t>
            </a:r>
            <a:r>
              <a:rPr lang="en-US" dirty="0" smtClean="0">
                <a:solidFill>
                  <a:srgbClr val="5075BC"/>
                </a:solidFill>
              </a:rPr>
              <a:t>9</a:t>
            </a:r>
            <a:r>
              <a:rPr lang="fr-FR" dirty="0" smtClean="0">
                <a:solidFill>
                  <a:srgbClr val="5075BC"/>
                </a:solidFill>
              </a:rPr>
              <a:t> </a:t>
            </a:r>
            <a:r>
              <a:rPr lang="el-GR" dirty="0" smtClean="0">
                <a:solidFill>
                  <a:srgbClr val="5075BC"/>
                </a:solidFill>
              </a:rPr>
              <a:t>Θεωρία της Ιστορίας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7:</a:t>
            </a:r>
            <a:r>
              <a:rPr lang="en-US" sz="2800" dirty="0" smtClean="0">
                <a:solidFill>
                  <a:srgbClr val="5075BC"/>
                </a:solidFill>
                <a:latin typeface="+mj-lt"/>
                <a:ea typeface="+mj-ea"/>
                <a:cs typeface="+mj-cs"/>
              </a:rPr>
              <a:t> </a:t>
            </a:r>
            <a:r>
              <a:rPr lang="el-GR" sz="2800" dirty="0" smtClean="0"/>
              <a:t>Αιτίες</a:t>
            </a:r>
            <a:endParaRPr lang="el-GR" sz="2800" dirty="0"/>
          </a:p>
          <a:p>
            <a:endParaRPr lang="en-US" sz="2800" dirty="0" smtClean="0"/>
          </a:p>
          <a:p>
            <a:r>
              <a:rPr lang="el-GR" sz="2800" dirty="0" smtClean="0"/>
              <a:t>Αντώνης Λιάκος</a:t>
            </a:r>
          </a:p>
          <a:p>
            <a:r>
              <a:rPr lang="el-GR" sz="2800" dirty="0" smtClean="0"/>
              <a:t>Φιλοσοφική Σχολή</a:t>
            </a:r>
          </a:p>
          <a:p>
            <a:r>
              <a:rPr lang="el-GR" sz="2800" dirty="0" smtClean="0"/>
              <a:t>Τμήμα Ιστορίας - Αρχαιολογίας</a:t>
            </a:r>
            <a:endParaRPr lang="en-US" sz="2800" dirty="0" smtClean="0"/>
          </a:p>
          <a:p>
            <a:endParaRPr lang="el-GR" sz="2800" dirty="0" smtClean="0"/>
          </a:p>
        </p:txBody>
      </p:sp>
    </p:spTree>
    <p:extLst>
      <p:ext uri="{BB962C8B-B14F-4D97-AF65-F5344CB8AC3E}">
        <p14:creationId xmlns:p14="http://schemas.microsoft.com/office/powerpoint/2010/main" val="363988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02" y="1628800"/>
            <a:ext cx="8229600" cy="4176463"/>
          </a:xfrm>
        </p:spPr>
        <p:txBody>
          <a:bodyPr>
            <a:normAutofit fontScale="77500" lnSpcReduction="20000"/>
          </a:bodyPr>
          <a:lstStyle/>
          <a:p>
            <a:pPr marL="0"/>
            <a:r>
              <a:rPr lang="el-GR" sz="3100" b="1" dirty="0"/>
              <a:t>Ντετερμινισμός: </a:t>
            </a:r>
            <a:r>
              <a:rPr lang="el-GR" sz="3100" dirty="0"/>
              <a:t>ο απόλυτος </a:t>
            </a:r>
            <a:r>
              <a:rPr lang="el-GR" sz="3100" dirty="0" err="1"/>
              <a:t>επικαθορισμός</a:t>
            </a:r>
            <a:r>
              <a:rPr lang="el-GR" sz="3100" dirty="0"/>
              <a:t> των γεγονότων από τις αιτίες τους. Κριτική. Στην κοινωνία το </a:t>
            </a:r>
            <a:r>
              <a:rPr lang="el-GR" sz="3100" dirty="0" err="1"/>
              <a:t>αιτιακό</a:t>
            </a:r>
            <a:r>
              <a:rPr lang="el-GR" sz="3100" dirty="0"/>
              <a:t> σύμπλεγμα απείρως πολυπλοκότερο.</a:t>
            </a:r>
          </a:p>
          <a:p>
            <a:pPr marL="0"/>
            <a:r>
              <a:rPr lang="el-GR" sz="3100" dirty="0"/>
              <a:t> Η διαφορά με τις φυσικές επιστήμες. Αν η εξάρτηση των αποτελεσμάτων από τις αιτίες τους ήταν απόλυτες θα μπορούσαμε να προβλέψουμε το μέλλον.  </a:t>
            </a:r>
          </a:p>
          <a:p>
            <a:pPr marL="0"/>
            <a:r>
              <a:rPr lang="el-GR" sz="3100" dirty="0"/>
              <a:t>Οι αιτιώδεις σχέσεις και η αυτονομία της ανθρώπινης δράσης. Πού χαράζονται τα όρια; Η ιστορία εξηγείται, αλλά δεν εξηγείται πλήρως. </a:t>
            </a:r>
          </a:p>
          <a:p>
            <a:pPr marL="0"/>
            <a:r>
              <a:rPr lang="el-GR" sz="3100" dirty="0"/>
              <a:t>Σκεφτόμαστε με πιθανότητες και όχι με βεβαιότητες. (Το πιθανότερο είναι ότι συνέβησαν αυτά εξαιτίας εκείνων των συνθηκών</a:t>
            </a:r>
            <a:r>
              <a:rPr lang="el-GR" sz="3100" dirty="0" smtClean="0"/>
              <a:t>...).</a:t>
            </a:r>
            <a:endParaRPr lang="el-GR" sz="3100" dirty="0"/>
          </a:p>
          <a:p>
            <a:pPr marL="0"/>
            <a:endParaRPr lang="el-GR" dirty="0"/>
          </a:p>
        </p:txBody>
      </p:sp>
      <p:sp>
        <p:nvSpPr>
          <p:cNvPr id="4" name="Title 1"/>
          <p:cNvSpPr>
            <a:spLocks noGrp="1"/>
          </p:cNvSpPr>
          <p:nvPr>
            <p:ph type="title"/>
          </p:nvPr>
        </p:nvSpPr>
        <p:spPr>
          <a:xfrm>
            <a:off x="457200" y="274638"/>
            <a:ext cx="8229600" cy="1143000"/>
          </a:xfrm>
        </p:spPr>
        <p:txBody>
          <a:bodyPr/>
          <a:lstStyle/>
          <a:p>
            <a:r>
              <a:rPr lang="el-GR" dirty="0"/>
              <a:t>Αιτιότητα και </a:t>
            </a:r>
            <a:r>
              <a:rPr lang="el-GR" dirty="0" smtClean="0"/>
              <a:t>αποδείξεις 2</a:t>
            </a:r>
            <a:endParaRPr lang="el-GR" dirty="0"/>
          </a:p>
        </p:txBody>
      </p:sp>
    </p:spTree>
    <p:extLst>
      <p:ext uri="{BB962C8B-B14F-4D97-AF65-F5344CB8AC3E}">
        <p14:creationId xmlns:p14="http://schemas.microsoft.com/office/powerpoint/2010/main" val="571710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fontScale="90000"/>
          </a:bodyPr>
          <a:lstStyle/>
          <a:p>
            <a:r>
              <a:rPr lang="el-GR" dirty="0" err="1"/>
              <a:t>Counter-facts</a:t>
            </a:r>
            <a:r>
              <a:rPr lang="el-GR" dirty="0"/>
              <a:t>, δυνητικές εναλλακτικές πορείες εξέλιξης</a:t>
            </a:r>
          </a:p>
        </p:txBody>
      </p:sp>
      <p:sp>
        <p:nvSpPr>
          <p:cNvPr id="3" name="Content Placeholder 2"/>
          <p:cNvSpPr>
            <a:spLocks noGrp="1"/>
          </p:cNvSpPr>
          <p:nvPr>
            <p:ph idx="1"/>
          </p:nvPr>
        </p:nvSpPr>
        <p:spPr>
          <a:xfrm>
            <a:off x="457200" y="1844824"/>
            <a:ext cx="8229600" cy="4320480"/>
          </a:xfrm>
        </p:spPr>
        <p:txBody>
          <a:bodyPr>
            <a:normAutofit fontScale="70000" lnSpcReduction="20000"/>
          </a:bodyPr>
          <a:lstStyle/>
          <a:p>
            <a:pPr marL="0">
              <a:lnSpc>
                <a:spcPct val="120000"/>
              </a:lnSpc>
            </a:pPr>
            <a:r>
              <a:rPr lang="el-GR" sz="3400" dirty="0"/>
              <a:t>Είναι νόμιμο το ερώτημα: «Αν εξελίσσονταν διαφορετικά τα γεγονότα;»</a:t>
            </a:r>
          </a:p>
          <a:p>
            <a:pPr marL="0">
              <a:lnSpc>
                <a:spcPct val="120000"/>
              </a:lnSpc>
            </a:pPr>
            <a:r>
              <a:rPr lang="el-GR" sz="3400" dirty="0"/>
              <a:t> Ο ρόλος της ιστορικής φαντασίας γόνιμος όταν δεν αυτονομείται από τα στοιχεία και την αυστηρότητα των συλλογισμών. Το ερώτημα τίθεται για να μετρήσουμε την απόκλιση.  </a:t>
            </a:r>
          </a:p>
          <a:p>
            <a:pPr marL="0">
              <a:lnSpc>
                <a:spcPct val="120000"/>
              </a:lnSpc>
            </a:pPr>
            <a:r>
              <a:rPr lang="el-GR" sz="3400" dirty="0"/>
              <a:t>Άλλες φορές θέλουμε να μετρήσουμε το βάρος ενός παράγοντα στην εξέλιξη, σε σύγκριση με άλλους.  </a:t>
            </a:r>
          </a:p>
          <a:p>
            <a:pPr marL="0">
              <a:lnSpc>
                <a:spcPct val="120000"/>
              </a:lnSpc>
            </a:pPr>
            <a:r>
              <a:rPr lang="el-GR" sz="3400" dirty="0"/>
              <a:t>Π.χ. θα γινόταν εμφύλιος στην Ελλάδα χωρίς τον </a:t>
            </a:r>
            <a:r>
              <a:rPr lang="el-GR" sz="3400" dirty="0" smtClean="0"/>
              <a:t>Β΄ </a:t>
            </a:r>
            <a:r>
              <a:rPr lang="el-GR" sz="3400" dirty="0"/>
              <a:t>Π. Πόλεμο; </a:t>
            </a:r>
          </a:p>
          <a:p>
            <a:pPr marL="0"/>
            <a:endParaRPr lang="el-GR" dirty="0"/>
          </a:p>
        </p:txBody>
      </p:sp>
    </p:spTree>
    <p:extLst>
      <p:ext uri="{BB962C8B-B14F-4D97-AF65-F5344CB8AC3E}">
        <p14:creationId xmlns:p14="http://schemas.microsoft.com/office/powerpoint/2010/main" val="2187306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Επιστημονικές υποθέσεις</a:t>
            </a:r>
          </a:p>
        </p:txBody>
      </p:sp>
      <p:sp>
        <p:nvSpPr>
          <p:cNvPr id="3" name="Content Placeholder 2"/>
          <p:cNvSpPr>
            <a:spLocks noGrp="1"/>
          </p:cNvSpPr>
          <p:nvPr>
            <p:ph idx="1"/>
          </p:nvPr>
        </p:nvSpPr>
        <p:spPr>
          <a:xfrm>
            <a:off x="460117" y="1556792"/>
            <a:ext cx="8229600" cy="3384376"/>
          </a:xfrm>
        </p:spPr>
        <p:txBody>
          <a:bodyPr>
            <a:normAutofit/>
          </a:bodyPr>
          <a:lstStyle/>
          <a:p>
            <a:pPr marL="0">
              <a:lnSpc>
                <a:spcPct val="110000"/>
              </a:lnSpc>
            </a:pPr>
            <a:r>
              <a:rPr lang="el-GR" sz="2400" dirty="0"/>
              <a:t>Μια </a:t>
            </a:r>
            <a:r>
              <a:rPr lang="el-GR" sz="2400" dirty="0" err="1"/>
              <a:t>αιτιακή</a:t>
            </a:r>
            <a:r>
              <a:rPr lang="el-GR" sz="2400" dirty="0"/>
              <a:t> σύνδεση αποτελεί μια επιστημονική υπόθεση. </a:t>
            </a:r>
          </a:p>
          <a:p>
            <a:pPr marL="0">
              <a:lnSpc>
                <a:spcPct val="110000"/>
              </a:lnSpc>
            </a:pPr>
            <a:r>
              <a:rPr lang="el-GR" sz="2400" dirty="0"/>
              <a:t>Δοκιμάζουμε την υπόθεση και σε άλλες παρεμφερείς περιπτώσεις. Επαληθεύουμε τις παρατηρήσεις μας για την </a:t>
            </a:r>
            <a:r>
              <a:rPr lang="el-GR" sz="2400" dirty="0" err="1"/>
              <a:t>αιτιακή</a:t>
            </a:r>
            <a:r>
              <a:rPr lang="el-GR" sz="2400" dirty="0"/>
              <a:t> σύνδεση των γεγονότων μέσα από τη σύγκριση με άλλες όμοιες περιπτώσεις. </a:t>
            </a:r>
          </a:p>
          <a:p>
            <a:pPr marL="0">
              <a:lnSpc>
                <a:spcPct val="110000"/>
              </a:lnSpc>
            </a:pPr>
            <a:r>
              <a:rPr lang="el-GR" sz="2400" dirty="0"/>
              <a:t>Η συγκριτική ιστορία. Αναζητούμε πάντα τους κοινούς όρους, και στη συνέχεια προχωρούμε στις </a:t>
            </a:r>
            <a:r>
              <a:rPr lang="el-GR" sz="2400" dirty="0" smtClean="0"/>
              <a:t>διαφοροποιήσεις.</a:t>
            </a:r>
            <a:endParaRPr lang="el-GR" sz="2400" dirty="0"/>
          </a:p>
        </p:txBody>
      </p:sp>
    </p:spTree>
    <p:extLst>
      <p:ext uri="{BB962C8B-B14F-4D97-AF65-F5344CB8AC3E}">
        <p14:creationId xmlns:p14="http://schemas.microsoft.com/office/powerpoint/2010/main" val="224141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Συγκρίσεις</a:t>
            </a:r>
          </a:p>
        </p:txBody>
      </p:sp>
      <p:sp>
        <p:nvSpPr>
          <p:cNvPr id="3" name="Content Placeholder 2"/>
          <p:cNvSpPr>
            <a:spLocks noGrp="1"/>
          </p:cNvSpPr>
          <p:nvPr>
            <p:ph idx="1"/>
          </p:nvPr>
        </p:nvSpPr>
        <p:spPr>
          <a:xfrm>
            <a:off x="464156" y="1556792"/>
            <a:ext cx="8229600" cy="4824536"/>
          </a:xfrm>
        </p:spPr>
        <p:txBody>
          <a:bodyPr>
            <a:normAutofit fontScale="70000" lnSpcReduction="20000"/>
          </a:bodyPr>
          <a:lstStyle/>
          <a:p>
            <a:pPr marL="0">
              <a:lnSpc>
                <a:spcPct val="120000"/>
              </a:lnSpc>
            </a:pPr>
            <a:r>
              <a:rPr lang="el-GR" sz="3400" dirty="0"/>
              <a:t>Οι συγκρίσεις απαραίτητος όρος για την ιστορική εργασία. </a:t>
            </a:r>
          </a:p>
          <a:p>
            <a:pPr marL="0">
              <a:lnSpc>
                <a:spcPct val="120000"/>
              </a:lnSpc>
            </a:pPr>
            <a:r>
              <a:rPr lang="el-GR" sz="3400" dirty="0"/>
              <a:t>Σύγκριση με κοινούς παρονομαστές και </a:t>
            </a:r>
            <a:r>
              <a:rPr lang="el-GR" sz="3400" dirty="0" smtClean="0"/>
              <a:t>συνάφειες.</a:t>
            </a:r>
            <a:endParaRPr lang="el-GR" sz="3400" dirty="0"/>
          </a:p>
          <a:p>
            <a:pPr marL="0">
              <a:lnSpc>
                <a:spcPct val="120000"/>
              </a:lnSpc>
            </a:pPr>
            <a:r>
              <a:rPr lang="el-GR" sz="3400" dirty="0"/>
              <a:t>Τοπική συνάφεια (Ελλάδα σε σχέση με Βαλκάνια ή Μεσόγειο) σε χρονική συνάφεια (</a:t>
            </a:r>
            <a:r>
              <a:rPr lang="el-GR" sz="3400" dirty="0" err="1"/>
              <a:t>Μετα-Nαπολεόντεια</a:t>
            </a:r>
            <a:r>
              <a:rPr lang="el-GR" sz="3400" dirty="0"/>
              <a:t> εποχή, εποχή </a:t>
            </a:r>
            <a:r>
              <a:rPr lang="el-GR" sz="3400" dirty="0" smtClean="0"/>
              <a:t>Β΄Π.Π</a:t>
            </a:r>
            <a:r>
              <a:rPr lang="el-GR" sz="3400" dirty="0"/>
              <a:t>., κλπ.) ή στη </a:t>
            </a:r>
            <a:r>
              <a:rPr lang="el-GR" sz="3400" dirty="0" err="1"/>
              <a:t>θεματολογική</a:t>
            </a:r>
            <a:r>
              <a:rPr lang="el-GR" sz="3400" dirty="0"/>
              <a:t> συνάφεια (λ.χ. διαδικασίες κρατικής συγκρότησης στην εποχή του εθνικού κράτους). Χρειάζεται όμως πάντα πειστική δικαιολόγηση της επιλογής κοινού παρονομαστή. </a:t>
            </a:r>
          </a:p>
          <a:p>
            <a:pPr marL="0">
              <a:lnSpc>
                <a:spcPct val="120000"/>
              </a:lnSpc>
            </a:pPr>
            <a:r>
              <a:rPr lang="el-GR" sz="3400" dirty="0"/>
              <a:t> Η θεωρία, η ιστορική θεωρία και τα θεωρητικά κείμενα προσφέρουν τη συγκριτική εποπτεία. Η θεωρία μια μορφή σύγκρισης.</a:t>
            </a:r>
          </a:p>
          <a:p>
            <a:pPr marL="0"/>
            <a:endParaRPr lang="el-GR" dirty="0"/>
          </a:p>
        </p:txBody>
      </p:sp>
    </p:spTree>
    <p:extLst>
      <p:ext uri="{BB962C8B-B14F-4D97-AF65-F5344CB8AC3E}">
        <p14:creationId xmlns:p14="http://schemas.microsoft.com/office/powerpoint/2010/main" val="1490809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δυναμική των γεγονότων</a:t>
            </a:r>
          </a:p>
        </p:txBody>
      </p:sp>
      <p:sp>
        <p:nvSpPr>
          <p:cNvPr id="3" name="Content Placeholder 2"/>
          <p:cNvSpPr>
            <a:spLocks noGrp="1"/>
          </p:cNvSpPr>
          <p:nvPr>
            <p:ph idx="1"/>
          </p:nvPr>
        </p:nvSpPr>
        <p:spPr>
          <a:xfrm>
            <a:off x="477693" y="1772816"/>
            <a:ext cx="8229600" cy="2232248"/>
          </a:xfrm>
        </p:spPr>
        <p:txBody>
          <a:bodyPr>
            <a:normAutofit fontScale="70000" lnSpcReduction="20000"/>
          </a:bodyPr>
          <a:lstStyle/>
          <a:p>
            <a:pPr marL="0">
              <a:lnSpc>
                <a:spcPct val="120000"/>
              </a:lnSpc>
            </a:pPr>
            <a:r>
              <a:rPr lang="el-GR" sz="3100" dirty="0"/>
              <a:t>Τα όρια της </a:t>
            </a:r>
            <a:r>
              <a:rPr lang="el-GR" sz="3100" dirty="0" err="1"/>
              <a:t>αιτιακότητας</a:t>
            </a:r>
            <a:r>
              <a:rPr lang="el-GR" sz="3100" dirty="0"/>
              <a:t>. Μια ή περισσότερες  αιτίες μπορούν να εξηγούν ένα απότοκο γεγονός, δεν το εξηγούν όμως πλήρως, γιατί το ίδιο το γεγονός από τη στιγμή που αρχίζει να υπάρχει δημιουργεί μια δυναμική που υπερβαίνει τις αρχικές αιτίες και γίνεται η ίδια αιτία της εξέλιξής των επόμενων </a:t>
            </a:r>
            <a:r>
              <a:rPr lang="el-GR" sz="3100" dirty="0" err="1"/>
              <a:t>φάσεών</a:t>
            </a:r>
            <a:r>
              <a:rPr lang="el-GR" sz="3100" dirty="0"/>
              <a:t> του. (Πόλεμος, επανάσταση, εκβιομηχάνιση κλπ.).</a:t>
            </a:r>
          </a:p>
          <a:p>
            <a:pPr marL="0">
              <a:lnSpc>
                <a:spcPct val="120000"/>
              </a:lnSpc>
            </a:pPr>
            <a:endParaRPr lang="el-GR" dirty="0"/>
          </a:p>
        </p:txBody>
      </p:sp>
    </p:spTree>
    <p:extLst>
      <p:ext uri="{BB962C8B-B14F-4D97-AF65-F5344CB8AC3E}">
        <p14:creationId xmlns:p14="http://schemas.microsoft.com/office/powerpoint/2010/main" val="3256451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290988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98776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3332214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n-US" sz="2000" dirty="0"/>
              <a:t>1.0</a:t>
            </a:r>
            <a:r>
              <a:rPr lang="el-GR" sz="2000" dirty="0"/>
              <a:t>. </a:t>
            </a:r>
            <a:endParaRPr lang="en-US" sz="2000" dirty="0"/>
          </a:p>
          <a:p>
            <a:pPr marL="0" indent="0">
              <a:buNone/>
            </a:pPr>
            <a:r>
              <a:rPr lang="el-GR" sz="2000" dirty="0"/>
              <a:t>Έχουν προηγηθεί οι κάτωθι εκδόσεις:</a:t>
            </a:r>
          </a:p>
          <a:p>
            <a:pPr lvl="0"/>
            <a:r>
              <a:rPr lang="el-GR" sz="2000" dirty="0"/>
              <a:t>Έκδοση </a:t>
            </a:r>
            <a:r>
              <a:rPr lang="el-GR" sz="2000" dirty="0" smtClean="0"/>
              <a:t>διαθέσιμη </a:t>
            </a:r>
            <a:r>
              <a:rPr lang="el-GR" sz="2000" dirty="0"/>
              <a:t>εδώ. </a:t>
            </a:r>
            <a:r>
              <a:rPr lang="fr-FR" sz="2000" dirty="0">
                <a:solidFill>
                  <a:prstClr val="black"/>
                </a:solidFill>
                <a:hlinkClick r:id="rId3"/>
              </a:rPr>
              <a:t>http://eclass.uoa.gr/courses/ARCH</a:t>
            </a:r>
            <a:r>
              <a:rPr lang="el-GR" sz="2000" dirty="0">
                <a:solidFill>
                  <a:prstClr val="black"/>
                </a:solidFill>
                <a:hlinkClick r:id="rId3"/>
              </a:rPr>
              <a:t>240</a:t>
            </a:r>
            <a:r>
              <a:rPr lang="el-GR" sz="2000" dirty="0" smtClean="0">
                <a:solidFill>
                  <a:srgbClr val="92D050"/>
                </a:solidFill>
              </a:rPr>
              <a:t> </a:t>
            </a:r>
            <a:endParaRPr lang="el-GR" sz="2000" dirty="0">
              <a:solidFill>
                <a:srgbClr val="92D050"/>
              </a:solidFill>
            </a:endParaRPr>
          </a:p>
          <a:p>
            <a:endParaRPr lang="el-GR" sz="2000" dirty="0"/>
          </a:p>
        </p:txBody>
      </p:sp>
    </p:spTree>
    <p:extLst>
      <p:ext uri="{BB962C8B-B14F-4D97-AF65-F5344CB8AC3E}">
        <p14:creationId xmlns:p14="http://schemas.microsoft.com/office/powerpoint/2010/main" val="1312664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 2014. Κώστας </a:t>
            </a:r>
            <a:r>
              <a:rPr lang="el-GR" sz="2000" dirty="0" err="1" smtClean="0"/>
              <a:t>Γαγανάκης</a:t>
            </a:r>
            <a:r>
              <a:rPr lang="el-GR" sz="2000" dirty="0"/>
              <a:t>. «Μάθημα: II29 Θεωρία της Ιστορίας. Ενότητα: </a:t>
            </a:r>
            <a:r>
              <a:rPr lang="el-GR" sz="2000" dirty="0"/>
              <a:t>Αιτίες».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fr-FR" sz="2000" dirty="0">
                <a:hlinkClick r:id="rId3"/>
              </a:rPr>
              <a:t>http://</a:t>
            </a:r>
            <a:r>
              <a:rPr lang="fr-FR" sz="2000" dirty="0" smtClean="0">
                <a:hlinkClick r:id="rId3"/>
              </a:rPr>
              <a:t>opencourses.uoa.gr/courses/ARCH9</a:t>
            </a:r>
            <a:r>
              <a:rPr lang="fr-FR" sz="2000" dirty="0" smtClean="0"/>
              <a:t>  </a:t>
            </a:r>
            <a:endParaRPr lang="el-GR" sz="2000" dirty="0" smtClean="0"/>
          </a:p>
          <a:p>
            <a:pPr marL="0" indent="0">
              <a:buNone/>
            </a:pPr>
            <a:endParaRPr lang="el-GR" sz="2000" dirty="0"/>
          </a:p>
          <a:p>
            <a:endParaRPr lang="el-GR" sz="2000" dirty="0"/>
          </a:p>
        </p:txBody>
      </p:sp>
    </p:spTree>
    <p:extLst>
      <p:ext uri="{BB962C8B-B14F-4D97-AF65-F5344CB8AC3E}">
        <p14:creationId xmlns:p14="http://schemas.microsoft.com/office/powerpoint/2010/main" val="389314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221088"/>
            <a:ext cx="7772400" cy="1362075"/>
          </a:xfrm>
        </p:spPr>
        <p:txBody>
          <a:bodyPr>
            <a:normAutofit fontScale="90000"/>
          </a:bodyPr>
          <a:lstStyle/>
          <a:p>
            <a:r>
              <a:rPr lang="el-GR" sz="4400" dirty="0"/>
              <a:t>Τα εργαλεία του ιστορικού.</a:t>
            </a:r>
            <a:br>
              <a:rPr lang="el-GR" sz="4400" dirty="0"/>
            </a:br>
            <a:r>
              <a:rPr lang="el-GR" sz="4400" dirty="0"/>
              <a:t>Από τις αιτίες στα αποτελέσματα ή από τα αποτελέσματα στις αιτίες;</a:t>
            </a:r>
          </a:p>
        </p:txBody>
      </p:sp>
      <p:sp>
        <p:nvSpPr>
          <p:cNvPr id="2" name="Text Placeholder 1"/>
          <p:cNvSpPr>
            <a:spLocks noGrp="1"/>
          </p:cNvSpPr>
          <p:nvPr>
            <p:ph type="body" idx="1"/>
          </p:nvPr>
        </p:nvSpPr>
        <p:spPr/>
        <p:txBody>
          <a:bodyPr/>
          <a:lstStyle/>
          <a:p>
            <a:endParaRPr lang="el-GR"/>
          </a:p>
        </p:txBody>
      </p:sp>
    </p:spTree>
    <p:extLst>
      <p:ext uri="{BB962C8B-B14F-4D97-AF65-F5344CB8AC3E}">
        <p14:creationId xmlns:p14="http://schemas.microsoft.com/office/powerpoint/2010/main" val="1869130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smtClean="0">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4270102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8283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endParaRPr lang="el-GR" sz="2000" b="1" dirty="0" smtClean="0"/>
          </a:p>
        </p:txBody>
      </p:sp>
    </p:spTree>
    <p:extLst>
      <p:ext uri="{BB962C8B-B14F-4D97-AF65-F5344CB8AC3E}">
        <p14:creationId xmlns:p14="http://schemas.microsoft.com/office/powerpoint/2010/main" val="1253205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endParaRPr lang="el-GR" sz="2000" b="1" dirty="0" smtClean="0"/>
          </a:p>
        </p:txBody>
      </p:sp>
    </p:spTree>
    <p:extLst>
      <p:ext uri="{BB962C8B-B14F-4D97-AF65-F5344CB8AC3E}">
        <p14:creationId xmlns:p14="http://schemas.microsoft.com/office/powerpoint/2010/main" val="3778217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052736"/>
            <a:ext cx="8229600" cy="4032448"/>
          </a:xfrm>
        </p:spPr>
        <p:txBody>
          <a:bodyPr>
            <a:noAutofit/>
          </a:bodyPr>
          <a:lstStyle/>
          <a:p>
            <a:pPr marL="0">
              <a:lnSpc>
                <a:spcPct val="110000"/>
              </a:lnSpc>
            </a:pPr>
            <a:r>
              <a:rPr lang="el-GR" sz="2400" dirty="0" err="1"/>
              <a:t>Γνωσιοθεωρητικές</a:t>
            </a:r>
            <a:r>
              <a:rPr lang="el-GR" sz="2400" dirty="0"/>
              <a:t> προϋποθέσεις της μελέτης του παρελθόντος. </a:t>
            </a:r>
          </a:p>
          <a:p>
            <a:pPr marL="0">
              <a:lnSpc>
                <a:spcPct val="110000"/>
              </a:lnSpc>
            </a:pPr>
            <a:r>
              <a:rPr lang="el-GR" sz="2400" dirty="0"/>
              <a:t>Η διάκριση υποκειμένου-αντικειμένου κατά τη διαδικασία της παρατήρησης. </a:t>
            </a:r>
          </a:p>
          <a:p>
            <a:pPr marL="0">
              <a:lnSpc>
                <a:spcPct val="110000"/>
              </a:lnSpc>
            </a:pPr>
            <a:r>
              <a:rPr lang="el-GR" sz="2400" dirty="0"/>
              <a:t>Η έννοια του χρόνου και του χώρου. </a:t>
            </a:r>
          </a:p>
          <a:p>
            <a:pPr marL="0">
              <a:lnSpc>
                <a:spcPct val="110000"/>
              </a:lnSpc>
            </a:pPr>
            <a:r>
              <a:rPr lang="el-GR" sz="2400" dirty="0"/>
              <a:t>Η έννοια της αιτιώδους συνάφειας.  </a:t>
            </a:r>
          </a:p>
          <a:p>
            <a:pPr marL="0">
              <a:lnSpc>
                <a:spcPct val="110000"/>
              </a:lnSpc>
            </a:pPr>
            <a:r>
              <a:rPr lang="el-GR" sz="2400" dirty="0"/>
              <a:t> Η έννοια της αλήθειας. Τί θεωρεί κάθε εποχή ως αλήθεια. </a:t>
            </a:r>
          </a:p>
          <a:p>
            <a:pPr marL="0">
              <a:lnSpc>
                <a:spcPct val="110000"/>
              </a:lnSpc>
            </a:pPr>
            <a:r>
              <a:rPr lang="el-GR" sz="2400" dirty="0"/>
              <a:t>Το πρόβλημα των γενικεύσεων και των ιστορικών συλλογισμών. </a:t>
            </a: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Αιτιότητα</a:t>
            </a:r>
          </a:p>
        </p:txBody>
      </p:sp>
      <p:sp>
        <p:nvSpPr>
          <p:cNvPr id="3" name="Content Placeholder 2"/>
          <p:cNvSpPr>
            <a:spLocks noGrp="1"/>
          </p:cNvSpPr>
          <p:nvPr>
            <p:ph idx="1"/>
          </p:nvPr>
        </p:nvSpPr>
        <p:spPr>
          <a:xfrm>
            <a:off x="464156" y="1556793"/>
            <a:ext cx="8229600" cy="3240360"/>
          </a:xfrm>
        </p:spPr>
        <p:txBody>
          <a:bodyPr>
            <a:normAutofit fontScale="77500" lnSpcReduction="20000"/>
          </a:bodyPr>
          <a:lstStyle/>
          <a:p>
            <a:pPr marL="0">
              <a:lnSpc>
                <a:spcPct val="110000"/>
              </a:lnSpc>
            </a:pPr>
            <a:r>
              <a:rPr lang="el-GR" sz="3100" dirty="0"/>
              <a:t>Η ιστορία δεν είναι φωτογραφική απεικόνιση, ούτε απλή συλλογή και περιγραφή γεγονότων αλλά ανίχνευση της αιτιώδους συνάφειας, της </a:t>
            </a:r>
            <a:r>
              <a:rPr lang="el-GR" sz="3100" dirty="0" err="1"/>
              <a:t>αιτιακής</a:t>
            </a:r>
            <a:r>
              <a:rPr lang="el-GR" sz="3100" dirty="0"/>
              <a:t> σύνδεσης,  παρακολούθηση των μεταλλαγών της κοινωνίας, τοποθέτηση του ιστορικού πεδίου που μας απασχολεί στο κοινωνικό γίγνεσθαι. Σ’ αυτό διαφέρει ο επαγγελματίας ιστορικός από το συλλέκτη και τον ερασιτέχνη. Ο ιστορικός δεν ενδιαφέρεται μόνο για το τί έγινε, αλλά και για το πώς και το γιατί έγινε.</a:t>
            </a:r>
          </a:p>
          <a:p>
            <a:pPr marL="0"/>
            <a:endParaRPr lang="el-GR" dirty="0"/>
          </a:p>
        </p:txBody>
      </p:sp>
    </p:spTree>
    <p:extLst>
      <p:ext uri="{BB962C8B-B14F-4D97-AF65-F5344CB8AC3E}">
        <p14:creationId xmlns:p14="http://schemas.microsoft.com/office/powerpoint/2010/main" val="4273207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Αιτιότητα και </a:t>
            </a:r>
            <a:r>
              <a:rPr lang="el-GR" dirty="0" err="1"/>
              <a:t>χρονικότητα</a:t>
            </a:r>
            <a:endParaRPr lang="el-GR" dirty="0"/>
          </a:p>
        </p:txBody>
      </p:sp>
      <p:sp>
        <p:nvSpPr>
          <p:cNvPr id="3" name="Content Placeholder 2"/>
          <p:cNvSpPr>
            <a:spLocks noGrp="1"/>
          </p:cNvSpPr>
          <p:nvPr>
            <p:ph idx="1"/>
          </p:nvPr>
        </p:nvSpPr>
        <p:spPr>
          <a:xfrm>
            <a:off x="457200" y="1700808"/>
            <a:ext cx="8229600" cy="3744416"/>
          </a:xfrm>
        </p:spPr>
        <p:txBody>
          <a:bodyPr>
            <a:normAutofit fontScale="85000" lnSpcReduction="10000"/>
          </a:bodyPr>
          <a:lstStyle/>
          <a:p>
            <a:pPr marL="0">
              <a:lnSpc>
                <a:spcPct val="110000"/>
              </a:lnSpc>
            </a:pPr>
            <a:r>
              <a:rPr lang="el-GR" sz="2800" dirty="0"/>
              <a:t>Αν λογικά η αιτία προηγείται του αποτελέσματος, ο ιστορικός αναζητά την αιτία ξεκινώντας από το αποτέλεσμα. Από το αποτέλεσμα στην αιτία. Αλλά </a:t>
            </a:r>
            <a:r>
              <a:rPr lang="el-GR" sz="2800" dirty="0" err="1" smtClean="0"/>
              <a:t>ποιά</a:t>
            </a:r>
            <a:r>
              <a:rPr lang="el-GR" sz="2800" dirty="0" smtClean="0"/>
              <a:t> </a:t>
            </a:r>
            <a:r>
              <a:rPr lang="el-GR" sz="2800" dirty="0"/>
              <a:t>ή </a:t>
            </a:r>
            <a:r>
              <a:rPr lang="el-GR" sz="2800" dirty="0" err="1" smtClean="0"/>
              <a:t>ποιές</a:t>
            </a:r>
            <a:r>
              <a:rPr lang="el-GR" sz="2800" dirty="0" smtClean="0"/>
              <a:t> </a:t>
            </a:r>
            <a:r>
              <a:rPr lang="el-GR" sz="2800" dirty="0"/>
              <a:t>αιτίες αντιστοιχούν στο αποτέλεσμα; (Αντίστροφος χρόνος</a:t>
            </a:r>
            <a:r>
              <a:rPr lang="el-GR" sz="2800" dirty="0" smtClean="0"/>
              <a:t>).</a:t>
            </a:r>
            <a:endParaRPr lang="el-GR" sz="2800" dirty="0"/>
          </a:p>
          <a:p>
            <a:pPr marL="0">
              <a:lnSpc>
                <a:spcPct val="110000"/>
              </a:lnSpc>
            </a:pPr>
            <a:r>
              <a:rPr lang="el-GR" sz="2800" dirty="0"/>
              <a:t>Το χρονικώς πρότερον δεν συμπίπτει πάντα με την αιτία. Μπορεί αμφότερα να είναι συνέπειες μιας ευρύτερης τάσης που απλώς συνέβησαν διαδοχικά, ή η χρονική σύμπτωσή τους να είναι τυχαία. Η σύνδεση αιτίας και αποτελέσματος είναι από τα σημαντικότερα προβλήματα.</a:t>
            </a:r>
          </a:p>
          <a:p>
            <a:pPr marL="0"/>
            <a:endParaRPr lang="el-GR" dirty="0"/>
          </a:p>
        </p:txBody>
      </p:sp>
    </p:spTree>
    <p:extLst>
      <p:ext uri="{BB962C8B-B14F-4D97-AF65-F5344CB8AC3E}">
        <p14:creationId xmlns:p14="http://schemas.microsoft.com/office/powerpoint/2010/main" val="70359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θέση του ορθολογισμού</a:t>
            </a:r>
          </a:p>
        </p:txBody>
      </p:sp>
      <p:sp>
        <p:nvSpPr>
          <p:cNvPr id="3" name="Content Placeholder 2"/>
          <p:cNvSpPr>
            <a:spLocks noGrp="1"/>
          </p:cNvSpPr>
          <p:nvPr>
            <p:ph idx="1"/>
          </p:nvPr>
        </p:nvSpPr>
        <p:spPr>
          <a:xfrm>
            <a:off x="474058" y="1700808"/>
            <a:ext cx="8229600" cy="2664295"/>
          </a:xfrm>
        </p:spPr>
        <p:txBody>
          <a:bodyPr>
            <a:noAutofit/>
          </a:bodyPr>
          <a:lstStyle/>
          <a:p>
            <a:pPr marL="0"/>
            <a:r>
              <a:rPr lang="el-GR" sz="2400" dirty="0"/>
              <a:t>Η </a:t>
            </a:r>
            <a:r>
              <a:rPr lang="el-GR" sz="2400" dirty="0" err="1"/>
              <a:t>αιτιακή</a:t>
            </a:r>
            <a:r>
              <a:rPr lang="el-GR" sz="2400" dirty="0"/>
              <a:t> σύνδεση των γεγονότων είναι μια ορθολογική διαδικασία. Απαιτεί δηλαδή όχι να αντιμετωπίζουμε τις παρελθούσες κοινωνίες ως ορθολογικά συστήματα, αλλά να  ερευνούμε την ιστορία και να τη σκεφτόμαστε ορθολογικά. </a:t>
            </a:r>
          </a:p>
          <a:p>
            <a:pPr marL="0"/>
            <a:r>
              <a:rPr lang="el-GR" sz="2400" dirty="0"/>
              <a:t>Ο ορθολογισμός </a:t>
            </a:r>
            <a:r>
              <a:rPr lang="el-GR" sz="2400" dirty="0" smtClean="0"/>
              <a:t>δεν </a:t>
            </a:r>
            <a:r>
              <a:rPr lang="el-GR" sz="2400" dirty="0"/>
              <a:t>διακρίνει το προς εξιστόρηση αντικείμενο αλλά το ιστορούν υποκείμενο. </a:t>
            </a:r>
          </a:p>
          <a:p>
            <a:pPr marL="0"/>
            <a:r>
              <a:rPr lang="el-GR" sz="2400" dirty="0"/>
              <a:t>Μη ορθολογικές </a:t>
            </a:r>
            <a:r>
              <a:rPr lang="el-GR" sz="2400" dirty="0" smtClean="0"/>
              <a:t>εξηγήσεις. </a:t>
            </a:r>
            <a:endParaRPr lang="el-GR" sz="2400" dirty="0"/>
          </a:p>
        </p:txBody>
      </p:sp>
    </p:spTree>
    <p:extLst>
      <p:ext uri="{BB962C8B-B14F-4D97-AF65-F5344CB8AC3E}">
        <p14:creationId xmlns:p14="http://schemas.microsoft.com/office/powerpoint/2010/main" val="627899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ορθολογική </a:t>
            </a:r>
            <a:r>
              <a:rPr lang="el-GR" dirty="0" smtClean="0"/>
              <a:t>επιλογή 1</a:t>
            </a:r>
            <a:endParaRPr lang="el-GR" dirty="0"/>
          </a:p>
        </p:txBody>
      </p:sp>
      <p:sp>
        <p:nvSpPr>
          <p:cNvPr id="3" name="Content Placeholder 2"/>
          <p:cNvSpPr>
            <a:spLocks noGrp="1"/>
          </p:cNvSpPr>
          <p:nvPr>
            <p:ph idx="1"/>
          </p:nvPr>
        </p:nvSpPr>
        <p:spPr>
          <a:xfrm>
            <a:off x="457200" y="1700808"/>
            <a:ext cx="8229600" cy="3024336"/>
          </a:xfrm>
        </p:spPr>
        <p:txBody>
          <a:bodyPr>
            <a:noAutofit/>
          </a:bodyPr>
          <a:lstStyle/>
          <a:p>
            <a:pPr marL="0">
              <a:lnSpc>
                <a:spcPct val="120000"/>
              </a:lnSpc>
            </a:pPr>
            <a:r>
              <a:rPr lang="el-GR" sz="2400" dirty="0" smtClean="0"/>
              <a:t>Έχουν </a:t>
            </a:r>
            <a:r>
              <a:rPr lang="el-GR" sz="2400" dirty="0"/>
              <a:t>κάθε φορά οι άνθρωποι   επίγνωση των όρων της δράσης τους; Σκέφτονται και αποφασίζουν ορθολογικά; Η κοινωνία λειτουργεί ως ορθολογικό σύστημα;</a:t>
            </a:r>
          </a:p>
          <a:p>
            <a:pPr marL="0">
              <a:lnSpc>
                <a:spcPct val="120000"/>
              </a:lnSpc>
            </a:pPr>
            <a:r>
              <a:rPr lang="el-GR" sz="2400" dirty="0"/>
              <a:t>Μερική γνώση των συνθηκών.  Το ιδιαίτερο συμφέρον, το συναίσθημα, οι φόβοι, οι εξαρτήσεις.  </a:t>
            </a:r>
          </a:p>
          <a:p>
            <a:pPr marL="0">
              <a:lnSpc>
                <a:spcPct val="120000"/>
              </a:lnSpc>
            </a:pPr>
            <a:r>
              <a:rPr lang="el-GR" sz="2400" dirty="0"/>
              <a:t>Τα κίνητρα (ατομικά και συλλογικά) και οι  αιτίες. </a:t>
            </a:r>
          </a:p>
        </p:txBody>
      </p:sp>
    </p:spTree>
    <p:extLst>
      <p:ext uri="{BB962C8B-B14F-4D97-AF65-F5344CB8AC3E}">
        <p14:creationId xmlns:p14="http://schemas.microsoft.com/office/powerpoint/2010/main" val="1578160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00808"/>
            <a:ext cx="8229600" cy="3024336"/>
          </a:xfrm>
        </p:spPr>
        <p:txBody>
          <a:bodyPr>
            <a:normAutofit/>
          </a:bodyPr>
          <a:lstStyle/>
          <a:p>
            <a:pPr marL="0">
              <a:lnSpc>
                <a:spcPct val="120000"/>
              </a:lnSpc>
            </a:pPr>
            <a:r>
              <a:rPr lang="el-GR" sz="2400" dirty="0" smtClean="0"/>
              <a:t>Οι </a:t>
            </a:r>
            <a:r>
              <a:rPr lang="el-GR" sz="2400" dirty="0"/>
              <a:t>αιτίες </a:t>
            </a:r>
            <a:r>
              <a:rPr lang="el-GR" sz="2400" dirty="0" err="1"/>
              <a:t>δρούν</a:t>
            </a:r>
            <a:r>
              <a:rPr lang="el-GR" sz="2400" dirty="0"/>
              <a:t> καταναγκαστικά, ακόμη και χωρίς την επίγνωσή τους από τα δρώντα άτομα ή συλλογικότητες.  </a:t>
            </a:r>
          </a:p>
          <a:p>
            <a:pPr marL="0">
              <a:lnSpc>
                <a:spcPct val="120000"/>
              </a:lnSpc>
            </a:pPr>
            <a:r>
              <a:rPr lang="el-GR" sz="2400" dirty="0"/>
              <a:t>Η   </a:t>
            </a:r>
            <a:r>
              <a:rPr lang="el-GR" sz="2400" dirty="0" err="1"/>
              <a:t>ετερογονία</a:t>
            </a:r>
            <a:r>
              <a:rPr lang="el-GR" sz="2400" dirty="0"/>
              <a:t> σκοπών και </a:t>
            </a:r>
            <a:r>
              <a:rPr lang="el-GR" sz="2400" dirty="0" smtClean="0"/>
              <a:t>αποτελεσμάτων, δηλαδή </a:t>
            </a:r>
            <a:r>
              <a:rPr lang="el-GR" sz="2400" dirty="0"/>
              <a:t>άλλους σκοπούς επιδιώκουν οι άνθρωποι και σε άλλα αποτελέσματα (απρόβλεπτα για τους ίδιους) καταλήγει η δράση τους. </a:t>
            </a:r>
            <a:r>
              <a:rPr lang="el-GR" sz="2400" dirty="0" smtClean="0"/>
              <a:t>Αλλά   </a:t>
            </a:r>
            <a:r>
              <a:rPr lang="el-GR" sz="2400" dirty="0"/>
              <a:t>δεν αναιρεί την ανάγκη διερεύνησης της αιτιότητας.</a:t>
            </a:r>
          </a:p>
        </p:txBody>
      </p:sp>
      <p:sp>
        <p:nvSpPr>
          <p:cNvPr id="4" name="Title 1"/>
          <p:cNvSpPr>
            <a:spLocks noGrp="1"/>
          </p:cNvSpPr>
          <p:nvPr>
            <p:ph type="title"/>
          </p:nvPr>
        </p:nvSpPr>
        <p:spPr>
          <a:xfrm>
            <a:off x="395536" y="260648"/>
            <a:ext cx="8229600" cy="1143000"/>
          </a:xfrm>
        </p:spPr>
        <p:txBody>
          <a:bodyPr/>
          <a:lstStyle/>
          <a:p>
            <a:r>
              <a:rPr lang="el-GR" dirty="0"/>
              <a:t>Η ορθολογική </a:t>
            </a:r>
            <a:r>
              <a:rPr lang="el-GR" dirty="0" smtClean="0"/>
              <a:t>επιλογή 2</a:t>
            </a:r>
            <a:endParaRPr lang="el-GR" dirty="0"/>
          </a:p>
        </p:txBody>
      </p:sp>
    </p:spTree>
    <p:extLst>
      <p:ext uri="{BB962C8B-B14F-4D97-AF65-F5344CB8AC3E}">
        <p14:creationId xmlns:p14="http://schemas.microsoft.com/office/powerpoint/2010/main" val="1346304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Αιτιότητα και </a:t>
            </a:r>
            <a:r>
              <a:rPr lang="el-GR" dirty="0" smtClean="0"/>
              <a:t>αποδείξεις 1</a:t>
            </a:r>
            <a:endParaRPr lang="el-GR" dirty="0"/>
          </a:p>
        </p:txBody>
      </p:sp>
      <p:sp>
        <p:nvSpPr>
          <p:cNvPr id="3" name="Content Placeholder 2"/>
          <p:cNvSpPr>
            <a:spLocks noGrp="1"/>
          </p:cNvSpPr>
          <p:nvPr>
            <p:ph idx="1"/>
          </p:nvPr>
        </p:nvSpPr>
        <p:spPr>
          <a:xfrm>
            <a:off x="457200" y="1628800"/>
            <a:ext cx="8229600" cy="4525963"/>
          </a:xfrm>
        </p:spPr>
        <p:txBody>
          <a:bodyPr>
            <a:normAutofit/>
          </a:bodyPr>
          <a:lstStyle/>
          <a:p>
            <a:pPr marL="0"/>
            <a:r>
              <a:rPr lang="el-GR" sz="2400" dirty="0"/>
              <a:t>Λογικοί </a:t>
            </a:r>
            <a:r>
              <a:rPr lang="el-GR" sz="2400" dirty="0" smtClean="0"/>
              <a:t>συλλογισμοί.</a:t>
            </a:r>
            <a:endParaRPr lang="el-GR" sz="2400" dirty="0"/>
          </a:p>
          <a:p>
            <a:pPr marL="0"/>
            <a:r>
              <a:rPr lang="el-GR" sz="2400" dirty="0"/>
              <a:t>Στατιστικές </a:t>
            </a:r>
            <a:r>
              <a:rPr lang="el-GR" sz="2400" dirty="0" smtClean="0"/>
              <a:t>αποδείξεις.</a:t>
            </a:r>
            <a:endParaRPr lang="el-GR" sz="2400" dirty="0"/>
          </a:p>
          <a:p>
            <a:pPr marL="0"/>
            <a:r>
              <a:rPr lang="el-GR" sz="2400" dirty="0"/>
              <a:t>Πειραματικές </a:t>
            </a:r>
            <a:r>
              <a:rPr lang="el-GR" sz="2400" dirty="0" smtClean="0"/>
              <a:t>αποδείξεις.</a:t>
            </a:r>
            <a:endParaRPr lang="el-GR" sz="2400" dirty="0"/>
          </a:p>
          <a:p>
            <a:pPr marL="0"/>
            <a:r>
              <a:rPr lang="el-GR" sz="2400" dirty="0"/>
              <a:t>Η θεωρία του </a:t>
            </a:r>
            <a:r>
              <a:rPr lang="el-GR" sz="2400" dirty="0" smtClean="0"/>
              <a:t>χάους.</a:t>
            </a:r>
            <a:endParaRPr lang="el-GR" sz="2400" dirty="0"/>
          </a:p>
          <a:p>
            <a:pPr marL="0"/>
            <a:r>
              <a:rPr lang="el-GR" sz="2400" dirty="0"/>
              <a:t>Μία αιτία ή πολλαπλές αιτίες; </a:t>
            </a:r>
          </a:p>
          <a:p>
            <a:pPr marL="0"/>
            <a:r>
              <a:rPr lang="el-GR" sz="2400" dirty="0"/>
              <a:t>Ιεράρχηση και διαβάθμιση των </a:t>
            </a:r>
            <a:r>
              <a:rPr lang="el-GR" sz="2400" dirty="0" smtClean="0"/>
              <a:t>αιτιών.</a:t>
            </a:r>
            <a:endParaRPr lang="el-GR" sz="2400" dirty="0"/>
          </a:p>
          <a:p>
            <a:pPr marL="0"/>
            <a:r>
              <a:rPr lang="el-GR" sz="2400" dirty="0"/>
              <a:t>Επαρκείς και αναγκαίες </a:t>
            </a:r>
            <a:r>
              <a:rPr lang="el-GR" sz="2400" dirty="0" smtClean="0"/>
              <a:t>προϋποθέσεις.</a:t>
            </a:r>
            <a:endParaRPr lang="el-GR" sz="2400" dirty="0"/>
          </a:p>
        </p:txBody>
      </p:sp>
    </p:spTree>
    <p:extLst>
      <p:ext uri="{BB962C8B-B14F-4D97-AF65-F5344CB8AC3E}">
        <p14:creationId xmlns:p14="http://schemas.microsoft.com/office/powerpoint/2010/main" val="128229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TotalTime>
  <Words>1173</Words>
  <Application>Microsoft Office PowerPoint</Application>
  <PresentationFormat>On-screen Show (4:3)</PresentationFormat>
  <Paragraphs>128</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ＭＳ Ｐゴシック</vt:lpstr>
      <vt:lpstr>Arial</vt:lpstr>
      <vt:lpstr>Calibri</vt:lpstr>
      <vt:lpstr>Wingdings</vt:lpstr>
      <vt:lpstr>Θέμα του Office</vt:lpstr>
      <vt:lpstr>II29 Θεωρία της Ιστορίας</vt:lpstr>
      <vt:lpstr>Τα εργαλεία του ιστορικού. Από τις αιτίες στα αποτελέσματα ή από τα αποτελέσματα στις αιτίες;</vt:lpstr>
      <vt:lpstr>PowerPoint Presentation</vt:lpstr>
      <vt:lpstr>Αιτιότητα</vt:lpstr>
      <vt:lpstr>Αιτιότητα και χρονικότητα</vt:lpstr>
      <vt:lpstr>Η θέση του ορθολογισμού</vt:lpstr>
      <vt:lpstr>Η ορθολογική επιλογή 1</vt:lpstr>
      <vt:lpstr>Η ορθολογική επιλογή 2</vt:lpstr>
      <vt:lpstr>Αιτιότητα και αποδείξεις 1</vt:lpstr>
      <vt:lpstr>Αιτιότητα και αποδείξεις 2</vt:lpstr>
      <vt:lpstr>Counter-facts, δυνητικές εναλλακτικές πορείες εξέλιξης</vt:lpstr>
      <vt:lpstr>Επιστημονικές υποθέσεις</vt:lpstr>
      <vt:lpstr>Συγκρίσεις</vt:lpstr>
      <vt:lpstr>Η δυναμική των γεγονότων</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ΕΞΑΡΧΟΥ</dc:creator>
  <cp:lastModifiedBy>Costas</cp:lastModifiedBy>
  <cp:revision>206</cp:revision>
  <dcterms:created xsi:type="dcterms:W3CDTF">2012-09-06T09:03:05Z</dcterms:created>
  <dcterms:modified xsi:type="dcterms:W3CDTF">2015-01-21T14:31:54Z</dcterms:modified>
</cp:coreProperties>
</file>