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2.xml" ContentType="application/vnd.openxmlformats-officedocument.presentationml.notesSlide+xml"/>
  <Override PartName="/ppt/tags/tag17.xml" ContentType="application/vnd.openxmlformats-officedocument.presentationml.tags+xml"/>
  <Override PartName="/ppt/notesSlides/notesSlide3.xml" ContentType="application/vnd.openxmlformats-officedocument.presentationml.notesSlide+xml"/>
  <Override PartName="/ppt/tags/tag18.xml" ContentType="application/vnd.openxmlformats-officedocument.presentationml.tags+xml"/>
  <Override PartName="/ppt/notesSlides/notesSlide4.xml" ContentType="application/vnd.openxmlformats-officedocument.presentationml.notesSlide+xml"/>
  <Override PartName="/ppt/tags/tag19.xml" ContentType="application/vnd.openxmlformats-officedocument.presentationml.tags+xml"/>
  <Override PartName="/ppt/notesSlides/notesSlide5.xml" ContentType="application/vnd.openxmlformats-officedocument.presentationml.notesSlide+xml"/>
  <Override PartName="/ppt/tags/tag20.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1.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4"/>
  </p:notesMasterIdLst>
  <p:sldIdLst>
    <p:sldId id="359" r:id="rId3"/>
    <p:sldId id="365" r:id="rId4"/>
    <p:sldId id="367" r:id="rId5"/>
    <p:sldId id="368" r:id="rId6"/>
    <p:sldId id="369" r:id="rId7"/>
    <p:sldId id="370" r:id="rId8"/>
    <p:sldId id="371" r:id="rId9"/>
    <p:sldId id="372" r:id="rId10"/>
    <p:sldId id="373" r:id="rId11"/>
    <p:sldId id="374" r:id="rId12"/>
    <p:sldId id="375" r:id="rId13"/>
    <p:sldId id="378" r:id="rId14"/>
    <p:sldId id="379" r:id="rId15"/>
    <p:sldId id="380" r:id="rId16"/>
    <p:sldId id="360" r:id="rId17"/>
    <p:sldId id="361" r:id="rId18"/>
    <p:sldId id="362" r:id="rId19"/>
    <p:sldId id="363" r:id="rId20"/>
    <p:sldId id="364" r:id="rId21"/>
    <p:sldId id="381" r:id="rId22"/>
    <p:sldId id="293" r:id="rId23"/>
  </p:sldIdLst>
  <p:sldSz cx="9144000" cy="6858000" type="screen4x3"/>
  <p:notesSz cx="6858000" cy="9144000"/>
  <p:custDataLst>
    <p:tags r:id="rId25"/>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59"/>
            <p14:sldId id="365"/>
            <p14:sldId id="367"/>
            <p14:sldId id="368"/>
            <p14:sldId id="369"/>
            <p14:sldId id="370"/>
            <p14:sldId id="371"/>
            <p14:sldId id="372"/>
            <p14:sldId id="373"/>
            <p14:sldId id="374"/>
            <p14:sldId id="375"/>
            <p14:sldId id="378"/>
            <p14:sldId id="379"/>
            <p14:sldId id="380"/>
            <p14:sldId id="360"/>
            <p14:sldId id="361"/>
            <p14:sldId id="362"/>
            <p14:sldId id="363"/>
            <p14:sldId id="364"/>
            <p14:sldId id="381"/>
          </p14:sldIdLst>
        </p14:section>
        <p14:section name="Untitled Section" id="{0F1CB131-A6BD-43D0-B8D4-1F27CEF7A05E}">
          <p14:sldIdLst>
            <p14:sldId id="293"/>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7" autoAdjust="0"/>
    <p:restoredTop sz="99309" autoAdjust="0"/>
  </p:normalViewPr>
  <p:slideViewPr>
    <p:cSldViewPr>
      <p:cViewPr varScale="1">
        <p:scale>
          <a:sx n="112" d="100"/>
          <a:sy n="112" d="100"/>
        </p:scale>
        <p:origin x="-1650"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29/10/2015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n-US" altLang="en-US" dirty="0" smtClean="0">
              <a:solidFill>
                <a:srgbClr val="FF0000"/>
              </a:solidFill>
            </a:endParaRPr>
          </a:p>
        </p:txBody>
      </p:sp>
      <p:sp>
        <p:nvSpPr>
          <p:cNvPr id="1126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100EA80-8CC4-4187-A2BA-9FA8D171ECDD}" type="slidenum">
              <a:rPr lang="el-GR" altLang="en-US"/>
              <a:pPr fontAlgn="base">
                <a:spcBef>
                  <a:spcPct val="0"/>
                </a:spcBef>
                <a:spcAft>
                  <a:spcPct val="0"/>
                </a:spcAft>
              </a:pPr>
              <a:t>1</a:t>
            </a:fld>
            <a:endParaRPr lang="el-GR" altLang="en-US" dirty="0"/>
          </a:p>
        </p:txBody>
      </p:sp>
    </p:spTree>
    <p:extLst>
      <p:ext uri="{BB962C8B-B14F-4D97-AF65-F5344CB8AC3E}">
        <p14:creationId xmlns:p14="http://schemas.microsoft.com/office/powerpoint/2010/main" val="2701427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7220AF9-E629-48ED-BFC2-6E03C5A63111}" type="slidenum">
              <a:rPr lang="el-GR" altLang="en-US"/>
              <a:pPr fontAlgn="base">
                <a:spcBef>
                  <a:spcPct val="0"/>
                </a:spcBef>
                <a:spcAft>
                  <a:spcPct val="0"/>
                </a:spcAft>
              </a:pPr>
              <a:t>18</a:t>
            </a:fld>
            <a:endParaRPr lang="el-GR" altLang="en-US"/>
          </a:p>
        </p:txBody>
      </p:sp>
    </p:spTree>
    <p:extLst>
      <p:ext uri="{BB962C8B-B14F-4D97-AF65-F5344CB8AC3E}">
        <p14:creationId xmlns:p14="http://schemas.microsoft.com/office/powerpoint/2010/main" val="1171534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4F57B82-55D5-48B6-A7B9-861FC58016DE}" type="slidenum">
              <a:rPr lang="el-GR" altLang="en-US"/>
              <a:pPr fontAlgn="base">
                <a:spcBef>
                  <a:spcPct val="0"/>
                </a:spcBef>
                <a:spcAft>
                  <a:spcPct val="0"/>
                </a:spcAft>
              </a:pPr>
              <a:t>19</a:t>
            </a:fld>
            <a:endParaRPr lang="el-GR" altLang="en-US"/>
          </a:p>
        </p:txBody>
      </p:sp>
    </p:spTree>
    <p:extLst>
      <p:ext uri="{BB962C8B-B14F-4D97-AF65-F5344CB8AC3E}">
        <p14:creationId xmlns:p14="http://schemas.microsoft.com/office/powerpoint/2010/main" val="1150996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6550092-985A-4DAB-B8BD-652609C8C1CA}" type="slidenum">
              <a:rPr lang="el-GR" altLang="en-US"/>
              <a:pPr fontAlgn="base">
                <a:spcBef>
                  <a:spcPct val="0"/>
                </a:spcBef>
                <a:spcAft>
                  <a:spcPct val="0"/>
                </a:spcAft>
              </a:pPr>
              <a:t>20</a:t>
            </a:fld>
            <a:endParaRPr lang="el-GR" altLang="en-US"/>
          </a:p>
        </p:txBody>
      </p:sp>
    </p:spTree>
    <p:extLst>
      <p:ext uri="{BB962C8B-B14F-4D97-AF65-F5344CB8AC3E}">
        <p14:creationId xmlns:p14="http://schemas.microsoft.com/office/powerpoint/2010/main" val="3605764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2145123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Μόδα και Εικονογραφημένο Βιβλίο</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Μόδα και Εικονογραφημένο Βιβλίο</a:t>
            </a:r>
          </a:p>
        </p:txBody>
      </p:sp>
      <p:pic>
        <p:nvPicPr>
          <p:cNvPr id="6" name="Picture 5" descr="[DECORATIVE]"/>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Μόδα και Εικονογραφημένο Βιβλίο</a:t>
            </a:r>
          </a:p>
        </p:txBody>
      </p:sp>
      <p:pic>
        <p:nvPicPr>
          <p:cNvPr id="7" name="Picture 6" descr="[DECORATIVE]"/>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Μόδα και Εικονογραφημένο Βιβλίο</a:t>
            </a:r>
          </a:p>
        </p:txBody>
      </p:sp>
      <p:pic>
        <p:nvPicPr>
          <p:cNvPr id="9" name="Picture 8" descr="[DECORATIVE]"/>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Μόδα και Εικονογραφημένο Βιβλίο</a:t>
            </a:r>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Μόδα και Εικονογραφημένο Βιβλίο</a:t>
            </a:r>
          </a:p>
        </p:txBody>
      </p:sp>
      <p:pic>
        <p:nvPicPr>
          <p:cNvPr id="8" name="Picture 7" descr="[DECORATIVE]"/>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06405"/>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Μόδα και Εικονογραφημένο Βιβλίο</a:t>
            </a:r>
          </a:p>
        </p:txBody>
      </p:sp>
      <p:pic>
        <p:nvPicPr>
          <p:cNvPr id="7" name="Picture 6" descr="[DECORATIVE]"/>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5.xml"/><Relationship Id="rId1" Type="http://schemas.openxmlformats.org/officeDocument/2006/relationships/tags" Target="../tags/tag14.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5.xml"/><Relationship Id="rId1" Type="http://schemas.openxmlformats.org/officeDocument/2006/relationships/tags" Target="../tags/tag15.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hyperlink" Target="http://opencourses.uoa.gr/courses/ECD5/" TargetMode="Externa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image" Target="../media/image17.png"/><Relationship Id="rId4" Type="http://schemas.openxmlformats.org/officeDocument/2006/relationships/hyperlink" Target="%5b1%5d%20http:/creativecommons.org/licenses/by-nc-sa/4.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1.xml"/><Relationship Id="rId5" Type="http://schemas.openxmlformats.org/officeDocument/2006/relationships/hyperlink" Target="http://www.taylorherring.com/blog/index.php/2009/06/food-and-drink-pr-licking-good-in-ascots-first-edible-hat/" TargetMode="External"/><Relationship Id="rId4" Type="http://schemas.openxmlformats.org/officeDocument/2006/relationships/hyperlink" Target="http://www.biblionet.gr/book/201198/%CE%A4%CE%B1_%CE%BA%CE%B1%CF%80%CE%AD%CE%BB%CE%B1_%CF%84%CE%B7%CF%82_%CE%BA%CF%85%CF%81%CE%AF%CE%B1%CF%82_%CE%A3%CF%84%CF%81%CE%BF%CF%85%CE%BC%CF%80%CE%AF%CE%BD%CF%83%CE%BA%CE%B9"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4.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Λογότυπο Εθνικόν και Καποδιστριακόν Πανεπιστήμιον Αθηνών"/>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9388" y="404813"/>
            <a:ext cx="41481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Τίτλος 1"/>
          <p:cNvSpPr>
            <a:spLocks noGrp="1"/>
          </p:cNvSpPr>
          <p:nvPr>
            <p:ph type="ctrTitle"/>
          </p:nvPr>
        </p:nvSpPr>
        <p:spPr>
          <a:xfrm>
            <a:off x="755576" y="1988840"/>
            <a:ext cx="7772400" cy="1470025"/>
          </a:xfrm>
        </p:spPr>
        <p:txBody>
          <a:bodyPr/>
          <a:lstStyle/>
          <a:p>
            <a:r>
              <a:rPr lang="el-GR" altLang="en-US" sz="4000" dirty="0" smtClean="0"/>
              <a:t>Το Εικονογραφημένο Βιβλίο στην Προσχολική Εκπαίδευση</a:t>
            </a:r>
            <a:endParaRPr lang="el-GR" altLang="en-US" sz="4000" dirty="0" smtClean="0">
              <a:solidFill>
                <a:srgbClr val="5075BC"/>
              </a:solidFill>
            </a:endParaRPr>
          </a:p>
        </p:txBody>
      </p:sp>
      <p:sp>
        <p:nvSpPr>
          <p:cNvPr id="3" name="Υπότιτλος 2"/>
          <p:cNvSpPr>
            <a:spLocks noGrp="1"/>
          </p:cNvSpPr>
          <p:nvPr>
            <p:ph type="subTitle" idx="1"/>
          </p:nvPr>
        </p:nvSpPr>
        <p:spPr>
          <a:xfrm>
            <a:off x="684213" y="3384550"/>
            <a:ext cx="7775575" cy="1752600"/>
          </a:xfrm>
        </p:spPr>
        <p:txBody>
          <a:bodyPr rtlCol="0">
            <a:noAutofit/>
          </a:bodyPr>
          <a:lstStyle/>
          <a:p>
            <a:pPr fontAlgn="auto">
              <a:spcAft>
                <a:spcPts val="0"/>
              </a:spcAft>
              <a:defRPr/>
            </a:pPr>
            <a:r>
              <a:rPr lang="el-GR" sz="2800" dirty="0" smtClean="0">
                <a:solidFill>
                  <a:srgbClr val="5075BC"/>
                </a:solidFill>
                <a:latin typeface="+mj-lt"/>
                <a:ea typeface="+mj-ea"/>
                <a:cs typeface="+mj-cs"/>
              </a:rPr>
              <a:t>Ενότητα </a:t>
            </a:r>
            <a:r>
              <a:rPr lang="en-US" sz="2800" dirty="0" smtClean="0">
                <a:solidFill>
                  <a:srgbClr val="5075BC"/>
                </a:solidFill>
                <a:latin typeface="+mj-lt"/>
                <a:ea typeface="+mj-ea"/>
                <a:cs typeface="+mj-cs"/>
              </a:rPr>
              <a:t>4.8</a:t>
            </a:r>
            <a:r>
              <a:rPr lang="el-GR" sz="2800" dirty="0" smtClean="0">
                <a:solidFill>
                  <a:srgbClr val="5075BC"/>
                </a:solidFill>
                <a:latin typeface="+mj-lt"/>
                <a:ea typeface="+mj-ea"/>
                <a:cs typeface="+mj-cs"/>
              </a:rPr>
              <a:t>:</a:t>
            </a:r>
            <a:r>
              <a:rPr lang="en-US" sz="2800" dirty="0" smtClean="0">
                <a:solidFill>
                  <a:srgbClr val="5075BC"/>
                </a:solidFill>
                <a:latin typeface="+mj-lt"/>
                <a:ea typeface="+mj-ea"/>
                <a:cs typeface="+mj-cs"/>
              </a:rPr>
              <a:t> </a:t>
            </a:r>
            <a:r>
              <a:rPr lang="el-GR" sz="2800" dirty="0" smtClean="0"/>
              <a:t>Μόδα και</a:t>
            </a:r>
            <a:r>
              <a:rPr lang="en-US" sz="2800" dirty="0" smtClean="0"/>
              <a:t> </a:t>
            </a:r>
            <a:r>
              <a:rPr lang="el-GR" sz="2800" dirty="0" smtClean="0"/>
              <a:t>Εικονογραφημένο </a:t>
            </a:r>
            <a:r>
              <a:rPr lang="el-GR" sz="2800" dirty="0"/>
              <a:t>Β</a:t>
            </a:r>
            <a:r>
              <a:rPr lang="el-GR" sz="2800" dirty="0" smtClean="0"/>
              <a:t>ιβλίο</a:t>
            </a:r>
            <a:endParaRPr lang="el-GR" sz="2800" dirty="0"/>
          </a:p>
          <a:p>
            <a:pPr fontAlgn="auto">
              <a:spcAft>
                <a:spcPts val="0"/>
              </a:spcAft>
              <a:defRPr/>
            </a:pPr>
            <a:endParaRPr lang="el-GR" sz="2800" dirty="0" smtClean="0"/>
          </a:p>
          <a:p>
            <a:pPr fontAlgn="auto">
              <a:spcAft>
                <a:spcPts val="0"/>
              </a:spcAft>
              <a:defRPr/>
            </a:pPr>
            <a:r>
              <a:rPr lang="el-GR" sz="2800" dirty="0" smtClean="0"/>
              <a:t>Αγγελική Γιαννικοπούλου</a:t>
            </a:r>
          </a:p>
          <a:p>
            <a:pPr fontAlgn="auto">
              <a:spcAft>
                <a:spcPts val="0"/>
              </a:spcAft>
              <a:defRPr/>
            </a:pPr>
            <a:r>
              <a:rPr lang="el-GR" sz="2800" dirty="0" smtClean="0"/>
              <a:t>Τμήμα </a:t>
            </a:r>
            <a:r>
              <a:rPr lang="el-GR" sz="2800" dirty="0"/>
              <a:t>Εκπαίδευσης και Αγωγής στην Προσχολική Ηλικία (ΤΕΑΠΗ)</a:t>
            </a:r>
            <a:endParaRPr lang="en-US" sz="2800" dirty="0" smtClean="0"/>
          </a:p>
          <a:p>
            <a:pPr fontAlgn="auto">
              <a:spcAft>
                <a:spcPts val="0"/>
              </a:spcAft>
              <a:defRPr/>
            </a:pPr>
            <a:endParaRPr lang="el-GR" sz="2800" dirty="0" smtClean="0"/>
          </a:p>
        </p:txBody>
      </p:sp>
    </p:spTree>
    <p:custDataLst>
      <p:tags r:id="rId1"/>
    </p:custDataLst>
    <p:extLst>
      <p:ext uri="{BB962C8B-B14F-4D97-AF65-F5344CB8AC3E}">
        <p14:creationId xmlns:p14="http://schemas.microsoft.com/office/powerpoint/2010/main" val="271467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Παιχνίδι αντιστοίχισης (2/2)</a:t>
            </a:r>
            <a:endParaRPr lang="el-GR" dirty="0"/>
          </a:p>
        </p:txBody>
      </p:sp>
      <p:sp>
        <p:nvSpPr>
          <p:cNvPr id="3" name="Content Placeholder 2"/>
          <p:cNvSpPr>
            <a:spLocks noGrp="1"/>
          </p:cNvSpPr>
          <p:nvPr>
            <p:ph sz="half" idx="1"/>
          </p:nvPr>
        </p:nvSpPr>
        <p:spPr/>
        <p:txBody>
          <a:bodyPr/>
          <a:lstStyle/>
          <a:p>
            <a:pPr marL="0" indent="0">
              <a:buNone/>
            </a:pPr>
            <a:r>
              <a:rPr lang="el-GR" dirty="0"/>
              <a:t>Ένα άλλο παιχνίδι αντιστοίχισης ήταν: «Ποιο καπέλο ταιριάζει σε αυτό το συναίσθημα;»</a:t>
            </a:r>
          </a:p>
          <a:p>
            <a:endParaRPr lang="el-GR" dirty="0"/>
          </a:p>
        </p:txBody>
      </p:sp>
      <p:pic>
        <p:nvPicPr>
          <p:cNvPr id="5" name="Content Placeholder 5" descr="παιχνίδι αντιστοίχισης "/>
          <p:cNvPicPr>
            <a:picLocks noGrp="1" noChangeAspect="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4644008" y="1628800"/>
            <a:ext cx="4038600" cy="3534263"/>
          </a:xfrm>
        </p:spPr>
      </p:pic>
      <p:sp>
        <p:nvSpPr>
          <p:cNvPr id="7" name="Rectangle 6"/>
          <p:cNvSpPr/>
          <p:nvPr/>
        </p:nvSpPr>
        <p:spPr>
          <a:xfrm>
            <a:off x="4572000" y="5373216"/>
            <a:ext cx="4104456" cy="400110"/>
          </a:xfrm>
          <a:prstGeom prst="rect">
            <a:avLst/>
          </a:prstGeom>
        </p:spPr>
        <p:txBody>
          <a:bodyPr wrap="square">
            <a:spAutoFit/>
          </a:bodyPr>
          <a:lstStyle/>
          <a:p>
            <a:r>
              <a:rPr lang="el-GR" sz="2000" dirty="0"/>
              <a:t>Ένα καπέλο για τον αναποφάσιστο </a:t>
            </a:r>
          </a:p>
        </p:txBody>
      </p:sp>
    </p:spTree>
    <p:custDataLst>
      <p:tags r:id="rId1"/>
    </p:custDataLst>
    <p:extLst>
      <p:ext uri="{BB962C8B-B14F-4D97-AF65-F5344CB8AC3E}">
        <p14:creationId xmlns:p14="http://schemas.microsoft.com/office/powerpoint/2010/main" val="40713720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Ιδιαίτερα καπέλα</a:t>
            </a:r>
            <a:endParaRPr lang="el-GR" dirty="0"/>
          </a:p>
        </p:txBody>
      </p:sp>
      <p:sp>
        <p:nvSpPr>
          <p:cNvPr id="3" name="Content Placeholder 2"/>
          <p:cNvSpPr>
            <a:spLocks noGrp="1"/>
          </p:cNvSpPr>
          <p:nvPr>
            <p:ph sz="half" idx="1"/>
          </p:nvPr>
        </p:nvSpPr>
        <p:spPr/>
        <p:txBody>
          <a:bodyPr/>
          <a:lstStyle/>
          <a:p>
            <a:pPr marL="0" indent="0">
              <a:buNone/>
            </a:pPr>
            <a:r>
              <a:rPr lang="el-GR" dirty="0"/>
              <a:t>Συνεχίσαμε με το να βρίσκουμε στο διαδίκτυο καπέλα για συγκεκριμένο κοινό: π.χ. </a:t>
            </a:r>
            <a:r>
              <a:rPr lang="el-GR" dirty="0" smtClean="0"/>
              <a:t>για τον λαίμαργο.</a:t>
            </a:r>
            <a:endParaRPr lang="el-GR" dirty="0"/>
          </a:p>
          <a:p>
            <a:pPr marL="0" indent="0">
              <a:buNone/>
            </a:pPr>
            <a:endParaRPr lang="el-GR" dirty="0" smtClean="0"/>
          </a:p>
          <a:p>
            <a:endParaRPr lang="el-GR" dirty="0"/>
          </a:p>
        </p:txBody>
      </p:sp>
      <p:pic>
        <p:nvPicPr>
          <p:cNvPr id="1026" name="Picture 2" descr="Καπέλο παγωτό"/>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bwMode="auto">
          <a:xfrm>
            <a:off x="5364088" y="1700808"/>
            <a:ext cx="2781250" cy="415111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172400" y="5517232"/>
            <a:ext cx="472173" cy="360040"/>
          </a:xfrm>
          <a:prstGeom prst="rect">
            <a:avLst/>
          </a:prstGeom>
        </p:spPr>
        <p:txBody>
          <a:bodyPr vert="horz" wrap="square" lIns="91440" tIns="45720" rIns="91440" bIns="45720" rtlCol="0" anchor="ctr">
            <a:noAutofit/>
          </a:bodyPr>
          <a:lstStyle/>
          <a:p>
            <a:r>
              <a:rPr lang="el-GR" b="1" dirty="0" smtClean="0">
                <a:latin typeface="+mj-lt"/>
              </a:rPr>
              <a:t>[2]</a:t>
            </a:r>
          </a:p>
        </p:txBody>
      </p:sp>
    </p:spTree>
    <p:custDataLst>
      <p:tags r:id="rId1"/>
    </p:custDataLst>
    <p:extLst>
      <p:ext uri="{BB962C8B-B14F-4D97-AF65-F5344CB8AC3E}">
        <p14:creationId xmlns:p14="http://schemas.microsoft.com/office/powerpoint/2010/main" val="41239899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l-GR" dirty="0" smtClean="0"/>
              <a:t>Καπέλα στην τάξη (1/3)</a:t>
            </a:r>
            <a:endParaRPr lang="el-GR" dirty="0"/>
          </a:p>
        </p:txBody>
      </p:sp>
      <p:sp>
        <p:nvSpPr>
          <p:cNvPr id="11" name="Content Placeholder 10"/>
          <p:cNvSpPr>
            <a:spLocks noGrp="1"/>
          </p:cNvSpPr>
          <p:nvPr>
            <p:ph idx="1"/>
          </p:nvPr>
        </p:nvSpPr>
        <p:spPr/>
        <p:txBody>
          <a:bodyPr/>
          <a:lstStyle/>
          <a:p>
            <a:pPr marL="0" indent="0">
              <a:buNone/>
            </a:pPr>
            <a:r>
              <a:rPr lang="el-GR" dirty="0"/>
              <a:t>Μεταφέραμε το παιχνίδι στην τάξη και τα παιδιά αγωνίζονταν να βρουν ‘καπέλα’ για συγκεκριμένους </a:t>
            </a:r>
            <a:r>
              <a:rPr lang="el-GR" dirty="0" smtClean="0"/>
              <a:t>ανθρώπους.</a:t>
            </a:r>
            <a:endParaRPr lang="el-GR" dirty="0"/>
          </a:p>
          <a:p>
            <a:endParaRPr lang="el-GR" dirty="0"/>
          </a:p>
        </p:txBody>
      </p:sp>
    </p:spTree>
    <p:custDataLst>
      <p:tags r:id="rId1"/>
    </p:custDataLst>
    <p:extLst>
      <p:ext uri="{BB962C8B-B14F-4D97-AF65-F5344CB8AC3E}">
        <p14:creationId xmlns:p14="http://schemas.microsoft.com/office/powerpoint/2010/main" val="5188182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a:t>Καπέλα στην τάξη </a:t>
            </a:r>
            <a:r>
              <a:rPr lang="el-GR" dirty="0" smtClean="0"/>
              <a:t>(2/3</a:t>
            </a:r>
            <a:r>
              <a:rPr lang="el-GR" dirty="0"/>
              <a:t>)</a:t>
            </a:r>
          </a:p>
        </p:txBody>
      </p:sp>
      <p:sp>
        <p:nvSpPr>
          <p:cNvPr id="9" name="Text Placeholder 8"/>
          <p:cNvSpPr>
            <a:spLocks noGrp="1"/>
          </p:cNvSpPr>
          <p:nvPr>
            <p:ph type="body" idx="1"/>
          </p:nvPr>
        </p:nvSpPr>
        <p:spPr/>
        <p:txBody>
          <a:bodyPr/>
          <a:lstStyle/>
          <a:p>
            <a:r>
              <a:rPr lang="el-GR" b="0" dirty="0"/>
              <a:t>Για τον </a:t>
            </a:r>
            <a:r>
              <a:rPr lang="el-GR" b="0" dirty="0" smtClean="0"/>
              <a:t>πεινασμένο</a:t>
            </a:r>
            <a:endParaRPr lang="el-GR" b="0" dirty="0"/>
          </a:p>
        </p:txBody>
      </p:sp>
      <p:pic>
        <p:nvPicPr>
          <p:cNvPr id="13" name="Content Placeholder 12" descr="Καπέλο τηγάνι"/>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539552" y="2204864"/>
            <a:ext cx="3096344" cy="3878262"/>
          </a:xfrm>
        </p:spPr>
      </p:pic>
      <p:sp>
        <p:nvSpPr>
          <p:cNvPr id="11" name="Text Placeholder 10"/>
          <p:cNvSpPr>
            <a:spLocks noGrp="1"/>
          </p:cNvSpPr>
          <p:nvPr>
            <p:ph type="body" sz="quarter" idx="3"/>
          </p:nvPr>
        </p:nvSpPr>
        <p:spPr/>
        <p:txBody>
          <a:bodyPr/>
          <a:lstStyle/>
          <a:p>
            <a:r>
              <a:rPr lang="el-GR" b="0" dirty="0"/>
              <a:t>Για </a:t>
            </a:r>
            <a:r>
              <a:rPr lang="el-GR" b="0" dirty="0" smtClean="0"/>
              <a:t>τον βιβλιόφιλο</a:t>
            </a:r>
            <a:endParaRPr lang="el-GR" b="0" dirty="0"/>
          </a:p>
        </p:txBody>
      </p:sp>
      <p:pic>
        <p:nvPicPr>
          <p:cNvPr id="14" name="Content Placeholder 13" descr="Καπέλο βιβλίο"/>
          <p:cNvPicPr>
            <a:picLocks noGrp="1" noChangeAspect="1"/>
          </p:cNvPicPr>
          <p:nvPr>
            <p:ph sz="quarter" idx="4"/>
          </p:nvPr>
        </p:nvPicPr>
        <p:blipFill rotWithShape="1">
          <a:blip r:embed="rId4" cstate="email">
            <a:extLst>
              <a:ext uri="{28A0092B-C50C-407E-A947-70E740481C1C}">
                <a14:useLocalDpi xmlns:a14="http://schemas.microsoft.com/office/drawing/2010/main"/>
              </a:ext>
            </a:extLst>
          </a:blip>
          <a:srcRect/>
          <a:stretch/>
        </p:blipFill>
        <p:spPr>
          <a:xfrm>
            <a:off x="4716016" y="2204864"/>
            <a:ext cx="3240360" cy="3864790"/>
          </a:xfrm>
        </p:spPr>
      </p:pic>
    </p:spTree>
    <p:custDataLst>
      <p:tags r:id="rId1"/>
    </p:custDataLst>
    <p:extLst>
      <p:ext uri="{BB962C8B-B14F-4D97-AF65-F5344CB8AC3E}">
        <p14:creationId xmlns:p14="http://schemas.microsoft.com/office/powerpoint/2010/main" val="27675105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Καπέλα στην τάξη </a:t>
            </a:r>
            <a:r>
              <a:rPr lang="el-GR" dirty="0" smtClean="0"/>
              <a:t>(3/3</a:t>
            </a:r>
            <a:r>
              <a:rPr lang="el-GR" dirty="0"/>
              <a:t>)</a:t>
            </a:r>
          </a:p>
        </p:txBody>
      </p:sp>
      <p:sp>
        <p:nvSpPr>
          <p:cNvPr id="3" name="Text Placeholder 2"/>
          <p:cNvSpPr>
            <a:spLocks noGrp="1"/>
          </p:cNvSpPr>
          <p:nvPr>
            <p:ph type="body" idx="1"/>
          </p:nvPr>
        </p:nvSpPr>
        <p:spPr/>
        <p:txBody>
          <a:bodyPr/>
          <a:lstStyle/>
          <a:p>
            <a:r>
              <a:rPr lang="el-GR" b="0" dirty="0"/>
              <a:t>Για </a:t>
            </a:r>
            <a:r>
              <a:rPr lang="el-GR" b="0" dirty="0" smtClean="0"/>
              <a:t>τον νοικοκύρη</a:t>
            </a:r>
            <a:endParaRPr lang="el-GR" b="0" dirty="0"/>
          </a:p>
        </p:txBody>
      </p:sp>
      <p:pic>
        <p:nvPicPr>
          <p:cNvPr id="7" name="Content Placeholder 6" descr="Καπέλο σακούλα"/>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467544" y="2204864"/>
            <a:ext cx="3168352" cy="3878262"/>
          </a:xfrm>
        </p:spPr>
      </p:pic>
      <p:sp>
        <p:nvSpPr>
          <p:cNvPr id="5" name="Text Placeholder 4"/>
          <p:cNvSpPr>
            <a:spLocks noGrp="1"/>
          </p:cNvSpPr>
          <p:nvPr>
            <p:ph type="body" sz="quarter" idx="3"/>
          </p:nvPr>
        </p:nvSpPr>
        <p:spPr/>
        <p:txBody>
          <a:bodyPr/>
          <a:lstStyle/>
          <a:p>
            <a:r>
              <a:rPr lang="el-GR" b="0" dirty="0"/>
              <a:t>Για τον </a:t>
            </a:r>
            <a:r>
              <a:rPr lang="el-GR" b="0" dirty="0" smtClean="0"/>
              <a:t>αγρότη</a:t>
            </a:r>
            <a:endParaRPr lang="el-GR" b="0" dirty="0"/>
          </a:p>
        </p:txBody>
      </p:sp>
      <p:pic>
        <p:nvPicPr>
          <p:cNvPr id="8" name="Content Placeholder 7" descr="Καπέλο καλάθι"/>
          <p:cNvPicPr>
            <a:picLocks noGrp="1" noChangeAspect="1"/>
          </p:cNvPicPr>
          <p:nvPr>
            <p:ph sz="quarter" idx="4"/>
          </p:nvPr>
        </p:nvPicPr>
        <p:blipFill>
          <a:blip r:embed="rId4" cstate="email">
            <a:extLst>
              <a:ext uri="{28A0092B-C50C-407E-A947-70E740481C1C}">
                <a14:useLocalDpi xmlns:a14="http://schemas.microsoft.com/office/drawing/2010/main"/>
              </a:ext>
            </a:extLst>
          </a:blip>
          <a:stretch>
            <a:fillRect/>
          </a:stretch>
        </p:blipFill>
        <p:spPr>
          <a:xfrm>
            <a:off x="4644008" y="2204864"/>
            <a:ext cx="3312368" cy="3878262"/>
          </a:xfrm>
        </p:spPr>
      </p:pic>
    </p:spTree>
    <p:custDataLst>
      <p:tags r:id="rId1"/>
    </p:custDataLst>
    <p:extLst>
      <p:ext uri="{BB962C8B-B14F-4D97-AF65-F5344CB8AC3E}">
        <p14:creationId xmlns:p14="http://schemas.microsoft.com/office/powerpoint/2010/main" val="31291899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19672" y="4653136"/>
            <a:ext cx="5501640" cy="1386840"/>
          </a:xfrm>
          <a:prstGeom prst="rect">
            <a:avLst/>
          </a:prstGeom>
        </p:spPr>
      </p:pic>
    </p:spTree>
    <p:custDataLst>
      <p:tags r:id="rId1"/>
    </p:custDataLst>
    <p:extLst>
      <p:ext uri="{BB962C8B-B14F-4D97-AF65-F5344CB8AC3E}">
        <p14:creationId xmlns:p14="http://schemas.microsoft.com/office/powerpoint/2010/main" val="6850587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custDataLst>
      <p:tags r:id="rId1"/>
    </p:custDataLst>
    <p:extLst>
      <p:ext uri="{BB962C8B-B14F-4D97-AF65-F5344CB8AC3E}">
        <p14:creationId xmlns:p14="http://schemas.microsoft.com/office/powerpoint/2010/main" val="28596526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p:txBody>
      </p:sp>
    </p:spTree>
    <p:custDataLst>
      <p:tags r:id="rId1"/>
    </p:custDataLst>
    <p:extLst>
      <p:ext uri="{BB962C8B-B14F-4D97-AF65-F5344CB8AC3E}">
        <p14:creationId xmlns:p14="http://schemas.microsoft.com/office/powerpoint/2010/main" val="993698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l-GR" altLang="en-US" smtClean="0"/>
              <a:t>Σημείωμα Αναφοράς</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a:buNone/>
              <a:defRPr/>
            </a:pPr>
            <a:r>
              <a:rPr lang="el-GR" sz="2000" dirty="0" smtClean="0"/>
              <a:t>Copyright </a:t>
            </a:r>
            <a:r>
              <a:rPr lang="el-GR" sz="2000" dirty="0" err="1" smtClean="0"/>
              <a:t>Εθνικόν</a:t>
            </a:r>
            <a:r>
              <a:rPr lang="el-GR" sz="2000" dirty="0" smtClean="0"/>
              <a:t> και </a:t>
            </a:r>
            <a:r>
              <a:rPr lang="el-GR" sz="2000" dirty="0" err="1" smtClean="0"/>
              <a:t>Καποδιστριακόν</a:t>
            </a:r>
            <a:r>
              <a:rPr lang="el-GR" sz="2000" dirty="0" smtClean="0"/>
              <a:t> </a:t>
            </a:r>
            <a:r>
              <a:rPr lang="el-GR" sz="2000" dirty="0" err="1" smtClean="0"/>
              <a:t>Πανεπιστήμιον</a:t>
            </a:r>
            <a:r>
              <a:rPr lang="el-GR" sz="2000" dirty="0" smtClean="0"/>
              <a:t> Αθηνών</a:t>
            </a:r>
            <a:r>
              <a:rPr lang="en-US" sz="2000" dirty="0" smtClean="0"/>
              <a:t>, </a:t>
            </a:r>
            <a:r>
              <a:rPr lang="el-GR" sz="2000" dirty="0" smtClean="0"/>
              <a:t>Αγγελική </a:t>
            </a:r>
            <a:r>
              <a:rPr lang="el-GR" sz="2000" dirty="0" err="1" smtClean="0"/>
              <a:t>Γιαννικοπούλου</a:t>
            </a:r>
            <a:r>
              <a:rPr lang="el-GR" sz="2000" dirty="0" smtClean="0"/>
              <a:t> 2015. </a:t>
            </a:r>
            <a:r>
              <a:rPr lang="el-GR" sz="2000" dirty="0"/>
              <a:t>Δήμητρα </a:t>
            </a:r>
            <a:r>
              <a:rPr lang="el-GR" sz="2000" dirty="0" err="1" smtClean="0"/>
              <a:t>Γιάννε</a:t>
            </a:r>
            <a:r>
              <a:rPr lang="el-GR" sz="2000" dirty="0" smtClean="0"/>
              <a:t>, Αγγελική </a:t>
            </a:r>
            <a:r>
              <a:rPr lang="el-GR" sz="2000" dirty="0" err="1" smtClean="0"/>
              <a:t>Γιαννικοπούλου</a:t>
            </a:r>
            <a:r>
              <a:rPr lang="el-GR" sz="2000" dirty="0"/>
              <a:t>. «Το Εικονογραφημένο Βιβλίο στην Προσχολική Εκπαίδευση</a:t>
            </a:r>
            <a:r>
              <a:rPr lang="el-GR" sz="2000" dirty="0" smtClean="0"/>
              <a:t>. </a:t>
            </a:r>
            <a:r>
              <a:rPr lang="el-GR" sz="2000" dirty="0"/>
              <a:t>Μόδα και</a:t>
            </a:r>
            <a:r>
              <a:rPr lang="en-US" sz="2000" dirty="0"/>
              <a:t> </a:t>
            </a:r>
            <a:r>
              <a:rPr lang="el-GR" sz="2000" dirty="0"/>
              <a:t>Εικονογραφημένο Βιβλίο. Τα καπέλα της κυρίας </a:t>
            </a:r>
            <a:r>
              <a:rPr lang="el-GR" sz="2000" dirty="0" err="1" smtClean="0"/>
              <a:t>Στρουμπίνσκι</a:t>
            </a:r>
            <a:r>
              <a:rPr lang="el-GR" sz="2000" dirty="0" smtClean="0"/>
              <a:t>». </a:t>
            </a:r>
            <a:r>
              <a:rPr lang="el-GR" sz="2000" dirty="0"/>
              <a:t>Έκδοση: </a:t>
            </a:r>
            <a:r>
              <a:rPr lang="el-GR" sz="2000" dirty="0" smtClean="0"/>
              <a:t>1.0</a:t>
            </a:r>
            <a:r>
              <a:rPr lang="el-GR" sz="2000" dirty="0"/>
              <a:t>. Αθήνα </a:t>
            </a:r>
            <a:r>
              <a:rPr lang="el-GR" sz="2000" dirty="0" smtClean="0"/>
              <a:t>2015. </a:t>
            </a:r>
            <a:r>
              <a:rPr lang="el-GR" sz="2000" dirty="0"/>
              <a:t>Διαθέσιμο από τη δικτυακή διεύθυνση: </a:t>
            </a:r>
            <a:r>
              <a:rPr lang="en-GB" sz="2000" dirty="0">
                <a:hlinkClick r:id="rId4" tooltip="Ανοιχτό Μάθημα: Το Εικονογραφημένο Βιβλίο στην Προσχολική Εκπαίδευση"/>
              </a:rPr>
              <a:t>http://opencourses.uoa.gr/courses/ECD5/</a:t>
            </a:r>
            <a:r>
              <a:rPr lang="el-GR" sz="2000" dirty="0" smtClean="0"/>
              <a:t>.</a:t>
            </a:r>
            <a:endParaRPr lang="el-GR" sz="2000" dirty="0"/>
          </a:p>
          <a:p>
            <a:pPr fontAlgn="auto">
              <a:spcAft>
                <a:spcPts val="0"/>
              </a:spcAft>
              <a:defRPr/>
            </a:pPr>
            <a:endParaRPr lang="el-GR" sz="2000" dirty="0"/>
          </a:p>
        </p:txBody>
      </p:sp>
    </p:spTree>
    <p:custDataLst>
      <p:tags r:id="rId1"/>
    </p:custDataLst>
    <p:extLst>
      <p:ext uri="{BB962C8B-B14F-4D97-AF65-F5344CB8AC3E}">
        <p14:creationId xmlns:p14="http://schemas.microsoft.com/office/powerpoint/2010/main" val="1029222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161925"/>
            <a:ext cx="8229600" cy="1143000"/>
          </a:xfrm>
        </p:spPr>
        <p:txBody>
          <a:bodyPr/>
          <a:lstStyle/>
          <a:p>
            <a:r>
              <a:rPr lang="el-GR" altLang="en-US" smtClean="0"/>
              <a:t>Σημείωμα Αδειοδότησης</a:t>
            </a:r>
          </a:p>
        </p:txBody>
      </p:sp>
      <p:sp>
        <p:nvSpPr>
          <p:cNvPr id="34819" name="Content Placeholder 2"/>
          <p:cNvSpPr>
            <a:spLocks noGrp="1"/>
          </p:cNvSpPr>
          <p:nvPr>
            <p:ph idx="1"/>
          </p:nvPr>
        </p:nvSpPr>
        <p:spPr>
          <a:xfrm>
            <a:off x="107950" y="765175"/>
            <a:ext cx="8928100" cy="1439863"/>
          </a:xfrm>
        </p:spPr>
        <p:txBody>
          <a:bodyPr>
            <a:normAutofit fontScale="92500" lnSpcReduction="10000"/>
          </a:bodyPr>
          <a:lstStyle/>
          <a:p>
            <a:pPr marL="0" indent="0">
              <a:buFont typeface="Arial" panose="020B0604020202020204" pitchFamily="34" charset="0"/>
              <a:buNone/>
            </a:pPr>
            <a:r>
              <a:rPr lang="el-GR" altLang="en-US" sz="200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a:buFont typeface="Arial" panose="020B0604020202020204" pitchFamily="34" charset="0"/>
              <a:buNone/>
            </a:pPr>
            <a:endParaRPr lang="el-GR" altLang="en-US" sz="2000" smtClean="0"/>
          </a:p>
        </p:txBody>
      </p:sp>
      <p:pic>
        <p:nvPicPr>
          <p:cNvPr id="34820" name="Picture 22" descr="Λογότυπο για Άδειες χρήσης Creative Commons BY-NC-ND">
            <a:hlinkClick r:id="rId4"/>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950" y="2924175"/>
            <a:ext cx="9036050" cy="3457575"/>
          </a:xfrm>
          <a:prstGeom prst="rect">
            <a:avLst/>
          </a:prstGeom>
        </p:spPr>
        <p:txBody>
          <a:bodyPr anchor="ctr">
            <a:normAutofit/>
          </a:bodyPr>
          <a:lstStyle/>
          <a:p>
            <a:pPr eaLnBrk="1" fontAlgn="auto" hangingPunct="1">
              <a:spcBef>
                <a:spcPts val="0"/>
              </a:spcBef>
              <a:spcAft>
                <a:spcPts val="0"/>
              </a:spcAft>
              <a:defRPr/>
            </a:pPr>
            <a:r>
              <a:rPr lang="el-GR" dirty="0">
                <a:latin typeface="+mn-lt"/>
              </a:rPr>
              <a:t>[1] http://creativecommons.org/licenses/by-nc-sa/4.0/ </a:t>
            </a:r>
            <a:endParaRPr lang="en-US" dirty="0">
              <a:latin typeface="+mn-lt"/>
            </a:endParaRPr>
          </a:p>
          <a:p>
            <a:pPr eaLnBrk="1" fontAlgn="auto" hangingPunct="1">
              <a:spcBef>
                <a:spcPts val="0"/>
              </a:spcBef>
              <a:spcAft>
                <a:spcPts val="0"/>
              </a:spcAft>
              <a:defRPr/>
            </a:pPr>
            <a:endParaRPr lang="el-GR" dirty="0">
              <a:latin typeface="+mn-lt"/>
            </a:endParaRPr>
          </a:p>
          <a:p>
            <a:pPr eaLnBrk="1" fontAlgn="auto" hangingPunct="1">
              <a:spcBef>
                <a:spcPts val="0"/>
              </a:spcBef>
              <a:spcAft>
                <a:spcPts val="0"/>
              </a:spcAft>
              <a:defRPr/>
            </a:pPr>
            <a:r>
              <a:rPr lang="el-GR" dirty="0">
                <a:latin typeface="+mn-lt"/>
              </a:rPr>
              <a:t>Ως </a:t>
            </a:r>
            <a:r>
              <a:rPr lang="el-GR" b="1" dirty="0">
                <a:latin typeface="+mn-lt"/>
              </a:rPr>
              <a:t>Μη Εμπορική</a:t>
            </a:r>
            <a:r>
              <a:rPr lang="el-GR" dirty="0">
                <a:latin typeface="+mn-lt"/>
              </a:rPr>
              <a:t> ορίζεται η χρήση:</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 δεν περιλαμβάνει άμεσο ή έμμεσο οικονομικό όφελος από τη χρήση του έργου, για τον διανομέα του έργου και </a:t>
            </a:r>
            <a:r>
              <a:rPr lang="el-GR" dirty="0" err="1">
                <a:latin typeface="+mn-lt"/>
              </a:rPr>
              <a:t>αδειοδόχο</a:t>
            </a:r>
            <a:r>
              <a:rPr lang="el-GR" dirty="0">
                <a:latin typeface="+mn-lt"/>
              </a:rPr>
              <a:t>.</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προσπορίζει στον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τόπο.</a:t>
            </a:r>
            <a:endParaRPr lang="en-US" dirty="0">
              <a:latin typeface="+mn-lt"/>
            </a:endParaRPr>
          </a:p>
          <a:p>
            <a:pPr marL="342900" indent="-342900" eaLnBrk="1" fontAlgn="auto" hangingPunct="1">
              <a:spcBef>
                <a:spcPts val="0"/>
              </a:spcBef>
              <a:spcAft>
                <a:spcPts val="0"/>
              </a:spcAft>
              <a:buFont typeface="Arial" panose="020B0604020202020204" pitchFamily="34" charset="0"/>
              <a:buChar char="•"/>
              <a:defRPr/>
            </a:pPr>
            <a:endParaRPr lang="el-GR" dirty="0">
              <a:latin typeface="+mn-lt"/>
            </a:endParaRPr>
          </a:p>
          <a:p>
            <a:pPr eaLnBrk="1" fontAlgn="auto" hangingPunct="1">
              <a:spcBef>
                <a:spcPts val="0"/>
              </a:spcBef>
              <a:spcAft>
                <a:spcPts val="0"/>
              </a:spcAft>
              <a:defRPr/>
            </a:pPr>
            <a:r>
              <a:rPr lang="el-GR" dirty="0">
                <a:latin typeface="+mn-lt"/>
              </a:rPr>
              <a:t>Ο 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p>
        </p:txBody>
      </p:sp>
    </p:spTree>
    <p:custDataLst>
      <p:tags r:id="rId1"/>
    </p:custDataLst>
    <p:extLst>
      <p:ext uri="{BB962C8B-B14F-4D97-AF65-F5344CB8AC3E}">
        <p14:creationId xmlns:p14="http://schemas.microsoft.com/office/powerpoint/2010/main" val="18086976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altLang="en-US" dirty="0"/>
              <a:t>Διδακτική Πρακτική</a:t>
            </a:r>
            <a:endParaRPr lang="en-GB" dirty="0"/>
          </a:p>
        </p:txBody>
      </p:sp>
      <p:sp>
        <p:nvSpPr>
          <p:cNvPr id="7" name="Θέση περιεχομένου 6"/>
          <p:cNvSpPr>
            <a:spLocks noGrp="1"/>
          </p:cNvSpPr>
          <p:nvPr>
            <p:ph sz="half" idx="1"/>
          </p:nvPr>
        </p:nvSpPr>
        <p:spPr/>
        <p:txBody>
          <a:bodyPr>
            <a:noAutofit/>
          </a:bodyPr>
          <a:lstStyle/>
          <a:p>
            <a:pPr marL="0" indent="0">
              <a:buNone/>
            </a:pPr>
            <a:r>
              <a:rPr lang="el-GR" sz="2400" b="1" dirty="0"/>
              <a:t>Διδακτική </a:t>
            </a:r>
            <a:r>
              <a:rPr lang="el-GR" sz="2400" b="1" dirty="0" smtClean="0"/>
              <a:t>πρακτική</a:t>
            </a:r>
            <a:r>
              <a:rPr lang="en-GB" sz="2400" dirty="0" smtClean="0"/>
              <a:t>:</a:t>
            </a:r>
            <a:r>
              <a:rPr lang="el-GR" sz="2400" dirty="0" smtClean="0"/>
              <a:t> </a:t>
            </a:r>
          </a:p>
          <a:p>
            <a:pPr marL="0" indent="0">
              <a:spcBef>
                <a:spcPts val="0"/>
              </a:spcBef>
              <a:buNone/>
            </a:pPr>
            <a:r>
              <a:rPr lang="el-GR" sz="2400" dirty="0"/>
              <a:t>Δήμητρα </a:t>
            </a:r>
            <a:r>
              <a:rPr lang="el-GR" sz="2400" dirty="0" err="1" smtClean="0"/>
              <a:t>Γιάννε</a:t>
            </a:r>
            <a:r>
              <a:rPr lang="en-US" sz="2400" dirty="0" smtClean="0"/>
              <a:t>.</a:t>
            </a:r>
            <a:endParaRPr lang="el-GR" sz="2400" dirty="0"/>
          </a:p>
          <a:p>
            <a:pPr marL="0" indent="0">
              <a:spcBef>
                <a:spcPts val="1200"/>
              </a:spcBef>
              <a:buNone/>
            </a:pPr>
            <a:r>
              <a:rPr lang="el-GR" altLang="en-US" sz="2400" b="1" dirty="0" smtClean="0"/>
              <a:t>Βιβλίο</a:t>
            </a:r>
            <a:r>
              <a:rPr lang="el-GR" altLang="en-US" sz="2400" dirty="0" smtClean="0"/>
              <a:t>:</a:t>
            </a:r>
            <a:r>
              <a:rPr lang="en-GB" altLang="en-US" sz="2400" dirty="0" smtClean="0"/>
              <a:t> </a:t>
            </a:r>
            <a:r>
              <a:rPr lang="el-GR" altLang="en-US" sz="2400" b="1" dirty="0"/>
              <a:t>Τα καπέλα της κυρίας </a:t>
            </a:r>
            <a:r>
              <a:rPr lang="el-GR" altLang="en-US" sz="2400" b="1" dirty="0" err="1"/>
              <a:t>Στρουμπίνσκι</a:t>
            </a:r>
            <a:r>
              <a:rPr lang="el-GR" altLang="en-US" sz="2400" b="1" dirty="0"/>
              <a:t> </a:t>
            </a:r>
            <a:r>
              <a:rPr lang="el-GR" altLang="en-US" sz="2400" dirty="0"/>
              <a:t>/ μετάφραση Μαρία </a:t>
            </a:r>
            <a:r>
              <a:rPr lang="el-GR" altLang="en-US" sz="2400" dirty="0" err="1"/>
              <a:t>Αγγελίδου</a:t>
            </a:r>
            <a:r>
              <a:rPr lang="el-GR" altLang="en-US" sz="2400" dirty="0"/>
              <a:t>. - Αθήνα : Μεταίχμιο, 2015. </a:t>
            </a:r>
            <a:endParaRPr lang="en-GB" sz="2400" dirty="0"/>
          </a:p>
        </p:txBody>
      </p:sp>
      <p:pic>
        <p:nvPicPr>
          <p:cNvPr id="9" name="Content Placeholder 8" descr="Εξώφυλλο του βιβλίου"/>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4974790" y="1600200"/>
            <a:ext cx="3385420" cy="4525963"/>
          </a:xfrm>
          <a:prstGeom prst="rect">
            <a:avLst/>
          </a:prstGeom>
        </p:spPr>
      </p:pic>
      <p:sp>
        <p:nvSpPr>
          <p:cNvPr id="5" name="TextBox 4"/>
          <p:cNvSpPr txBox="1"/>
          <p:nvPr/>
        </p:nvSpPr>
        <p:spPr>
          <a:xfrm>
            <a:off x="4499992" y="5768528"/>
            <a:ext cx="472173" cy="360040"/>
          </a:xfrm>
          <a:prstGeom prst="rect">
            <a:avLst/>
          </a:prstGeom>
        </p:spPr>
        <p:txBody>
          <a:bodyPr vert="horz" wrap="square" lIns="91440" tIns="45720" rIns="91440" bIns="45720" rtlCol="0" anchor="ctr">
            <a:noAutofit/>
          </a:bodyPr>
          <a:lstStyle/>
          <a:p>
            <a:r>
              <a:rPr lang="el-GR" b="1" dirty="0" smtClean="0">
                <a:latin typeface="+mj-lt"/>
              </a:rPr>
              <a:t>[1]</a:t>
            </a:r>
          </a:p>
        </p:txBody>
      </p:sp>
    </p:spTree>
    <p:custDataLst>
      <p:tags r:id="rId1"/>
    </p:custDataLst>
    <p:extLst>
      <p:ext uri="{BB962C8B-B14F-4D97-AF65-F5344CB8AC3E}">
        <p14:creationId xmlns:p14="http://schemas.microsoft.com/office/powerpoint/2010/main" val="25336435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l-GR" altLang="en-US" smtClean="0"/>
              <a:t>Διατήρηση Σημειωμάτων</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fontAlgn="auto">
              <a:spcAft>
                <a:spcPts val="0"/>
              </a:spcAft>
              <a:buFont typeface="Arial" panose="020B0604020202020204" pitchFamily="34" charset="0"/>
              <a:buNone/>
              <a:defRPr/>
            </a:pPr>
            <a:r>
              <a:rPr lang="el-GR" sz="2400" dirty="0" smtClean="0"/>
              <a:t>Οποιαδήποτε </a:t>
            </a:r>
            <a:r>
              <a:rPr lang="el-GR" sz="2400" dirty="0"/>
              <a:t>αναπαραγωγή ή διασκευή του υλικού θα πρέπει να συμπεριλαμβάνει:</a:t>
            </a:r>
          </a:p>
          <a:p>
            <a:pPr lvl="1" fontAlgn="auto">
              <a:spcAft>
                <a:spcPts val="0"/>
              </a:spcAft>
              <a:buFont typeface="Wingdings" panose="05000000000000000000" pitchFamily="2" charset="2"/>
              <a:buChar char="§"/>
              <a:defRPr/>
            </a:pPr>
            <a:r>
              <a:rPr lang="el-GR" sz="2000" dirty="0" smtClean="0"/>
              <a:t>το Σημείωμα Αν</a:t>
            </a:r>
            <a:r>
              <a:rPr lang="en-US" sz="2000" dirty="0" smtClean="0"/>
              <a:t>α</a:t>
            </a:r>
            <a:r>
              <a:rPr lang="el-GR" sz="2000" dirty="0" smtClean="0"/>
              <a:t>φοράς,</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a:t>
            </a:r>
            <a:r>
              <a:rPr lang="el-GR" sz="2000" dirty="0" err="1" smtClean="0"/>
              <a:t>Αδειοδότησης</a:t>
            </a:r>
            <a:r>
              <a:rPr lang="el-GR" sz="2000" dirty="0" smtClean="0"/>
              <a:t>,</a:t>
            </a:r>
            <a:endParaRPr lang="el-GR" sz="2000" dirty="0"/>
          </a:p>
          <a:p>
            <a:pPr lvl="1" fontAlgn="auto">
              <a:spcAft>
                <a:spcPts val="0"/>
              </a:spcAft>
              <a:buFont typeface="Wingdings" panose="05000000000000000000" pitchFamily="2" charset="2"/>
              <a:buChar char="§"/>
              <a:defRPr/>
            </a:pPr>
            <a:r>
              <a:rPr lang="el-GR" sz="2000" dirty="0" smtClean="0"/>
              <a:t>τη δήλωση Διατήρησης Σημειωμάτων,</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r>
              <a:rPr lang="el-GR" sz="2000" dirty="0" smtClean="0"/>
              <a:t>),</a:t>
            </a:r>
            <a:endParaRPr lang="el-GR" sz="2000" dirty="0"/>
          </a:p>
          <a:p>
            <a:pPr marL="0" indent="0" fontAlgn="auto">
              <a:spcAft>
                <a:spcPts val="0"/>
              </a:spcAft>
              <a:buFont typeface="Arial" panose="020B0604020202020204" pitchFamily="34" charset="0"/>
              <a:buNone/>
              <a:defRPr/>
            </a:pPr>
            <a:r>
              <a:rPr lang="el-GR" sz="2400" dirty="0"/>
              <a:t>μαζί με τους </a:t>
            </a:r>
            <a:r>
              <a:rPr lang="el-GR" sz="2400" dirty="0" smtClean="0"/>
              <a:t>συνοδευτικούς </a:t>
            </a:r>
            <a:r>
              <a:rPr lang="el-GR" sz="2400" dirty="0" err="1" smtClean="0"/>
              <a:t>υπερσυνδέσμους</a:t>
            </a:r>
            <a:r>
              <a:rPr lang="el-GR" sz="2400" dirty="0"/>
              <a:t>.</a:t>
            </a:r>
          </a:p>
          <a:p>
            <a:pPr fontAlgn="auto">
              <a:spcAft>
                <a:spcPts val="0"/>
              </a:spcAft>
              <a:defRPr/>
            </a:pPr>
            <a:endParaRPr lang="el-GR" sz="2000" dirty="0"/>
          </a:p>
        </p:txBody>
      </p:sp>
    </p:spTree>
    <p:extLst>
      <p:ext uri="{BB962C8B-B14F-4D97-AF65-F5344CB8AC3E}">
        <p14:creationId xmlns:p14="http://schemas.microsoft.com/office/powerpoint/2010/main" val="4276028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dirty="0"/>
              <a:t>Εικόνα 1: Εξώφυλλο του βιβλίου </a:t>
            </a:r>
            <a:r>
              <a:rPr lang="el-GR" sz="2000" dirty="0" smtClean="0"/>
              <a:t>«</a:t>
            </a:r>
            <a:r>
              <a:rPr lang="el-GR" sz="2000" dirty="0" smtClean="0">
                <a:hlinkClick r:id="rId4"/>
              </a:rPr>
              <a:t>Τα </a:t>
            </a:r>
            <a:r>
              <a:rPr lang="el-GR" sz="2000" dirty="0">
                <a:hlinkClick r:id="rId4"/>
              </a:rPr>
              <a:t>καπέλα της κυρίας </a:t>
            </a:r>
            <a:r>
              <a:rPr lang="el-GR" sz="2000" dirty="0" err="1" smtClean="0">
                <a:hlinkClick r:id="rId4"/>
              </a:rPr>
              <a:t>Στρουμπίνσκι</a:t>
            </a:r>
            <a:r>
              <a:rPr lang="el-GR" sz="2000" dirty="0" smtClean="0"/>
              <a:t>» </a:t>
            </a:r>
            <a:r>
              <a:rPr lang="el-GR" sz="2000" dirty="0"/>
              <a:t>/ μετάφραση Μαρία </a:t>
            </a:r>
            <a:r>
              <a:rPr lang="el-GR" sz="2000" dirty="0" err="1"/>
              <a:t>Αγγελίδου</a:t>
            </a:r>
            <a:r>
              <a:rPr lang="el-GR" sz="2000" dirty="0"/>
              <a:t>. - Αθήνα : Μεταίχμιο, 2015. </a:t>
            </a:r>
            <a:r>
              <a:rPr lang="en-GB" sz="2000" dirty="0" err="1" smtClean="0"/>
              <a:t>Biblionet</a:t>
            </a:r>
            <a:r>
              <a:rPr lang="en-GB" sz="2000" dirty="0" smtClean="0"/>
              <a:t>.</a:t>
            </a:r>
            <a:endParaRPr lang="el-GR" sz="2000" dirty="0" smtClean="0"/>
          </a:p>
          <a:p>
            <a:pPr marL="0" indent="0">
              <a:buNone/>
            </a:pPr>
            <a:r>
              <a:rPr lang="el-GR" sz="2000" dirty="0" smtClean="0"/>
              <a:t>Εικόνα 2: </a:t>
            </a:r>
            <a:r>
              <a:rPr lang="el-GR" sz="2000" u="sng" dirty="0">
                <a:hlinkClick r:id="rId5"/>
              </a:rPr>
              <a:t>Καπέλο Παγωτό</a:t>
            </a:r>
            <a:r>
              <a:rPr lang="en-US" sz="2000" dirty="0"/>
              <a:t>, </a:t>
            </a:r>
            <a:r>
              <a:rPr lang="en-GB" sz="2000" dirty="0"/>
              <a:t>Copyright Fredericks Ice Cream</a:t>
            </a:r>
            <a:r>
              <a:rPr lang="el-GR" sz="2000" dirty="0"/>
              <a:t>, </a:t>
            </a:r>
            <a:r>
              <a:rPr lang="en-US" sz="2000" dirty="0"/>
              <a:t>All rights reserved. Taylor Herring</a:t>
            </a:r>
            <a:r>
              <a:rPr lang="en-US" sz="2000" dirty="0" smtClean="0"/>
              <a:t>.</a:t>
            </a:r>
            <a:endParaRPr lang="el-GR" sz="2000" dirty="0"/>
          </a:p>
        </p:txBody>
      </p:sp>
    </p:spTree>
    <p:custDataLst>
      <p:tags r:id="rId1"/>
    </p:custDataLst>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Ανάγνωση του βιβλίου</a:t>
            </a:r>
            <a:endParaRPr lang="el-GR" dirty="0"/>
          </a:p>
        </p:txBody>
      </p:sp>
      <p:sp>
        <p:nvSpPr>
          <p:cNvPr id="4" name="Content Placeholder 3"/>
          <p:cNvSpPr>
            <a:spLocks noGrp="1"/>
          </p:cNvSpPr>
          <p:nvPr>
            <p:ph sz="half" idx="2"/>
          </p:nvPr>
        </p:nvSpPr>
        <p:spPr/>
        <p:txBody>
          <a:bodyPr/>
          <a:lstStyle/>
          <a:p>
            <a:pPr marL="0" indent="0">
              <a:buNone/>
            </a:pPr>
            <a:r>
              <a:rPr lang="el-GR" dirty="0"/>
              <a:t>Διαβάσαμε το βιβλίο «Τα καπέλα της κυρίας </a:t>
            </a:r>
            <a:r>
              <a:rPr lang="el-GR" dirty="0" err="1"/>
              <a:t>Στρουμπίνσκι</a:t>
            </a:r>
            <a:r>
              <a:rPr lang="el-GR" dirty="0"/>
              <a:t>». </a:t>
            </a:r>
          </a:p>
          <a:p>
            <a:endParaRPr lang="el-GR" dirty="0"/>
          </a:p>
        </p:txBody>
      </p:sp>
      <p:pic>
        <p:nvPicPr>
          <p:cNvPr id="5" name="Content Placeholder 4" descr="Η νηπιαγωγός διαβάζει το βιβλίο."/>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467544" y="1628800"/>
            <a:ext cx="4038600" cy="3211485"/>
          </a:xfrm>
          <a:prstGeom prst="rect">
            <a:avLst/>
          </a:prstGeom>
        </p:spPr>
      </p:pic>
    </p:spTree>
    <p:custDataLst>
      <p:tags r:id="rId1"/>
    </p:custDataLst>
    <p:extLst>
      <p:ext uri="{BB962C8B-B14F-4D97-AF65-F5344CB8AC3E}">
        <p14:creationId xmlns:p14="http://schemas.microsoft.com/office/powerpoint/2010/main" val="15599587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dirty="0" smtClean="0"/>
              <a:t>Λίγα λόγια για το βιβλίο</a:t>
            </a:r>
            <a:endParaRPr lang="el-GR" dirty="0"/>
          </a:p>
        </p:txBody>
      </p:sp>
      <p:sp>
        <p:nvSpPr>
          <p:cNvPr id="6" name="Content Placeholder 5"/>
          <p:cNvSpPr>
            <a:spLocks noGrp="1"/>
          </p:cNvSpPr>
          <p:nvPr>
            <p:ph idx="1"/>
          </p:nvPr>
        </p:nvSpPr>
        <p:spPr/>
        <p:txBody>
          <a:bodyPr>
            <a:noAutofit/>
          </a:bodyPr>
          <a:lstStyle/>
          <a:p>
            <a:pPr marL="0" indent="0">
              <a:buNone/>
            </a:pPr>
            <a:r>
              <a:rPr lang="el-GR" sz="2800" dirty="0"/>
              <a:t>Στο καπελάδικο της κυρίας </a:t>
            </a:r>
            <a:r>
              <a:rPr lang="el-GR" sz="2800" dirty="0" err="1"/>
              <a:t>Στρουμπίνσκι</a:t>
            </a:r>
            <a:r>
              <a:rPr lang="el-GR" sz="2800" dirty="0"/>
              <a:t> βρίσκει ο καθένας το καπέλο που θέλει, το καπέλο που του πάει, το καπέλο που του χρειάζεται. Η κυρία </a:t>
            </a:r>
            <a:r>
              <a:rPr lang="el-GR" sz="2800" dirty="0" err="1"/>
              <a:t>Στρουμπίνσκι</a:t>
            </a:r>
            <a:r>
              <a:rPr lang="el-GR" sz="2800" dirty="0"/>
              <a:t> έχει καπέλα για όλους: για τους λυπημένους, για τους βιαστικούς, για τους ερωτευμένους, για τους αμίλητους, για τους ανήσυχους... Μόλις μπαίνει κάποιος στο μαγαζί της, αμέσως κοιτάζει το πρόσωπό του και καταλαβαίνει ποιο καπέλο του ταιριάζει. Μα υπάρχουν και μέρες που δυσκολεύεται να βρει καπέλο για την ίδια την εγγονή της, τη </a:t>
            </a:r>
            <a:r>
              <a:rPr lang="el-GR" sz="2800" dirty="0" err="1"/>
              <a:t>Μίρα</a:t>
            </a:r>
            <a:r>
              <a:rPr lang="el-GR" sz="2800" dirty="0"/>
              <a:t>, που τη βοηθάει στη </a:t>
            </a:r>
            <a:r>
              <a:rPr lang="el-GR" sz="2800" dirty="0" smtClean="0"/>
              <a:t>δουλειά…</a:t>
            </a:r>
            <a:endParaRPr lang="el-GR" sz="2800" dirty="0"/>
          </a:p>
          <a:p>
            <a:endParaRPr lang="el-GR" sz="2800" dirty="0"/>
          </a:p>
        </p:txBody>
      </p:sp>
    </p:spTree>
    <p:custDataLst>
      <p:tags r:id="rId1"/>
    </p:custDataLst>
    <p:extLst>
      <p:ext uri="{BB962C8B-B14F-4D97-AF65-F5344CB8AC3E}">
        <p14:creationId xmlns:p14="http://schemas.microsoft.com/office/powerpoint/2010/main" val="25902901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smtClean="0"/>
              <a:t>Παιχνίδι αντιστοίχισης (1/2)</a:t>
            </a:r>
            <a:endParaRPr lang="el-GR" dirty="0"/>
          </a:p>
        </p:txBody>
      </p:sp>
      <p:sp>
        <p:nvSpPr>
          <p:cNvPr id="5" name="Content Placeholder 4"/>
          <p:cNvSpPr>
            <a:spLocks noGrp="1"/>
          </p:cNvSpPr>
          <p:nvPr>
            <p:ph sz="half" idx="1"/>
          </p:nvPr>
        </p:nvSpPr>
        <p:spPr>
          <a:xfrm>
            <a:off x="457200" y="1600200"/>
            <a:ext cx="3466728" cy="4525963"/>
          </a:xfrm>
        </p:spPr>
        <p:txBody>
          <a:bodyPr/>
          <a:lstStyle/>
          <a:p>
            <a:pPr marL="0" indent="0">
              <a:buNone/>
            </a:pPr>
            <a:r>
              <a:rPr lang="el-GR" dirty="0"/>
              <a:t>Παίξαμε το πρώτο παιχνίδι αντιστοίχισης στις ταπετσαρίες του βιβλίου: «Ποιος φοράει αυτό το καπέλο».</a:t>
            </a:r>
          </a:p>
          <a:p>
            <a:endParaRPr lang="el-GR" dirty="0"/>
          </a:p>
        </p:txBody>
      </p:sp>
      <p:pic>
        <p:nvPicPr>
          <p:cNvPr id="7" name="Picture 4" descr="παιχνίδι αντιστοίχισης "/>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bwMode="auto">
          <a:xfrm>
            <a:off x="4167206" y="1772816"/>
            <a:ext cx="4515402" cy="3384376"/>
          </a:xfrm>
          <a:prstGeom prst="rect">
            <a:avLst/>
          </a:prstGeom>
          <a:noFill/>
          <a:ln w="9525" cap="flat">
            <a:noFill/>
            <a:round/>
            <a:headEnd/>
            <a:tailEnd/>
          </a:ln>
          <a:effectLst/>
        </p:spPr>
      </p:pic>
    </p:spTree>
    <p:custDataLst>
      <p:tags r:id="rId1"/>
    </p:custDataLst>
    <p:extLst>
      <p:ext uri="{BB962C8B-B14F-4D97-AF65-F5344CB8AC3E}">
        <p14:creationId xmlns:p14="http://schemas.microsoft.com/office/powerpoint/2010/main" val="26850021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Παρατήρηση καπέλων</a:t>
            </a:r>
            <a:endParaRPr lang="el-GR" dirty="0"/>
          </a:p>
        </p:txBody>
      </p:sp>
      <p:sp>
        <p:nvSpPr>
          <p:cNvPr id="3" name="Content Placeholder 2" descr="Πειρατής"/>
          <p:cNvSpPr>
            <a:spLocks noGrp="1"/>
          </p:cNvSpPr>
          <p:nvPr>
            <p:ph sz="half" idx="1"/>
          </p:nvPr>
        </p:nvSpPr>
        <p:spPr/>
        <p:txBody>
          <a:bodyPr/>
          <a:lstStyle/>
          <a:p>
            <a:pPr marL="0" indent="0">
              <a:buNone/>
            </a:pPr>
            <a:r>
              <a:rPr lang="el-GR" dirty="0"/>
              <a:t>Είδαμε ότι συγκεκριμένα καπέλα παραπέμπουν σε συγκεκριμένα πρόσωπα (π.χ. πειρατές, αστυνόμους κ.λπ</a:t>
            </a:r>
            <a:r>
              <a:rPr lang="el-GR" dirty="0" smtClean="0"/>
              <a:t>.).</a:t>
            </a:r>
            <a:endParaRPr lang="el-GR" dirty="0"/>
          </a:p>
        </p:txBody>
      </p:sp>
      <p:pic>
        <p:nvPicPr>
          <p:cNvPr id="5" name="Content Placeholder 5" descr="παιχνίδι αντιστοίχισης "/>
          <p:cNvPicPr>
            <a:picLocks noGrp="1" noChangeAspect="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4716016" y="1772816"/>
            <a:ext cx="3904991" cy="2675978"/>
          </a:xfrm>
        </p:spPr>
      </p:pic>
    </p:spTree>
    <p:custDataLst>
      <p:tags r:id="rId1"/>
    </p:custDataLst>
    <p:extLst>
      <p:ext uri="{BB962C8B-B14F-4D97-AF65-F5344CB8AC3E}">
        <p14:creationId xmlns:p14="http://schemas.microsoft.com/office/powerpoint/2010/main" val="32260488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Εικαστική δραστηριότητα (1/3)</a:t>
            </a:r>
            <a:endParaRPr lang="el-GR" dirty="0"/>
          </a:p>
        </p:txBody>
      </p:sp>
      <p:sp>
        <p:nvSpPr>
          <p:cNvPr id="3" name="Content Placeholder 2"/>
          <p:cNvSpPr>
            <a:spLocks noGrp="1"/>
          </p:cNvSpPr>
          <p:nvPr>
            <p:ph sz="half" idx="1"/>
          </p:nvPr>
        </p:nvSpPr>
        <p:spPr>
          <a:xfrm>
            <a:off x="457200" y="1600200"/>
            <a:ext cx="3250704" cy="4525963"/>
          </a:xfrm>
        </p:spPr>
        <p:txBody>
          <a:bodyPr/>
          <a:lstStyle/>
          <a:p>
            <a:pPr marL="0" indent="0">
              <a:buNone/>
            </a:pPr>
            <a:r>
              <a:rPr lang="el-GR" dirty="0" smtClean="0"/>
              <a:t>Φτιάξαμε </a:t>
            </a:r>
            <a:r>
              <a:rPr lang="el-GR" dirty="0"/>
              <a:t>το καπέλο της κακής μάγισσας. Μαύρο και μυτερό γιατί και η ίδια είναι κακή. </a:t>
            </a:r>
          </a:p>
        </p:txBody>
      </p:sp>
      <p:pic>
        <p:nvPicPr>
          <p:cNvPr id="7" name="Content Placeholder 4" descr="Φτιάχνοντας το καπέλο της κακής μάγισσας. "/>
          <p:cNvPicPr>
            <a:picLocks noGrp="1" noChangeAspect="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4153981" y="1772816"/>
            <a:ext cx="4543511" cy="2736304"/>
          </a:xfrm>
        </p:spPr>
      </p:pic>
    </p:spTree>
    <p:custDataLst>
      <p:tags r:id="rId1"/>
    </p:custDataLst>
    <p:extLst>
      <p:ext uri="{BB962C8B-B14F-4D97-AF65-F5344CB8AC3E}">
        <p14:creationId xmlns:p14="http://schemas.microsoft.com/office/powerpoint/2010/main" val="38795643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Εικαστική δραστηριότητα </a:t>
            </a:r>
            <a:r>
              <a:rPr lang="el-GR" dirty="0" smtClean="0"/>
              <a:t>(2/3)</a:t>
            </a:r>
            <a:endParaRPr lang="el-GR" dirty="0"/>
          </a:p>
        </p:txBody>
      </p:sp>
      <p:sp>
        <p:nvSpPr>
          <p:cNvPr id="3" name="Content Placeholder 2"/>
          <p:cNvSpPr>
            <a:spLocks noGrp="1"/>
          </p:cNvSpPr>
          <p:nvPr>
            <p:ph sz="half" idx="1"/>
          </p:nvPr>
        </p:nvSpPr>
        <p:spPr/>
        <p:txBody>
          <a:bodyPr>
            <a:normAutofit/>
          </a:bodyPr>
          <a:lstStyle/>
          <a:p>
            <a:pPr marL="0" indent="0">
              <a:buNone/>
            </a:pPr>
            <a:r>
              <a:rPr lang="el-GR" dirty="0"/>
              <a:t>Μετά ανταποκριθήκαμε στην πρόκληση: Αν η μάγισσα ήταν καλή πώς θα ήταν το καπέλο της</a:t>
            </a:r>
            <a:r>
              <a:rPr lang="el-GR" dirty="0" smtClean="0"/>
              <a:t>;</a:t>
            </a:r>
            <a:endParaRPr lang="el-GR" dirty="0"/>
          </a:p>
        </p:txBody>
      </p:sp>
      <p:pic>
        <p:nvPicPr>
          <p:cNvPr id="6" name="Content Placeholder 5" descr="το καπέλο της κακής μάγισσας. "/>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a:stretch/>
        </p:blipFill>
        <p:spPr>
          <a:xfrm>
            <a:off x="4860032" y="1700808"/>
            <a:ext cx="3817386" cy="4182407"/>
          </a:xfrm>
          <a:prstGeom prst="rect">
            <a:avLst/>
          </a:prstGeom>
        </p:spPr>
      </p:pic>
    </p:spTree>
    <p:custDataLst>
      <p:tags r:id="rId1"/>
    </p:custDataLst>
    <p:extLst>
      <p:ext uri="{BB962C8B-B14F-4D97-AF65-F5344CB8AC3E}">
        <p14:creationId xmlns:p14="http://schemas.microsoft.com/office/powerpoint/2010/main" val="31486520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Εικαστική δραστηριότητα </a:t>
            </a:r>
            <a:r>
              <a:rPr lang="el-GR" dirty="0" smtClean="0"/>
              <a:t>(3/3)</a:t>
            </a:r>
            <a:endParaRPr lang="el-GR" dirty="0"/>
          </a:p>
        </p:txBody>
      </p:sp>
      <p:sp>
        <p:nvSpPr>
          <p:cNvPr id="3" name="Content Placeholder 2"/>
          <p:cNvSpPr>
            <a:spLocks noGrp="1"/>
          </p:cNvSpPr>
          <p:nvPr>
            <p:ph sz="half" idx="1"/>
          </p:nvPr>
        </p:nvSpPr>
        <p:spPr/>
        <p:txBody>
          <a:bodyPr>
            <a:noAutofit/>
          </a:bodyPr>
          <a:lstStyle/>
          <a:p>
            <a:pPr marL="0" indent="0">
              <a:buNone/>
            </a:pPr>
            <a:r>
              <a:rPr lang="el-GR" sz="2600" dirty="0"/>
              <a:t>Έτσι προσπαθήσαμε να κάνουμε το καπέλο μιας καλής μάγισσας. Τα παιδιά το στόλισαν με όσο περισσότερο χρώματα μπορούσαν.  Επέλεξαν ακόμη πουλιά, καρδιές , λουλούδια προκειμένου να δείξουν ότι η μάγισσα έγινε πλέον </a:t>
            </a:r>
            <a:r>
              <a:rPr lang="el-GR" sz="2600" dirty="0" smtClean="0"/>
              <a:t>καλή.</a:t>
            </a:r>
            <a:endParaRPr lang="el-GR" sz="2600" dirty="0"/>
          </a:p>
          <a:p>
            <a:endParaRPr lang="el-GR" sz="2600" dirty="0"/>
          </a:p>
        </p:txBody>
      </p:sp>
      <p:pic>
        <p:nvPicPr>
          <p:cNvPr id="7" name="Content Placeholder 5" descr="το καπέλο μιας καλής μάγισσας"/>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a:stretch/>
        </p:blipFill>
        <p:spPr>
          <a:xfrm>
            <a:off x="4734114" y="1700808"/>
            <a:ext cx="3938440" cy="4032448"/>
          </a:xfrm>
        </p:spPr>
      </p:pic>
    </p:spTree>
    <p:custDataLst>
      <p:tags r:id="rId1"/>
    </p:custDataLst>
    <p:extLst>
      <p:ext uri="{BB962C8B-B14F-4D97-AF65-F5344CB8AC3E}">
        <p14:creationId xmlns:p14="http://schemas.microsoft.com/office/powerpoint/2010/main" val="391649711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2"/>
  <p:tag name="ZHAW.ACCESSIBILITYADDIN.CHECKTIMEDATE" val="10/29/2015 1:26:32 AM"/>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2,3,5,7,"/>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2,3,1026,7,"/>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ZHAW.ACCESSIBILITYADDIN.READINGORDER" val="2,3,7,"/>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42,10243,3,"/>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ZHAW.ACCESSIBILITYADDIN.READINGORDER" val="34818,34819,34820,6,"/>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4,7,9,5,"/>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621636F4-0A98-4121-BB85-509EF37012CB}">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3148</TotalTime>
  <Words>737</Words>
  <Application>Microsoft Office PowerPoint</Application>
  <PresentationFormat>On-screen Show (4:3)</PresentationFormat>
  <Paragraphs>76</Paragraphs>
  <Slides>21</Slides>
  <Notes>8</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Θέμα του Office</vt:lpstr>
      <vt:lpstr>Το Εικονογραφημένο Βιβλίο στην Προσχολική Εκπαίδευση</vt:lpstr>
      <vt:lpstr>Διδακτική Πρακτική</vt:lpstr>
      <vt:lpstr>Ανάγνωση του βιβλίου</vt:lpstr>
      <vt:lpstr>Λίγα λόγια για το βιβλίο</vt:lpstr>
      <vt:lpstr>Παιχνίδι αντιστοίχισης (1/2)</vt:lpstr>
      <vt:lpstr>Παρατήρηση καπέλων</vt:lpstr>
      <vt:lpstr>Εικαστική δραστηριότητα (1/3)</vt:lpstr>
      <vt:lpstr>Εικαστική δραστηριότητα (2/3)</vt:lpstr>
      <vt:lpstr>Εικαστική δραστηριότητα (3/3)</vt:lpstr>
      <vt:lpstr>Παιχνίδι αντιστοίχισης (2/2)</vt:lpstr>
      <vt:lpstr>Ιδιαίτερα καπέλα</vt:lpstr>
      <vt:lpstr>Καπέλα στην τάξη (1/3)</vt:lpstr>
      <vt:lpstr>Καπέλα στην τάξη (2/3)</vt:lpstr>
      <vt:lpstr>Καπέλα στην τάξη (3/3)</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Τα καπέλα της κυρίας Στρουμπίνσκι </dc:title>
  <dc:subject>Το Εικονογραφημένο Βιβλίο στην Προσχολική Εκπαίδευση</dc:subject>
  <dc:creator> Αγγελική Γιαννικοπούλου</dc:creator>
  <cp:lastModifiedBy>Smaragda Papadopoulou</cp:lastModifiedBy>
  <cp:revision>298</cp:revision>
  <dcterms:created xsi:type="dcterms:W3CDTF">2012-09-06T09:03:05Z</dcterms:created>
  <dcterms:modified xsi:type="dcterms:W3CDTF">2015-10-28T23:28:47Z</dcterms:modified>
  <cp:category>Μόδα και Εικονογραφημένο Βιβλίο</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48D6367A-068E-49CD-898C-DB9748BADC41</vt:lpwstr>
  </property>
  <property fmtid="{D5CDD505-2E9C-101B-9397-08002B2CF9AE}" pid="3" name="ArticulatePath">
    <vt:lpwstr>New</vt:lpwstr>
  </property>
</Properties>
</file>