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99" r:id="rId3"/>
    <p:sldId id="298" r:id="rId4"/>
    <p:sldId id="272" r:id="rId5"/>
    <p:sldId id="300" r:id="rId6"/>
    <p:sldId id="282" r:id="rId7"/>
    <p:sldId id="312" r:id="rId8"/>
    <p:sldId id="313" r:id="rId9"/>
    <p:sldId id="301" r:id="rId10"/>
    <p:sldId id="314" r:id="rId11"/>
    <p:sldId id="315" r:id="rId12"/>
    <p:sldId id="281" r:id="rId13"/>
    <p:sldId id="295" r:id="rId14"/>
    <p:sldId id="296" r:id="rId15"/>
    <p:sldId id="316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87" autoAdjust="0"/>
  </p:normalViewPr>
  <p:slideViewPr>
    <p:cSldViewPr>
      <p:cViewPr>
        <p:scale>
          <a:sx n="73" d="100"/>
          <a:sy n="73" d="100"/>
        </p:scale>
        <p:origin x="-1212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8E341-46B4-4009-8BCE-4253863DAB3B}" type="doc">
      <dgm:prSet loTypeId="urn:microsoft.com/office/officeart/2005/8/layout/hierarchy2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D8C0F-D309-42CF-ACF4-EF47AF2DAE6F}">
      <dgm:prSet phldrT="[Text]"/>
      <dgm:spPr/>
      <dgm:t>
        <a:bodyPr/>
        <a:lstStyle/>
        <a:p>
          <a:r>
            <a:rPr lang="el-GR" dirty="0" smtClean="0">
              <a:solidFill>
                <a:schemeClr val="accent1">
                  <a:lumMod val="50000"/>
                </a:schemeClr>
              </a:solidFill>
            </a:rPr>
            <a:t>Γνωρίζω κάτι με μια εύλογη πιθανότητα</a:t>
          </a:r>
        </a:p>
        <a:p>
          <a:r>
            <a:rPr lang="el-GR" dirty="0" smtClean="0">
              <a:solidFill>
                <a:schemeClr val="accent1">
                  <a:lumMod val="50000"/>
                </a:schemeClr>
              </a:solidFill>
            </a:rPr>
            <a:t>(</a:t>
          </a:r>
          <a:r>
            <a:rPr lang="el-GR" b="1" dirty="0" smtClean="0">
              <a:solidFill>
                <a:schemeClr val="accent1">
                  <a:lumMod val="50000"/>
                </a:schemeClr>
              </a:solidFill>
            </a:rPr>
            <a:t>Χρήση στατιστικών εργαλείων</a:t>
          </a:r>
          <a:r>
            <a:rPr lang="el-GR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6390C5A8-1D90-4FE7-829A-CFF9804B6326}" type="parTrans" cxnId="{5C1D0ABE-63D2-4C5D-A59F-4C1EE7D0AD77}">
      <dgm:prSet/>
      <dgm:spPr/>
      <dgm:t>
        <a:bodyPr/>
        <a:lstStyle/>
        <a:p>
          <a:endParaRPr lang="en-US"/>
        </a:p>
      </dgm:t>
    </dgm:pt>
    <dgm:pt modelId="{7D31AF8A-689D-4993-AB86-8AB97C26EBA1}" type="sibTrans" cxnId="{5C1D0ABE-63D2-4C5D-A59F-4C1EE7D0AD77}">
      <dgm:prSet/>
      <dgm:spPr/>
      <dgm:t>
        <a:bodyPr/>
        <a:lstStyle/>
        <a:p>
          <a:endParaRPr lang="en-US"/>
        </a:p>
      </dgm:t>
    </dgm:pt>
    <dgm:pt modelId="{97037070-6160-466E-8A02-9FA9106DF856}">
      <dgm:prSet phldrT="[Text]"/>
      <dgm:spPr/>
      <dgm:t>
        <a:bodyPr/>
        <a:lstStyle/>
        <a:p>
          <a:r>
            <a:rPr lang="el-GR" dirty="0" smtClean="0">
              <a:solidFill>
                <a:schemeClr val="accent1">
                  <a:lumMod val="50000"/>
                </a:schemeClr>
              </a:solidFill>
            </a:rPr>
            <a:t>Γνωρίζω με βεβαιότητα</a:t>
          </a:r>
        </a:p>
        <a:p>
          <a:r>
            <a:rPr lang="el-GR" dirty="0" smtClean="0">
              <a:solidFill>
                <a:schemeClr val="accent1">
                  <a:lumMod val="50000"/>
                </a:schemeClr>
              </a:solidFill>
            </a:rPr>
            <a:t>(</a:t>
          </a:r>
          <a:r>
            <a:rPr lang="el-GR" b="1" dirty="0" smtClean="0">
              <a:solidFill>
                <a:schemeClr val="accent1">
                  <a:lumMod val="50000"/>
                </a:schemeClr>
              </a:solidFill>
            </a:rPr>
            <a:t>Ντετερμινιστικό πλαίσιο</a:t>
          </a:r>
          <a:r>
            <a:rPr lang="el-GR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DB231929-0890-4C17-83A1-756521D8A139}" type="parTrans" cxnId="{F9CF8435-626D-4BF7-8826-DBC9ADF66B38}">
      <dgm:prSet/>
      <dgm:spPr/>
      <dgm:t>
        <a:bodyPr/>
        <a:lstStyle/>
        <a:p>
          <a:endParaRPr lang="en-US"/>
        </a:p>
      </dgm:t>
    </dgm:pt>
    <dgm:pt modelId="{4FF290EF-2D5A-4AAD-A0EF-F8B25F336155}" type="sibTrans" cxnId="{F9CF8435-626D-4BF7-8826-DBC9ADF66B38}">
      <dgm:prSet/>
      <dgm:spPr/>
      <dgm:t>
        <a:bodyPr/>
        <a:lstStyle/>
        <a:p>
          <a:endParaRPr lang="en-US"/>
        </a:p>
      </dgm:t>
    </dgm:pt>
    <dgm:pt modelId="{ABA98F9D-62AF-4A2D-A08A-EA969BFEB410}">
      <dgm:prSet phldrT="[Text]"/>
      <dgm:spPr/>
      <dgm:t>
        <a:bodyPr/>
        <a:lstStyle/>
        <a:p>
          <a:r>
            <a:rPr lang="el-GR" dirty="0" smtClean="0">
              <a:solidFill>
                <a:schemeClr val="accent1">
                  <a:lumMod val="50000"/>
                </a:schemeClr>
              </a:solidFill>
            </a:rPr>
            <a:t>Δεν μπορώ να γνωρίζω</a:t>
          </a:r>
        </a:p>
        <a:p>
          <a:r>
            <a:rPr lang="el-GR" dirty="0" smtClean="0">
              <a:solidFill>
                <a:schemeClr val="accent1">
                  <a:lumMod val="50000"/>
                </a:schemeClr>
              </a:solidFill>
            </a:rPr>
            <a:t>(Πηγές αβεβαιότητας – </a:t>
          </a:r>
          <a:r>
            <a:rPr lang="el-GR" b="1" dirty="0" smtClean="0">
              <a:solidFill>
                <a:schemeClr val="accent1">
                  <a:lumMod val="50000"/>
                </a:schemeClr>
              </a:solidFill>
            </a:rPr>
            <a:t>Στοχαστικό πλαίσιο</a:t>
          </a:r>
          <a:r>
            <a:rPr lang="el-GR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4E77F51A-0C03-4996-992C-F1A1DC5CA45E}" type="sibTrans" cxnId="{2A277F1F-C1B5-4D26-B3D5-7B6D6A3043C0}">
      <dgm:prSet/>
      <dgm:spPr/>
      <dgm:t>
        <a:bodyPr/>
        <a:lstStyle/>
        <a:p>
          <a:endParaRPr lang="en-US"/>
        </a:p>
      </dgm:t>
    </dgm:pt>
    <dgm:pt modelId="{A87532F6-0663-46D4-9E61-B8CE27229902}" type="parTrans" cxnId="{2A277F1F-C1B5-4D26-B3D5-7B6D6A3043C0}">
      <dgm:prSet/>
      <dgm:spPr/>
      <dgm:t>
        <a:bodyPr/>
        <a:lstStyle/>
        <a:p>
          <a:endParaRPr lang="en-US"/>
        </a:p>
      </dgm:t>
    </dgm:pt>
    <dgm:pt modelId="{DA64D4FE-16BB-4F91-9C26-529351E5E607}" type="pres">
      <dgm:prSet presAssocID="{CFB8E341-46B4-4009-8BCE-4253863DAB3B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3A59B1-06EB-4313-8C2C-33CA367AE65B}" type="pres">
      <dgm:prSet presAssocID="{B00D8C0F-D309-42CF-ACF4-EF47AF2DAE6F}" presName="root1" presStyleCnt="0"/>
      <dgm:spPr/>
    </dgm:pt>
    <dgm:pt modelId="{7A2E2B6E-BDDE-48DE-9DA1-37100463A88C}" type="pres">
      <dgm:prSet presAssocID="{B00D8C0F-D309-42CF-ACF4-EF47AF2DAE6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C0330-6572-4074-9BF8-FF11600E373C}" type="pres">
      <dgm:prSet presAssocID="{B00D8C0F-D309-42CF-ACF4-EF47AF2DAE6F}" presName="level2hierChild" presStyleCnt="0"/>
      <dgm:spPr/>
    </dgm:pt>
    <dgm:pt modelId="{53EDD369-506A-4680-A302-5365B82483C6}" type="pres">
      <dgm:prSet presAssocID="{DB231929-0890-4C17-83A1-756521D8A13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ACA0E7B-9381-4E86-92E4-F2007DB01489}" type="pres">
      <dgm:prSet presAssocID="{DB231929-0890-4C17-83A1-756521D8A13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47C953F-7D4E-438E-85AA-E3A636B93E4C}" type="pres">
      <dgm:prSet presAssocID="{97037070-6160-466E-8A02-9FA9106DF856}" presName="root2" presStyleCnt="0"/>
      <dgm:spPr/>
    </dgm:pt>
    <dgm:pt modelId="{385FDE09-A8E8-434F-848A-FEC4E6E5EBE3}" type="pres">
      <dgm:prSet presAssocID="{97037070-6160-466E-8A02-9FA9106DF85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001704-51CC-4180-A6CE-A46105467CA1}" type="pres">
      <dgm:prSet presAssocID="{97037070-6160-466E-8A02-9FA9106DF856}" presName="level3hierChild" presStyleCnt="0"/>
      <dgm:spPr/>
    </dgm:pt>
    <dgm:pt modelId="{0838F5F2-6130-4E56-B9E5-23B2BBF84A7F}" type="pres">
      <dgm:prSet presAssocID="{A87532F6-0663-46D4-9E61-B8CE2722990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F4E60A5-9727-4124-ABDB-085EB389923D}" type="pres">
      <dgm:prSet presAssocID="{A87532F6-0663-46D4-9E61-B8CE2722990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C57F5A2-460E-4F41-9C79-3C7F7C08958E}" type="pres">
      <dgm:prSet presAssocID="{ABA98F9D-62AF-4A2D-A08A-EA969BFEB410}" presName="root2" presStyleCnt="0"/>
      <dgm:spPr/>
    </dgm:pt>
    <dgm:pt modelId="{714A7FA6-A738-49D3-8460-519DA0D6AEA4}" type="pres">
      <dgm:prSet presAssocID="{ABA98F9D-62AF-4A2D-A08A-EA969BFEB41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E40199-963A-4B22-88F0-FF42FD3C2A2F}" type="pres">
      <dgm:prSet presAssocID="{ABA98F9D-62AF-4A2D-A08A-EA969BFEB410}" presName="level3hierChild" presStyleCnt="0"/>
      <dgm:spPr/>
    </dgm:pt>
  </dgm:ptLst>
  <dgm:cxnLst>
    <dgm:cxn modelId="{F8ADD26F-6281-4796-8B70-BDA6BC1C142D}" type="presOf" srcId="{A87532F6-0663-46D4-9E61-B8CE27229902}" destId="{7F4E60A5-9727-4124-ABDB-085EB389923D}" srcOrd="1" destOrd="0" presId="urn:microsoft.com/office/officeart/2005/8/layout/hierarchy2"/>
    <dgm:cxn modelId="{CD74593A-F89D-4DF1-BA8F-064DD3950D82}" type="presOf" srcId="{B00D8C0F-D309-42CF-ACF4-EF47AF2DAE6F}" destId="{7A2E2B6E-BDDE-48DE-9DA1-37100463A88C}" srcOrd="0" destOrd="0" presId="urn:microsoft.com/office/officeart/2005/8/layout/hierarchy2"/>
    <dgm:cxn modelId="{76A4DA06-BE2D-4637-BC45-FCB8429CAD20}" type="presOf" srcId="{A87532F6-0663-46D4-9E61-B8CE27229902}" destId="{0838F5F2-6130-4E56-B9E5-23B2BBF84A7F}" srcOrd="0" destOrd="0" presId="urn:microsoft.com/office/officeart/2005/8/layout/hierarchy2"/>
    <dgm:cxn modelId="{51B30736-6474-4F9C-B4E9-1A2C288A7D05}" type="presOf" srcId="{DB231929-0890-4C17-83A1-756521D8A139}" destId="{53EDD369-506A-4680-A302-5365B82483C6}" srcOrd="0" destOrd="0" presId="urn:microsoft.com/office/officeart/2005/8/layout/hierarchy2"/>
    <dgm:cxn modelId="{2A277F1F-C1B5-4D26-B3D5-7B6D6A3043C0}" srcId="{B00D8C0F-D309-42CF-ACF4-EF47AF2DAE6F}" destId="{ABA98F9D-62AF-4A2D-A08A-EA969BFEB410}" srcOrd="1" destOrd="0" parTransId="{A87532F6-0663-46D4-9E61-B8CE27229902}" sibTransId="{4E77F51A-0C03-4996-992C-F1A1DC5CA45E}"/>
    <dgm:cxn modelId="{D1FD2F8D-AFAC-4631-88D8-50F159613A25}" type="presOf" srcId="{CFB8E341-46B4-4009-8BCE-4253863DAB3B}" destId="{DA64D4FE-16BB-4F91-9C26-529351E5E607}" srcOrd="0" destOrd="0" presId="urn:microsoft.com/office/officeart/2005/8/layout/hierarchy2"/>
    <dgm:cxn modelId="{5151801C-A0E8-4714-81D5-E2589967D91D}" type="presOf" srcId="{97037070-6160-466E-8A02-9FA9106DF856}" destId="{385FDE09-A8E8-434F-848A-FEC4E6E5EBE3}" srcOrd="0" destOrd="0" presId="urn:microsoft.com/office/officeart/2005/8/layout/hierarchy2"/>
    <dgm:cxn modelId="{F9CF8435-626D-4BF7-8826-DBC9ADF66B38}" srcId="{B00D8C0F-D309-42CF-ACF4-EF47AF2DAE6F}" destId="{97037070-6160-466E-8A02-9FA9106DF856}" srcOrd="0" destOrd="0" parTransId="{DB231929-0890-4C17-83A1-756521D8A139}" sibTransId="{4FF290EF-2D5A-4AAD-A0EF-F8B25F336155}"/>
    <dgm:cxn modelId="{7AA10361-01BE-41CC-8925-AEAB9ED346BC}" type="presOf" srcId="{ABA98F9D-62AF-4A2D-A08A-EA969BFEB410}" destId="{714A7FA6-A738-49D3-8460-519DA0D6AEA4}" srcOrd="0" destOrd="0" presId="urn:microsoft.com/office/officeart/2005/8/layout/hierarchy2"/>
    <dgm:cxn modelId="{6CCD9B54-31AA-4891-8184-6A8AE9315A50}" type="presOf" srcId="{DB231929-0890-4C17-83A1-756521D8A139}" destId="{2ACA0E7B-9381-4E86-92E4-F2007DB01489}" srcOrd="1" destOrd="0" presId="urn:microsoft.com/office/officeart/2005/8/layout/hierarchy2"/>
    <dgm:cxn modelId="{5C1D0ABE-63D2-4C5D-A59F-4C1EE7D0AD77}" srcId="{CFB8E341-46B4-4009-8BCE-4253863DAB3B}" destId="{B00D8C0F-D309-42CF-ACF4-EF47AF2DAE6F}" srcOrd="0" destOrd="0" parTransId="{6390C5A8-1D90-4FE7-829A-CFF9804B6326}" sibTransId="{7D31AF8A-689D-4993-AB86-8AB97C26EBA1}"/>
    <dgm:cxn modelId="{72BE27CF-3468-4E9B-8CFF-4B874AC274FC}" type="presParOf" srcId="{DA64D4FE-16BB-4F91-9C26-529351E5E607}" destId="{863A59B1-06EB-4313-8C2C-33CA367AE65B}" srcOrd="0" destOrd="0" presId="urn:microsoft.com/office/officeart/2005/8/layout/hierarchy2"/>
    <dgm:cxn modelId="{F09ADCF9-C41C-49C4-849D-E7FA73C998EE}" type="presParOf" srcId="{863A59B1-06EB-4313-8C2C-33CA367AE65B}" destId="{7A2E2B6E-BDDE-48DE-9DA1-37100463A88C}" srcOrd="0" destOrd="0" presId="urn:microsoft.com/office/officeart/2005/8/layout/hierarchy2"/>
    <dgm:cxn modelId="{2D74ED91-B911-47E8-AC26-6125B68907C3}" type="presParOf" srcId="{863A59B1-06EB-4313-8C2C-33CA367AE65B}" destId="{387C0330-6572-4074-9BF8-FF11600E373C}" srcOrd="1" destOrd="0" presId="urn:microsoft.com/office/officeart/2005/8/layout/hierarchy2"/>
    <dgm:cxn modelId="{A61BA921-1A9C-4B8D-A5FA-4B2F92ACAD56}" type="presParOf" srcId="{387C0330-6572-4074-9BF8-FF11600E373C}" destId="{53EDD369-506A-4680-A302-5365B82483C6}" srcOrd="0" destOrd="0" presId="urn:microsoft.com/office/officeart/2005/8/layout/hierarchy2"/>
    <dgm:cxn modelId="{8EACFE0D-1326-4709-B28C-2CE08920AD38}" type="presParOf" srcId="{53EDD369-506A-4680-A302-5365B82483C6}" destId="{2ACA0E7B-9381-4E86-92E4-F2007DB01489}" srcOrd="0" destOrd="0" presId="urn:microsoft.com/office/officeart/2005/8/layout/hierarchy2"/>
    <dgm:cxn modelId="{3EC8A40B-AD6B-4FB6-AEE5-D644A4C0A21E}" type="presParOf" srcId="{387C0330-6572-4074-9BF8-FF11600E373C}" destId="{547C953F-7D4E-438E-85AA-E3A636B93E4C}" srcOrd="1" destOrd="0" presId="urn:microsoft.com/office/officeart/2005/8/layout/hierarchy2"/>
    <dgm:cxn modelId="{75EEFC6A-7D34-4DAF-859F-6158671BD054}" type="presParOf" srcId="{547C953F-7D4E-438E-85AA-E3A636B93E4C}" destId="{385FDE09-A8E8-434F-848A-FEC4E6E5EBE3}" srcOrd="0" destOrd="0" presId="urn:microsoft.com/office/officeart/2005/8/layout/hierarchy2"/>
    <dgm:cxn modelId="{F8BB0434-2F40-45E1-9164-D20CAEE63ADC}" type="presParOf" srcId="{547C953F-7D4E-438E-85AA-E3A636B93E4C}" destId="{04001704-51CC-4180-A6CE-A46105467CA1}" srcOrd="1" destOrd="0" presId="urn:microsoft.com/office/officeart/2005/8/layout/hierarchy2"/>
    <dgm:cxn modelId="{DE8522BA-51DD-4EF0-9CEA-C38629CAF1A8}" type="presParOf" srcId="{387C0330-6572-4074-9BF8-FF11600E373C}" destId="{0838F5F2-6130-4E56-B9E5-23B2BBF84A7F}" srcOrd="2" destOrd="0" presId="urn:microsoft.com/office/officeart/2005/8/layout/hierarchy2"/>
    <dgm:cxn modelId="{5E029DF8-670B-42FA-AF8B-69AE7F75B0D1}" type="presParOf" srcId="{0838F5F2-6130-4E56-B9E5-23B2BBF84A7F}" destId="{7F4E60A5-9727-4124-ABDB-085EB389923D}" srcOrd="0" destOrd="0" presId="urn:microsoft.com/office/officeart/2005/8/layout/hierarchy2"/>
    <dgm:cxn modelId="{98C475CD-774D-4638-82E8-49BD3E21BE67}" type="presParOf" srcId="{387C0330-6572-4074-9BF8-FF11600E373C}" destId="{4C57F5A2-460E-4F41-9C79-3C7F7C08958E}" srcOrd="3" destOrd="0" presId="urn:microsoft.com/office/officeart/2005/8/layout/hierarchy2"/>
    <dgm:cxn modelId="{BC8CDBDA-5C09-43A6-ACEE-B4A85B403BCF}" type="presParOf" srcId="{4C57F5A2-460E-4F41-9C79-3C7F7C08958E}" destId="{714A7FA6-A738-49D3-8460-519DA0D6AEA4}" srcOrd="0" destOrd="0" presId="urn:microsoft.com/office/officeart/2005/8/layout/hierarchy2"/>
    <dgm:cxn modelId="{23AD59F5-4CCA-410F-ABD9-C527B4C9A95D}" type="presParOf" srcId="{4C57F5A2-460E-4F41-9C79-3C7F7C08958E}" destId="{29E40199-963A-4B22-88F0-FF42FD3C2A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2E2B6E-BDDE-48DE-9DA1-37100463A88C}">
      <dsp:nvSpPr>
        <dsp:cNvPr id="0" name=""/>
        <dsp:cNvSpPr/>
      </dsp:nvSpPr>
      <dsp:spPr>
        <a:xfrm>
          <a:off x="5066493" y="1359114"/>
          <a:ext cx="3615465" cy="1807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accent1">
                  <a:lumMod val="50000"/>
                </a:schemeClr>
              </a:solidFill>
            </a:rPr>
            <a:t>Γνωρίζω κάτι με μια εύλογη πιθανότητα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accent1">
                  <a:lumMod val="50000"/>
                </a:schemeClr>
              </a:solidFill>
            </a:rPr>
            <a:t>(</a:t>
          </a:r>
          <a:r>
            <a:rPr lang="el-GR" sz="2400" b="1" kern="1200" dirty="0" smtClean="0">
              <a:solidFill>
                <a:schemeClr val="accent1">
                  <a:lumMod val="50000"/>
                </a:schemeClr>
              </a:solidFill>
            </a:rPr>
            <a:t>Χρήση στατιστικών εργαλείων</a:t>
          </a:r>
          <a:r>
            <a:rPr lang="el-GR" sz="2400" kern="120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066493" y="1359114"/>
        <a:ext cx="3615465" cy="1807732"/>
      </dsp:txXfrm>
    </dsp:sp>
    <dsp:sp modelId="{53EDD369-506A-4680-A302-5365B82483C6}">
      <dsp:nvSpPr>
        <dsp:cNvPr id="0" name=""/>
        <dsp:cNvSpPr/>
      </dsp:nvSpPr>
      <dsp:spPr>
        <a:xfrm rot="12942401">
          <a:off x="3452908" y="1707310"/>
          <a:ext cx="1780983" cy="71894"/>
        </a:xfrm>
        <a:custGeom>
          <a:avLst/>
          <a:gdLst/>
          <a:ahLst/>
          <a:cxnLst/>
          <a:rect l="0" t="0" r="0" b="0"/>
          <a:pathLst>
            <a:path>
              <a:moveTo>
                <a:pt x="0" y="35947"/>
              </a:moveTo>
              <a:lnTo>
                <a:pt x="1780983" y="359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942401">
        <a:off x="4298875" y="1698733"/>
        <a:ext cx="89049" cy="89049"/>
      </dsp:txXfrm>
    </dsp:sp>
    <dsp:sp modelId="{385FDE09-A8E8-434F-848A-FEC4E6E5EBE3}">
      <dsp:nvSpPr>
        <dsp:cNvPr id="0" name=""/>
        <dsp:cNvSpPr/>
      </dsp:nvSpPr>
      <dsp:spPr>
        <a:xfrm>
          <a:off x="4841" y="319668"/>
          <a:ext cx="3615465" cy="1807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accent1">
                  <a:lumMod val="50000"/>
                </a:schemeClr>
              </a:solidFill>
            </a:rPr>
            <a:t>Γνωρίζω με βεβαιότητα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accent1">
                  <a:lumMod val="50000"/>
                </a:schemeClr>
              </a:solidFill>
            </a:rPr>
            <a:t>(</a:t>
          </a:r>
          <a:r>
            <a:rPr lang="el-GR" sz="2400" b="1" kern="1200" dirty="0" smtClean="0">
              <a:solidFill>
                <a:schemeClr val="accent1">
                  <a:lumMod val="50000"/>
                </a:schemeClr>
              </a:solidFill>
            </a:rPr>
            <a:t>Ντετερμινιστικό πλαίσιο</a:t>
          </a:r>
          <a:r>
            <a:rPr lang="el-GR" sz="2400" kern="120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841" y="319668"/>
        <a:ext cx="3615465" cy="1807732"/>
      </dsp:txXfrm>
    </dsp:sp>
    <dsp:sp modelId="{0838F5F2-6130-4E56-B9E5-23B2BBF84A7F}">
      <dsp:nvSpPr>
        <dsp:cNvPr id="0" name=""/>
        <dsp:cNvSpPr/>
      </dsp:nvSpPr>
      <dsp:spPr>
        <a:xfrm rot="8657599">
          <a:off x="3452908" y="2746756"/>
          <a:ext cx="1780983" cy="71894"/>
        </a:xfrm>
        <a:custGeom>
          <a:avLst/>
          <a:gdLst/>
          <a:ahLst/>
          <a:cxnLst/>
          <a:rect l="0" t="0" r="0" b="0"/>
          <a:pathLst>
            <a:path>
              <a:moveTo>
                <a:pt x="0" y="35947"/>
              </a:moveTo>
              <a:lnTo>
                <a:pt x="1780983" y="359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57599">
        <a:off x="4298875" y="2738179"/>
        <a:ext cx="89049" cy="89049"/>
      </dsp:txXfrm>
    </dsp:sp>
    <dsp:sp modelId="{714A7FA6-A738-49D3-8460-519DA0D6AEA4}">
      <dsp:nvSpPr>
        <dsp:cNvPr id="0" name=""/>
        <dsp:cNvSpPr/>
      </dsp:nvSpPr>
      <dsp:spPr>
        <a:xfrm>
          <a:off x="4841" y="2398560"/>
          <a:ext cx="3615465" cy="1807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accent1">
                  <a:lumMod val="50000"/>
                </a:schemeClr>
              </a:solidFill>
            </a:rPr>
            <a:t>Δεν μπορώ να γνωρίζω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accent1">
                  <a:lumMod val="50000"/>
                </a:schemeClr>
              </a:solidFill>
            </a:rPr>
            <a:t>(Πηγές αβεβαιότητας – </a:t>
          </a:r>
          <a:r>
            <a:rPr lang="el-GR" sz="2400" b="1" kern="1200" dirty="0" smtClean="0">
              <a:solidFill>
                <a:schemeClr val="accent1">
                  <a:lumMod val="50000"/>
                </a:schemeClr>
              </a:solidFill>
            </a:rPr>
            <a:t>Στοχαστικό πλαίσιο</a:t>
          </a:r>
          <a:r>
            <a:rPr lang="el-GR" sz="2400" kern="120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841" y="2398560"/>
        <a:ext cx="3615465" cy="1807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E8439-BA69-4BFD-8266-441C87AE6FE0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F3AE5-4939-4872-9262-90976507B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3AE5-4939-4872-9262-90976507B4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3AE5-4939-4872-9262-90976507B48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3AE5-4939-4872-9262-90976507B48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3AE5-4939-4872-9262-90976507B48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3AE5-4939-4872-9262-90976507B48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3AE5-4939-4872-9262-90976507B4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3AE5-4939-4872-9262-90976507B4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3AE5-4939-4872-9262-90976507B4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3AE5-4939-4872-9262-90976507B4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3AE5-4939-4872-9262-90976507B4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3AE5-4939-4872-9262-90976507B4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796CEA-D540-447F-8834-2FDA9F9A782B}" type="datetimeFigureOut">
              <a:rPr lang="el-GR" smtClean="0"/>
              <a:pPr/>
              <a:t>07/01/2015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A188AF-34A8-4F8A-B5AA-C5132DAB5D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tat.org/publications/jse/v10n3/rumsey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027311"/>
          </a:xfrm>
        </p:spPr>
        <p:txBody>
          <a:bodyPr/>
          <a:lstStyle/>
          <a:p>
            <a:r>
              <a:rPr lang="en-US" sz="5500" dirty="0" smtClean="0"/>
              <a:t>Statistics in </a:t>
            </a:r>
            <a:br>
              <a:rPr lang="en-US" sz="5500" dirty="0" smtClean="0"/>
            </a:br>
            <a:r>
              <a:rPr lang="en-US" sz="5500" dirty="0" smtClean="0"/>
              <a:t>Mathematics Education</a:t>
            </a:r>
            <a:endParaRPr lang="el-GR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67119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Μια εισαγωγή στην έρευνα για τη Διδακτική της Στατιστικής</a:t>
            </a:r>
          </a:p>
          <a:p>
            <a:endParaRPr lang="el-GR" dirty="0"/>
          </a:p>
          <a:p>
            <a:r>
              <a:rPr lang="el-GR" dirty="0" smtClean="0"/>
              <a:t>Διονυσία Μπακογιάννη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699138"/>
            <a:ext cx="4680520" cy="18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91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764704"/>
          </a:xfrm>
        </p:spPr>
        <p:txBody>
          <a:bodyPr/>
          <a:lstStyle/>
          <a:p>
            <a:r>
              <a:rPr lang="el-GR" sz="2800" dirty="0" smtClean="0"/>
              <a:t>Συγκρίνοντας διαγράμματα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Να συγκρίνεται τα ακόλουθα ζευγάρια κατανομών ως προς την κεντρική τάση και τη διασπορά, χωρίς να κάνετε υπολογισμούς.</a:t>
            </a:r>
          </a:p>
          <a:p>
            <a:pPr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467544" y="2420888"/>
          <a:ext cx="2695575" cy="1247775"/>
        </p:xfrm>
        <a:graphic>
          <a:graphicData uri="http://schemas.openxmlformats.org/presentationml/2006/ole">
            <p:oleObj spid="_x0000_s67586" name="Bitmap Image" r:id="rId4" imgW="6230220" imgH="2876190" progId="PBrush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203848" y="2469257"/>
          <a:ext cx="2638425" cy="1247775"/>
        </p:xfrm>
        <a:graphic>
          <a:graphicData uri="http://schemas.openxmlformats.org/presentationml/2006/ole">
            <p:oleObj spid="_x0000_s67587" name="Bitmap Image" r:id="rId5" imgW="6039693" imgH="2838846" progId="PBrush">
              <p:embed/>
            </p:oleObj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868144" y="2482974"/>
          <a:ext cx="2562225" cy="1162050"/>
        </p:xfrm>
        <a:graphic>
          <a:graphicData uri="http://schemas.openxmlformats.org/presentationml/2006/ole">
            <p:oleObj spid="_x0000_s67588" name="Bitmap Image" r:id="rId6" imgW="5830114" imgH="2638095" progId="PBrush">
              <p:embed/>
            </p:oleObj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297535" y="3803501"/>
          <a:ext cx="2714625" cy="1209675"/>
        </p:xfrm>
        <a:graphic>
          <a:graphicData uri="http://schemas.openxmlformats.org/presentationml/2006/ole">
            <p:oleObj spid="_x0000_s67589" name="Bitmap Image" r:id="rId7" imgW="5819048" imgH="2600000" progId="PBrush">
              <p:embed/>
            </p:oleObj>
          </a:graphicData>
        </a:graphic>
      </p:graphicFrame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36265" y="3789040"/>
          <a:ext cx="2695575" cy="1190625"/>
        </p:xfrm>
        <a:graphic>
          <a:graphicData uri="http://schemas.openxmlformats.org/presentationml/2006/ole">
            <p:oleObj spid="_x0000_s67590" name="Bitmap Image" r:id="rId8" imgW="5723810" imgH="2542857" progId="PBrush">
              <p:embed/>
            </p:oleObj>
          </a:graphicData>
        </a:graphic>
      </p:graphicFrame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5940152" y="3789040"/>
          <a:ext cx="2695575" cy="1219200"/>
        </p:xfrm>
        <a:graphic>
          <a:graphicData uri="http://schemas.openxmlformats.org/presentationml/2006/ole">
            <p:oleObj spid="_x0000_s67591" name="Bitmap Image" r:id="rId9" imgW="5742857" imgH="25911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l-GR" sz="3000" dirty="0" smtClean="0"/>
              <a:t>Λαμβάνοντας αποφάσεις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/>
          <a:lstStyle/>
          <a:p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Στα επείγοντα  περιστατικά τεσσάρων νοσοκομείων συγκεντρώθηκαν δεδομένα για τον χρόνο αναμονής των ασθενών μια συνηθισμένη ημέρα..  Τα δεδομένα που συγκεντρώθηκαν περιγράφονται στα ακόλουθα  ιστογράμματα:</a:t>
            </a:r>
          </a:p>
          <a:p>
            <a:endParaRPr lang="en-US" dirty="0" smtClean="0"/>
          </a:p>
        </p:txBody>
      </p:sp>
      <p:pic>
        <p:nvPicPr>
          <p:cNvPr id="4" name="Picture 3" descr="Νοσοκκομεί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29061"/>
            <a:ext cx="53911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68552" y="2564904"/>
            <a:ext cx="4283968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α) Να περιγράψετε το σχήμα κάθε ιστογράμματος.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β) Να κατατάξετε το κάθε νοσοκομείο με βάση την εκτίμηση του μέσου χρόνου αναμονής και της διακύμανσης , χωρίς να κάνετε υπολογισμούς, αιτιολογώντας την κατάταξη που κάνατε.</a:t>
            </a:r>
            <a:b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γ) Σε περίπτωση επείγοντος περιστατικού σε ποιο νοσοκομείο θα θέλατε να πάτε, αν θεωρήσουμε ότι τα δεδομένα είναι αντιπροσωπευτικά για τον χρόνο αναμονής σ’ αυτά τα νοσοκομεία;  Να εξηγήσετε το σκεπτικό σας.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500" dirty="0" smtClean="0"/>
              <a:t>Ο σύγχρονος προσανατολισμός της στατιστικής εκπαίδευσης – Ανάπτυξη στοχαστικής σκέψης</a:t>
            </a:r>
            <a:endParaRPr lang="el-GR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Περισσότερη στατιστική στο σχολείο</a:t>
            </a:r>
          </a:p>
          <a:p>
            <a:r>
              <a:rPr lang="el-GR" dirty="0" smtClean="0"/>
              <a:t>Έμφαση στο πλαίσιο του προβλήματος (βλέπω τους αριθμούς μέσα σε ένα πλαίσιο από το οποίο αποκτούν νόημα)</a:t>
            </a:r>
          </a:p>
          <a:p>
            <a:r>
              <a:rPr lang="el-GR" dirty="0" smtClean="0"/>
              <a:t>Δημιουργία συνδέσεων ανάμεσα στις στατιστικές ιδέες και τις έννοιες των πιθανοτήτων</a:t>
            </a:r>
          </a:p>
          <a:p>
            <a:r>
              <a:rPr lang="el-GR" dirty="0" smtClean="0"/>
              <a:t>Συμπληρωματικότητα θεωρίας και εμπειρίας</a:t>
            </a:r>
          </a:p>
          <a:p>
            <a:r>
              <a:rPr lang="el-GR" dirty="0" smtClean="0"/>
              <a:t>Χρήση πραγματικών δεδομένων – διενέργεια πειραμάτων – διενέργεια προσομοιώσεων</a:t>
            </a:r>
          </a:p>
          <a:p>
            <a:r>
              <a:rPr lang="el-GR" dirty="0" smtClean="0"/>
              <a:t>Οι μαθητές</a:t>
            </a:r>
            <a:r>
              <a:rPr lang="en-US" dirty="0" smtClean="0"/>
              <a:t>:</a:t>
            </a:r>
            <a:r>
              <a:rPr lang="el-GR" dirty="0" smtClean="0"/>
              <a:t> παρατηρούν, επεξεργάζονται, διατυπώνουν ερωτήματα, αναπτύσσουν στρατηγικές, ερμηνεύουν αποτελέσματα, αναγνωρίζουν περιορισμούς, λαμβάνουν αποφάσεις, βγάζουν συμπεράσματα, επικοινωνούν – παρουσιάζουν - τεκμηριώνουν</a:t>
            </a:r>
          </a:p>
        </p:txBody>
      </p:sp>
    </p:spTree>
    <p:extLst>
      <p:ext uri="{BB962C8B-B14F-4D97-AF65-F5344CB8AC3E}">
        <p14:creationId xmlns:p14="http://schemas.microsoft.com/office/powerpoint/2010/main" xmlns="" val="28666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340768"/>
          </a:xfrm>
        </p:spPr>
        <p:txBody>
          <a:bodyPr/>
          <a:lstStyle/>
          <a:p>
            <a:r>
              <a:rPr lang="el-GR" sz="3200" b="1" dirty="0" smtClean="0"/>
              <a:t>Η στατιστική εκπαίδευση ως αυτόνομο πεδίο έρευνας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>
            <a:normAutofit lnSpcReduction="10000"/>
          </a:bodyPr>
          <a:lstStyle/>
          <a:p>
            <a:r>
              <a:rPr lang="el-GR" sz="2200" b="1" dirty="0" smtClean="0"/>
              <a:t>Επιστημονικές κοινότητες</a:t>
            </a:r>
          </a:p>
          <a:p>
            <a:pPr marL="360363" indent="0">
              <a:buNone/>
            </a:pPr>
            <a:r>
              <a:rPr lang="en-US" sz="2200" dirty="0" smtClean="0"/>
              <a:t>American Statistical Association (ASA) –Section on Statistical Education [1974</a:t>
            </a:r>
            <a:r>
              <a:rPr lang="en-US" sz="2200" dirty="0"/>
              <a:t>]</a:t>
            </a:r>
            <a:endParaRPr lang="en-US" sz="2200" dirty="0" smtClean="0"/>
          </a:p>
          <a:p>
            <a:pPr marL="360363" indent="0">
              <a:buNone/>
            </a:pPr>
            <a:r>
              <a:rPr lang="en-US" sz="2200" dirty="0" smtClean="0"/>
              <a:t>International Statistical Institute (ISI)- Education Committee [1948</a:t>
            </a:r>
            <a:r>
              <a:rPr lang="en-US" sz="2200" dirty="0"/>
              <a:t>]</a:t>
            </a:r>
            <a:endParaRPr lang="en-US" sz="2200" dirty="0" smtClean="0"/>
          </a:p>
          <a:p>
            <a:pPr marL="360363" indent="0">
              <a:buNone/>
            </a:pPr>
            <a:r>
              <a:rPr lang="en-US" sz="2200" dirty="0" smtClean="0"/>
              <a:t>International Association for Statistical Education (IASE) [1993</a:t>
            </a:r>
            <a:r>
              <a:rPr lang="en-US" sz="2200" dirty="0"/>
              <a:t>]</a:t>
            </a:r>
            <a:endParaRPr lang="en-US" sz="2200" dirty="0" smtClean="0"/>
          </a:p>
          <a:p>
            <a:pPr marL="360363" indent="-360363"/>
            <a:r>
              <a:rPr lang="el-GR" sz="2200" b="1" dirty="0" smtClean="0"/>
              <a:t>Διεθνή περιοδικά</a:t>
            </a:r>
          </a:p>
          <a:p>
            <a:pPr marL="360363" indent="0">
              <a:buNone/>
            </a:pPr>
            <a:r>
              <a:rPr lang="en-US" sz="2200" dirty="0" smtClean="0"/>
              <a:t>Teaching Statistics [1978</a:t>
            </a:r>
            <a:r>
              <a:rPr lang="en-US" sz="2200" dirty="0"/>
              <a:t>]</a:t>
            </a:r>
            <a:endParaRPr lang="en-US" sz="2200" dirty="0" smtClean="0"/>
          </a:p>
          <a:p>
            <a:pPr marL="360363" indent="0">
              <a:buNone/>
            </a:pPr>
            <a:r>
              <a:rPr lang="en-US" sz="2200" dirty="0"/>
              <a:t>Journal of </a:t>
            </a:r>
            <a:r>
              <a:rPr lang="en-US" sz="2200" dirty="0" smtClean="0"/>
              <a:t>Statistics Education (JSE) [1993</a:t>
            </a:r>
            <a:r>
              <a:rPr lang="en-US" sz="2200" dirty="0"/>
              <a:t>]</a:t>
            </a:r>
            <a:endParaRPr lang="en-US" sz="2200" dirty="0" smtClean="0"/>
          </a:p>
          <a:p>
            <a:pPr marL="360363" indent="0">
              <a:buNone/>
            </a:pPr>
            <a:r>
              <a:rPr lang="en-US" sz="2200" dirty="0" smtClean="0"/>
              <a:t>Statistics Education Research Journal (SERJ) [2002</a:t>
            </a:r>
            <a:r>
              <a:rPr lang="en-US" sz="2200" dirty="0"/>
              <a:t>]</a:t>
            </a:r>
            <a:endParaRPr lang="en-US" sz="2200" dirty="0" smtClean="0"/>
          </a:p>
          <a:p>
            <a:pPr marL="360363" indent="-360363"/>
            <a:r>
              <a:rPr lang="en-US" sz="2200" b="1" dirty="0" smtClean="0"/>
              <a:t>International Conference on the Teaching of Statistics (ICOTS) [1982]</a:t>
            </a:r>
          </a:p>
          <a:p>
            <a:pPr marL="360363" indent="-360363"/>
            <a:r>
              <a:rPr lang="en-US" sz="2200" b="1" dirty="0" smtClean="0"/>
              <a:t>Doctoral dissertations in Statistical Education – IASE</a:t>
            </a:r>
          </a:p>
          <a:p>
            <a:pPr marL="0" indent="0">
              <a:buNone/>
            </a:pPr>
            <a:endParaRPr lang="el-GR" sz="2200" b="1" dirty="0" smtClean="0"/>
          </a:p>
          <a:p>
            <a:pPr marL="0" indent="0">
              <a:buNone/>
            </a:pPr>
            <a:endParaRPr lang="el-GR" b="1" dirty="0"/>
          </a:p>
          <a:p>
            <a:pPr marL="360363" indent="0">
              <a:buNone/>
            </a:pPr>
            <a:endParaRPr lang="el-GR" dirty="0"/>
          </a:p>
          <a:p>
            <a:pPr marL="360363" indent="0">
              <a:buNone/>
            </a:pPr>
            <a:endParaRPr lang="en-US" dirty="0" smtClean="0"/>
          </a:p>
          <a:p>
            <a:pPr marL="360363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09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535510"/>
            <a:ext cx="90201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739279"/>
          </a:xfrm>
        </p:spPr>
        <p:txBody>
          <a:bodyPr/>
          <a:lstStyle/>
          <a:p>
            <a:r>
              <a:rPr lang="el-GR" sz="5000" dirty="0" smtClean="0"/>
              <a:t>Ευχαριστώ για την προσοχή σας!</a:t>
            </a:r>
            <a:endParaRPr lang="el-GR" sz="5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48064" y="2996952"/>
            <a:ext cx="3528392" cy="3175248"/>
          </a:xfrm>
        </p:spPr>
        <p:txBody>
          <a:bodyPr/>
          <a:lstStyle/>
          <a:p>
            <a:r>
              <a:rPr lang="el-GR" sz="5000" i="1" dirty="0" smtClean="0">
                <a:solidFill>
                  <a:schemeClr val="bg2">
                    <a:lumMod val="75000"/>
                  </a:schemeClr>
                </a:solidFill>
              </a:rPr>
              <a:t>Καλή Χρονιά!!!</a:t>
            </a:r>
            <a:endParaRPr lang="el-GR" sz="50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9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l-GR" sz="2500" dirty="0" smtClean="0"/>
              <a:t>Σχολικό Βιβλίο Β’ Γυμνασίου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264696" cy="537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683568" y="5877272"/>
            <a:ext cx="64807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096"/>
            <a:ext cx="8229600" cy="17728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35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en-US" sz="3500" i="1" dirty="0" smtClean="0">
                <a:solidFill>
                  <a:schemeClr val="accent1">
                    <a:lumMod val="50000"/>
                  </a:schemeClr>
                </a:solidFill>
              </a:rPr>
              <a:t>Statistical thinking will one day be as necessary for efficient citizenship as the ability to read and write.</a:t>
            </a:r>
            <a:r>
              <a:rPr lang="el-GR" sz="3500" dirty="0" smtClean="0">
                <a:solidFill>
                  <a:schemeClr val="accent1">
                    <a:lumMod val="50000"/>
                  </a:schemeClr>
                </a:solidFill>
              </a:rPr>
              <a:t>», (</a:t>
            </a:r>
            <a:r>
              <a:rPr lang="en-US" sz="2500" i="1" dirty="0" smtClean="0">
                <a:solidFill>
                  <a:schemeClr val="accent1">
                    <a:lumMod val="50000"/>
                  </a:schemeClr>
                </a:solidFill>
              </a:rPr>
              <a:t>Herbert George Wells, 1903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496" y="2276872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el-GR" sz="4000" dirty="0" smtClean="0"/>
              <a:t>Ο στατιστικός </a:t>
            </a:r>
            <a:r>
              <a:rPr lang="el-GR" sz="4000" dirty="0" err="1" smtClean="0"/>
              <a:t>εγγραματισμός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</a:t>
            </a:r>
            <a:r>
              <a:rPr lang="el-GR" dirty="0" smtClean="0"/>
              <a:t>Η ικανότητα που έχει κάποιος να </a:t>
            </a:r>
            <a:r>
              <a:rPr lang="el-GR" b="1" dirty="0" smtClean="0"/>
              <a:t>ερμηνεύει</a:t>
            </a:r>
            <a:r>
              <a:rPr lang="el-GR" dirty="0" smtClean="0"/>
              <a:t> και να </a:t>
            </a:r>
            <a:r>
              <a:rPr lang="el-GR" b="1" dirty="0" smtClean="0"/>
              <a:t>αξιολογεί κριτικά</a:t>
            </a:r>
            <a:r>
              <a:rPr lang="el-GR" dirty="0" smtClean="0"/>
              <a:t> τη στατιστική πληροφορία καθώς και τους βασιζόμενους-σε-δεδομένα ισχυρισμούς που εμφανίζονται στα μέσα ενημέρωσης, επιπλέον η ικανότητα να τοποθετείται σε σχέση με στατιστικές πληροφορίες</a:t>
            </a:r>
            <a:r>
              <a:rPr lang="en-US" dirty="0" smtClean="0"/>
              <a:t> (</a:t>
            </a:r>
            <a:r>
              <a:rPr lang="en-US" dirty="0" smtClean="0">
                <a:hlinkClick r:id="rId3"/>
              </a:rPr>
              <a:t>Gal 2000</a:t>
            </a:r>
            <a:r>
              <a:rPr lang="en-US" dirty="0" smtClean="0"/>
              <a:t>);</a:t>
            </a:r>
          </a:p>
          <a:p>
            <a:r>
              <a:rPr lang="en-US" dirty="0" smtClean="0"/>
              <a:t></a:t>
            </a:r>
            <a:r>
              <a:rPr lang="el-GR" dirty="0" smtClean="0"/>
              <a:t>Η </a:t>
            </a:r>
            <a:r>
              <a:rPr lang="el-GR" b="1" dirty="0" smtClean="0"/>
              <a:t>κατανόηση της στατιστικής γλώσσας</a:t>
            </a:r>
            <a:r>
              <a:rPr lang="en-US" dirty="0" smtClean="0"/>
              <a:t>:</a:t>
            </a:r>
            <a:r>
              <a:rPr lang="el-GR" dirty="0" smtClean="0"/>
              <a:t> λέξεις, σύμβολα και όρους. Η ικανότητα να </a:t>
            </a:r>
            <a:r>
              <a:rPr lang="el-GR" b="1" dirty="0" smtClean="0"/>
              <a:t>ερμηνεύει διαγράμματα και πίνακες</a:t>
            </a:r>
            <a:r>
              <a:rPr lang="el-GR" dirty="0" smtClean="0"/>
              <a:t>. Η ικανότητα </a:t>
            </a:r>
            <a:r>
              <a:rPr lang="el-GR" b="1" dirty="0" smtClean="0"/>
              <a:t>να διαβάζει και να δίνει νόημα σε στατιστικές</a:t>
            </a:r>
            <a:r>
              <a:rPr lang="el-GR" dirty="0" smtClean="0"/>
              <a:t> που υπάρχουν στις ειδήσεις, το </a:t>
            </a:r>
            <a:r>
              <a:rPr lang="en-US" dirty="0" smtClean="0"/>
              <a:t>internet</a:t>
            </a:r>
            <a:r>
              <a:rPr lang="el-GR" dirty="0" smtClean="0"/>
              <a:t>, τις δημοσκοπήσεις κ.α.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Garfield 1999</a:t>
            </a:r>
            <a:r>
              <a:rPr lang="en-US" dirty="0" smtClean="0"/>
              <a:t>);</a:t>
            </a:r>
          </a:p>
          <a:p>
            <a:r>
              <a:rPr lang="en-US" dirty="0" smtClean="0"/>
              <a:t>... </a:t>
            </a:r>
            <a:r>
              <a:rPr lang="el-GR" dirty="0" smtClean="0"/>
              <a:t>να </a:t>
            </a:r>
            <a:r>
              <a:rPr lang="el-GR" b="1" dirty="0" smtClean="0"/>
              <a:t>κατανοεί</a:t>
            </a:r>
            <a:r>
              <a:rPr lang="el-GR" dirty="0" smtClean="0"/>
              <a:t> ένα κείμενο και τη σημασία και τις επιπτώσεις των στατιστικών πληροφοριών σε αυτό, </a:t>
            </a:r>
            <a:r>
              <a:rPr lang="el-GR" b="1" dirty="0" smtClean="0"/>
              <a:t>μέσα στο πλαίσιο αναφοράς</a:t>
            </a:r>
            <a:r>
              <a:rPr lang="el-GR" dirty="0" smtClean="0"/>
              <a:t> αυτού </a:t>
            </a:r>
            <a:r>
              <a:rPr lang="en-US" dirty="0" smtClean="0"/>
              <a:t> (</a:t>
            </a:r>
            <a:r>
              <a:rPr lang="en-US" dirty="0" smtClean="0">
                <a:hlinkClick r:id="rId3"/>
              </a:rPr>
              <a:t>Watson 1997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l-GR" sz="3000" dirty="0" smtClean="0">
                <a:solidFill>
                  <a:schemeClr val="accent1">
                    <a:lumMod val="50000"/>
                  </a:schemeClr>
                </a:solidFill>
              </a:rPr>
              <a:t>Τα σύγχρονα Προγράμματα Σπουδών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National Statement on Mathematics for Australian Schools, Curriculum Corporation (Australian Education Council, 1990) </a:t>
            </a:r>
            <a:r>
              <a:rPr lang="en-US" b="1" i="1" dirty="0" smtClean="0"/>
              <a:t>Australia</a:t>
            </a:r>
          </a:p>
          <a:p>
            <a:r>
              <a:rPr lang="en-US" dirty="0" smtClean="0"/>
              <a:t>Principles and Standards for School Mathematics (NCTM, 2000) </a:t>
            </a:r>
            <a:r>
              <a:rPr lang="en-US" b="1" i="1" dirty="0" smtClean="0"/>
              <a:t>USA</a:t>
            </a:r>
          </a:p>
          <a:p>
            <a:r>
              <a:rPr lang="en-US" dirty="0" smtClean="0"/>
              <a:t>Guidelines for Assessment and Instruction in Statistics Education (GAISE) PreK-12 Report (Franklin, et.al., 2005) </a:t>
            </a:r>
            <a:r>
              <a:rPr lang="en-US" b="1" i="1" dirty="0" smtClean="0"/>
              <a:t>USA</a:t>
            </a:r>
          </a:p>
          <a:p>
            <a:r>
              <a:rPr lang="en-US" dirty="0" smtClean="0"/>
              <a:t>The Ontario Curriculum (Ontario, 2005-2007) </a:t>
            </a:r>
            <a:r>
              <a:rPr lang="en-US" b="1" i="1" dirty="0" smtClean="0"/>
              <a:t>Canada</a:t>
            </a:r>
          </a:p>
          <a:p>
            <a:r>
              <a:rPr lang="en-US" dirty="0" smtClean="0"/>
              <a:t>The New Zealand Curriculum (</a:t>
            </a:r>
            <a:r>
              <a:rPr lang="en-US" dirty="0" err="1" smtClean="0"/>
              <a:t>MoE</a:t>
            </a:r>
            <a:r>
              <a:rPr lang="en-US" dirty="0" smtClean="0"/>
              <a:t>, 2007) </a:t>
            </a:r>
            <a:r>
              <a:rPr lang="en-US" b="1" i="1" dirty="0" smtClean="0"/>
              <a:t>New Zealand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 smtClean="0"/>
              <a:t>Η υλοποίηση των αναλυτικών προγραμμάτων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Φορμαλιστική προσέγγιση και γραμμική δομή του περιεχομένου της στατιστικής </a:t>
            </a:r>
            <a:r>
              <a:rPr lang="el-GR" sz="1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Meletiou-Mavrotheris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</a:rPr>
              <a:t>, 2007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Έλλειψη εξοικείωσης με το στοχαστικό τρόπο σκέψης  </a:t>
            </a:r>
            <a:r>
              <a:rPr lang="el-GR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Steinbring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</a:rPr>
              <a:t>, 1986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l-G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Έλλειψη κατάλληλης εκπαίδευσης</a:t>
            </a:r>
          </a:p>
          <a:p>
            <a:pPr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Δυσκολία στην αναγνώριση των δυσκολιών και των παρανοήσεων των μαθητών</a:t>
            </a:r>
          </a:p>
          <a:p>
            <a:pPr>
              <a:buNone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	Έλλειψη κατάλληλων παραδειγμάτων και εμπειριών </a:t>
            </a:r>
            <a:r>
              <a:rPr lang="el-GR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Russel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</a:rPr>
              <a:t>, 1990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l-G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 διδασκαλία της στατιστικής αφήνεται για το τέλος της χρονιάς ή δε διδάσκεται καθόλου </a:t>
            </a:r>
            <a:r>
              <a:rPr lang="el-GR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Gattuso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</a:rPr>
              <a:t>, 2008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4040188" cy="648072"/>
          </a:xfrm>
        </p:spPr>
        <p:txBody>
          <a:bodyPr/>
          <a:lstStyle/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Στατιστικό Πλαίσιο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404664"/>
            <a:ext cx="4100264" cy="648072"/>
          </a:xfrm>
        </p:spPr>
        <p:txBody>
          <a:bodyPr/>
          <a:lstStyle/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Μαθηματικά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4041648" cy="485772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Καταστάσεις Αβεβαιότητας - Ύπαρξη μεταβλητότητας</a:t>
            </a:r>
          </a:p>
          <a:p>
            <a:r>
              <a:rPr lang="el-GR" dirty="0" smtClean="0"/>
              <a:t>Διαρκής σύνδεση με το πλαίσιο του προβλήματος</a:t>
            </a:r>
          </a:p>
          <a:p>
            <a:r>
              <a:rPr lang="el-GR" dirty="0" smtClean="0"/>
              <a:t>Αποδοχή πολλών λύσεων-απαντήσεων σε ένα πρόβλημα</a:t>
            </a:r>
          </a:p>
          <a:p>
            <a:r>
              <a:rPr lang="el-GR" dirty="0" smtClean="0"/>
              <a:t>Δεν μπορώ να επαληθεύσω το αποτέλεσμα αλλά να ελέγξω τη μέθοδο που με οδήγησε σε αυτό</a:t>
            </a:r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72584" y="1308029"/>
            <a:ext cx="4041648" cy="4857275"/>
          </a:xfrm>
        </p:spPr>
        <p:txBody>
          <a:bodyPr>
            <a:normAutofit/>
          </a:bodyPr>
          <a:lstStyle/>
          <a:p>
            <a:r>
              <a:rPr lang="el-GR" dirty="0" smtClean="0"/>
              <a:t>Πλήρης έλεγχος των παραμέτρων του προβλήματος</a:t>
            </a:r>
          </a:p>
          <a:p>
            <a:r>
              <a:rPr lang="el-GR" dirty="0" smtClean="0"/>
              <a:t>Αποστασιοποίηση από το πλαίσιο</a:t>
            </a:r>
          </a:p>
          <a:p>
            <a:r>
              <a:rPr lang="el-GR" dirty="0" smtClean="0"/>
              <a:t>Προσδοκία μοναδικού αποτελέσματος / Κάθε απάντηση είναι είτε λάθος είτε σωστή</a:t>
            </a:r>
          </a:p>
          <a:p>
            <a:r>
              <a:rPr lang="el-GR" dirty="0" smtClean="0"/>
              <a:t>Επαλήθευση του αποτελέσματος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9912" y="62068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Vs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668344" y="6165304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7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l-GR" sz="3000" dirty="0" smtClean="0"/>
              <a:t>Το πρόβλημα με τις γεννήσεις </a:t>
            </a:r>
            <a:endParaRPr lang="el-GR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352425" indent="0">
              <a:buNone/>
            </a:pPr>
            <a:endParaRPr lang="el-GR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 μισά νεογέννητα είναι αγόρια και τα μισά κορίτσια. Στο Νοσοκομείο Α καταγράφονται κατά μέσο όρο 50 γεννήσεις την ημέρα. Στο Νοσοκομείο Β καταγράφονται κατά μέσο όρο 10 γεννήσεις την ημέρα. Σε μια συνηθισμένη ημέρα, ποιο νοσοκομείο είναι πιο πιθανό να καταγράψει 65% ή περισσότερες γεννήσεις κοριτσιών?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(α) Το Νοσοκομείο Α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(β) Το Νοσοκομείο Β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(γ) Τα δύο νοσοκομεία έχουν ίση πιθανότητα να καταγράψουν ένα τέτοιο συμβάν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3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08951"/>
            <a:ext cx="3384376" cy="288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1296" y="2708920"/>
            <a:ext cx="7315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908720"/>
          </a:xfrm>
        </p:spPr>
        <p:txBody>
          <a:bodyPr/>
          <a:lstStyle/>
          <a:p>
            <a:r>
              <a:rPr lang="el-GR" sz="3000" dirty="0" smtClean="0"/>
              <a:t>Το πρόβλημα με τις καραμέλες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r>
              <a:rPr lang="el-GR" sz="2500" dirty="0" smtClean="0"/>
              <a:t>Έχουμε 200 πράσινες και 100 κόκκινες καραμέλες και γεμίζουμε ένα σακουλάκι με 6 καραμέλες. </a:t>
            </a:r>
          </a:p>
          <a:p>
            <a:r>
              <a:rPr lang="el-GR" sz="2500" dirty="0" smtClean="0"/>
              <a:t>Ερωτήματα</a:t>
            </a:r>
            <a:r>
              <a:rPr lang="en-US" sz="2500" dirty="0" smtClean="0"/>
              <a:t>:</a:t>
            </a:r>
            <a:endParaRPr lang="el-GR" sz="2500" dirty="0" smtClean="0"/>
          </a:p>
          <a:p>
            <a:pPr lvl="1"/>
            <a:r>
              <a:rPr lang="el-GR" sz="2500" dirty="0" smtClean="0"/>
              <a:t>Πόσες πράσινες πράσινες καραμέλες θα έχει το σακουλάκι</a:t>
            </a:r>
            <a:r>
              <a:rPr lang="en-US" sz="2500" dirty="0" smtClean="0"/>
              <a:t>;</a:t>
            </a:r>
            <a:endParaRPr lang="el-GR" sz="2500" dirty="0" smtClean="0"/>
          </a:p>
          <a:p>
            <a:pPr lvl="1"/>
            <a:r>
              <a:rPr lang="el-GR" sz="2500" dirty="0" smtClean="0"/>
              <a:t>Αν γεμίσουμε 100 σακουλάκια, ο αριθμός θα είναι ο ίδιος?</a:t>
            </a:r>
          </a:p>
          <a:p>
            <a:pPr lvl="1"/>
            <a:r>
              <a:rPr lang="el-GR" sz="2500" dirty="0" smtClean="0"/>
              <a:t>Ποιος αριθμός πράσινων καραμελών θα σας εξέπληττε μέσα  στο σακουλάκι?</a:t>
            </a:r>
          </a:p>
          <a:p>
            <a:pPr lvl="1"/>
            <a:endParaRPr lang="el-GR" sz="2500" dirty="0" smtClean="0"/>
          </a:p>
          <a:p>
            <a:pPr lvl="1">
              <a:buNone/>
            </a:pPr>
            <a:endParaRPr lang="el-GR" sz="25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6672</TotalTime>
  <Words>793</Words>
  <Application>Microsoft Office PowerPoint</Application>
  <PresentationFormat>On-screen Show (4:3)</PresentationFormat>
  <Paragraphs>93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Executive</vt:lpstr>
      <vt:lpstr>Bitmap Image</vt:lpstr>
      <vt:lpstr>Statistics in  Mathematics Education</vt:lpstr>
      <vt:lpstr>«Statistical thinking will one day be as necessary for efficient citizenship as the ability to read and write.», (Herbert George Wells, 1903)</vt:lpstr>
      <vt:lpstr>Ο στατιστικός εγγραματισμός</vt:lpstr>
      <vt:lpstr>Τα σύγχρονα Προγράμματα Σπουδών</vt:lpstr>
      <vt:lpstr>Η υλοποίηση των αναλυτικών προγραμμάτων </vt:lpstr>
      <vt:lpstr>Slide 6</vt:lpstr>
      <vt:lpstr>Το πρόβλημα με τις γεννήσεις </vt:lpstr>
      <vt:lpstr>Slide 8</vt:lpstr>
      <vt:lpstr>Το πρόβλημα με τις καραμέλες</vt:lpstr>
      <vt:lpstr>Συγκρίνοντας διαγράμματα</vt:lpstr>
      <vt:lpstr>Λαμβάνοντας αποφάσεις</vt:lpstr>
      <vt:lpstr>Ο σύγχρονος προσανατολισμός της στατιστικής εκπαίδευσης – Ανάπτυξη στοχαστικής σκέψης</vt:lpstr>
      <vt:lpstr>Η στατιστική εκπαίδευση ως αυτόνομο πεδίο έρευνας</vt:lpstr>
      <vt:lpstr>Ευχαριστώ για την προσοχή σας!</vt:lpstr>
      <vt:lpstr>Σχολικό Βιβλίο Β’ Γυμνασίου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Education</dc:title>
  <dc:creator>.</dc:creator>
  <cp:lastModifiedBy>dionysiab</cp:lastModifiedBy>
  <cp:revision>260</cp:revision>
  <dcterms:created xsi:type="dcterms:W3CDTF">2012-01-05T11:55:02Z</dcterms:created>
  <dcterms:modified xsi:type="dcterms:W3CDTF">2015-01-07T11:36:07Z</dcterms:modified>
</cp:coreProperties>
</file>