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355" r:id="rId3"/>
    <p:sldId id="351" r:id="rId4"/>
    <p:sldId id="352" r:id="rId5"/>
    <p:sldId id="339" r:id="rId6"/>
    <p:sldId id="259" r:id="rId7"/>
    <p:sldId id="312" r:id="rId8"/>
    <p:sldId id="267" r:id="rId9"/>
    <p:sldId id="356" r:id="rId10"/>
    <p:sldId id="357" r:id="rId11"/>
    <p:sldId id="358" r:id="rId12"/>
    <p:sldId id="353" r:id="rId13"/>
    <p:sldId id="354" r:id="rId14"/>
  </p:sldIdLst>
  <p:sldSz cx="9144000" cy="6858000" type="screen4x3"/>
  <p:notesSz cx="6858000" cy="9144000"/>
  <p:custDataLst>
    <p:tags r:id="rId1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3E7FF"/>
    <a:srgbClr val="3FCD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5833" autoAdjust="0"/>
  </p:normalViewPr>
  <p:slideViewPr>
    <p:cSldViewPr>
      <p:cViewPr varScale="1">
        <p:scale>
          <a:sx n="70" d="100"/>
          <a:sy n="70" d="100"/>
        </p:scale>
        <p:origin x="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19E2-F835-46BA-A3F7-4D1C69317951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70B6FA-ACAF-4752-814D-2F4F974914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649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560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163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638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3D83B-78A8-4EBD-84C5-050C72441809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5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008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FFD4-1A83-447A-B524-9B2277A3DDDD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5013C-0741-4C73-9C04-932A71E01F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7329-B135-45DE-A808-8DDD8A776E6C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6DC7-29E4-443D-834D-8E642C737D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9B72-B1CA-4770-9D9F-BBF2817AAF8C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50C7-6ACC-46F5-8744-58E816F279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Corbel" pitchFamily="34" charset="0"/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7175-EA81-42F7-B299-325276891A77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371D-E272-445E-9690-BDBBE301CD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964F-6A3A-4B3A-BC58-A3E18D0D0FC8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70708-6EFA-44C7-A5C1-8464C975A2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29D9-2D28-4425-90FF-E2C71D6A78BB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06D8-0FC0-4BC7-9A46-07F220AC87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303A-D8E0-4724-9212-8FCEA19BF10D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7356-5566-463F-B05B-F4A9308F7D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20801-5ED4-4007-8FA7-81902C34FC23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AE80-0D08-44A1-87BA-9EFDE81690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26BC-8D5C-4A41-A844-CC81A6B834BD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D7C0-A2CE-4F01-920C-80F4FC65D1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D418-53F9-4160-A99D-A6BAF88E5287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4218-AAAF-495E-9069-435299014F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6440-2B7B-4643-8B8F-86E311BDEFD3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7CE8-5D28-43F2-B616-D929910715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24F976-DB04-49AE-8638-83BA54452294}" type="datetimeFigureOut">
              <a:rPr lang="el-GR"/>
              <a:pPr>
                <a:defRPr/>
              </a:pPr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D3A27-2846-4238-A872-0CF6CC9895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spanidou@di.uoa.gr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ccess.uoa.gr/ATHENA/gre/pages/download/83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8640"/>
            <a:ext cx="2627784" cy="644705"/>
          </a:xfrm>
          <a:prstGeom prst="rect">
            <a:avLst/>
          </a:prstGeom>
        </p:spPr>
      </p:pic>
      <p:pic>
        <p:nvPicPr>
          <p:cNvPr id="10" name="Εικόνα 5" descr="Λογότυπο-Κεντρικό Μητρώο Ελληνικών Ανοικτών Μαθημάτων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0355" y="885816"/>
            <a:ext cx="2419121" cy="239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Τίτλος 1"/>
          <p:cNvSpPr txBox="1">
            <a:spLocks/>
          </p:cNvSpPr>
          <p:nvPr/>
        </p:nvSpPr>
        <p:spPr>
          <a:xfrm>
            <a:off x="179512" y="4005064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l-GR" sz="3200" b="1" spc="200" dirty="0" smtClean="0">
                <a:solidFill>
                  <a:srgbClr val="5075BC"/>
                </a:solidFill>
                <a:latin typeface="+mj-lt"/>
              </a:rPr>
              <a:t>Οδηγίες </a:t>
            </a:r>
            <a:r>
              <a:rPr lang="el-GR" sz="3200" b="1" spc="200" dirty="0">
                <a:solidFill>
                  <a:srgbClr val="5075BC"/>
                </a:solidFill>
                <a:latin typeface="+mj-lt"/>
              </a:rPr>
              <a:t>δημιουργίας </a:t>
            </a:r>
            <a:r>
              <a:rPr lang="el-GR" sz="3200" b="1" spc="200" dirty="0" err="1">
                <a:solidFill>
                  <a:srgbClr val="5075BC"/>
                </a:solidFill>
                <a:latin typeface="+mj-lt"/>
              </a:rPr>
              <a:t>προσβάσιμων</a:t>
            </a:r>
            <a:r>
              <a:rPr lang="el-GR" sz="3200" b="1" spc="200" dirty="0">
                <a:solidFill>
                  <a:srgbClr val="5075BC"/>
                </a:solidFill>
                <a:latin typeface="+mj-lt"/>
              </a:rPr>
              <a:t> εγγράφων PDF από </a:t>
            </a:r>
            <a:r>
              <a:rPr lang="el-GR" sz="3200" b="1" spc="200" dirty="0" err="1">
                <a:solidFill>
                  <a:srgbClr val="5075BC"/>
                </a:solidFill>
                <a:latin typeface="+mj-lt"/>
              </a:rPr>
              <a:t>προσβάσιμα</a:t>
            </a:r>
            <a:r>
              <a:rPr lang="el-GR" sz="3200" b="1" spc="200" dirty="0">
                <a:solidFill>
                  <a:srgbClr val="5075BC"/>
                </a:solidFill>
                <a:latin typeface="+mj-lt"/>
              </a:rPr>
              <a:t> έγγραφα MS-Word και </a:t>
            </a:r>
            <a:r>
              <a:rPr lang="en-US" sz="3200" b="1" spc="200" dirty="0">
                <a:solidFill>
                  <a:srgbClr val="5075BC"/>
                </a:solidFill>
                <a:latin typeface="+mj-lt"/>
              </a:rPr>
              <a:t>MS-PowerPoint</a:t>
            </a:r>
            <a:r>
              <a:rPr lang="el-GR" sz="3200" b="1" spc="200" dirty="0">
                <a:solidFill>
                  <a:srgbClr val="5075BC"/>
                </a:solidFill>
                <a:latin typeface="+mj-lt"/>
              </a:rPr>
              <a:t>2013</a:t>
            </a: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395536" y="558924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500"/>
              </a:spcBef>
            </a:pPr>
            <a:r>
              <a:rPr lang="el-GR" sz="2800" b="1" dirty="0" smtClean="0">
                <a:solidFill>
                  <a:schemeClr val="bg1"/>
                </a:solidFill>
                <a:latin typeface="+mj-lt"/>
              </a:rPr>
              <a:t>Ασημίνα </a:t>
            </a:r>
            <a:r>
              <a:rPr lang="el-GR" sz="2800" b="1" dirty="0" err="1" smtClean="0">
                <a:solidFill>
                  <a:schemeClr val="bg1"/>
                </a:solidFill>
                <a:latin typeface="+mj-lt"/>
              </a:rPr>
              <a:t>Σπανίδου</a:t>
            </a:r>
            <a:endParaRPr lang="el-GR" sz="2800" b="1" dirty="0" smtClean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ts val="500"/>
              </a:spcBef>
            </a:pPr>
            <a:r>
              <a:rPr lang="en-US" sz="2000" dirty="0" smtClean="0">
                <a:solidFill>
                  <a:srgbClr val="0070C0"/>
                </a:solidFill>
                <a:latin typeface="+mj-lt"/>
                <a:hlinkClick r:id="rId5" tooltip="Ασημίνα Σπανίδου"/>
              </a:rPr>
              <a:t>aspanidou@di.uoa.gr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77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l-GR" spc="200" dirty="0" smtClean="0">
                <a:solidFill>
                  <a:srgbClr val="5075BC"/>
                </a:solidFill>
                <a:cs typeface="Arial" charset="0"/>
              </a:rPr>
              <a:t>Μετατροπή εγγράφου </a:t>
            </a:r>
            <a:r>
              <a:rPr lang="el-GR" spc="200" dirty="0">
                <a:solidFill>
                  <a:srgbClr val="5075BC"/>
                </a:solidFill>
                <a:cs typeface="Arial" charset="0"/>
              </a:rPr>
              <a:t>σε </a:t>
            </a:r>
            <a:r>
              <a:rPr lang="en-US" spc="200" dirty="0">
                <a:solidFill>
                  <a:srgbClr val="5075BC"/>
                </a:solidFill>
                <a:cs typeface="Arial" charset="0"/>
              </a:rPr>
              <a:t>PDF</a:t>
            </a:r>
            <a:endParaRPr lang="el-GR" spc="200" dirty="0">
              <a:solidFill>
                <a:srgbClr val="5075BC"/>
              </a:solidFill>
              <a:cs typeface="Arial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el-GR" dirty="0">
                <a:solidFill>
                  <a:schemeClr val="bg1"/>
                </a:solidFill>
                <a:latin typeface="+mj-lt"/>
              </a:rPr>
              <a:t>Κάντε κλικ στην Καρτέλα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Accessibility. </a:t>
            </a:r>
          </a:p>
          <a:p>
            <a:pPr lvl="1" algn="just"/>
            <a:r>
              <a:rPr lang="el-GR" dirty="0">
                <a:solidFill>
                  <a:schemeClr val="bg1"/>
                </a:solidFill>
                <a:latin typeface="+mj-lt"/>
              </a:rPr>
              <a:t>Κάντε κλικ στην επιλογή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Create Accessible PDF.</a:t>
            </a:r>
            <a:endParaRPr lang="el-G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Εικόνα 3" descr="Επιλογή Create Accessible PDF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6192688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0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800200"/>
          </a:xfrm>
        </p:spPr>
        <p:txBody>
          <a:bodyPr>
            <a:normAutofit/>
          </a:bodyPr>
          <a:lstStyle/>
          <a:p>
            <a:r>
              <a:rPr lang="el-GR" spc="200" dirty="0">
                <a:solidFill>
                  <a:srgbClr val="5075BC"/>
                </a:solidFill>
                <a:cs typeface="Arial" charset="0"/>
              </a:rPr>
              <a:t>Ερωτήσεις</a:t>
            </a:r>
            <a:r>
              <a:rPr lang="en-US" spc="200" dirty="0" smtClean="0">
                <a:solidFill>
                  <a:srgbClr val="5075BC"/>
                </a:solidFill>
                <a:cs typeface="Arial" charset="0"/>
              </a:rPr>
              <a:t>…</a:t>
            </a:r>
            <a:endParaRPr lang="el-GR" spc="200" dirty="0">
              <a:solidFill>
                <a:srgbClr val="5075B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Κεντρικό Μητρώο Ελληνικών Ανοικτών Μαθημάτων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bg1"/>
                </a:solidFill>
                <a:latin typeface="+mj-lt"/>
              </a:rPr>
              <a:t>Το έργο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“</a:t>
            </a:r>
            <a:r>
              <a:rPr lang="el-GR" sz="2000" b="1" dirty="0">
                <a:solidFill>
                  <a:schemeClr val="bg1"/>
                </a:solidFill>
                <a:latin typeface="+mj-lt"/>
              </a:rPr>
              <a:t>Κεντρικό Μητρώο Ελληνικών Ανοικτών Μαθημάτων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” 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01008"/>
            <a:ext cx="5269858" cy="1254256"/>
          </a:xfrm>
          <a:prstGeom prst="rect">
            <a:avLst/>
          </a:prstGeom>
          <a:noFill/>
        </p:spPr>
      </p:pic>
      <p:pic>
        <p:nvPicPr>
          <p:cNvPr id="6" name="7 - Εικόνα" descr="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661248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spc="200" dirty="0">
                <a:solidFill>
                  <a:srgbClr val="5075BC"/>
                </a:solidFill>
                <a:latin typeface="+mj-lt"/>
                <a:ea typeface="+mn-ea"/>
                <a:cs typeface="Arial" charset="0"/>
              </a:rPr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Το παρόν εκπαιδευτικό υλικό υπόκειται σε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άδειες χρήσης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Creative Commons. </a:t>
            </a:r>
          </a:p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>
              <a:buNone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5853" y="5157192"/>
            <a:ext cx="185229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spc="200" dirty="0">
                <a:solidFill>
                  <a:srgbClr val="5075BC"/>
                </a:solidFill>
                <a:latin typeface="+mj-lt"/>
                <a:ea typeface="+mn-ea"/>
                <a:cs typeface="Arial" charset="0"/>
              </a:rPr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Ανοικτά Ακαδημαϊκά Μαθήματα στο Πανεπιστήμιο Αθηνών</a:t>
            </a: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</a:rPr>
              <a:t>» έχει χρηματοδοτήσει μόνο την αναδιαμόρφωση του εκπαιδευτικού υλικού.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80" y="5157192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5404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0" spc="200" dirty="0">
                <a:solidFill>
                  <a:srgbClr val="5075BC"/>
                </a:solidFill>
                <a:latin typeface="+mj-lt"/>
                <a:ea typeface="+mn-ea"/>
                <a:cs typeface="Arial" charset="0"/>
              </a:rPr>
              <a:t>Παραγωγή</a:t>
            </a:r>
            <a:r>
              <a:rPr lang="el-GR" b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l-GR" b="0" spc="200" dirty="0" err="1">
                <a:solidFill>
                  <a:srgbClr val="5075BC"/>
                </a:solidFill>
                <a:latin typeface="+mj-lt"/>
                <a:ea typeface="+mn-ea"/>
                <a:cs typeface="Arial" charset="0"/>
              </a:rPr>
              <a:t>προσβάσιμου</a:t>
            </a:r>
            <a:r>
              <a:rPr lang="el-GR" b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b="0" spc="200" dirty="0">
                <a:solidFill>
                  <a:srgbClr val="5075BC"/>
                </a:solidFill>
                <a:latin typeface="+mj-lt"/>
                <a:ea typeface="+mn-ea"/>
                <a:cs typeface="Arial" charset="0"/>
              </a:rPr>
              <a:t>PDF</a:t>
            </a:r>
            <a:endParaRPr lang="el-GR" b="0" spc="200" dirty="0">
              <a:solidFill>
                <a:srgbClr val="5075BC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3240359"/>
          </a:xfrm>
        </p:spPr>
        <p:txBody>
          <a:bodyPr rtlCol="0">
            <a:normAutofit fontScale="62500" lnSpcReduction="20000"/>
          </a:bodyPr>
          <a:lstStyle/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l-GR" sz="5800" b="1" dirty="0">
                <a:solidFill>
                  <a:schemeClr val="bg1"/>
                </a:solidFill>
                <a:latin typeface="Calibri" panose="020F0502020204030204" pitchFamily="34" charset="0"/>
              </a:rPr>
              <a:t>Παραγωγή προσβάσιμου </a:t>
            </a:r>
            <a:r>
              <a:rPr lang="en-US" sz="5800" b="1" dirty="0">
                <a:solidFill>
                  <a:schemeClr val="bg1"/>
                </a:solidFill>
                <a:latin typeface="Calibri" panose="020F0502020204030204" pitchFamily="34" charset="0"/>
              </a:rPr>
              <a:t>PDF </a:t>
            </a:r>
            <a:r>
              <a:rPr lang="el-GR" sz="5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με</a:t>
            </a:r>
            <a:r>
              <a:rPr lang="el-GR" sz="6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sz="6400" b="1" dirty="0">
                <a:solidFill>
                  <a:schemeClr val="bg1"/>
                </a:solidFill>
                <a:latin typeface="Calibri" panose="020F0502020204030204" pitchFamily="34" charset="0"/>
              </a:rPr>
              <a:t>χρήση ειδικού </a:t>
            </a:r>
            <a:r>
              <a:rPr lang="el-GR" sz="6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plug-in  </a:t>
            </a:r>
          </a:p>
          <a:p>
            <a:pPr marL="0" lvl="0" indent="0" algn="ctr" eaLnBrk="1" fontAlgn="auto" hangingPunct="1">
              <a:spcAft>
                <a:spcPts val="0"/>
              </a:spcAft>
              <a:buNone/>
              <a:defRPr/>
            </a:pPr>
            <a:endParaRPr lang="el-GR" sz="57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l-GR" sz="5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ZHAW </a:t>
            </a:r>
            <a:r>
              <a:rPr lang="el-GR" sz="5100" dirty="0">
                <a:solidFill>
                  <a:schemeClr val="bg1"/>
                </a:solidFill>
                <a:latin typeface="Calibri" panose="020F0502020204030204" pitchFamily="34" charset="0"/>
              </a:rPr>
              <a:t>PowerPoint </a:t>
            </a:r>
            <a:r>
              <a:rPr lang="el-GR" sz="5100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el-GR" sz="5100" dirty="0">
                <a:solidFill>
                  <a:schemeClr val="bg1"/>
                </a:solidFill>
                <a:latin typeface="Calibri" panose="020F0502020204030204" pitchFamily="34" charset="0"/>
              </a:rPr>
              <a:t> Word </a:t>
            </a:r>
            <a:r>
              <a:rPr lang="el-GR" sz="5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Accessibility</a:t>
            </a:r>
            <a:endParaRPr lang="en-US" sz="51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1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96144"/>
          </a:xfrm>
        </p:spPr>
        <p:txBody>
          <a:bodyPr/>
          <a:lstStyle/>
          <a:p>
            <a:pPr eaLnBrk="1" hangingPunct="1"/>
            <a:r>
              <a:rPr lang="el-GR" b="0" spc="200" dirty="0">
                <a:solidFill>
                  <a:srgbClr val="5075BC"/>
                </a:solidFill>
                <a:latin typeface="+mj-lt"/>
                <a:ea typeface="+mn-ea"/>
                <a:cs typeface="Arial" charset="0"/>
              </a:rPr>
              <a:t>ZHAW PowerPoint </a:t>
            </a:r>
            <a:r>
              <a:rPr lang="el-GR" b="0" spc="200" dirty="0" err="1">
                <a:solidFill>
                  <a:srgbClr val="5075BC"/>
                </a:solidFill>
                <a:latin typeface="+mj-lt"/>
                <a:ea typeface="+mn-ea"/>
                <a:cs typeface="Arial" charset="0"/>
              </a:rPr>
              <a:t>and</a:t>
            </a:r>
            <a:r>
              <a:rPr lang="el-GR" b="0" spc="200" dirty="0">
                <a:solidFill>
                  <a:srgbClr val="5075BC"/>
                </a:solidFill>
                <a:latin typeface="+mj-lt"/>
                <a:ea typeface="+mn-ea"/>
                <a:cs typeface="Arial" charset="0"/>
              </a:rPr>
              <a:t> Word Accessibility </a:t>
            </a:r>
            <a:r>
              <a:rPr lang="en-US" b="0" spc="200" dirty="0">
                <a:solidFill>
                  <a:srgbClr val="5075BC"/>
                </a:solidFill>
                <a:latin typeface="+mj-lt"/>
                <a:ea typeface="+mn-ea"/>
                <a:cs typeface="Arial" charset="0"/>
              </a:rPr>
              <a:t>plugin (1/</a:t>
            </a:r>
            <a:r>
              <a:rPr lang="el-GR" b="0" spc="200" dirty="0">
                <a:solidFill>
                  <a:srgbClr val="5075BC"/>
                </a:solidFill>
                <a:latin typeface="+mj-lt"/>
                <a:ea typeface="+mn-ea"/>
                <a:cs typeface="Arial" charset="0"/>
              </a:rPr>
              <a:t>3</a:t>
            </a:r>
            <a:r>
              <a:rPr lang="en-US" b="0" spc="200" dirty="0">
                <a:solidFill>
                  <a:srgbClr val="5075BC"/>
                </a:solidFill>
                <a:latin typeface="+mj-lt"/>
                <a:ea typeface="+mn-ea"/>
                <a:cs typeface="Arial" charset="0"/>
              </a:rPr>
              <a:t>)</a:t>
            </a:r>
            <a:endParaRPr lang="el-GR" b="0" spc="200" dirty="0">
              <a:solidFill>
                <a:srgbClr val="5075BC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16832"/>
            <a:ext cx="8678168" cy="4525963"/>
          </a:xfrm>
        </p:spPr>
        <p:txBody>
          <a:bodyPr rtlCol="0"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χρησιμοποιείται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ως plug-in στις εφαρμογές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MS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Word και MS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PowerPoint 201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en-U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εξετάζει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το έγγραφό σας για ένα σύνολο πιθανών προβλημάτων, που ενδέχεται να αντιμετωπίσουν τα άτομα με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αναπηρία. </a:t>
            </a:r>
            <a:endParaRPr lang="en-U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δημιουργεί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αντίστοιχα προσβάσιμα αρχεία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PDF.</a:t>
            </a:r>
            <a:endParaRPr lang="en-U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Τίτλος"/>
          <p:cNvSpPr>
            <a:spLocks noGrp="1"/>
          </p:cNvSpPr>
          <p:nvPr>
            <p:ph type="title"/>
          </p:nvPr>
        </p:nvSpPr>
        <p:spPr>
          <a:xfrm>
            <a:off x="0" y="562670"/>
            <a:ext cx="9144000" cy="778098"/>
          </a:xfrm>
        </p:spPr>
        <p:txBody>
          <a:bodyPr/>
          <a:lstStyle/>
          <a:p>
            <a:pPr eaLnBrk="1" hangingPunct="1"/>
            <a:r>
              <a:rPr lang="el-GR" b="0" spc="200" dirty="0">
                <a:solidFill>
                  <a:srgbClr val="5075BC"/>
                </a:solidFill>
                <a:latin typeface="+mj-lt"/>
                <a:cs typeface="Arial" charset="0"/>
              </a:rPr>
              <a:t>ZHAW PowerPoint and Word </a:t>
            </a:r>
            <a:r>
              <a:rPr lang="el-GR" b="0" spc="200" dirty="0" err="1">
                <a:solidFill>
                  <a:srgbClr val="5075BC"/>
                </a:solidFill>
                <a:latin typeface="+mj-lt"/>
                <a:cs typeface="Arial" charset="0"/>
              </a:rPr>
              <a:t>Accessibility</a:t>
            </a:r>
            <a:r>
              <a:rPr lang="el-GR" b="0" spc="200" dirty="0">
                <a:solidFill>
                  <a:srgbClr val="5075BC"/>
                </a:solidFill>
                <a:latin typeface="+mj-lt"/>
                <a:cs typeface="Arial" charset="0"/>
              </a:rPr>
              <a:t> </a:t>
            </a:r>
            <a:r>
              <a:rPr lang="en-US" b="0" spc="200" dirty="0">
                <a:solidFill>
                  <a:srgbClr val="5075BC"/>
                </a:solidFill>
                <a:latin typeface="+mj-lt"/>
                <a:cs typeface="Arial" charset="0"/>
              </a:rPr>
              <a:t>plugin </a:t>
            </a:r>
            <a:r>
              <a:rPr lang="en-US" b="0" spc="200" dirty="0" smtClean="0">
                <a:solidFill>
                  <a:srgbClr val="5075BC"/>
                </a:solidFill>
                <a:latin typeface="+mj-lt"/>
                <a:cs typeface="Arial" charset="0"/>
              </a:rPr>
              <a:t>(</a:t>
            </a:r>
            <a:r>
              <a:rPr lang="el-GR" b="0" spc="200" dirty="0" smtClean="0">
                <a:solidFill>
                  <a:srgbClr val="5075BC"/>
                </a:solidFill>
                <a:latin typeface="+mj-lt"/>
                <a:cs typeface="Arial" charset="0"/>
              </a:rPr>
              <a:t>2</a:t>
            </a:r>
            <a:r>
              <a:rPr lang="en-US" b="0" spc="200" dirty="0" smtClean="0">
                <a:solidFill>
                  <a:srgbClr val="5075BC"/>
                </a:solidFill>
                <a:latin typeface="+mj-lt"/>
                <a:cs typeface="Arial" charset="0"/>
              </a:rPr>
              <a:t>/</a:t>
            </a:r>
            <a:r>
              <a:rPr lang="el-GR" b="0" spc="200" dirty="0">
                <a:solidFill>
                  <a:srgbClr val="5075BC"/>
                </a:solidFill>
                <a:latin typeface="+mj-lt"/>
                <a:cs typeface="Arial" charset="0"/>
              </a:rPr>
              <a:t>3</a:t>
            </a:r>
            <a:r>
              <a:rPr lang="en-US" b="0" spc="200" dirty="0">
                <a:solidFill>
                  <a:srgbClr val="5075BC"/>
                </a:solidFill>
                <a:latin typeface="+mj-lt"/>
                <a:cs typeface="Arial" charset="0"/>
              </a:rPr>
              <a:t>)</a:t>
            </a:r>
            <a:endParaRPr lang="el-GR" b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60240"/>
            <a:ext cx="8892480" cy="4925144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Κάθε πρόβλημα ταξινομείται σε μία από τις εξής κατηγορίες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endParaRPr lang="en-U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Accessibility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Issue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Υπάρχει σφάλμα προσβασιμότητας σε συγκεκριμένο σημείο περιεχομένου, που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είναι πολύ δύσκολο ή αδύνατο να γίνει αντιληπτό από άτομα με αναπηρία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Warning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: Μια προειδοποίηση προσβασιμότητας δίνεται σε περιεχόμενο, το οποίο στις περισσότερες, αλλά όχι σε όλες, τις περιπτώσεις καθιστά πολύ δύσκολο να γίνει αντιληπτό από άτομα με αναπηρία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Question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: Ερώτημα προσβασιμότητας δίνεται σε περιεχόμενο, το οποίο ίσως και να μην γινόταν αντιληπτό  από άτομα με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αναπηρία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467544" y="503486"/>
            <a:ext cx="8229600" cy="837282"/>
          </a:xfrm>
        </p:spPr>
        <p:txBody>
          <a:bodyPr/>
          <a:lstStyle/>
          <a:p>
            <a:pPr eaLnBrk="1" hangingPunct="1"/>
            <a:r>
              <a:rPr lang="el-GR" b="0" spc="200" dirty="0" smtClean="0">
                <a:solidFill>
                  <a:srgbClr val="5075BC"/>
                </a:solidFill>
                <a:latin typeface="+mj-lt"/>
                <a:cs typeface="Arial" charset="0"/>
              </a:rPr>
              <a:t>ZHAW PowerPoint and Word </a:t>
            </a:r>
            <a:r>
              <a:rPr lang="el-GR" b="0" spc="200" dirty="0" err="1" smtClean="0">
                <a:solidFill>
                  <a:srgbClr val="5075BC"/>
                </a:solidFill>
                <a:latin typeface="+mj-lt"/>
                <a:cs typeface="Arial" charset="0"/>
              </a:rPr>
              <a:t>Accessibility</a:t>
            </a:r>
            <a:r>
              <a:rPr lang="el-GR" b="0" spc="200" dirty="0" smtClean="0">
                <a:solidFill>
                  <a:srgbClr val="5075BC"/>
                </a:solidFill>
                <a:latin typeface="+mj-lt"/>
                <a:cs typeface="Arial" charset="0"/>
              </a:rPr>
              <a:t> </a:t>
            </a:r>
            <a:r>
              <a:rPr lang="en-US" b="0" spc="200" dirty="0" smtClean="0">
                <a:solidFill>
                  <a:srgbClr val="5075BC"/>
                </a:solidFill>
                <a:latin typeface="+mj-lt"/>
                <a:cs typeface="Arial" charset="0"/>
              </a:rPr>
              <a:t>plugin (</a:t>
            </a:r>
            <a:r>
              <a:rPr lang="el-GR" b="0" spc="200" dirty="0" smtClean="0">
                <a:solidFill>
                  <a:srgbClr val="5075BC"/>
                </a:solidFill>
                <a:latin typeface="+mj-lt"/>
                <a:cs typeface="Arial" charset="0"/>
              </a:rPr>
              <a:t>3</a:t>
            </a:r>
            <a:r>
              <a:rPr lang="en-US" b="0" spc="200" dirty="0" smtClean="0">
                <a:solidFill>
                  <a:srgbClr val="5075BC"/>
                </a:solidFill>
                <a:latin typeface="+mj-lt"/>
                <a:cs typeface="Arial" charset="0"/>
              </a:rPr>
              <a:t>/</a:t>
            </a:r>
            <a:r>
              <a:rPr lang="el-GR" b="0" spc="200" dirty="0" smtClean="0">
                <a:solidFill>
                  <a:srgbClr val="5075BC"/>
                </a:solidFill>
                <a:latin typeface="+mj-lt"/>
                <a:cs typeface="Arial" charset="0"/>
              </a:rPr>
              <a:t>3</a:t>
            </a:r>
            <a:r>
              <a:rPr lang="en-US" b="0" spc="200" dirty="0" smtClean="0">
                <a:solidFill>
                  <a:srgbClr val="5075BC"/>
                </a:solidFill>
                <a:latin typeface="+mj-lt"/>
                <a:cs typeface="Arial" charset="0"/>
              </a:rPr>
              <a:t>)</a:t>
            </a:r>
            <a:endParaRPr lang="el-GR" sz="4800" b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180528" y="2132856"/>
            <a:ext cx="9145016" cy="5112568"/>
          </a:xfrm>
        </p:spPr>
        <p:txBody>
          <a:bodyPr rtlCol="0">
            <a:normAutofit/>
          </a:bodyPr>
          <a:lstStyle/>
          <a:p>
            <a:pPr lvl="1"/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Κάντε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κλικ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στο σύνδεσμο : </a:t>
            </a:r>
            <a:r>
              <a:rPr lang="el-GR" sz="2600" i="1" u="sng" dirty="0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http://</a:t>
            </a:r>
            <a:r>
              <a:rPr lang="en-US" sz="2600" i="1" u="sng" dirty="0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access</a:t>
            </a:r>
            <a:r>
              <a:rPr lang="el-GR" sz="2600" i="1" u="sng" dirty="0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.</a:t>
            </a:r>
            <a:r>
              <a:rPr lang="en-US" sz="2600" i="1" u="sng" dirty="0" err="1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uoa</a:t>
            </a:r>
            <a:r>
              <a:rPr lang="el-GR" sz="2600" i="1" u="sng" dirty="0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.</a:t>
            </a:r>
            <a:r>
              <a:rPr lang="en-US" sz="2600" i="1" u="sng" dirty="0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gr</a:t>
            </a:r>
            <a:r>
              <a:rPr lang="el-GR" sz="2600" i="1" u="sng" dirty="0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/</a:t>
            </a:r>
            <a:r>
              <a:rPr lang="en-US" sz="2600" i="1" u="sng" dirty="0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ATHENA</a:t>
            </a:r>
            <a:r>
              <a:rPr lang="el-GR" sz="2600" i="1" u="sng" dirty="0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/</a:t>
            </a:r>
            <a:r>
              <a:rPr lang="en-US" sz="2600" i="1" u="sng" dirty="0" err="1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gre</a:t>
            </a:r>
            <a:r>
              <a:rPr lang="el-GR" sz="2600" i="1" u="sng" dirty="0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/</a:t>
            </a:r>
            <a:r>
              <a:rPr lang="en-US" sz="2600" i="1" u="sng" dirty="0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pages</a:t>
            </a:r>
            <a:r>
              <a:rPr lang="el-GR" sz="2600" i="1" u="sng" dirty="0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/</a:t>
            </a:r>
            <a:r>
              <a:rPr lang="en-US" sz="2600" i="1" u="sng" dirty="0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download</a:t>
            </a:r>
            <a:r>
              <a:rPr lang="el-GR" sz="2600" i="1" u="sng" dirty="0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/837</a:t>
            </a:r>
            <a:r>
              <a:rPr lang="el-GR" sz="2600" i="1" dirty="0">
                <a:solidFill>
                  <a:schemeClr val="bg1"/>
                </a:solidFill>
                <a:latin typeface="Calibri" panose="020F0502020204030204" pitchFamily="34" charset="0"/>
                <a:hlinkClick r:id="rId2" tooltip="Σύνδεσμος λήψης εργαλείου ZHAW PowerPoint and Word Accessibility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.</a:t>
            </a:r>
            <a:endParaRPr lang="el-GR" sz="2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/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</a:rPr>
              <a:t>Κατεβάστε το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plug-in «ZHAW PowerPoint and Word Accessibility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».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Εγκαταστήστε το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plug-in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στον υπολογιστή σας.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Δημιουργήστε </a:t>
            </a:r>
            <a:r>
              <a:rPr lang="el-GR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προσβάσιμα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αρχεία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MS-Word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 ή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MS-PowerPoint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2013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l-GR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44016" y="274638"/>
            <a:ext cx="9468544" cy="1143000"/>
          </a:xfrm>
        </p:spPr>
        <p:txBody>
          <a:bodyPr/>
          <a:lstStyle/>
          <a:p>
            <a:r>
              <a:rPr lang="el-GR" b="0" spc="200" dirty="0">
                <a:solidFill>
                  <a:srgbClr val="5075BC"/>
                </a:solidFill>
                <a:latin typeface="+mj-lt"/>
                <a:cs typeface="Arial" charset="0"/>
              </a:rPr>
              <a:t>Έλεγχος βαθμού προσβασιμότητας</a:t>
            </a:r>
            <a:endParaRPr lang="el-GR" dirty="0">
              <a:latin typeface="+mj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sz="2400" dirty="0" smtClean="0">
                <a:solidFill>
                  <a:schemeClr val="bg1"/>
                </a:solidFill>
                <a:latin typeface="+mj-lt"/>
              </a:rPr>
              <a:t>Κάντε </a:t>
            </a:r>
            <a:r>
              <a:rPr lang="el-GR" sz="2400" dirty="0">
                <a:solidFill>
                  <a:schemeClr val="bg1"/>
                </a:solidFill>
                <a:latin typeface="+mj-lt"/>
              </a:rPr>
              <a:t>κλικ στην καρτέλα </a:t>
            </a:r>
            <a:r>
              <a:rPr lang="el-GR" sz="2400" dirty="0" err="1">
                <a:solidFill>
                  <a:schemeClr val="bg1"/>
                </a:solidFill>
                <a:latin typeface="+mj-lt"/>
              </a:rPr>
              <a:t>Accessibility</a:t>
            </a:r>
            <a:r>
              <a:rPr lang="el-GR" sz="24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lvl="1"/>
            <a:r>
              <a:rPr lang="el-GR" sz="2400" dirty="0">
                <a:solidFill>
                  <a:schemeClr val="bg1"/>
                </a:solidFill>
                <a:latin typeface="+mj-lt"/>
              </a:rPr>
              <a:t>Κάντε κλικ στην επιλογή </a:t>
            </a:r>
            <a:r>
              <a:rPr lang="el-GR" sz="2400" dirty="0" err="1">
                <a:solidFill>
                  <a:schemeClr val="bg1"/>
                </a:solidFill>
                <a:latin typeface="+mj-lt"/>
              </a:rPr>
              <a:t>Check</a:t>
            </a:r>
            <a:r>
              <a:rPr lang="el-G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400" dirty="0" err="1">
                <a:solidFill>
                  <a:schemeClr val="bg1"/>
                </a:solidFill>
                <a:latin typeface="+mj-lt"/>
              </a:rPr>
              <a:t>Document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.</a:t>
            </a:r>
            <a:r>
              <a:rPr lang="el-GR" sz="2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el-GR" sz="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Εικόνα 3" descr="Έλεγχος βαθμού προσβασιμότητας εγγράφου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26469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4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l-GR" spc="200" dirty="0" smtClean="0">
                <a:solidFill>
                  <a:srgbClr val="5075BC"/>
                </a:solidFill>
                <a:cs typeface="Arial" charset="0"/>
              </a:rPr>
              <a:t>Διόρθωση σφαλμάτων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Για </a:t>
            </a:r>
            <a:r>
              <a:rPr lang="el-GR" sz="2400" dirty="0">
                <a:solidFill>
                  <a:schemeClr val="bg1"/>
                </a:solidFill>
                <a:latin typeface="+mj-lt"/>
              </a:rPr>
              <a:t>την ολοκλήρωση της διόρθωσης ενός σφάλματος ή μιας </a:t>
            </a: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προειδοποίησης, </a:t>
            </a:r>
            <a:r>
              <a:rPr lang="el-GR" sz="2400" dirty="0">
                <a:solidFill>
                  <a:schemeClr val="bg1"/>
                </a:solidFill>
                <a:latin typeface="+mj-lt"/>
              </a:rPr>
              <a:t>κάντε κλικ στην επιλογή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Apply</a:t>
            </a:r>
            <a:r>
              <a:rPr lang="el-GR" sz="24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4" name="Εικόνα 3" descr="Παράθυρο εργασιών όπου εμφανίζονται προβλήματα προσβασιμότητας του εγγράφου."/>
          <p:cNvPicPr/>
          <p:nvPr/>
        </p:nvPicPr>
        <p:blipFill>
          <a:blip r:embed="rId2"/>
          <a:stretch>
            <a:fillRect/>
          </a:stretch>
        </p:blipFill>
        <p:spPr>
          <a:xfrm>
            <a:off x="5580112" y="1417638"/>
            <a:ext cx="2831207" cy="51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4/4/2013 4:17:47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 t r u e < / C h e c k T e x t S i z e >  
     < C h e c k S c r e e n T i p > t r u e < / C h e c k S c r e e n T i p >  
     < S h o w S h a p e N a m e C o l u m n > f a l s e < / S h o w S h a p e N a m e C o l u m n >  
     < S h o w I s s u e D e s c r i p t i o n > f a l s e 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9BF5F2B-6321-4B34-A0E6-9F188D0CA40F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434</Words>
  <Application>Microsoft Office PowerPoint</Application>
  <PresentationFormat>Προβολή στην οθόνη (4:3)</PresentationFormat>
  <Paragraphs>55</Paragraphs>
  <Slides>12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Θέμα του Office</vt:lpstr>
      <vt:lpstr>Παρουσίαση του PowerPoint</vt:lpstr>
      <vt:lpstr>Άδειες Χρήσης</vt:lpstr>
      <vt:lpstr>Χρηματοδότηση</vt:lpstr>
      <vt:lpstr>Παραγωγή προσβάσιμου PDF</vt:lpstr>
      <vt:lpstr>ZHAW PowerPoint and Word Accessibility plugin (1/3)</vt:lpstr>
      <vt:lpstr>ZHAW PowerPoint and Word Accessibility plugin (2/3)</vt:lpstr>
      <vt:lpstr>ZHAW PowerPoint and Word Accessibility plugin (3/3)</vt:lpstr>
      <vt:lpstr>Έλεγχος βαθμού προσβασιμότητας</vt:lpstr>
      <vt:lpstr>Διόρθωση σφαλμάτων</vt:lpstr>
      <vt:lpstr>Μετατροπή εγγράφου σε PDF</vt:lpstr>
      <vt:lpstr>Ερωτήσεις…</vt:lpstr>
      <vt:lpstr>Κεντρικό Μητρώο Ελληνικών Ανοικτών Μαθημάτων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Sima</cp:lastModifiedBy>
  <cp:revision>212</cp:revision>
  <dcterms:created xsi:type="dcterms:W3CDTF">2010-11-12T19:41:35Z</dcterms:created>
  <dcterms:modified xsi:type="dcterms:W3CDTF">2014-05-14T02:53:16Z</dcterms:modified>
</cp:coreProperties>
</file>