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280" r:id="rId19"/>
    <p:sldId id="290" r:id="rId20"/>
    <p:sldId id="295" r:id="rId21"/>
    <p:sldId id="292" r:id="rId22"/>
    <p:sldId id="291" r:id="rId23"/>
    <p:sldId id="294"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306"/>
            <p14:sldId id="307"/>
            <p14:sldId id="308"/>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15/7/2015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H έννοια της μαθηματικής δραστηριότητας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Πρακτική Άσκηση σε σχολεία της δευτεροβάθμιας εκπαίδευσης</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smtClean="0">
                <a:solidFill>
                  <a:srgbClr val="5075BC"/>
                </a:solidFill>
                <a:latin typeface="+mj-lt"/>
                <a:ea typeface="+mj-ea"/>
                <a:cs typeface="+mj-cs"/>
              </a:rPr>
              <a:t>5</a:t>
            </a:r>
            <a:r>
              <a:rPr lang="el-GR" sz="2800" dirty="0" smtClean="0">
                <a:solidFill>
                  <a:srgbClr val="5075BC"/>
                </a:solidFill>
                <a:latin typeface="+mj-lt"/>
                <a:ea typeface="+mj-ea"/>
                <a:cs typeface="+mj-cs"/>
              </a:rPr>
              <a:t>: </a:t>
            </a:r>
            <a:r>
              <a:rPr lang="el-GR" sz="2800" dirty="0">
                <a:latin typeface="+mj-lt"/>
                <a:ea typeface="+mj-ea"/>
                <a:cs typeface="+mj-cs"/>
              </a:rPr>
              <a:t>H έννοια της μαθηματικής </a:t>
            </a:r>
            <a:r>
              <a:rPr lang="el-GR" sz="2800" dirty="0" smtClean="0">
                <a:latin typeface="+mj-lt"/>
                <a:ea typeface="+mj-ea"/>
                <a:cs typeface="+mj-cs"/>
              </a:rPr>
              <a:t>δραστηριότητας</a:t>
            </a:r>
            <a:endParaRPr lang="en-US" sz="2800" dirty="0" smtClean="0">
              <a:latin typeface="+mj-lt"/>
              <a:ea typeface="+mj-ea"/>
              <a:cs typeface="+mj-cs"/>
            </a:endParaRPr>
          </a:p>
          <a:p>
            <a:endParaRPr lang="en-US" sz="2800" dirty="0" smtClean="0"/>
          </a:p>
          <a:p>
            <a:r>
              <a:rPr lang="el-GR" altLang="el-GR" sz="2800" dirty="0"/>
              <a:t>Γιώργος Ψυχάρης </a:t>
            </a:r>
          </a:p>
          <a:p>
            <a:r>
              <a:rPr lang="el-GR" sz="2800" dirty="0" smtClean="0"/>
              <a:t>Σχολή </a:t>
            </a:r>
            <a:r>
              <a:rPr lang="el-GR" sz="2800" dirty="0" smtClean="0"/>
              <a:t>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είναι μια δραστηριότητα </a:t>
            </a:r>
            <a:r>
              <a:rPr lang="el-GR" dirty="0" smtClean="0"/>
              <a:t>μαθηματικών</a:t>
            </a:r>
            <a:r>
              <a:rPr lang="en-US" dirty="0" smtClean="0"/>
              <a:t> (3/4)</a:t>
            </a:r>
            <a:endParaRPr lang="el-GR" dirty="0"/>
          </a:p>
        </p:txBody>
      </p:sp>
      <p:sp>
        <p:nvSpPr>
          <p:cNvPr id="3" name="Θέση περιεχομένου 2"/>
          <p:cNvSpPr>
            <a:spLocks noGrp="1"/>
          </p:cNvSpPr>
          <p:nvPr>
            <p:ph idx="1"/>
          </p:nvPr>
        </p:nvSpPr>
        <p:spPr/>
        <p:txBody>
          <a:bodyPr>
            <a:noAutofit/>
          </a:bodyPr>
          <a:lstStyle/>
          <a:p>
            <a:pPr marL="0" indent="0">
              <a:spcAft>
                <a:spcPct val="25000"/>
              </a:spcAft>
              <a:buNone/>
            </a:pPr>
            <a:r>
              <a:rPr lang="el-GR" altLang="el-GR" sz="2300" dirty="0" smtClean="0"/>
              <a:t>β</a:t>
            </a:r>
            <a:r>
              <a:rPr lang="el-GR" altLang="el-GR" sz="2300" dirty="0"/>
              <a:t>) Οι δραστηριότητες των μαθηματικών χρειάζεται να προκαλούν</a:t>
            </a:r>
            <a:r>
              <a:rPr lang="el-GR" altLang="el-GR" sz="2300" i="1" dirty="0"/>
              <a:t> μαθηματική δράση </a:t>
            </a:r>
            <a:r>
              <a:rPr lang="el-GR" altLang="el-GR" sz="2300" dirty="0"/>
              <a:t>και </a:t>
            </a:r>
            <a:r>
              <a:rPr lang="el-GR" altLang="el-GR" sz="2300" i="1" dirty="0"/>
              <a:t>σκέψη</a:t>
            </a:r>
          </a:p>
          <a:p>
            <a:pPr lvl="1">
              <a:spcAft>
                <a:spcPct val="25000"/>
              </a:spcAft>
              <a:buFont typeface="Wingdings" panose="05000000000000000000" pitchFamily="2" charset="2"/>
              <a:buChar char="Ø"/>
            </a:pPr>
            <a:r>
              <a:rPr lang="el-GR" altLang="el-GR" sz="2300" dirty="0" err="1"/>
              <a:t>Αναστοχασμός</a:t>
            </a:r>
            <a:r>
              <a:rPr lang="el-GR" altLang="el-GR" sz="2300" dirty="0"/>
              <a:t> πάνω στη δράση (</a:t>
            </a:r>
            <a:r>
              <a:rPr lang="en-US" altLang="el-GR" sz="2300" dirty="0"/>
              <a:t>Duval</a:t>
            </a:r>
            <a:r>
              <a:rPr lang="el-GR" altLang="el-GR" sz="2300" dirty="0"/>
              <a:t>, 1995, </a:t>
            </a:r>
            <a:r>
              <a:rPr lang="en-US" altLang="el-GR" sz="2300" dirty="0" err="1"/>
              <a:t>Chevallard</a:t>
            </a:r>
            <a:r>
              <a:rPr lang="el-GR" altLang="el-GR" sz="2300" dirty="0"/>
              <a:t>, 2005)  </a:t>
            </a:r>
          </a:p>
          <a:p>
            <a:pPr lvl="1">
              <a:spcAft>
                <a:spcPct val="25000"/>
              </a:spcAft>
              <a:buFont typeface="Wingdings" panose="05000000000000000000" pitchFamily="2" charset="2"/>
              <a:buChar char="Ø"/>
            </a:pPr>
            <a:r>
              <a:rPr lang="el-GR" altLang="el-GR" sz="2300" i="1" dirty="0"/>
              <a:t>Μαθηματική δράση</a:t>
            </a:r>
            <a:r>
              <a:rPr lang="el-GR" altLang="el-GR" sz="2300" dirty="0"/>
              <a:t>: στο πλαίσιο της αναζήτησης ή λύσης ενός προβλήματος, περιλαμβάνει αναγνώριση σχέσεων, ομοιοτήτων και διαφορών, εντοπισμό ιδιοτήτων, δημιουργία συνδέσεων, οργάνωση και γενίκευση της εμπειρίας του μαθητή γύρω από μια μαθηματική ιδέα (</a:t>
            </a:r>
            <a:r>
              <a:rPr lang="en-US" altLang="el-GR" sz="2300" dirty="0" err="1"/>
              <a:t>Steinbring</a:t>
            </a:r>
            <a:r>
              <a:rPr lang="el-GR" altLang="el-GR" sz="2300" dirty="0"/>
              <a:t>, 2003). Π.χ. Δραστηριότητα κατασκευής σχημάτων</a:t>
            </a:r>
            <a:endParaRPr lang="en-US" altLang="el-GR" sz="23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Τι είναι μια δραστηριότητα </a:t>
            </a:r>
            <a:r>
              <a:rPr lang="el-GR" dirty="0" smtClean="0"/>
              <a:t>μαθηματικών</a:t>
            </a:r>
            <a:r>
              <a:rPr lang="en-US" dirty="0" smtClean="0"/>
              <a:t> (4/4)</a:t>
            </a:r>
            <a:endParaRPr lang="el-GR" dirty="0"/>
          </a:p>
        </p:txBody>
      </p:sp>
      <p:sp>
        <p:nvSpPr>
          <p:cNvPr id="5" name="Θέση περιεχομένου 4"/>
          <p:cNvSpPr>
            <a:spLocks noGrp="1"/>
          </p:cNvSpPr>
          <p:nvPr>
            <p:ph idx="1"/>
          </p:nvPr>
        </p:nvSpPr>
        <p:spPr/>
        <p:txBody>
          <a:bodyPr>
            <a:noAutofit/>
          </a:bodyPr>
          <a:lstStyle/>
          <a:p>
            <a:pPr marL="0" indent="0">
              <a:spcAft>
                <a:spcPct val="25000"/>
              </a:spcAft>
              <a:buNone/>
            </a:pPr>
            <a:r>
              <a:rPr lang="el-GR" altLang="el-GR" sz="2000" dirty="0" smtClean="0"/>
              <a:t>γ</a:t>
            </a:r>
            <a:r>
              <a:rPr lang="el-GR" altLang="el-GR" sz="2000" dirty="0"/>
              <a:t>) Οι μαθηματικές δραστηριότητες αφορούν την αυτόνομη δράση του μαθητή</a:t>
            </a:r>
          </a:p>
          <a:p>
            <a:pPr lvl="1">
              <a:spcAft>
                <a:spcPct val="25000"/>
              </a:spcAft>
              <a:buFont typeface="Wingdings" panose="05000000000000000000" pitchFamily="2" charset="2"/>
              <a:buChar char="Ø"/>
            </a:pPr>
            <a:r>
              <a:rPr lang="el-GR" altLang="el-GR" sz="2000" dirty="0" err="1"/>
              <a:t>Αλληλοδιαπλοκή</a:t>
            </a:r>
            <a:r>
              <a:rPr lang="el-GR" altLang="el-GR" sz="2000" dirty="0"/>
              <a:t> των δράσεων των μαθητών με τη συνολική διδακτική διαχείρισή τους από τον διδάσκοντα  </a:t>
            </a:r>
          </a:p>
          <a:p>
            <a:pPr lvl="1">
              <a:spcAft>
                <a:spcPct val="25000"/>
              </a:spcAft>
              <a:buFont typeface="Wingdings" panose="05000000000000000000" pitchFamily="2" charset="2"/>
              <a:buChar char="Ø"/>
            </a:pPr>
            <a:r>
              <a:rPr lang="el-GR" altLang="el-GR" sz="2000" i="1" dirty="0"/>
              <a:t>Εκχώρηση</a:t>
            </a:r>
            <a:r>
              <a:rPr lang="el-GR" altLang="el-GR" sz="2000" dirty="0"/>
              <a:t>: “η πράξη διαμέσου της οποίας ο διδάσκων κάνει το μαθητή να αποδεχτεί την υπευθυνότητα μιας κατάστασης μάθησης ή ενός προβλήματος και ταυτόχρονα αποδέχεται για τον εαυτό του τις συνέπειες αυτής της μεταβίβασης” (</a:t>
            </a:r>
            <a:r>
              <a:rPr lang="en-US" altLang="el-GR" sz="2000" dirty="0" err="1"/>
              <a:t>Brousseau</a:t>
            </a:r>
            <a:r>
              <a:rPr lang="el-GR" altLang="el-GR" sz="2000" dirty="0"/>
              <a:t>, 1997). </a:t>
            </a:r>
          </a:p>
          <a:p>
            <a:pPr lvl="1">
              <a:spcAft>
                <a:spcPct val="25000"/>
              </a:spcAft>
              <a:buFont typeface="Wingdings" panose="05000000000000000000" pitchFamily="2" charset="2"/>
              <a:buChar char="Ø"/>
            </a:pPr>
            <a:r>
              <a:rPr lang="el-GR" altLang="el-GR" sz="2000" dirty="0"/>
              <a:t>Αντιστάσεις εκπαιδευτικών και παρεμβάσεις </a:t>
            </a:r>
          </a:p>
          <a:p>
            <a:pPr lvl="1">
              <a:spcAft>
                <a:spcPct val="25000"/>
              </a:spcAft>
              <a:buFont typeface="Wingdings" panose="05000000000000000000" pitchFamily="2" charset="2"/>
              <a:buChar char="Ø"/>
            </a:pPr>
            <a:r>
              <a:rPr lang="el-GR" altLang="el-GR" sz="2000" dirty="0"/>
              <a:t>Διδασκαλία </a:t>
            </a:r>
            <a:r>
              <a:rPr lang="el-GR" altLang="el-GR" sz="2000" dirty="0">
                <a:sym typeface="Symbol" panose="05050102010706020507" pitchFamily="18" charset="2"/>
              </a:rPr>
              <a:t></a:t>
            </a:r>
            <a:r>
              <a:rPr lang="el-GR" altLang="el-GR" sz="2000" dirty="0"/>
              <a:t> Εκχώρηση μιας κατάστασης</a:t>
            </a:r>
          </a:p>
          <a:p>
            <a:pPr lvl="1">
              <a:spcAft>
                <a:spcPct val="25000"/>
              </a:spcAft>
              <a:buFont typeface="Wingdings" panose="05000000000000000000" pitchFamily="2" charset="2"/>
              <a:buChar char="Ø"/>
            </a:pPr>
            <a:r>
              <a:rPr lang="el-GR" altLang="el-GR" sz="2000" dirty="0"/>
              <a:t>Μάθηση  </a:t>
            </a:r>
            <a:r>
              <a:rPr lang="el-GR" altLang="el-GR" sz="2000" dirty="0">
                <a:sym typeface="Symbol" panose="05050102010706020507" pitchFamily="18" charset="2"/>
              </a:rPr>
              <a:t> </a:t>
            </a:r>
            <a:r>
              <a:rPr lang="el-GR" altLang="el-GR" sz="2000" dirty="0"/>
              <a:t>Προσαρμογή σε αυτή την κατάσταση  </a:t>
            </a:r>
            <a:endParaRPr lang="en-US" altLang="el-GR" sz="20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Πτυχές μιας εκπαιδευτικής </a:t>
            </a:r>
            <a:r>
              <a:rPr lang="el-GR" dirty="0" smtClean="0"/>
              <a:t>δραστηριότητας</a:t>
            </a:r>
            <a:r>
              <a:rPr lang="en-US" dirty="0" smtClean="0"/>
              <a:t> (1/2)</a:t>
            </a:r>
            <a:endParaRPr lang="el-GR" dirty="0"/>
          </a:p>
        </p:txBody>
      </p:sp>
      <p:sp>
        <p:nvSpPr>
          <p:cNvPr id="3" name="Θέση περιεχομένου 2"/>
          <p:cNvSpPr>
            <a:spLocks noGrp="1"/>
          </p:cNvSpPr>
          <p:nvPr>
            <p:ph idx="1"/>
          </p:nvPr>
        </p:nvSpPr>
        <p:spPr/>
        <p:txBody>
          <a:bodyPr>
            <a:normAutofit fontScale="92500"/>
          </a:bodyPr>
          <a:lstStyle/>
          <a:p>
            <a:pPr>
              <a:buBlip>
                <a:blip r:embed="rId3"/>
              </a:buBlip>
            </a:pPr>
            <a:r>
              <a:rPr lang="el-GR" altLang="el-GR" sz="2800" i="1" dirty="0"/>
              <a:t>Μαθησιακή συνιστώσα</a:t>
            </a:r>
            <a:r>
              <a:rPr lang="el-GR" altLang="el-GR" sz="2800" dirty="0"/>
              <a:t> </a:t>
            </a:r>
          </a:p>
          <a:p>
            <a:r>
              <a:rPr lang="el-GR" altLang="el-GR" sz="2800" dirty="0"/>
              <a:t>   - επιστημολογία μαθηματικών εννοιών </a:t>
            </a:r>
          </a:p>
          <a:p>
            <a:r>
              <a:rPr lang="el-GR" altLang="el-GR" sz="2800" dirty="0"/>
              <a:t>   - δυσκολίες μαθητών </a:t>
            </a:r>
          </a:p>
          <a:p>
            <a:r>
              <a:rPr lang="el-GR" altLang="el-GR" sz="2800" dirty="0"/>
              <a:t>   - σχέση δραστηριότητας και μαθησιακών διαδικασιών </a:t>
            </a:r>
          </a:p>
          <a:p>
            <a:pPr>
              <a:buBlip>
                <a:blip r:embed="rId3"/>
              </a:buBlip>
            </a:pPr>
            <a:r>
              <a:rPr lang="el-GR" altLang="el-GR" sz="2800" i="1" dirty="0"/>
              <a:t>Διδακτική συνιστώσα</a:t>
            </a:r>
            <a:r>
              <a:rPr lang="el-GR" altLang="el-GR" sz="2800" dirty="0"/>
              <a:t> </a:t>
            </a:r>
          </a:p>
          <a:p>
            <a:r>
              <a:rPr lang="el-GR" altLang="el-GR" sz="2800" dirty="0"/>
              <a:t>   - διδακτικές μέθοδοι </a:t>
            </a:r>
          </a:p>
          <a:p>
            <a:r>
              <a:rPr lang="el-GR" altLang="el-GR" sz="2800" dirty="0"/>
              <a:t>   - τρόπος εργασίας μαθητών (π.χ. ομάδες) </a:t>
            </a:r>
          </a:p>
          <a:p>
            <a:r>
              <a:rPr lang="el-GR" altLang="el-GR" sz="2800" dirty="0"/>
              <a:t>   - ρόλος του διδάσκοντα </a:t>
            </a:r>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Πτυχές μιας εκπαιδευτικής </a:t>
            </a:r>
            <a:r>
              <a:rPr lang="el-GR" dirty="0" smtClean="0"/>
              <a:t>δραστηριότητας</a:t>
            </a:r>
            <a:r>
              <a:rPr lang="en-US" dirty="0" smtClean="0"/>
              <a:t> (2/2)</a:t>
            </a:r>
            <a:endParaRPr lang="el-GR" dirty="0"/>
          </a:p>
        </p:txBody>
      </p:sp>
      <p:sp>
        <p:nvSpPr>
          <p:cNvPr id="5" name="Θέση περιεχομένου 4"/>
          <p:cNvSpPr>
            <a:spLocks noGrp="1"/>
          </p:cNvSpPr>
          <p:nvPr>
            <p:ph idx="1"/>
          </p:nvPr>
        </p:nvSpPr>
        <p:spPr/>
        <p:txBody>
          <a:bodyPr>
            <a:noAutofit/>
          </a:bodyPr>
          <a:lstStyle/>
          <a:p>
            <a:pPr>
              <a:buBlip>
                <a:blip r:embed="rId3"/>
              </a:buBlip>
            </a:pPr>
            <a:r>
              <a:rPr lang="el-GR" altLang="el-GR" sz="2800" i="1" dirty="0"/>
              <a:t>Διαδικασία εφαρμογής</a:t>
            </a:r>
            <a:r>
              <a:rPr lang="el-GR" altLang="el-GR" sz="2800" dirty="0"/>
              <a:t> στην τάξη </a:t>
            </a:r>
          </a:p>
          <a:p>
            <a:pPr marL="0" indent="0">
              <a:buNone/>
            </a:pPr>
            <a:r>
              <a:rPr lang="el-GR" altLang="el-GR" sz="2400" dirty="0" smtClean="0"/>
              <a:t>- </a:t>
            </a:r>
            <a:r>
              <a:rPr lang="el-GR" altLang="el-GR" sz="2400" dirty="0"/>
              <a:t>θεματικές ενότητες και χρονισμός εφαρμογής </a:t>
            </a:r>
          </a:p>
          <a:p>
            <a:pPr marL="0" indent="0">
              <a:buNone/>
            </a:pPr>
            <a:r>
              <a:rPr lang="el-GR" altLang="el-GR" sz="2400" dirty="0" smtClean="0"/>
              <a:t>- </a:t>
            </a:r>
            <a:r>
              <a:rPr lang="el-GR" altLang="el-GR" sz="2400" dirty="0"/>
              <a:t>γνωστικό αντικείμενο και Αναλυτικό Πρόγραμμα  </a:t>
            </a:r>
          </a:p>
          <a:p>
            <a:pPr marL="0" indent="0">
              <a:buNone/>
            </a:pPr>
            <a:r>
              <a:rPr lang="el-GR" altLang="el-GR" sz="2400" dirty="0" smtClean="0"/>
              <a:t>- </a:t>
            </a:r>
            <a:r>
              <a:rPr lang="el-GR" altLang="el-GR" sz="2400" dirty="0"/>
              <a:t>επιμόρφωση εκπαιδευτικών </a:t>
            </a:r>
          </a:p>
          <a:p>
            <a:pPr>
              <a:buBlip>
                <a:blip r:embed="rId3"/>
              </a:buBlip>
            </a:pPr>
            <a:r>
              <a:rPr lang="el-GR" altLang="el-GR" sz="2800" i="1" dirty="0"/>
              <a:t>Χρήση υπολογιστικής τεχνολογίας</a:t>
            </a:r>
            <a:r>
              <a:rPr lang="el-GR" altLang="el-GR" sz="2800" dirty="0"/>
              <a:t> </a:t>
            </a:r>
          </a:p>
          <a:p>
            <a:pPr marL="0" indent="0">
              <a:buNone/>
            </a:pPr>
            <a:r>
              <a:rPr lang="el-GR" altLang="el-GR" sz="2400" dirty="0" smtClean="0"/>
              <a:t>- </a:t>
            </a:r>
            <a:r>
              <a:rPr lang="el-GR" altLang="el-GR" sz="2400" dirty="0"/>
              <a:t>προσφερόμενες λειτουργίες των υπολογιστικών εργαλείων</a:t>
            </a:r>
          </a:p>
          <a:p>
            <a:pPr marL="0" indent="0">
              <a:buNone/>
            </a:pPr>
            <a:r>
              <a:rPr lang="el-GR" altLang="el-GR" sz="2400" dirty="0" smtClean="0"/>
              <a:t>- </a:t>
            </a:r>
            <a:r>
              <a:rPr lang="el-GR" altLang="el-GR" sz="2400" dirty="0"/>
              <a:t>τεκμηρίωση της χρήσης</a:t>
            </a:r>
            <a:r>
              <a:rPr lang="en-US" altLang="el-GR" sz="2400" dirty="0"/>
              <a:t> </a:t>
            </a:r>
            <a:r>
              <a:rPr lang="el-GR" altLang="el-GR" sz="2400" dirty="0"/>
              <a:t>των συγκεκριμένων εργαλείων</a:t>
            </a:r>
          </a:p>
          <a:p>
            <a:pPr marL="0" indent="0">
              <a:buNone/>
            </a:pPr>
            <a:r>
              <a:rPr lang="el-GR" altLang="el-GR" sz="2400" dirty="0" smtClean="0"/>
              <a:t>- </a:t>
            </a:r>
            <a:r>
              <a:rPr lang="el-GR" altLang="el-GR" sz="2400" dirty="0"/>
              <a:t>σχέση δραστηριότητας, εργαλείων και μαθηματικών εννοιών</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M</a:t>
            </a:r>
            <a:r>
              <a:rPr lang="el-GR" dirty="0"/>
              <a:t>ΑΘΗΜΑΤΙΚΑ ΕΡΓΑ (ΤΑ</a:t>
            </a:r>
            <a:r>
              <a:rPr lang="en-US" dirty="0"/>
              <a:t>SKS) </a:t>
            </a:r>
            <a:endParaRPr lang="el-GR" dirty="0"/>
          </a:p>
        </p:txBody>
      </p:sp>
      <p:sp>
        <p:nvSpPr>
          <p:cNvPr id="3" name="Θέση περιεχομένου 2"/>
          <p:cNvSpPr>
            <a:spLocks noGrp="1"/>
          </p:cNvSpPr>
          <p:nvPr>
            <p:ph idx="1"/>
          </p:nvPr>
        </p:nvSpPr>
        <p:spPr/>
        <p:txBody>
          <a:bodyPr>
            <a:normAutofit fontScale="92500" lnSpcReduction="10000"/>
          </a:bodyPr>
          <a:lstStyle/>
          <a:p>
            <a:pPr>
              <a:spcAft>
                <a:spcPct val="25000"/>
              </a:spcAft>
              <a:buFontTx/>
              <a:buChar char="-"/>
            </a:pPr>
            <a:r>
              <a:rPr lang="el-GR" altLang="el-GR" sz="2800" dirty="0"/>
              <a:t>Μαθηματικά έργα</a:t>
            </a:r>
            <a:r>
              <a:rPr lang="en-GB" altLang="el-GR" sz="2800" dirty="0"/>
              <a:t>: </a:t>
            </a:r>
            <a:r>
              <a:rPr lang="el-GR" altLang="el-GR" sz="2800" dirty="0"/>
              <a:t>αποτελούν το συγκεκριμένο πλαίσιο πάνω στο οποίο καλείται να αναπτυχθεί η μαθηματική δραστηριότητα, να προσεγγίσουν οι μαθητές το μαθηματικό νόημα και να ασκηθούν στις μαθηματικές διαδικασίες</a:t>
            </a:r>
          </a:p>
          <a:p>
            <a:pPr>
              <a:spcAft>
                <a:spcPct val="25000"/>
              </a:spcAft>
              <a:buFontTx/>
              <a:buChar char="-"/>
            </a:pPr>
            <a:r>
              <a:rPr lang="el-GR" altLang="el-GR" sz="2800" dirty="0"/>
              <a:t>Τα έργα μπορούν να κατηγοριοποιηθούν, εκτός από το μαθηματικό περιεχόμενο και τις μαθηματικές δράσεις που ενθαρρύνουν, ως προς την οργάνωση που απαιτούν (ατομικά, ομαδικά), τη χρήση εργαλείων που προτείνουν (χειραπτικό υλικό, άλλα μέσα, τεχνουργήματα) και το είδος τους.</a:t>
            </a:r>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3600" dirty="0"/>
              <a:t>Λειτουργία των μαθηματικών έργων στην τάξη: Πλαίσιο μελέτης (</a:t>
            </a:r>
            <a:r>
              <a:rPr lang="el-GR" sz="3600" dirty="0" err="1"/>
              <a:t>Keitel</a:t>
            </a:r>
            <a:r>
              <a:rPr lang="el-GR" sz="3600" dirty="0"/>
              <a:t>, 2006) </a:t>
            </a:r>
            <a:r>
              <a:rPr lang="en-US" sz="3600" dirty="0" smtClean="0"/>
              <a:t>(1/3)</a:t>
            </a:r>
            <a:endParaRPr lang="el-GR" sz="3600" dirty="0"/>
          </a:p>
        </p:txBody>
      </p:sp>
      <p:pic>
        <p:nvPicPr>
          <p:cNvPr id="3" name="Εικόνα 2"/>
          <p:cNvPicPr>
            <a:picLocks noChangeAspect="1"/>
          </p:cNvPicPr>
          <p:nvPr/>
        </p:nvPicPr>
        <p:blipFill>
          <a:blip r:embed="rId3"/>
          <a:stretch>
            <a:fillRect/>
          </a:stretch>
        </p:blipFill>
        <p:spPr>
          <a:xfrm>
            <a:off x="1278092" y="1628800"/>
            <a:ext cx="6587815" cy="4560049"/>
          </a:xfrm>
          <a:prstGeom prst="rect">
            <a:avLst/>
          </a:prstGeom>
        </p:spPr>
      </p:pic>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Λειτουργία των μαθηματικών έργων στην τάξη: Πλαίσιο μελέτης (</a:t>
            </a:r>
            <a:r>
              <a:rPr lang="el-GR" sz="3600" dirty="0" err="1"/>
              <a:t>Keitel</a:t>
            </a:r>
            <a:r>
              <a:rPr lang="el-GR" sz="3600" dirty="0"/>
              <a:t>, 2006) </a:t>
            </a:r>
            <a:r>
              <a:rPr lang="en-US" sz="3600" dirty="0" smtClean="0"/>
              <a:t>(2/3)</a:t>
            </a:r>
            <a:endParaRPr lang="el-GR" sz="3600" dirty="0"/>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1419" y="1772816"/>
            <a:ext cx="5961161" cy="4271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3600" dirty="0"/>
              <a:t>Λειτουργία των μαθηματικών έργων στην τάξη: Πλαίσιο μελέτης (</a:t>
            </a:r>
            <a:r>
              <a:rPr lang="el-GR" sz="3600" dirty="0" err="1"/>
              <a:t>Keitel</a:t>
            </a:r>
            <a:r>
              <a:rPr lang="el-GR" sz="3600" dirty="0"/>
              <a:t>, 2006) </a:t>
            </a:r>
            <a:r>
              <a:rPr lang="en-US" sz="3600" dirty="0" smtClean="0"/>
              <a:t>(3/3)</a:t>
            </a:r>
            <a:endParaRPr lang="el-GR" sz="3600"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956" y="1556792"/>
            <a:ext cx="8066087"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Πρακτική Άσκηση σε σχολεία της δευτεροβάθμιας εκπαίδευσης</a:t>
            </a:r>
            <a:endParaRPr lang="el-GR" dirty="0"/>
          </a:p>
        </p:txBody>
      </p:sp>
      <p:sp>
        <p:nvSpPr>
          <p:cNvPr id="5" name="Υπότιτλος 4"/>
          <p:cNvSpPr>
            <a:spLocks noGrp="1"/>
          </p:cNvSpPr>
          <p:nvPr>
            <p:ph type="subTitle" idx="1"/>
          </p:nvPr>
        </p:nvSpPr>
        <p:spPr/>
        <p:txBody>
          <a:bodyPr/>
          <a:lstStyle/>
          <a:p>
            <a:r>
              <a:rPr lang="el-GR" altLang="el-GR" dirty="0"/>
              <a:t>Γιώργος Ψυχάρης </a:t>
            </a:r>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Πόταρη</a:t>
            </a:r>
            <a:r>
              <a:rPr lang="en-US" altLang="el-GR" sz="2000" dirty="0" smtClean="0"/>
              <a:t>, </a:t>
            </a:r>
            <a:r>
              <a:rPr lang="el-GR" altLang="el-GR" sz="2000" dirty="0" smtClean="0"/>
              <a:t>Γιώργος Ψυχάρης</a:t>
            </a:r>
            <a:r>
              <a:rPr lang="el-GR" sz="2000" dirty="0" smtClean="0"/>
              <a:t> 2014. </a:t>
            </a:r>
            <a:r>
              <a:rPr lang="el-GR" altLang="el-GR" sz="2000" dirty="0" smtClean="0"/>
              <a:t>Δέσποινα Πόταρη</a:t>
            </a:r>
            <a:r>
              <a:rPr lang="en-US" altLang="el-GR" sz="2000" dirty="0" smtClean="0"/>
              <a:t>, </a:t>
            </a:r>
            <a:r>
              <a:rPr lang="el-GR" altLang="el-GR" sz="2000" dirty="0"/>
              <a:t>Γιώργος </a:t>
            </a:r>
            <a:r>
              <a:rPr lang="el-GR" altLang="el-GR" sz="2000" dirty="0" smtClean="0"/>
              <a:t>Ψυχάρης</a:t>
            </a:r>
            <a:r>
              <a:rPr lang="el-GR" sz="2000" dirty="0" smtClean="0"/>
              <a:t>. «Πρακτική Άσκηση σε σχολεία της δευτεροβάθμιας εκπαίδευσης. Κρίσιμα συμβάντα στη διδασκαλία των μαθηματικών». Έκδοση: 1.0. Αθήνα 2014. Διαθέσιμο από τη δικτυακή διεύθυνση: http://opencourses.uoa.gr</a:t>
            </a:r>
            <a:r>
              <a:rPr lang="en-US" sz="2000" dirty="0" smtClean="0"/>
              <a:t>/courses/MATH239/</a:t>
            </a:r>
            <a:r>
              <a:rPr lang="el-GR" sz="2000" dirty="0" smtClean="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solidFill>
                  <a:schemeClr val="accent1"/>
                </a:solidFill>
              </a:rPr>
              <a:t>Η έννοια της «δραστηριότητας»</a:t>
            </a:r>
            <a:endParaRPr lang="el-GR" altLang="el-GR" dirty="0">
              <a:solidFill>
                <a:schemeClr val="accent1"/>
              </a:solidFill>
            </a:endParaRPr>
          </a:p>
        </p:txBody>
      </p:sp>
      <p:sp>
        <p:nvSpPr>
          <p:cNvPr id="5" name="Θέση περιεχομένου 4"/>
          <p:cNvSpPr>
            <a:spLocks noGrp="1"/>
          </p:cNvSpPr>
          <p:nvPr>
            <p:ph idx="1"/>
          </p:nvPr>
        </p:nvSpPr>
        <p:spPr/>
        <p:txBody>
          <a:bodyPr>
            <a:noAutofit/>
          </a:bodyPr>
          <a:lstStyle/>
          <a:p>
            <a:pPr marL="0" indent="0">
              <a:buNone/>
            </a:pPr>
            <a:r>
              <a:rPr lang="el-GR" sz="2000" dirty="0"/>
              <a:t>Ένα σύστημα από δράσεις με τις όποιες ένα ή περισσότερα υποκείμενα λειτουργούν σε ένα αντικείμενο (υλικό ή ιδεατό) προκειμένου να επιτευχθεί ένα επιθυμητό αποτέλεσμα. </a:t>
            </a:r>
          </a:p>
          <a:p>
            <a:r>
              <a:rPr lang="el-GR" sz="2000" dirty="0" smtClean="0"/>
              <a:t>Οι </a:t>
            </a:r>
            <a:r>
              <a:rPr lang="el-GR" sz="2000" dirty="0"/>
              <a:t>δραστηριότητες είναι προσανατολισμένες προς τα κίνητρα, τα οποία είναι επίσης υλικά ή ιδεατά και ικανοποιούν κάποιες ανάγκες. </a:t>
            </a:r>
          </a:p>
          <a:p>
            <a:r>
              <a:rPr lang="el-GR" sz="2000" dirty="0" smtClean="0"/>
              <a:t>Οι </a:t>
            </a:r>
            <a:r>
              <a:rPr lang="el-GR" sz="2000" dirty="0"/>
              <a:t>(συγκεκριμένες) δράσεις αποτελούν διαδικασίες που εξυπηρετούν τις δραστηριότητες και διευθύνονται από συνειδητούς στόχους. </a:t>
            </a:r>
          </a:p>
          <a:p>
            <a:r>
              <a:rPr lang="el-GR" sz="2000" dirty="0" smtClean="0"/>
              <a:t>Οι </a:t>
            </a:r>
            <a:r>
              <a:rPr lang="el-GR" sz="2000" dirty="0"/>
              <a:t>δράσεις πραγματοποιούνται με πράξεις που καθορίζονται από τις συνθήκες της δραστηριότητας (</a:t>
            </a:r>
            <a:r>
              <a:rPr lang="el-GR" sz="2000" dirty="0" err="1"/>
              <a:t>Leont’ev</a:t>
            </a:r>
            <a:r>
              <a:rPr lang="el-GR" sz="2000" dirty="0"/>
              <a:t>)</a:t>
            </a:r>
          </a:p>
          <a:p>
            <a:r>
              <a:rPr lang="el-GR" sz="2000" dirty="0" smtClean="0"/>
              <a:t>Δραστηριότητα</a:t>
            </a:r>
            <a:r>
              <a:rPr lang="el-GR" sz="2000" dirty="0"/>
              <a:t>: ‘Πρακτική’ δράση και πνευματική δραστηριότητα.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chemeClr val="accent1"/>
                </a:solidFill>
              </a:rPr>
              <a:t>Εκπαιδευτική </a:t>
            </a:r>
            <a:r>
              <a:rPr lang="el-GR" altLang="el-GR" dirty="0" smtClean="0">
                <a:solidFill>
                  <a:schemeClr val="accent1"/>
                </a:solidFill>
              </a:rPr>
              <a:t>δραστηριότητα</a:t>
            </a:r>
            <a:r>
              <a:rPr lang="en-US" altLang="el-GR" dirty="0" smtClean="0">
                <a:solidFill>
                  <a:schemeClr val="accent1"/>
                </a:solidFill>
              </a:rPr>
              <a:t> (1/2)</a:t>
            </a:r>
            <a:endParaRPr lang="el-GR" altLang="el-GR" dirty="0">
              <a:solidFill>
                <a:schemeClr val="accent1"/>
              </a:solidFill>
            </a:endParaRPr>
          </a:p>
        </p:txBody>
      </p:sp>
      <p:sp>
        <p:nvSpPr>
          <p:cNvPr id="3" name="Θέση περιεχομένου 2"/>
          <p:cNvSpPr>
            <a:spLocks noGrp="1"/>
          </p:cNvSpPr>
          <p:nvPr>
            <p:ph idx="1"/>
          </p:nvPr>
        </p:nvSpPr>
        <p:spPr/>
        <p:txBody>
          <a:bodyPr>
            <a:normAutofit lnSpcReduction="10000"/>
          </a:bodyPr>
          <a:lstStyle/>
          <a:p>
            <a:pPr>
              <a:buFontTx/>
              <a:buChar char="-"/>
            </a:pPr>
            <a:r>
              <a:rPr lang="el-GR" altLang="el-GR" sz="2800" dirty="0"/>
              <a:t>Πιο σύνθετο αντικείμενο από το σχέδιο μαθήματος</a:t>
            </a:r>
          </a:p>
          <a:p>
            <a:pPr>
              <a:buFontTx/>
              <a:buChar char="-"/>
            </a:pPr>
            <a:r>
              <a:rPr lang="el-GR" altLang="el-GR" sz="2800" dirty="0"/>
              <a:t>μπορεί να εστιάζει στη διδασκαλία μιας ή περισσότερων εννοιών με χρήση πολλαπλών διδακτικών μέσων π.χ. λογισμικά, σημειώσεις, </a:t>
            </a:r>
            <a:r>
              <a:rPr lang="en-GB" altLang="el-GR" sz="2800" dirty="0"/>
              <a:t>sites</a:t>
            </a:r>
            <a:r>
              <a:rPr lang="el-GR" altLang="el-GR" sz="2800" dirty="0"/>
              <a:t>, όργανα (π.χ. εργαστηριακά, πίνακας, διαβήτης,…)</a:t>
            </a:r>
          </a:p>
          <a:p>
            <a:pPr>
              <a:buFontTx/>
              <a:buChar char="-"/>
            </a:pPr>
            <a:r>
              <a:rPr lang="el-GR" altLang="el-GR" sz="2800" dirty="0"/>
              <a:t>όχι απλό ‘κομμάτι’ αναλυτικού προγράμματος αλλά </a:t>
            </a:r>
            <a:r>
              <a:rPr lang="el-GR" altLang="el-GR" sz="2800" i="1" u="sng" dirty="0"/>
              <a:t>έναυσμα</a:t>
            </a:r>
            <a:r>
              <a:rPr lang="el-GR" altLang="el-GR" sz="2800" dirty="0"/>
              <a:t> για να σκεφτεί και να πειραματιστεί ο εκπαιδευτικός με καινοτόμες διδακτικές προσεγγίσεις που μπορεί να υλοποιηθούν σε περισσότερα από ένα σχέδια μαθήματος. </a:t>
            </a:r>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Εκπαιδευτική </a:t>
            </a:r>
            <a:r>
              <a:rPr lang="el-GR" dirty="0" smtClean="0"/>
              <a:t>δραστηριότητα</a:t>
            </a:r>
            <a:r>
              <a:rPr lang="en-US" dirty="0" smtClean="0"/>
              <a:t> (2/2)</a:t>
            </a:r>
            <a:endParaRPr lang="el-GR" dirty="0"/>
          </a:p>
        </p:txBody>
      </p:sp>
      <p:sp>
        <p:nvSpPr>
          <p:cNvPr id="5" name="Θέση περιεχομένου 4"/>
          <p:cNvSpPr>
            <a:spLocks noGrp="1"/>
          </p:cNvSpPr>
          <p:nvPr>
            <p:ph idx="1"/>
          </p:nvPr>
        </p:nvSpPr>
        <p:spPr/>
        <p:txBody>
          <a:bodyPr>
            <a:noAutofit/>
          </a:bodyPr>
          <a:lstStyle/>
          <a:p>
            <a:pPr>
              <a:buFontTx/>
              <a:buChar char="-"/>
            </a:pPr>
            <a:r>
              <a:rPr lang="el-GR" altLang="el-GR" sz="2400" dirty="0"/>
              <a:t>Πέρα από τη διδακτική της χρήση μια εκπαιδευτική δραστηριότητα μπορεί να χρησιμοποιηθεί ως αντικείμενο για </a:t>
            </a:r>
            <a:r>
              <a:rPr lang="el-GR" altLang="el-GR" sz="2400" i="1" u="sng" dirty="0" err="1"/>
              <a:t>αναστοχασμό</a:t>
            </a:r>
            <a:r>
              <a:rPr lang="el-GR" altLang="el-GR" sz="2400" u="sng" dirty="0"/>
              <a:t> </a:t>
            </a:r>
            <a:r>
              <a:rPr lang="el-GR" altLang="el-GR" sz="2400" dirty="0"/>
              <a:t>πάνω στις παραδοσιακές διδακτικές πρακτικές που κυριαρχούν στο σχολείο και στις μαθησιακές διαδικασίες των μαθητών, με στόχο τον προσδιορισμό καινοτόμων διδακτικών πρακτικών με πρόσθετη παιδαγωγική αξία. </a:t>
            </a:r>
          </a:p>
          <a:p>
            <a:pPr>
              <a:buFontTx/>
              <a:buChar char="-"/>
            </a:pPr>
            <a:r>
              <a:rPr lang="el-GR" altLang="el-GR" sz="2400" i="1" dirty="0"/>
              <a:t>Ενεργός δράση</a:t>
            </a:r>
            <a:r>
              <a:rPr lang="el-GR" altLang="el-GR" sz="2400" dirty="0"/>
              <a:t> του μαθητή</a:t>
            </a:r>
            <a:endParaRPr lang="el-GR" alt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Χαρακτηριστικά μιας δραστηριότητας </a:t>
            </a:r>
            <a:r>
              <a:rPr lang="el-GR" dirty="0" smtClean="0"/>
              <a:t>μαθηματικών</a:t>
            </a:r>
            <a:r>
              <a:rPr lang="en-US" dirty="0" smtClean="0"/>
              <a:t> (1/2)</a:t>
            </a:r>
            <a:endParaRPr lang="el-GR" dirty="0"/>
          </a:p>
        </p:txBody>
      </p:sp>
      <p:sp>
        <p:nvSpPr>
          <p:cNvPr id="3" name="Θέση περιεχομένου 2"/>
          <p:cNvSpPr>
            <a:spLocks noGrp="1"/>
          </p:cNvSpPr>
          <p:nvPr>
            <p:ph idx="1"/>
          </p:nvPr>
        </p:nvSpPr>
        <p:spPr/>
        <p:txBody>
          <a:bodyPr>
            <a:normAutofit lnSpcReduction="10000"/>
          </a:bodyPr>
          <a:lstStyle/>
          <a:p>
            <a:pPr>
              <a:spcAft>
                <a:spcPct val="25000"/>
              </a:spcAft>
              <a:buFontTx/>
              <a:buChar char="-"/>
            </a:pPr>
            <a:r>
              <a:rPr lang="el-GR" altLang="el-GR" sz="2800" dirty="0"/>
              <a:t>Διατύπωση και επίλυση προβλημάτων, σκέψη και ευέλικτο συλλογισμό, επιχειρηματολογία και τεκμηρίωση, </a:t>
            </a:r>
            <a:r>
              <a:rPr lang="el-GR" altLang="el-GR" sz="2800" dirty="0" err="1"/>
              <a:t>αναστοχαστική</a:t>
            </a:r>
            <a:r>
              <a:rPr lang="el-GR" altLang="el-GR" sz="2800" dirty="0"/>
              <a:t> επικοινωνία και γενίκευση (</a:t>
            </a:r>
            <a:r>
              <a:rPr lang="en-US" altLang="el-GR" sz="2800" dirty="0" err="1"/>
              <a:t>Lerman</a:t>
            </a:r>
            <a:r>
              <a:rPr lang="en-US" altLang="el-GR" sz="2800" dirty="0"/>
              <a:t>, 1996; </a:t>
            </a:r>
            <a:r>
              <a:rPr lang="en-US" altLang="el-GR" sz="2800" dirty="0" err="1"/>
              <a:t>Schoenfeld</a:t>
            </a:r>
            <a:r>
              <a:rPr lang="en-US" altLang="el-GR" sz="2800" dirty="0"/>
              <a:t>, 1992</a:t>
            </a:r>
            <a:r>
              <a:rPr lang="el-GR" altLang="el-GR" sz="2800" dirty="0"/>
              <a:t>)</a:t>
            </a:r>
          </a:p>
          <a:p>
            <a:pPr>
              <a:spcAft>
                <a:spcPct val="25000"/>
              </a:spcAft>
              <a:buFontTx/>
              <a:buChar char="-"/>
            </a:pPr>
            <a:r>
              <a:rPr lang="el-GR" altLang="el-GR" sz="2800" dirty="0"/>
              <a:t>Δράσεις που εξοικειώνουν τους μαθητές με τη μαθηματική επεξεργασία: η αναζήτηση κανονικοτήτων και κοινών δομών, η διαδικασία ανάλυσης και σύνθεσης, η αντίληψη των μονάδων, και η ανάπτυξη συνδέσεων (</a:t>
            </a:r>
            <a:r>
              <a:rPr lang="el-GR" altLang="el-GR" sz="2800" dirty="0" err="1"/>
              <a:t>Sarama</a:t>
            </a:r>
            <a:r>
              <a:rPr lang="el-GR" altLang="el-GR" sz="2800" dirty="0"/>
              <a:t> &amp; </a:t>
            </a:r>
            <a:r>
              <a:rPr lang="el-GR" altLang="el-GR" sz="2800" dirty="0" err="1"/>
              <a:t>Clements</a:t>
            </a:r>
            <a:r>
              <a:rPr lang="el-GR" altLang="el-GR" sz="2800" dirty="0"/>
              <a:t>, 2009)</a:t>
            </a:r>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Χαρακτηριστικά μιας δραστηριότητας </a:t>
            </a:r>
            <a:r>
              <a:rPr lang="el-GR" dirty="0" smtClean="0"/>
              <a:t>μαθηματικών</a:t>
            </a:r>
            <a:r>
              <a:rPr lang="en-US" dirty="0" smtClean="0"/>
              <a:t> (2/2)</a:t>
            </a:r>
            <a:endParaRPr lang="el-GR" dirty="0"/>
          </a:p>
        </p:txBody>
      </p:sp>
      <p:sp>
        <p:nvSpPr>
          <p:cNvPr id="5" name="Θέση περιεχομένου 4"/>
          <p:cNvSpPr>
            <a:spLocks noGrp="1"/>
          </p:cNvSpPr>
          <p:nvPr>
            <p:ph idx="1"/>
          </p:nvPr>
        </p:nvSpPr>
        <p:spPr/>
        <p:txBody>
          <a:bodyPr>
            <a:noAutofit/>
          </a:bodyPr>
          <a:lstStyle/>
          <a:p>
            <a:pPr>
              <a:spcAft>
                <a:spcPct val="25000"/>
              </a:spcAft>
              <a:buFontTx/>
              <a:buChar char="-"/>
            </a:pPr>
            <a:r>
              <a:rPr lang="el-GR" altLang="el-GR" sz="2400" dirty="0" err="1"/>
              <a:t>Freudenthal</a:t>
            </a:r>
            <a:r>
              <a:rPr lang="el-GR" altLang="el-GR" sz="2400" dirty="0"/>
              <a:t> (1983). Η μαθηματική δραστηριότητα ως τρόπος δημιουργίας μοντέλων για την αντιμετώπιση και κατανόηση των πραγματικών καταστάσεων.</a:t>
            </a:r>
          </a:p>
          <a:p>
            <a:pPr>
              <a:spcAft>
                <a:spcPct val="25000"/>
              </a:spcAft>
              <a:buFontTx/>
              <a:buChar char="-"/>
            </a:pPr>
            <a:r>
              <a:rPr lang="el-GR" altLang="el-GR" sz="2400" dirty="0" err="1"/>
              <a:t>Brousseau</a:t>
            </a:r>
            <a:r>
              <a:rPr lang="el-GR" altLang="el-GR" sz="2400" dirty="0"/>
              <a:t> (1997). Η μαθηματική δραστηριότητα ως αναζήτηση κατάλληλων απαντήσεων που προκύπτουν από τις καταστάσεις-προβλήματα.</a:t>
            </a:r>
          </a:p>
          <a:p>
            <a:pPr>
              <a:spcAft>
                <a:spcPct val="25000"/>
              </a:spcAft>
              <a:buFontTx/>
              <a:buChar char="-"/>
            </a:pPr>
            <a:r>
              <a:rPr lang="el-GR" altLang="el-GR" sz="2400" dirty="0" err="1"/>
              <a:t>Noss</a:t>
            </a:r>
            <a:r>
              <a:rPr lang="el-GR" altLang="el-GR" sz="2400" dirty="0"/>
              <a:t> &amp; </a:t>
            </a:r>
            <a:r>
              <a:rPr lang="el-GR" altLang="el-GR" sz="2400" dirty="0" err="1"/>
              <a:t>Hoyles</a:t>
            </a:r>
            <a:r>
              <a:rPr lang="el-GR" altLang="el-GR" sz="2400" dirty="0"/>
              <a:t> (1996). Τα μαθηματικά νοήματα προέρχονται από τις μαθηματικές συνδέσεις και αυτό είναι σημαντικό στη μαθηματική δραστηριότητα (κάτι που οι μαθητές δεν μαθαίνουν αλλά κάνουν). </a:t>
            </a:r>
            <a:endParaRPr lang="el-GR" alt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είναι μια δραστηριότητα </a:t>
            </a:r>
            <a:r>
              <a:rPr lang="el-GR" dirty="0" smtClean="0"/>
              <a:t>μαθηματικών</a:t>
            </a:r>
            <a:r>
              <a:rPr lang="en-US" dirty="0" smtClean="0"/>
              <a:t> (1/4)</a:t>
            </a:r>
            <a:endParaRPr lang="el-GR" dirty="0"/>
          </a:p>
        </p:txBody>
      </p:sp>
      <p:sp>
        <p:nvSpPr>
          <p:cNvPr id="3" name="Θέση περιεχομένου 2"/>
          <p:cNvSpPr>
            <a:spLocks noGrp="1"/>
          </p:cNvSpPr>
          <p:nvPr>
            <p:ph idx="1"/>
          </p:nvPr>
        </p:nvSpPr>
        <p:spPr/>
        <p:txBody>
          <a:bodyPr>
            <a:normAutofit lnSpcReduction="10000"/>
          </a:bodyPr>
          <a:lstStyle/>
          <a:p>
            <a:pPr>
              <a:spcAft>
                <a:spcPct val="25000"/>
              </a:spcAft>
              <a:buFontTx/>
              <a:buChar char="-"/>
            </a:pPr>
            <a:r>
              <a:rPr lang="el-GR" altLang="el-GR" sz="2800" dirty="0"/>
              <a:t>Δεν ορίζεται αυτόματα με βάση το αν εμπλέκονται</a:t>
            </a:r>
            <a:br>
              <a:rPr lang="el-GR" altLang="el-GR" sz="2800" dirty="0"/>
            </a:br>
            <a:r>
              <a:rPr lang="el-GR" altLang="el-GR" sz="2800" dirty="0"/>
              <a:t>μαθηματικά αντικείμενα (π.χ. αριθμοί, σχήματα, </a:t>
            </a:r>
            <a:br>
              <a:rPr lang="el-GR" altLang="el-GR" sz="2800" dirty="0"/>
            </a:br>
            <a:r>
              <a:rPr lang="el-GR" altLang="el-GR" sz="2800" dirty="0"/>
              <a:t>πράξεις,) ή δράσεις (π.χ. μέτρηση, εύρεση λύσης)</a:t>
            </a:r>
            <a:br>
              <a:rPr lang="el-GR" altLang="el-GR" sz="2800" dirty="0"/>
            </a:br>
            <a:r>
              <a:rPr lang="en-US" altLang="el-GR" sz="2800" dirty="0"/>
              <a:t>(</a:t>
            </a:r>
            <a:r>
              <a:rPr lang="en-US" altLang="el-GR" sz="2800" dirty="0" err="1"/>
              <a:t>Sierpinska</a:t>
            </a:r>
            <a:r>
              <a:rPr lang="en-US" altLang="el-GR" sz="2800" dirty="0"/>
              <a:t>, 1994</a:t>
            </a:r>
            <a:r>
              <a:rPr lang="el-GR" altLang="el-GR" sz="2800" dirty="0"/>
              <a:t>) </a:t>
            </a:r>
          </a:p>
          <a:p>
            <a:pPr>
              <a:spcAft>
                <a:spcPct val="25000"/>
              </a:spcAft>
              <a:buFontTx/>
              <a:buChar char="-"/>
            </a:pPr>
            <a:r>
              <a:rPr lang="el-GR" altLang="el-GR" sz="2800" dirty="0"/>
              <a:t>Νοητική ενεργοποίηση του μαθητή για την αντιμετώπιση μιας κατάστασης, ενός προβλήματος, ενός παιχνιδιού κ.λπ.</a:t>
            </a:r>
          </a:p>
          <a:p>
            <a:pPr>
              <a:buFontTx/>
              <a:buChar char="-"/>
            </a:pPr>
            <a:r>
              <a:rPr lang="el-GR" altLang="el-GR" sz="2800" dirty="0"/>
              <a:t>Επιλογή, σχεδιασμός και εφαρμογή καταστάσεων ειδικά σχεδιασμένων για τη γένεση ή την ανάπτυξη μιας μαθηματικής έννοιας </a:t>
            </a:r>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Τι είναι μια δραστηριότητα </a:t>
            </a:r>
            <a:r>
              <a:rPr lang="el-GR" dirty="0" smtClean="0"/>
              <a:t>μαθηματικών</a:t>
            </a:r>
            <a:r>
              <a:rPr lang="en-US" dirty="0" smtClean="0"/>
              <a:t> (2/4)</a:t>
            </a:r>
            <a:endParaRPr lang="el-GR" dirty="0"/>
          </a:p>
        </p:txBody>
      </p:sp>
      <p:sp>
        <p:nvSpPr>
          <p:cNvPr id="5" name="Θέση περιεχομένου 4"/>
          <p:cNvSpPr>
            <a:spLocks noGrp="1"/>
          </p:cNvSpPr>
          <p:nvPr>
            <p:ph idx="1"/>
          </p:nvPr>
        </p:nvSpPr>
        <p:spPr/>
        <p:txBody>
          <a:bodyPr>
            <a:noAutofit/>
          </a:bodyPr>
          <a:lstStyle/>
          <a:p>
            <a:pPr marL="0" indent="0">
              <a:spcAft>
                <a:spcPct val="25000"/>
              </a:spcAft>
              <a:buNone/>
            </a:pPr>
            <a:r>
              <a:rPr lang="el-GR" altLang="el-GR" sz="2400" dirty="0"/>
              <a:t>Ζητήματα σχεδιασμού μιας δραστηριότητας μαθηματικών</a:t>
            </a:r>
          </a:p>
          <a:p>
            <a:pPr marL="0" indent="0">
              <a:spcAft>
                <a:spcPct val="25000"/>
              </a:spcAft>
              <a:buNone/>
            </a:pPr>
            <a:r>
              <a:rPr lang="el-GR" altLang="el-GR" sz="2000" dirty="0"/>
              <a:t>α) Οι μαθηματικές έννοιες δεν εμφανίζονται μεμονωμένες αλλά ενσωματωμένες σε</a:t>
            </a:r>
            <a:r>
              <a:rPr lang="el-GR" altLang="el-GR" sz="2000" i="1" dirty="0"/>
              <a:t> εννοιολογικά πεδία</a:t>
            </a:r>
            <a:r>
              <a:rPr lang="el-GR" altLang="el-GR" sz="2000" dirty="0"/>
              <a:t> </a:t>
            </a:r>
            <a:r>
              <a:rPr lang="el-GR" altLang="el-GR" sz="2000" i="1" dirty="0"/>
              <a:t>(</a:t>
            </a:r>
            <a:r>
              <a:rPr lang="en-US" altLang="el-GR" sz="2000" i="1" dirty="0"/>
              <a:t>conceptual fields) </a:t>
            </a:r>
            <a:endParaRPr lang="el-GR" altLang="el-GR" sz="2000" i="1" dirty="0"/>
          </a:p>
          <a:p>
            <a:pPr lvl="1">
              <a:spcAft>
                <a:spcPct val="25000"/>
              </a:spcAft>
              <a:buFont typeface="Wingdings" panose="05000000000000000000" pitchFamily="2" charset="2"/>
              <a:buChar char="Ø"/>
            </a:pPr>
            <a:r>
              <a:rPr lang="el-GR" altLang="el-GR" sz="2000" i="1" dirty="0"/>
              <a:t>    </a:t>
            </a:r>
            <a:r>
              <a:rPr lang="el-GR" altLang="el-GR" sz="2000" dirty="0"/>
              <a:t>Τρόποι αναπαράστασης </a:t>
            </a:r>
          </a:p>
          <a:p>
            <a:pPr lvl="1">
              <a:spcAft>
                <a:spcPct val="25000"/>
              </a:spcAft>
              <a:buFont typeface="Wingdings" panose="05000000000000000000" pitchFamily="2" charset="2"/>
              <a:buChar char="Ø"/>
            </a:pPr>
            <a:r>
              <a:rPr lang="el-GR" altLang="el-GR" sz="2000" dirty="0"/>
              <a:t>    Συγγενείς έννοιες </a:t>
            </a:r>
          </a:p>
          <a:p>
            <a:pPr lvl="1">
              <a:spcAft>
                <a:spcPct val="25000"/>
              </a:spcAft>
              <a:buFont typeface="Wingdings" panose="05000000000000000000" pitchFamily="2" charset="2"/>
              <a:buChar char="Ø"/>
            </a:pPr>
            <a:r>
              <a:rPr lang="el-GR" altLang="el-GR" sz="2000" dirty="0"/>
              <a:t>    Καταστάσεις (προβλήματα) μέσα από τις οποίες λαμβάνει νόημα </a:t>
            </a:r>
          </a:p>
          <a:p>
            <a:pPr marL="0" indent="0">
              <a:spcAft>
                <a:spcPct val="25000"/>
              </a:spcAft>
              <a:buNone/>
            </a:pPr>
            <a:r>
              <a:rPr lang="el-GR" altLang="el-GR" sz="2000" dirty="0" smtClean="0"/>
              <a:t>Π.χ</a:t>
            </a:r>
            <a:r>
              <a:rPr lang="el-GR" altLang="el-GR" sz="2000" dirty="0"/>
              <a:t>. </a:t>
            </a:r>
            <a:r>
              <a:rPr lang="el-GR" altLang="el-GR" sz="2000" i="1" dirty="0"/>
              <a:t>Πολλαπλασιαστικό εννοιολογικό πεδίο</a:t>
            </a:r>
            <a:r>
              <a:rPr lang="el-GR" altLang="el-GR" sz="2000" dirty="0"/>
              <a:t> (πολλαπλασιασμό, διαίρεση, κλάσματα, λόγος, αναλογία, ομοιότητα, γραμμικές συναρτήσεις) </a:t>
            </a:r>
            <a:endParaRPr lang="en-US" altLang="el-GR" sz="2000" i="1"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1569</TotalTime>
  <Words>1200</Words>
  <Application>Microsoft Office PowerPoint</Application>
  <PresentationFormat>Προβολή στην οθόνη (4:3)</PresentationFormat>
  <Paragraphs>138</Paragraphs>
  <Slides>23</Slides>
  <Notes>23</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23</vt:i4>
      </vt:variant>
    </vt:vector>
  </HeadingPairs>
  <TitlesOfParts>
    <vt:vector size="29" baseType="lpstr">
      <vt:lpstr>ＭＳ Ｐゴシック</vt:lpstr>
      <vt:lpstr>Arial</vt:lpstr>
      <vt:lpstr>Calibri</vt:lpstr>
      <vt:lpstr>Symbol</vt:lpstr>
      <vt:lpstr>Wingdings</vt:lpstr>
      <vt:lpstr>Θέμα του Office</vt:lpstr>
      <vt:lpstr>Πρακτική Άσκηση σε σχολεία της δευτεροβάθμιας εκπαίδευσης</vt:lpstr>
      <vt:lpstr>Πρακτική Άσκηση σε σχολεία της δευτεροβάθμιας εκπαίδευσης</vt:lpstr>
      <vt:lpstr>Η έννοια της «δραστηριότητας»</vt:lpstr>
      <vt:lpstr>Εκπαιδευτική δραστηριότητα (1/2)</vt:lpstr>
      <vt:lpstr>Εκπαιδευτική δραστηριότητα (2/2)</vt:lpstr>
      <vt:lpstr>Χαρακτηριστικά μιας δραστηριότητας μαθηματικών (1/2)</vt:lpstr>
      <vt:lpstr>Χαρακτηριστικά μιας δραστηριότητας μαθηματικών (2/2)</vt:lpstr>
      <vt:lpstr>Τι είναι μια δραστηριότητα μαθηματικών (1/4)</vt:lpstr>
      <vt:lpstr>Τι είναι μια δραστηριότητα μαθηματικών (2/4)</vt:lpstr>
      <vt:lpstr>Τι είναι μια δραστηριότητα μαθηματικών (3/4)</vt:lpstr>
      <vt:lpstr>Τι είναι μια δραστηριότητα μαθηματικών (4/4)</vt:lpstr>
      <vt:lpstr>Πτυχές μιας εκπαιδευτικής δραστηριότητας (1/2)</vt:lpstr>
      <vt:lpstr>Πτυχές μιας εκπαιδευτικής δραστηριότητας (2/2)</vt:lpstr>
      <vt:lpstr>MΑΘΗΜΑΤΙΚΑ ΕΡΓΑ (ΤΑSKS) </vt:lpstr>
      <vt:lpstr>Λειτουργία των μαθηματικών έργων στην τάξη: Πλαίσιο μελέτης (Keitel, 2006) (1/3)</vt:lpstr>
      <vt:lpstr>Λειτουργία των μαθηματικών έργων στην τάξη: Πλαίσιο μελέτης (Keitel, 2006) (2/3)</vt:lpstr>
      <vt:lpstr>Λειτουργία των μαθηματικών έργων στην τάξη: Πλαίσιο μελέτης (Keitel, 2006) (3/3)</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183</cp:revision>
  <dcterms:created xsi:type="dcterms:W3CDTF">2012-09-06T09:03:05Z</dcterms:created>
  <dcterms:modified xsi:type="dcterms:W3CDTF">2015-07-15T16:44:29Z</dcterms:modified>
</cp:coreProperties>
</file>