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66" r:id="rId3"/>
    <p:sldId id="265" r:id="rId4"/>
    <p:sldId id="274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280" r:id="rId15"/>
    <p:sldId id="290" r:id="rId16"/>
    <p:sldId id="295" r:id="rId17"/>
    <p:sldId id="292" r:id="rId18"/>
    <p:sldId id="291" r:id="rId19"/>
    <p:sldId id="294" r:id="rId2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266"/>
            <p14:sldId id="265"/>
            <p14:sldId id="274"/>
            <p14:sldId id="296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280"/>
            <p14:sldId id="290"/>
            <p14:sldId id="295"/>
            <p14:sldId id="292"/>
            <p14:sldId id="291"/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7" autoAdjust="0"/>
    <p:restoredTop sz="99309" autoAdjust="0"/>
  </p:normalViewPr>
  <p:slideViewPr>
    <p:cSldViewPr>
      <p:cViewPr varScale="1">
        <p:scale>
          <a:sx n="71" d="100"/>
          <a:sy n="71" d="100"/>
        </p:scale>
        <p:origin x="72" y="8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t>5/7/2015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192315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883870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06683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74733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99682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31079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68442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309321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6770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95569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Θεωρία Διδακτικών Καταστάσεων 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/>
          <a:lstStyle/>
          <a:p>
            <a:r>
              <a:rPr lang="el-GR" dirty="0">
                <a:solidFill>
                  <a:srgbClr val="5075BC"/>
                </a:solidFill>
              </a:rPr>
              <a:t>ΔΙΔΑΚΤΙΚΗ ΜΑΘΗΜΑΤΙΚΩΝ </a:t>
            </a:r>
            <a:r>
              <a:rPr lang="en-US" dirty="0">
                <a:solidFill>
                  <a:srgbClr val="5075BC"/>
                </a:solidFill>
              </a:rPr>
              <a:t>I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4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dirty="0"/>
              <a:t>Θεωρία Διδακτικών Καταστάσεων </a:t>
            </a:r>
            <a:endParaRPr lang="en-US" sz="2800" dirty="0"/>
          </a:p>
          <a:p>
            <a:endParaRPr lang="en-US" sz="2800" dirty="0" smtClean="0"/>
          </a:p>
          <a:p>
            <a:r>
              <a:rPr lang="el-GR" sz="2800" dirty="0"/>
              <a:t>Γιώργος Ψυχάρης</a:t>
            </a:r>
          </a:p>
          <a:p>
            <a:r>
              <a:rPr lang="el-GR" sz="2800" dirty="0"/>
              <a:t>Σχολή Θετικών επιστημών</a:t>
            </a:r>
          </a:p>
          <a:p>
            <a:r>
              <a:rPr lang="el-GR" sz="2800" dirty="0"/>
              <a:t>Τμήμα Μαθηματικό</a:t>
            </a:r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Η φάση της επικύρωσης </a:t>
            </a:r>
            <a:r>
              <a:rPr lang="en-US" dirty="0" smtClean="0"/>
              <a:t>(1/2)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FontTx/>
              <a:buChar char="-"/>
            </a:pPr>
            <a:r>
              <a:rPr lang="el-GR" altLang="el-GR" sz="2800" dirty="0" smtClean="0"/>
              <a:t>Οι </a:t>
            </a:r>
            <a:r>
              <a:rPr lang="el-GR" altLang="el-GR" sz="2800" dirty="0"/>
              <a:t>μαθητές εμπλέκονται σε διαδικασίες επιχειρηματολογίας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l-GR" altLang="el-GR" sz="2800" dirty="0"/>
              <a:t>Σημασιολογική και συντακτική επικύρωση των συλλογισμών τους, που συχνά είναι ανεπαρκείς ή λανθασμένοι. </a:t>
            </a:r>
          </a:p>
          <a:p>
            <a:pPr marL="0" indent="0">
              <a:lnSpc>
                <a:spcPct val="90000"/>
              </a:lnSpc>
              <a:spcBef>
                <a:spcPct val="50000"/>
              </a:spcBef>
              <a:buNone/>
            </a:pPr>
            <a:r>
              <a:rPr lang="el-GR" altLang="el-GR" sz="2800" dirty="0"/>
              <a:t>-   Η διδακτική κατάσταση θα πρέπει να βοηθήσει τους μαθητές στη βελτίωση των τεχνικών τους, στην αναθεώρηση των ιδεών τους, να αντικαταστήσουν τις θεωρίες τους με άλλες πληρέστερες ή σωστές.</a:t>
            </a:r>
            <a:r>
              <a:rPr lang="en-US" altLang="el-GR" sz="2800" dirty="0"/>
              <a:t> </a:t>
            </a:r>
            <a:r>
              <a:rPr lang="el-GR" altLang="el-GR" sz="2800" dirty="0"/>
              <a:t>Αυτή η εξέλιξη έχει διαλεκτικό χαρακτήρα: η κάθε υπόθεση πρέπει να αιτιολογείται επαρκώς ώστε είτε να γίνει αποδεκτή είτε να απορριφθεί (</a:t>
            </a:r>
            <a:r>
              <a:rPr lang="en-US" altLang="el-GR" sz="2800" dirty="0" err="1"/>
              <a:t>Brousseau</a:t>
            </a:r>
            <a:r>
              <a:rPr lang="en-US" altLang="el-GR" sz="2800" dirty="0"/>
              <a:t>, 1997)</a:t>
            </a:r>
            <a:r>
              <a:rPr lang="el-GR" altLang="el-GR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3255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Η φάση της επικύρωσης </a:t>
            </a:r>
            <a:r>
              <a:rPr lang="en-US" dirty="0" smtClean="0"/>
              <a:t>(2/2)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l-GR" altLang="el-GR" sz="2800" dirty="0"/>
              <a:t>Οι καταστάσεις επικύρωσης απαιτούν ένα ορισμένο επίπεδο βεβαιότητας, χωρίς όμως να είναι απαραίτητες οι αυστηρές αποδείξεις (δηλαδή η διατύπωση των λόγων που δικαιολογούν αυτή τη βεβαιότητα). 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33141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φάση της </a:t>
            </a:r>
            <a:r>
              <a:rPr lang="el-GR" dirty="0" err="1"/>
              <a:t>θεσμοποίησης</a:t>
            </a:r>
            <a:r>
              <a:rPr lang="el-GR" dirty="0"/>
              <a:t> (“επισημοποίησης”) </a:t>
            </a:r>
            <a:r>
              <a:rPr lang="en-US" dirty="0" smtClean="0"/>
              <a:t>(1/2)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Char char="-"/>
            </a:pPr>
            <a:r>
              <a:rPr lang="el-GR" altLang="el-GR" sz="2400" dirty="0" smtClean="0"/>
              <a:t>Ορίζεται </a:t>
            </a:r>
            <a:r>
              <a:rPr lang="el-GR" altLang="el-GR" sz="2400" dirty="0"/>
              <a:t>συμβατικά και ρητά και κατόπιν συμφωνίας η γνωστική υπόσταση της γνώσης μέσα από την κοινωνική αναγνώρισή της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l-GR" altLang="el-GR" sz="2400" dirty="0"/>
              <a:t>Πολύπλοκη σύνθεση προσωπικής-συλλογικής-μαθηματικής γνώσης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l-GR" altLang="el-GR" sz="2400" dirty="0"/>
              <a:t>Εννοιολογικός έλεγχος των μαθητών 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l-GR" altLang="el-GR" sz="2400" dirty="0"/>
              <a:t>Ευρύτητα εννοιολογικού πλαισίου για να επιδέχεται γενικεύσεις</a:t>
            </a:r>
          </a:p>
          <a:p>
            <a:pPr lvl="1">
              <a:lnSpc>
                <a:spcPct val="90000"/>
              </a:lnSpc>
              <a:spcAft>
                <a:spcPct val="20000"/>
              </a:spcAft>
              <a:buFont typeface="Wingdings" panose="05000000000000000000" pitchFamily="2" charset="2"/>
              <a:buChar char="Ø"/>
            </a:pPr>
            <a:r>
              <a:rPr lang="el-GR" altLang="el-GR" sz="2400" dirty="0"/>
              <a:t>Διαχωρισμός παραγωγής μιας λύσης από τη γενίκευσή της    </a:t>
            </a:r>
          </a:p>
        </p:txBody>
      </p:sp>
    </p:spTree>
    <p:extLst>
      <p:ext uri="{BB962C8B-B14F-4D97-AF65-F5344CB8AC3E}">
        <p14:creationId xmlns:p14="http://schemas.microsoft.com/office/powerpoint/2010/main" val="65006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spcAft>
                <a:spcPct val="20000"/>
              </a:spcAft>
            </a:pPr>
            <a:r>
              <a:rPr lang="el-GR" altLang="el-GR" dirty="0"/>
              <a:t>Η φάση της </a:t>
            </a:r>
            <a:r>
              <a:rPr lang="el-GR" altLang="el-GR" dirty="0" err="1"/>
              <a:t>θεσμοποίησης</a:t>
            </a:r>
            <a:r>
              <a:rPr lang="el-GR" altLang="el-GR" dirty="0"/>
              <a:t> (</a:t>
            </a:r>
            <a:r>
              <a:rPr lang="en-US" altLang="el-GR" dirty="0"/>
              <a:t>“</a:t>
            </a:r>
            <a:r>
              <a:rPr lang="el-GR" altLang="el-GR" dirty="0"/>
              <a:t>επισημοποίησης</a:t>
            </a:r>
            <a:r>
              <a:rPr lang="en-US" altLang="el-GR" dirty="0"/>
              <a:t>”)</a:t>
            </a:r>
            <a:r>
              <a:rPr lang="el-GR" altLang="el-GR" dirty="0"/>
              <a:t> </a:t>
            </a:r>
            <a:r>
              <a:rPr lang="en-US" altLang="el-GR" dirty="0" smtClean="0"/>
              <a:t>(2/2)</a:t>
            </a:r>
            <a:endParaRPr lang="el-GR" alt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Char char="-"/>
            </a:pPr>
            <a:r>
              <a:rPr lang="el-GR" altLang="el-GR" dirty="0"/>
              <a:t>Πρόωρη θεσμοθέτηση διακόπτει την κατασκευή νοήματος, και μπορεί να βλάψει την προσδοκώμενη μάθηση. Όψιμη θεσμοθέτηση ενισχύει ανακριβείς ερμηνείες και μπορεί να εμποδίσει την εκμάθηση και τις εφαρμογές.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l-GR" altLang="el-GR" dirty="0"/>
              <a:t>Ασκήσεις εφαρμογής, εξάσκησης και νέας εφαρμογής συμπληρώνουν τη διδακτική διαδικασία. </a:t>
            </a:r>
          </a:p>
        </p:txBody>
      </p:sp>
    </p:spTree>
    <p:extLst>
      <p:ext uri="{BB962C8B-B14F-4D97-AF65-F5344CB8AC3E}">
        <p14:creationId xmlns:p14="http://schemas.microsoft.com/office/powerpoint/2010/main" val="108062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sz="2000" dirty="0"/>
              <a:t>Γιώργος </a:t>
            </a:r>
            <a:r>
              <a:rPr lang="el-GR" sz="2000" dirty="0" smtClean="0"/>
              <a:t>Ψυχάρης</a:t>
            </a:r>
            <a:r>
              <a:rPr lang="en-US" sz="2000" dirty="0" smtClean="0"/>
              <a:t>, 2014</a:t>
            </a:r>
            <a:r>
              <a:rPr lang="el-GR" sz="2000" dirty="0" smtClean="0"/>
              <a:t>. </a:t>
            </a:r>
            <a:r>
              <a:rPr lang="el-GR" sz="2000" dirty="0"/>
              <a:t>Γιώργος </a:t>
            </a:r>
            <a:r>
              <a:rPr lang="el-GR" sz="2000" dirty="0" smtClean="0"/>
              <a:t>Ψυχάρης. «Διδακτική Μαθηματικών Ι. </a:t>
            </a:r>
            <a:r>
              <a:rPr lang="el-GR" sz="2000" dirty="0"/>
              <a:t>Θεωρία Διδακτικών </a:t>
            </a:r>
            <a:r>
              <a:rPr lang="el-GR" sz="2000" dirty="0" smtClean="0"/>
              <a:t>Καταστάσεων».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/>
              <a:t>http://opencourses.uoa.gr/courses/MATH307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>
                <a:solidFill>
                  <a:srgbClr val="5075BC"/>
                </a:solidFill>
              </a:rPr>
              <a:t>ΔΙΔΑΚΤΙΚΗ ΜΑΘΗΜΑΤΙΚΩΝ </a:t>
            </a:r>
            <a:r>
              <a:rPr lang="en-US" dirty="0">
                <a:solidFill>
                  <a:srgbClr val="5075BC"/>
                </a:solidFill>
              </a:rPr>
              <a:t>I</a:t>
            </a:r>
            <a:endParaRPr lang="el-GR" dirty="0"/>
          </a:p>
        </p:txBody>
      </p:sp>
      <p:sp>
        <p:nvSpPr>
          <p:cNvPr id="5" name="Υπότιτλο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Γιώργος Ψυχάρης</a:t>
            </a:r>
          </a:p>
        </p:txBody>
      </p:sp>
    </p:spTree>
    <p:extLst>
      <p:ext uri="{BB962C8B-B14F-4D97-AF65-F5344CB8AC3E}">
        <p14:creationId xmlns:p14="http://schemas.microsoft.com/office/powerpoint/2010/main" val="4466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Επισκόπηση του μαθήματος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Βασικές θεωρητικές παραδοχές </a:t>
            </a:r>
          </a:p>
          <a:p>
            <a:r>
              <a:rPr lang="el-GR" sz="2400" dirty="0"/>
              <a:t>Η Θεωρία Διδακτικών Καταστάσεων (ΘΔΚ)</a:t>
            </a:r>
          </a:p>
          <a:p>
            <a:r>
              <a:rPr lang="el-GR" sz="2400" dirty="0"/>
              <a:t>Καταστάσεις προβλήματος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Στόχος του μαθήματος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800" dirty="0"/>
              <a:t>H αξιοποίηση της Θεωρίας των Διδακτικών Καταστάσεων (</a:t>
            </a:r>
            <a:r>
              <a:rPr lang="el-GR" sz="2800" dirty="0" err="1"/>
              <a:t>Brousseau</a:t>
            </a:r>
            <a:r>
              <a:rPr lang="el-GR" sz="2800" dirty="0"/>
              <a:t>, 1997) στο σχεδιασμό εκπαιδευτικών δραστηριοτήτων για μαθηματικές έννοιες που διδάσκονται στα σχολικά μαθηματικά της δευτεροβάθμιας εκπαίδευσης. </a:t>
            </a:r>
          </a:p>
          <a:p>
            <a:pPr marL="0" indent="0">
              <a:buNone/>
            </a:pPr>
            <a:endParaRPr lang="el-GR" sz="2800" dirty="0"/>
          </a:p>
          <a:p>
            <a:pPr marL="0" indent="0">
              <a:buNone/>
            </a:pPr>
            <a:r>
              <a:rPr lang="el-GR" sz="2800" dirty="0" err="1"/>
              <a:t>Brousseau</a:t>
            </a:r>
            <a:r>
              <a:rPr lang="el-GR" sz="2800" dirty="0"/>
              <a:t>, G. (1997) </a:t>
            </a:r>
            <a:r>
              <a:rPr lang="el-GR" sz="2800" dirty="0" err="1"/>
              <a:t>Theory</a:t>
            </a:r>
            <a:r>
              <a:rPr lang="el-GR" sz="2800" dirty="0"/>
              <a:t> of </a:t>
            </a:r>
            <a:r>
              <a:rPr lang="el-GR" sz="2800" dirty="0" err="1"/>
              <a:t>Didactical</a:t>
            </a:r>
            <a:r>
              <a:rPr lang="el-GR" sz="2800" dirty="0"/>
              <a:t> </a:t>
            </a:r>
            <a:r>
              <a:rPr lang="el-GR" sz="2800" dirty="0" err="1"/>
              <a:t>Situations</a:t>
            </a:r>
            <a:r>
              <a:rPr lang="el-GR" sz="2800" dirty="0"/>
              <a:t>, </a:t>
            </a:r>
            <a:r>
              <a:rPr lang="el-GR" sz="2800" dirty="0" err="1"/>
              <a:t>Kluwer</a:t>
            </a:r>
            <a:r>
              <a:rPr lang="el-GR" sz="2800" dirty="0"/>
              <a:t> </a:t>
            </a:r>
            <a:r>
              <a:rPr lang="el-GR" sz="2800" dirty="0" err="1"/>
              <a:t>Academic</a:t>
            </a:r>
            <a:r>
              <a:rPr lang="el-GR" sz="2800" dirty="0"/>
              <a:t> </a:t>
            </a:r>
            <a:r>
              <a:rPr lang="el-GR" sz="2800" dirty="0" err="1"/>
              <a:t>Publishers</a:t>
            </a:r>
            <a:r>
              <a:rPr lang="el-GR" sz="2800" dirty="0"/>
              <a:t>.</a:t>
            </a:r>
          </a:p>
          <a:p>
            <a:pPr marL="0" indent="0">
              <a:buNone/>
            </a:pP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H Θεωρία Διδακτικών Καταστάσεων (ΘΔΚ) </a:t>
            </a:r>
            <a:r>
              <a:rPr lang="en-US" dirty="0" smtClean="0"/>
              <a:t>(1/3)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Εστιάζεται στις δραστηριότητες των μαθητών </a:t>
            </a:r>
          </a:p>
          <a:p>
            <a:r>
              <a:rPr lang="el-GR" sz="2400" dirty="0"/>
              <a:t>Εκφράζει τις συνθήκες γένεσης των μαθηματικών γνώσεων στα πλαίσια της διδασκαλίας και επιτρέπει μελέτη τους</a:t>
            </a:r>
          </a:p>
          <a:p>
            <a:r>
              <a:rPr lang="el-GR" sz="2400" dirty="0" err="1"/>
              <a:t>Κονστρουκτιβιστική</a:t>
            </a:r>
            <a:r>
              <a:rPr lang="el-GR" sz="2400" dirty="0"/>
              <a:t> βάση: η μάθηση είναι μια διεργασία προσαρμογής που βασίζεται στην αφομοίωση (</a:t>
            </a:r>
            <a:r>
              <a:rPr lang="el-GR" sz="2400" dirty="0" err="1"/>
              <a:t>assimilation</a:t>
            </a:r>
            <a:r>
              <a:rPr lang="el-GR" sz="2400" dirty="0"/>
              <a:t>) του νέου και στον εννοιολογικό συμβιβασμό (</a:t>
            </a:r>
            <a:r>
              <a:rPr lang="el-GR" sz="2400" dirty="0" err="1"/>
              <a:t>accommodation</a:t>
            </a:r>
            <a:r>
              <a:rPr lang="el-GR" sz="2400" dirty="0"/>
              <a:t>), στην περίπτωση που το νέο έρχεται σε σύγκρουση και προκαλεί γνωστική σύγκρουση με την κεκτημένη γνώση.</a:t>
            </a:r>
          </a:p>
        </p:txBody>
      </p:sp>
    </p:spTree>
    <p:extLst>
      <p:ext uri="{BB962C8B-B14F-4D97-AF65-F5344CB8AC3E}">
        <p14:creationId xmlns:p14="http://schemas.microsoft.com/office/powerpoint/2010/main" val="329098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Θεωρία Διδακτικών Καταστάσεων (ΘΔΚ) </a:t>
            </a:r>
            <a:r>
              <a:rPr lang="en-US" dirty="0" smtClean="0"/>
              <a:t>(2/3)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800" dirty="0"/>
              <a:t>Διδακτική κατάσταση: σύνολο σχέσεων ανάμεσα σε ένα διδάσκοντα και ένα διδασκόμενο, μέσα στο οποίο μπορούμε να διακρίνουμε ένα κοινωνικού χαρακτήρα (κοινό) σχέδιο που αποσκοπεί στην εκμάθηση μιας γνώσης από το διδασκόμενο (</a:t>
            </a:r>
            <a:r>
              <a:rPr lang="el-GR" sz="2800" dirty="0" err="1"/>
              <a:t>Brousseau</a:t>
            </a:r>
            <a:r>
              <a:rPr lang="el-GR" sz="2800" dirty="0"/>
              <a:t>, 1986). </a:t>
            </a:r>
          </a:p>
        </p:txBody>
      </p:sp>
    </p:spTree>
    <p:extLst>
      <p:ext uri="{BB962C8B-B14F-4D97-AF65-F5344CB8AC3E}">
        <p14:creationId xmlns:p14="http://schemas.microsoft.com/office/powerpoint/2010/main" val="269691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Θεωρία Διδακτικών Καταστάσεων (ΘΔΚ) </a:t>
            </a:r>
            <a:r>
              <a:rPr lang="en-US" dirty="0" smtClean="0"/>
              <a:t>(3/3)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l-GR" sz="2400" dirty="0"/>
              <a:t>Δημιουργία μιας διδακτικής κατάστασης (από τον εκπαιδευτικό) </a:t>
            </a:r>
          </a:p>
          <a:p>
            <a:pPr marL="0" indent="0">
              <a:buNone/>
            </a:pPr>
            <a:r>
              <a:rPr lang="el-GR" sz="2400" dirty="0"/>
              <a:t>    - επιλογή μαθηματικής έννοιας </a:t>
            </a:r>
          </a:p>
          <a:p>
            <a:pPr marL="0" indent="0">
              <a:buNone/>
            </a:pPr>
            <a:r>
              <a:rPr lang="el-GR" sz="2400" dirty="0"/>
              <a:t>    - σχεδιασμός μαθηματικών δραστηριοτήτων  </a:t>
            </a:r>
          </a:p>
          <a:p>
            <a:pPr marL="0" indent="0">
              <a:buNone/>
            </a:pPr>
            <a:r>
              <a:rPr lang="el-GR" sz="2400" dirty="0"/>
              <a:t>    - προβλέψεις για την ‘συμπεριφορά’ των μαθητών</a:t>
            </a:r>
          </a:p>
          <a:p>
            <a:pPr marL="0" indent="0">
              <a:buNone/>
            </a:pPr>
            <a:r>
              <a:rPr lang="el-GR" sz="2400" dirty="0"/>
              <a:t>    - πειραματισμός πάνω στη διαδοχή των  δραστηριοτήτων </a:t>
            </a:r>
          </a:p>
          <a:p>
            <a:pPr marL="0" indent="0">
              <a:buNone/>
            </a:pPr>
            <a:r>
              <a:rPr lang="el-GR" sz="2400" dirty="0"/>
              <a:t>    - παρατήρηση των φαινομένων της τάξης</a:t>
            </a:r>
          </a:p>
          <a:p>
            <a:pPr marL="0" indent="0">
              <a:buNone/>
            </a:pPr>
            <a:r>
              <a:rPr lang="el-GR" sz="2400" dirty="0"/>
              <a:t>    - ανάλυση των απαντήσεων των μαθητών </a:t>
            </a:r>
          </a:p>
          <a:p>
            <a:pPr marL="0" indent="0">
              <a:buNone/>
            </a:pPr>
            <a:r>
              <a:rPr lang="el-GR" sz="2400" dirty="0"/>
              <a:t>    - αποτελέσματα και αρχικές προβλέψεις. </a:t>
            </a:r>
          </a:p>
        </p:txBody>
      </p:sp>
    </p:spTree>
    <p:extLst>
      <p:ext uri="{BB962C8B-B14F-4D97-AF65-F5344CB8AC3E}">
        <p14:creationId xmlns:p14="http://schemas.microsoft.com/office/powerpoint/2010/main" val="204417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Η φάση της δράσης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FontTx/>
              <a:buChar char="-"/>
            </a:pPr>
            <a:r>
              <a:rPr lang="el-GR" altLang="el-GR" sz="2600" dirty="0" smtClean="0"/>
              <a:t>Οι </a:t>
            </a:r>
            <a:r>
              <a:rPr lang="el-GR" altLang="el-GR" sz="2600" dirty="0"/>
              <a:t>μαθητές εμπλέκονται με τη λύση ενός προβλήματος (κατάσταση) που </a:t>
            </a:r>
            <a:r>
              <a:rPr lang="el-GR" altLang="el-GR" sz="2800" dirty="0"/>
              <a:t>είναι τέτοιο ώστε ο μαθητής μπορεί να επεμβαίνει και να ανατροφοδοτεί με πληροφορίες τη δράση του.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l-GR" altLang="el-GR" sz="2800" dirty="0"/>
              <a:t>Δημιουργία ενός </a:t>
            </a:r>
            <a:r>
              <a:rPr lang="el-GR" altLang="el-GR" sz="2800" dirty="0" err="1"/>
              <a:t>υπόρρητου</a:t>
            </a:r>
            <a:r>
              <a:rPr lang="el-GR" altLang="el-GR" sz="2800" dirty="0"/>
              <a:t> μοντέλου που δεν συνεπάγεται τη δυνατότητα διατύπωσης.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l-GR" altLang="el-GR" sz="2800" dirty="0"/>
              <a:t>Στη φάση αυτή ο μαθητής με αφορμή μια ενέργεια (π.χ. σχεδίαση ενός γεωμετρικού σχήματος) μπορεί να εκφράσει κάποιες απόψεις του που αφορούν μαθηματικές έννοιες, ιδιότητες και διαδικασίες οι οποίες αντικατοπτρίζουν το επίπεδο των </a:t>
            </a:r>
            <a:r>
              <a:rPr lang="el-GR" altLang="el-GR" sz="2800" dirty="0" err="1"/>
              <a:t>γνώσεών</a:t>
            </a:r>
            <a:r>
              <a:rPr lang="el-GR" altLang="el-GR" sz="2800" dirty="0"/>
              <a:t> του τη δεδομένη στιγμή. </a:t>
            </a:r>
          </a:p>
        </p:txBody>
      </p:sp>
    </p:spTree>
    <p:extLst>
      <p:ext uri="{BB962C8B-B14F-4D97-AF65-F5344CB8AC3E}">
        <p14:creationId xmlns:p14="http://schemas.microsoft.com/office/powerpoint/2010/main" val="311141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Η φάση της διατύπωσης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FontTx/>
              <a:buChar char="-"/>
            </a:pPr>
            <a:r>
              <a:rPr lang="el-GR" altLang="el-GR" sz="2400" dirty="0" smtClean="0"/>
              <a:t>Οι </a:t>
            </a:r>
            <a:r>
              <a:rPr lang="el-GR" altLang="el-GR" sz="2400" dirty="0"/>
              <a:t>γνώσεις που εφαρμόστηκαν στην προηγούμενη φάση γίνονται αντικείμενα διαπραγμάτευσης μέσα από μια όσο το δυνατόν σαφή λεκτική διατύπωση.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-"/>
            </a:pPr>
            <a:r>
              <a:rPr lang="el-GR" altLang="el-GR" sz="2400" dirty="0"/>
              <a:t>Προσπάθεια διατύπωσης συμπερασμάτων, πιθανών σχέσεων ή κανόνων με  μαθηματική ορολογία κάνοντας χρήση της φυσικής γλώσσας. 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-"/>
            </a:pPr>
            <a:r>
              <a:rPr lang="el-GR" altLang="el-GR" sz="2400" dirty="0"/>
              <a:t>Αν η ποιότητα της διατύπωσης δεν επιτρέπει την ακριβή μετάδοση του επιθυμητού μηνύματος, τότε επανεξετάζεται όχι μόνο η διατύπωση, αλλά και η υποκείμενη γνώση. </a:t>
            </a:r>
          </a:p>
        </p:txBody>
      </p:sp>
    </p:spTree>
    <p:extLst>
      <p:ext uri="{BB962C8B-B14F-4D97-AF65-F5344CB8AC3E}">
        <p14:creationId xmlns:p14="http://schemas.microsoft.com/office/powerpoint/2010/main" val="318066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1564</TotalTime>
  <Words>944</Words>
  <Application>Microsoft Office PowerPoint</Application>
  <PresentationFormat>Προβολή στην οθόνη (4:3)</PresentationFormat>
  <Paragraphs>110</Paragraphs>
  <Slides>19</Slides>
  <Notes>19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4" baseType="lpstr">
      <vt:lpstr>ＭＳ Ｐゴシック</vt:lpstr>
      <vt:lpstr>Arial</vt:lpstr>
      <vt:lpstr>Calibri</vt:lpstr>
      <vt:lpstr>Wingdings</vt:lpstr>
      <vt:lpstr>Θέμα του Office</vt:lpstr>
      <vt:lpstr>ΔΙΔΑΚΤΙΚΗ ΜΑΘΗΜΑΤΙΚΩΝ I</vt:lpstr>
      <vt:lpstr>ΔΙΔΑΚΤΙΚΗ ΜΑΘΗΜΑΤΙΚΩΝ I</vt:lpstr>
      <vt:lpstr>Επισκόπηση του μαθήματος</vt:lpstr>
      <vt:lpstr>Στόχος του μαθήματος</vt:lpstr>
      <vt:lpstr>H Θεωρία Διδακτικών Καταστάσεων (ΘΔΚ) (1/3)</vt:lpstr>
      <vt:lpstr>Η Θεωρία Διδακτικών Καταστάσεων (ΘΔΚ) (2/3)</vt:lpstr>
      <vt:lpstr>Η Θεωρία Διδακτικών Καταστάσεων (ΘΔΚ) (3/3)</vt:lpstr>
      <vt:lpstr>Η φάση της δράσης </vt:lpstr>
      <vt:lpstr>Η φάση της διατύπωσης</vt:lpstr>
      <vt:lpstr>Η φάση της επικύρωσης (1/2)</vt:lpstr>
      <vt:lpstr>Η φάση της επικύρωσης (2/2)</vt:lpstr>
      <vt:lpstr>Η φάση της θεσμοποίησης (“επισημοποίησης”) (1/2)</vt:lpstr>
      <vt:lpstr>Η φάση της θεσμοποίησης (“επισημοποίησης”) (2/2)</vt:lpstr>
      <vt:lpstr>Τέλος Ενότητας</vt:lpstr>
      <vt:lpstr>Χρηματοδότηση</vt:lpstr>
      <vt:lpstr>Σημειώματα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Aggeliki Zoupa</cp:lastModifiedBy>
  <cp:revision>184</cp:revision>
  <dcterms:created xsi:type="dcterms:W3CDTF">2012-09-06T09:03:05Z</dcterms:created>
  <dcterms:modified xsi:type="dcterms:W3CDTF">2015-07-05T12:46:58Z</dcterms:modified>
</cp:coreProperties>
</file>