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1"/>
  </p:notesMasterIdLst>
  <p:sldIdLst>
    <p:sldId id="456" r:id="rId2"/>
    <p:sldId id="643" r:id="rId3"/>
    <p:sldId id="644" r:id="rId4"/>
    <p:sldId id="762" r:id="rId5"/>
    <p:sldId id="646" r:id="rId6"/>
    <p:sldId id="761" r:id="rId7"/>
    <p:sldId id="648" r:id="rId8"/>
    <p:sldId id="649" r:id="rId9"/>
    <p:sldId id="763" r:id="rId10"/>
    <p:sldId id="651" r:id="rId11"/>
    <p:sldId id="652" r:id="rId12"/>
    <p:sldId id="653" r:id="rId13"/>
    <p:sldId id="654" r:id="rId14"/>
    <p:sldId id="655" r:id="rId15"/>
    <p:sldId id="656" r:id="rId16"/>
    <p:sldId id="764" r:id="rId17"/>
    <p:sldId id="658" r:id="rId18"/>
    <p:sldId id="659" r:id="rId19"/>
    <p:sldId id="660" r:id="rId20"/>
    <p:sldId id="661" r:id="rId21"/>
    <p:sldId id="662" r:id="rId22"/>
    <p:sldId id="765" r:id="rId23"/>
    <p:sldId id="664" r:id="rId24"/>
    <p:sldId id="766" r:id="rId25"/>
    <p:sldId id="666" r:id="rId26"/>
    <p:sldId id="667" r:id="rId27"/>
    <p:sldId id="668" r:id="rId28"/>
    <p:sldId id="767" r:id="rId29"/>
    <p:sldId id="768" r:id="rId30"/>
    <p:sldId id="769" r:id="rId31"/>
    <p:sldId id="672" r:id="rId32"/>
    <p:sldId id="770" r:id="rId33"/>
    <p:sldId id="674" r:id="rId34"/>
    <p:sldId id="675" r:id="rId35"/>
    <p:sldId id="771" r:id="rId36"/>
    <p:sldId id="677" r:id="rId37"/>
    <p:sldId id="772" r:id="rId38"/>
    <p:sldId id="679" r:id="rId39"/>
    <p:sldId id="680" r:id="rId40"/>
    <p:sldId id="681" r:id="rId41"/>
    <p:sldId id="682" r:id="rId42"/>
    <p:sldId id="683" r:id="rId43"/>
    <p:sldId id="684" r:id="rId44"/>
    <p:sldId id="773" r:id="rId45"/>
    <p:sldId id="686" r:id="rId46"/>
    <p:sldId id="774" r:id="rId47"/>
    <p:sldId id="688" r:id="rId48"/>
    <p:sldId id="689" r:id="rId49"/>
    <p:sldId id="690" r:id="rId50"/>
    <p:sldId id="691" r:id="rId51"/>
    <p:sldId id="692" r:id="rId52"/>
    <p:sldId id="693" r:id="rId53"/>
    <p:sldId id="694" r:id="rId54"/>
    <p:sldId id="695" r:id="rId55"/>
    <p:sldId id="696" r:id="rId56"/>
    <p:sldId id="697" r:id="rId57"/>
    <p:sldId id="698" r:id="rId58"/>
    <p:sldId id="699" r:id="rId59"/>
    <p:sldId id="700" r:id="rId60"/>
    <p:sldId id="775" r:id="rId61"/>
    <p:sldId id="702" r:id="rId62"/>
    <p:sldId id="703" r:id="rId63"/>
    <p:sldId id="704" r:id="rId64"/>
    <p:sldId id="706" r:id="rId65"/>
    <p:sldId id="707" r:id="rId66"/>
    <p:sldId id="776" r:id="rId67"/>
    <p:sldId id="709" r:id="rId68"/>
    <p:sldId id="710" r:id="rId69"/>
    <p:sldId id="711" r:id="rId70"/>
    <p:sldId id="712" r:id="rId71"/>
    <p:sldId id="777" r:id="rId72"/>
    <p:sldId id="714" r:id="rId73"/>
    <p:sldId id="715" r:id="rId74"/>
    <p:sldId id="716" r:id="rId75"/>
    <p:sldId id="717" r:id="rId76"/>
    <p:sldId id="718" r:id="rId77"/>
    <p:sldId id="719" r:id="rId78"/>
    <p:sldId id="720" r:id="rId79"/>
    <p:sldId id="721" r:id="rId80"/>
    <p:sldId id="722" r:id="rId81"/>
    <p:sldId id="723" r:id="rId82"/>
    <p:sldId id="724" r:id="rId83"/>
    <p:sldId id="725" r:id="rId84"/>
    <p:sldId id="726" r:id="rId85"/>
    <p:sldId id="778" r:id="rId86"/>
    <p:sldId id="728" r:id="rId87"/>
    <p:sldId id="729" r:id="rId88"/>
    <p:sldId id="779" r:id="rId89"/>
    <p:sldId id="731" r:id="rId90"/>
    <p:sldId id="732" r:id="rId91"/>
    <p:sldId id="733" r:id="rId92"/>
    <p:sldId id="734" r:id="rId93"/>
    <p:sldId id="735" r:id="rId94"/>
    <p:sldId id="736" r:id="rId95"/>
    <p:sldId id="737" r:id="rId96"/>
    <p:sldId id="738" r:id="rId97"/>
    <p:sldId id="739" r:id="rId98"/>
    <p:sldId id="740" r:id="rId99"/>
    <p:sldId id="780" r:id="rId100"/>
    <p:sldId id="742" r:id="rId101"/>
    <p:sldId id="743" r:id="rId102"/>
    <p:sldId id="744" r:id="rId103"/>
    <p:sldId id="745" r:id="rId104"/>
    <p:sldId id="746" r:id="rId105"/>
    <p:sldId id="747" r:id="rId106"/>
    <p:sldId id="410" r:id="rId107"/>
    <p:sldId id="411" r:id="rId108"/>
    <p:sldId id="412" r:id="rId109"/>
    <p:sldId id="748" r:id="rId110"/>
    <p:sldId id="749" r:id="rId111"/>
    <p:sldId id="414" r:id="rId112"/>
    <p:sldId id="415" r:id="rId113"/>
    <p:sldId id="416" r:id="rId114"/>
    <p:sldId id="752" r:id="rId115"/>
    <p:sldId id="753" r:id="rId116"/>
    <p:sldId id="754" r:id="rId117"/>
    <p:sldId id="755" r:id="rId118"/>
    <p:sldId id="756" r:id="rId119"/>
    <p:sldId id="757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 autoAdjust="0"/>
    <p:restoredTop sz="83124" autoAdjust="0"/>
  </p:normalViewPr>
  <p:slideViewPr>
    <p:cSldViewPr snapToGrid="0">
      <p:cViewPr varScale="1">
        <p:scale>
          <a:sx n="62" d="100"/>
          <a:sy n="62" d="100"/>
        </p:scale>
        <p:origin x="1242" y="60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5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6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1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9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2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4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3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4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30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7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40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65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5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1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8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6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5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9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9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0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4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5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94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7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81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4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4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544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827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5734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1703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11977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93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4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3. Βιογεωγραφία (Μέρος Δ')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786" y="3578590"/>
            <a:ext cx="7342428" cy="271027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3. B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ιογεωγραφία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(M</a:t>
            </a:r>
            <a:r>
              <a:rPr lang="el-GR" sz="2800" dirty="0" err="1">
                <a:solidFill>
                  <a:schemeClr val="accent6">
                    <a:lumMod val="75000"/>
                  </a:schemeClr>
                </a:solidFill>
              </a:rPr>
              <a:t>έρος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 Δ’) </a:t>
            </a: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0509" y="351609"/>
            <a:ext cx="8022981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Προσαρμοστική διαφοροποίηση 1/4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Διαφοροποίηση ενός είδους ώστε να καταλάβει ποικιλία οικολογικών </a:t>
            </a:r>
            <a:r>
              <a:rPr lang="el-GR" sz="2400" dirty="0" smtClean="0"/>
              <a:t>θώκων.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Ένα προγονικό είδος μέσω επαναλαμβανόμενων επεισοδίων </a:t>
            </a:r>
            <a:r>
              <a:rPr lang="el-GR" sz="2400" dirty="0" err="1"/>
              <a:t>ειδογένεσης</a:t>
            </a:r>
            <a:r>
              <a:rPr lang="el-GR" sz="2400" dirty="0"/>
              <a:t>, δημιουργεί πολυάριθμα νέα </a:t>
            </a:r>
            <a:r>
              <a:rPr lang="el-GR" sz="2400" dirty="0" smtClean="0"/>
              <a:t>είδη.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43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Μειονεκτήματα </a:t>
            </a:r>
            <a:br>
              <a:rPr lang="el-GR" sz="4000" dirty="0"/>
            </a:br>
            <a:r>
              <a:rPr lang="el-GR" sz="4000" dirty="0"/>
              <a:t>της </a:t>
            </a:r>
            <a:r>
              <a:rPr lang="el-GR" sz="4000" dirty="0" err="1"/>
              <a:t>βικαριανιστικής</a:t>
            </a:r>
            <a:r>
              <a:rPr lang="el-GR" sz="4000" dirty="0"/>
              <a:t> βιογεωγραφίας 4/4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100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0" y="1928871"/>
            <a:ext cx="6820550" cy="3881364"/>
          </a:xfrm>
        </p:spPr>
      </p:pic>
      <p:sp>
        <p:nvSpPr>
          <p:cNvPr id="7" name="TextBox 6"/>
          <p:cNvSpPr txBox="1"/>
          <p:nvPr/>
        </p:nvSpPr>
        <p:spPr>
          <a:xfrm>
            <a:off x="7406788" y="50184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l-GR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31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Σύγχρονη ιστορική βιογεωγραφία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sz="2800" dirty="0"/>
              <a:t>Έμφαση στην ακριβή λογική και τον έλεγχο των </a:t>
            </a:r>
            <a:r>
              <a:rPr lang="el-GR" sz="2800" dirty="0" smtClean="0"/>
              <a:t>υποθέσεων.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Στενή σχέση με τη φυλογενετική </a:t>
            </a:r>
            <a:r>
              <a:rPr lang="el-GR" sz="2800" dirty="0" smtClean="0"/>
              <a:t>ταξινομική.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Χρήση </a:t>
            </a:r>
            <a:r>
              <a:rPr lang="el-GR" sz="2800" dirty="0" err="1"/>
              <a:t>κλαδογραμμάτων</a:t>
            </a:r>
            <a:r>
              <a:rPr lang="el-GR" sz="2800" dirty="0"/>
              <a:t> </a:t>
            </a:r>
            <a:r>
              <a:rPr lang="el-GR" sz="2800" dirty="0" smtClean="0"/>
              <a:t>περιοχών.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Ενσωμάτωση περισσότερων τύπων δεδομένων (απολιθώματα, γεωλογικές ενδείξεις, μοριακά δεδομένα</a:t>
            </a:r>
            <a:r>
              <a:rPr lang="el-GR" sz="2800" dirty="0" smtClean="0"/>
              <a:t>).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Χρήση ευρύτερου φάσματος υποθέσεων και </a:t>
            </a:r>
            <a:r>
              <a:rPr lang="el-GR" sz="2800" dirty="0" smtClean="0"/>
              <a:t>μηχανισμών.</a:t>
            </a: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Εξονυχιστική διερεύνηση εφαρμογής, αποτελεσματικότητας, πιστότητας και δυναμικού ερμηνείας των </a:t>
            </a:r>
            <a:r>
              <a:rPr lang="el-GR" sz="2800" dirty="0" err="1"/>
              <a:t>κλαδιστικών</a:t>
            </a:r>
            <a:r>
              <a:rPr lang="el-GR" sz="2800" dirty="0"/>
              <a:t> </a:t>
            </a:r>
            <a:r>
              <a:rPr lang="el-GR" sz="2800" dirty="0" smtClean="0"/>
              <a:t>τεχνικών.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Σύγχρονη ιστορική βιογεωγραφία 2/2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4" y="1690689"/>
            <a:ext cx="8406898" cy="4326063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73590" y="58782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l-GR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89623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Συναινετικό </a:t>
            </a:r>
            <a:r>
              <a:rPr lang="el-GR" sz="4000" dirty="0" err="1"/>
              <a:t>κλαδόγραμμα</a:t>
            </a:r>
            <a:r>
              <a:rPr lang="el-GR" sz="4000" dirty="0"/>
              <a:t> περιοχών 1/2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Μια υπόθεση σχετικά με τις υποτιθέμενες ιεραρχικές ιστορικές σχέσεις και τις βιοτικές ανταλλαγές μεταξύ </a:t>
            </a:r>
            <a:r>
              <a:rPr lang="el-GR" sz="2400" dirty="0" smtClean="0"/>
              <a:t>περιοχών.</a:t>
            </a:r>
            <a:endParaRPr lang="el-GR" sz="2400" dirty="0"/>
          </a:p>
          <a:p>
            <a:r>
              <a:rPr lang="el-GR" sz="2400" dirty="0" smtClean="0"/>
              <a:t>Χρησιμοποιεί </a:t>
            </a:r>
            <a:r>
              <a:rPr lang="el-GR" sz="2400" dirty="0"/>
              <a:t>τα </a:t>
            </a:r>
            <a:r>
              <a:rPr lang="el-GR" sz="2400" dirty="0" err="1"/>
              <a:t>τάξα</a:t>
            </a:r>
            <a:r>
              <a:rPr lang="el-GR" sz="2400" dirty="0"/>
              <a:t> ως χαρακτήρες των </a:t>
            </a:r>
            <a:r>
              <a:rPr lang="el-GR" sz="2400" dirty="0" smtClean="0"/>
              <a:t>περιοχών.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14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Συναινετικό </a:t>
            </a:r>
            <a:r>
              <a:rPr lang="el-GR" sz="4000" dirty="0" err="1"/>
              <a:t>κλαδόγραμμα</a:t>
            </a:r>
            <a:r>
              <a:rPr lang="el-GR" sz="4000" dirty="0"/>
              <a:t> περιοχών 2/2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3" y="2072404"/>
            <a:ext cx="7456054" cy="3871296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2797" y="49364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l-GR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43349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95" y="2272066"/>
            <a:ext cx="6064758" cy="3974175"/>
          </a:xfrm>
        </p:spPr>
      </p:pic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Ιστορική Βιογεωγραφία </a:t>
            </a:r>
            <a:br>
              <a:rPr lang="el-GR" sz="4000" dirty="0"/>
            </a:br>
            <a:r>
              <a:rPr lang="el-GR" sz="4000" dirty="0"/>
              <a:t>Το παράδειγμα της Χαβάης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1754540"/>
            <a:ext cx="3017519" cy="2440763"/>
          </a:xfr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7591" y="39578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47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73590" y="58782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45329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Ιστορικού Εκδόσεων Έργου</a:t>
            </a:r>
            <a:endParaRPr lang="en-US" altLang="en-US" sz="4000" dirty="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3. Βιογεωγραφία (Μέρος Δ')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109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6009" y="351609"/>
            <a:ext cx="8046427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Προσαρμοστική διαφοροποίηση 2/4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6747669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85570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/>
              <a:t>Σημείωμα Αναφοράς</a:t>
            </a:r>
            <a:endParaRPr lang="en-US" altLang="en-US" sz="4000" dirty="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ωϊκή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3</a:t>
            </a:r>
            <a:r>
              <a:rPr lang="el-GR" altLang="en-US" sz="2000" dirty="0" smtClean="0"/>
              <a:t>. Βιογεωγραφία, Μέρος Δ’».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3. Βιογεωγραφία (Μέρος Δ')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110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800" b="1" dirty="0" smtClean="0"/>
              <a:t>Εικόνες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1.</a:t>
            </a:r>
            <a:r>
              <a:rPr lang="el-GR" sz="1600" dirty="0" smtClean="0"/>
              <a:t> </a:t>
            </a:r>
            <a:r>
              <a:rPr lang="el-GR" sz="1600" dirty="0"/>
              <a:t>© 1999 </a:t>
            </a:r>
            <a:r>
              <a:rPr lang="en-US" sz="1600" dirty="0"/>
              <a:t>Addison Wesley Longman. Inc. </a:t>
            </a:r>
            <a:r>
              <a:rPr lang="el-GR" sz="1600" dirty="0"/>
              <a:t>Σύνδεσμος:</a:t>
            </a:r>
            <a:r>
              <a:rPr lang="en-US" sz="1600" dirty="0"/>
              <a:t>http://www.hammiverse.com/instructionalunits/evolution/chp22-25lecture/print/lecture2-6.html.  </a:t>
            </a:r>
            <a:r>
              <a:rPr lang="el-GR" sz="1600" dirty="0"/>
              <a:t>Πηγή: </a:t>
            </a:r>
            <a:r>
              <a:rPr lang="en-US" sz="1600" dirty="0"/>
              <a:t>Figure 23.11, page 441, Campbell's Biology, 5th Edition.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2. </a:t>
            </a:r>
            <a:r>
              <a:rPr lang="en-US" sz="1600" dirty="0"/>
              <a:t>© Pearson Education, Inc. </a:t>
            </a:r>
            <a:r>
              <a:rPr lang="en-US" sz="1600" dirty="0" err="1"/>
              <a:t>Πηγή</a:t>
            </a:r>
            <a:r>
              <a:rPr lang="en-US" sz="1600" dirty="0"/>
              <a:t>: M. R. Rose &amp; L.D. Mueller (2006). Evolution and ecology of the organism.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3. </a:t>
            </a:r>
            <a:r>
              <a:rPr lang="en-US" sz="1600" dirty="0"/>
              <a:t>Copyright © Pearson Education . Inc. Publishing as Benjamin Cummings. </a:t>
            </a:r>
            <a:r>
              <a:rPr lang="el-GR" sz="1600" dirty="0"/>
              <a:t>Σύνδεσμος: </a:t>
            </a:r>
            <a:r>
              <a:rPr lang="en-US" sz="1600" dirty="0"/>
              <a:t>http://krupp.wcc.hawaii.edu/biol101/present/lcture12/sld031.htm. </a:t>
            </a:r>
            <a:r>
              <a:rPr lang="el-GR" sz="1600" dirty="0" smtClean="0"/>
              <a:t>Πηγή:</a:t>
            </a:r>
            <a:r>
              <a:rPr lang="en-US" sz="1600" dirty="0" smtClean="0"/>
              <a:t>1999 </a:t>
            </a:r>
            <a:r>
              <a:rPr lang="en-US" sz="1600" dirty="0"/>
              <a:t>Addison Wesley Longman Inc.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4. </a:t>
            </a:r>
            <a:r>
              <a:rPr lang="el-GR" sz="1600" dirty="0"/>
              <a:t>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2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5. </a:t>
            </a:r>
            <a:r>
              <a:rPr lang="en-US" sz="1600" dirty="0" err="1"/>
              <a:t>BIOdotEDU</a:t>
            </a:r>
            <a:r>
              <a:rPr lang="en-US" sz="1600" dirty="0"/>
              <a:t> © 2001, Professor John </a:t>
            </a:r>
            <a:r>
              <a:rPr lang="en-US" sz="1600" dirty="0" err="1"/>
              <a:t>Blamire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http://www.brooklyn.cuny.edu/bc/ahp/LAD/C21/C21_Adaptive.html.  </a:t>
            </a:r>
            <a:r>
              <a:rPr lang="el-GR" sz="1600" dirty="0"/>
              <a:t>Πηγή: </a:t>
            </a:r>
            <a:r>
              <a:rPr lang="en-US" sz="1600" dirty="0"/>
              <a:t>http://www.brooklyn.cuny.edu/web/home.php.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l-GR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l-GR" sz="1600" dirty="0"/>
              <a:t>© </a:t>
            </a:r>
            <a:r>
              <a:rPr lang="en-US" sz="1600" dirty="0"/>
              <a:t>Biology-Online.org.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https://www.biology-online.org/2/11_natural_selection.htm. </a:t>
            </a:r>
            <a:r>
              <a:rPr lang="el-GR" sz="1600" dirty="0"/>
              <a:t>Πηγή: </a:t>
            </a:r>
            <a:r>
              <a:rPr lang="en-US" sz="1600" dirty="0"/>
              <a:t>https://www.biology-online.org/.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7. </a:t>
            </a:r>
            <a:r>
              <a:rPr lang="en-US" sz="1600" dirty="0"/>
              <a:t>Copyright ©1996-2015 EnchantedLearning.com --. </a:t>
            </a:r>
            <a:r>
              <a:rPr lang="el-GR" sz="1600" dirty="0"/>
              <a:t>Σύνδεσμος:</a:t>
            </a:r>
            <a:r>
              <a:rPr lang="en-US" sz="1600" dirty="0"/>
              <a:t>http://www.enchantedlearning.com/subjects/dinosaurs/glossary/Massext.shtml.  </a:t>
            </a:r>
            <a:r>
              <a:rPr lang="el-GR" sz="1600" dirty="0"/>
              <a:t>Πηγή: </a:t>
            </a:r>
            <a:r>
              <a:rPr lang="en-US" sz="1600" dirty="0"/>
              <a:t>http://www.enchantedlearning.com/Home.html.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8. </a:t>
            </a:r>
            <a:r>
              <a:rPr lang="en-US" sz="1600" dirty="0"/>
              <a:t>© Pearson Education, Inc. </a:t>
            </a:r>
            <a:r>
              <a:rPr lang="en-US" sz="1600" dirty="0" err="1"/>
              <a:t>Πηγή</a:t>
            </a:r>
            <a:r>
              <a:rPr lang="en-US" sz="1600" dirty="0"/>
              <a:t>: M. R. Rose &amp; L.D. Mueller (2006). Evolution and ecology of the organism.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© Pearson Education, Inc. </a:t>
            </a:r>
            <a:r>
              <a:rPr lang="en-US" sz="1600" dirty="0" err="1"/>
              <a:t>Πηγή</a:t>
            </a:r>
            <a:r>
              <a:rPr lang="en-US" sz="1600" dirty="0"/>
              <a:t>: M. R. Rose &amp; L.D. Mueller (2006). Evolution and ecology of the organism.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l-GR" sz="1600" b="1" dirty="0" smtClean="0"/>
              <a:t>10 -12. </a:t>
            </a:r>
            <a:r>
              <a:rPr lang="el-GR" sz="1600" dirty="0"/>
              <a:t>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3. Βιογεωγραφία (Μέρος Δ')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3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13. </a:t>
            </a:r>
            <a:r>
              <a:rPr lang="el-GR" sz="1600" dirty="0"/>
              <a:t>© 2010 </a:t>
            </a:r>
            <a:r>
              <a:rPr lang="en-US" sz="1600" dirty="0"/>
              <a:t>Department of Zoology and Laboratory Ornithology. </a:t>
            </a:r>
            <a:r>
              <a:rPr lang="el-GR" sz="1600" dirty="0"/>
              <a:t>Σύνδεσμος: </a:t>
            </a:r>
            <a:r>
              <a:rPr lang="en-US" sz="1600" dirty="0"/>
              <a:t>http://www.zoologie.upol.cz/osoby/Grim/zoogeo_4_dispersal_PRO_TISK.pdf. </a:t>
            </a:r>
            <a:r>
              <a:rPr lang="el-GR" sz="1600" dirty="0"/>
              <a:t>Πηγή: </a:t>
            </a:r>
            <a:r>
              <a:rPr lang="en-US" sz="1600" dirty="0"/>
              <a:t>http://www.zoologie.upol.cz/English_version.html.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</a:t>
            </a:r>
            <a:r>
              <a:rPr lang="el-GR" sz="1600" b="1" dirty="0" smtClean="0"/>
              <a:t>14-19. </a:t>
            </a:r>
            <a:r>
              <a:rPr lang="el-GR" sz="1600" dirty="0"/>
              <a:t>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20. </a:t>
            </a:r>
            <a:r>
              <a:rPr lang="el-GR" sz="1600" dirty="0"/>
              <a:t>Πηγή: Μ. Δερμιτζάκης &amp; Ν. Συμεωνίδης, 1995. Στο: Ελλάδα, το παρελθόν και το παρόν του Ελληνισμού. Πάπυρος 2007.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l-GR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21, 22. </a:t>
            </a:r>
            <a:r>
              <a:rPr lang="el-GR" sz="1600" dirty="0"/>
              <a:t>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23, 24. </a:t>
            </a:r>
            <a:r>
              <a:rPr lang="en-US" sz="1600" dirty="0" smtClean="0"/>
              <a:t>Copyrighted.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l-GR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25. </a:t>
            </a:r>
            <a:r>
              <a:rPr lang="el-GR" sz="1600" dirty="0"/>
              <a:t>Σύνδεσμος: http://www.backyardnature.net/ecogo.htm. Πηγή: http://www.backyardnature.net/.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4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26-28</a:t>
            </a:r>
            <a:r>
              <a:rPr lang="el-GR" sz="1600" dirty="0"/>
              <a:t>. 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l-GR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29. </a:t>
            </a:r>
            <a:r>
              <a:rPr lang="en-US" sz="1600" dirty="0"/>
              <a:t>Copyrighted.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30. </a:t>
            </a:r>
            <a:r>
              <a:rPr lang="el-GR" sz="1600" dirty="0"/>
              <a:t>Πηγή: </a:t>
            </a:r>
            <a:r>
              <a:rPr lang="en-US" sz="1600" dirty="0" err="1"/>
              <a:t>Sinauer</a:t>
            </a:r>
            <a:r>
              <a:rPr lang="en-US" sz="1600" dirty="0"/>
              <a:t> Publications. Biogeography, Third Edition. Mark V. </a:t>
            </a:r>
            <a:r>
              <a:rPr lang="en-US" sz="1600" dirty="0" err="1"/>
              <a:t>Lomolino</a:t>
            </a:r>
            <a:r>
              <a:rPr lang="en-US" sz="1600" dirty="0"/>
              <a:t>. Brett R. Riddle. James H. Brown.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31. </a:t>
            </a:r>
            <a:r>
              <a:rPr lang="el-GR" sz="1600" dirty="0"/>
              <a:t>Σύνδεσμος: </a:t>
            </a:r>
            <a:r>
              <a:rPr lang="en-US" sz="1600" dirty="0"/>
              <a:t>http://www.antroglob.org/Maiz/index.htm. </a:t>
            </a:r>
            <a:r>
              <a:rPr lang="el-GR" sz="1600" dirty="0"/>
              <a:t>Πηγή: </a:t>
            </a:r>
            <a:r>
              <a:rPr lang="en-US" sz="1600" dirty="0"/>
              <a:t>http://www.antroglob.org/.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32. </a:t>
            </a:r>
            <a:r>
              <a:rPr lang="el-GR" sz="1600" dirty="0"/>
              <a:t>© 1996 </a:t>
            </a:r>
            <a:r>
              <a:rPr lang="en-US" sz="1600" dirty="0"/>
              <a:t>The McGraw-Hill Companies. Inc. </a:t>
            </a:r>
            <a:r>
              <a:rPr lang="el-GR" sz="1600" dirty="0"/>
              <a:t>Πηγή: </a:t>
            </a:r>
            <a:r>
              <a:rPr lang="en-US" sz="1600" dirty="0"/>
              <a:t>Estelle </a:t>
            </a:r>
            <a:r>
              <a:rPr lang="en-US" sz="1600" dirty="0" err="1"/>
              <a:t>Levetin</a:t>
            </a:r>
            <a:r>
              <a:rPr lang="en-US" sz="1600" dirty="0"/>
              <a:t> and </a:t>
            </a:r>
            <a:r>
              <a:rPr lang="en-US" sz="1600" dirty="0" err="1"/>
              <a:t>karen</a:t>
            </a:r>
            <a:r>
              <a:rPr lang="en-US" sz="1600" dirty="0"/>
              <a:t> McMahon, </a:t>
            </a:r>
            <a:r>
              <a:rPr lang="en-US" sz="1600" dirty="0" err="1"/>
              <a:t>Botanz</a:t>
            </a:r>
            <a:r>
              <a:rPr lang="en-US" sz="1600" dirty="0"/>
              <a:t> Visual Resource Library.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33.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http://www.geo.arizona.edu/Antevs/ecol438/seasnaks.html. </a:t>
            </a:r>
            <a:r>
              <a:rPr lang="el-GR" sz="1600" dirty="0"/>
              <a:t>Πηγή: </a:t>
            </a:r>
            <a:r>
              <a:rPr lang="en-US" sz="1600" dirty="0" err="1"/>
              <a:t>Cogger</a:t>
            </a:r>
            <a:r>
              <a:rPr lang="en-US" sz="1600" dirty="0"/>
              <a:t>, H.G. 1975. Sea snakes of Australia and New Guinea. pp. 59-139. in. W.A. Dunson (ed.) The Biology of Sea Snakes. Univ. Park Press, Baltimore. </a:t>
            </a:r>
            <a:r>
              <a:rPr lang="en-US" sz="1600" dirty="0" err="1"/>
              <a:t>Heatwole</a:t>
            </a:r>
            <a:r>
              <a:rPr lang="en-US" sz="1600" dirty="0"/>
              <a:t>, H. 1987. Sea Snakes. N.S.W. University Press, </a:t>
            </a:r>
            <a:r>
              <a:rPr lang="en-US" sz="1600" dirty="0" err="1"/>
              <a:t>KEnsington</a:t>
            </a:r>
            <a:r>
              <a:rPr lang="en-US" sz="1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5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34</a:t>
            </a:r>
            <a:r>
              <a:rPr lang="el-GR" sz="1600" dirty="0"/>
              <a:t>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http://www.geo.arizona.edu/Antevs/ecol438/croizat.html. </a:t>
            </a:r>
            <a:r>
              <a:rPr lang="el-GR" sz="1600" dirty="0"/>
              <a:t>Πηγή: </a:t>
            </a:r>
            <a:r>
              <a:rPr lang="en-US" sz="1600" dirty="0" err="1"/>
              <a:t>Croizat</a:t>
            </a:r>
            <a:r>
              <a:rPr lang="en-US" sz="1600" dirty="0"/>
              <a:t>, L. 1952. Manual of Phytogeography. Junk, The Hague. </a:t>
            </a:r>
            <a:r>
              <a:rPr lang="en-US" sz="1600" dirty="0" err="1"/>
              <a:t>Croizat</a:t>
            </a:r>
            <a:r>
              <a:rPr lang="en-US" sz="1600" dirty="0"/>
              <a:t>, L. 1958. </a:t>
            </a:r>
            <a:r>
              <a:rPr lang="en-US" sz="1600" dirty="0" err="1"/>
              <a:t>Panbiogegoraphy</a:t>
            </a:r>
            <a:r>
              <a:rPr lang="en-US" sz="1600" dirty="0"/>
              <a:t>. Caracas. </a:t>
            </a:r>
            <a:r>
              <a:rPr lang="en-US" sz="1600" dirty="0" err="1"/>
              <a:t>Croizat</a:t>
            </a:r>
            <a:r>
              <a:rPr lang="en-US" sz="1600" dirty="0"/>
              <a:t>, L. 1960. Principia Botanica. Caracas. </a:t>
            </a:r>
            <a:r>
              <a:rPr lang="en-US" sz="1600" dirty="0" err="1"/>
              <a:t>Croizat</a:t>
            </a:r>
            <a:r>
              <a:rPr lang="en-US" sz="1600" dirty="0"/>
              <a:t>, L. 1964. Space, Time, Form: The Biological Synthesis. Caracas.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35</a:t>
            </a:r>
            <a:r>
              <a:rPr lang="el-GR" sz="1600" dirty="0"/>
              <a:t>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http://www.geo.arizona.edu/Antevs/ecol438/camel.html.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http://www.geo.arizona.edu/.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36.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http://www.geo.arizona.edu/Antevs/ecol438/camel2.gif.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37.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http://www.geo.arizona.edu/Antevs/ecol438/areacladog.html.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38.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http://www.geo.arizona.edu/palynology/pid00032.html.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39.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http://www.geo.arizona.edu/Antevs/ecol438/lect10.html.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6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40, 41.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http://www.geo.arizona.edu/Antevs/ecol438/prosopis.html.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42.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http://www.geo.arizona.edu/Antevs/ecol438/areaclaexamp.html. </a:t>
            </a:r>
            <a:r>
              <a:rPr lang="el-GR" sz="1600" dirty="0"/>
              <a:t>Πηγή: </a:t>
            </a:r>
            <a:r>
              <a:rPr lang="en-US" sz="1600" dirty="0" err="1"/>
              <a:t>Crisci</a:t>
            </a:r>
            <a:r>
              <a:rPr lang="en-US" sz="1600" dirty="0"/>
              <a:t> et al. 1991. Historical biogeography of southern South America. Syst. Zool. 40(2): 152-171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43. </a:t>
            </a:r>
            <a:r>
              <a:rPr lang="en-US" sz="1600" dirty="0"/>
              <a:t>Copyright 2015 © Arizona Board of Regents,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http://www.geo.arizona.edu/Antevs/ecol438/lect10.html.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l-GR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 smtClean="0"/>
              <a:t>Εικόνα </a:t>
            </a:r>
            <a:r>
              <a:rPr lang="el-GR" sz="1600" b="1" dirty="0"/>
              <a:t>44. </a:t>
            </a:r>
            <a:r>
              <a:rPr lang="en-US" sz="1600" dirty="0"/>
              <a:t>Copyright 2015 © Arizona Board of Regents.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http://www.geo.arizona.edu/Antevs/ecol438/parasclad.html. </a:t>
            </a:r>
            <a:r>
              <a:rPr lang="el-GR" sz="1600" dirty="0"/>
              <a:t>Πηγή: </a:t>
            </a:r>
            <a:r>
              <a:rPr lang="en-US" sz="1600" dirty="0" err="1"/>
              <a:t>Hafner</a:t>
            </a:r>
            <a:r>
              <a:rPr lang="en-US" sz="1600" dirty="0"/>
              <a:t>, M.S. and Nadler, S.A. 1991. </a:t>
            </a:r>
            <a:r>
              <a:rPr lang="en-US" sz="1600" dirty="0" err="1"/>
              <a:t>Cospeciation</a:t>
            </a:r>
            <a:r>
              <a:rPr lang="en-US" sz="1600" dirty="0"/>
              <a:t> in host-parasite assemblages: Analysis of rates of evolution and timing of </a:t>
            </a:r>
            <a:r>
              <a:rPr lang="en-US" sz="1600" dirty="0" err="1"/>
              <a:t>speciations</a:t>
            </a:r>
            <a:r>
              <a:rPr lang="en-US" sz="1600" dirty="0"/>
              <a:t> events. Systematic Zoology 39: 192-204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45. </a:t>
            </a:r>
            <a:r>
              <a:rPr lang="en-US" sz="1600" dirty="0"/>
              <a:t>Copyright 2015 © Arizona Board of Regents.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http://www.geo.arizona.edu/Antevs/ecol438/darters.html. </a:t>
            </a:r>
            <a:r>
              <a:rPr lang="el-GR" sz="1600" dirty="0"/>
              <a:t>Πηγή: </a:t>
            </a:r>
            <a:r>
              <a:rPr lang="en-US" sz="1600" dirty="0"/>
              <a:t>Wiley, E.O. and </a:t>
            </a:r>
            <a:r>
              <a:rPr lang="en-US" sz="1600" dirty="0" err="1"/>
              <a:t>Mayden</a:t>
            </a:r>
            <a:r>
              <a:rPr lang="en-US" sz="1600" dirty="0"/>
              <a:t>, R.L. 1985. Species and </a:t>
            </a:r>
            <a:r>
              <a:rPr lang="en-US" sz="1600" dirty="0" err="1"/>
              <a:t>speiation</a:t>
            </a:r>
            <a:r>
              <a:rPr lang="en-US" sz="1600" dirty="0"/>
              <a:t> in phylogenetic systematics, with examples from the North American fish fauna. Annals Missouri Botanical Garden 72: 596-635.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7</a:t>
            </a:r>
            <a:r>
              <a:rPr lang="en-US" sz="4000" b="1" dirty="0" smtClean="0"/>
              <a:t>/</a:t>
            </a:r>
            <a:r>
              <a:rPr lang="el-GR" sz="4000" b="1" dirty="0" smtClean="0"/>
              <a:t>10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46. </a:t>
            </a:r>
            <a:r>
              <a:rPr lang="en-US" sz="1600" dirty="0"/>
              <a:t>Consensus Area Cladogram. Copyright 2015 © Arizona Board of Regents. University of Arizona. </a:t>
            </a:r>
            <a:r>
              <a:rPr lang="el-GR" sz="1600" dirty="0"/>
              <a:t>Σύνδεσμος: </a:t>
            </a:r>
            <a:r>
              <a:rPr lang="en-US" sz="1600" dirty="0"/>
              <a:t>http://www.geo.arizona.edu/Antevs/ecol438/consclad.html. </a:t>
            </a:r>
            <a:r>
              <a:rPr lang="el-GR" sz="1600" dirty="0"/>
              <a:t>Πηγή: </a:t>
            </a:r>
            <a:r>
              <a:rPr lang="en-US" sz="1600" dirty="0"/>
              <a:t>http://www.geo.arizona.edu.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47. </a:t>
            </a:r>
            <a:r>
              <a:rPr lang="el-GR" sz="1600" dirty="0"/>
              <a:t>Πηγή: </a:t>
            </a:r>
            <a:r>
              <a:rPr lang="en-US" sz="1600" dirty="0" err="1"/>
              <a:t>Paxinos</a:t>
            </a:r>
            <a:r>
              <a:rPr lang="en-US" sz="1600" dirty="0"/>
              <a:t> et al. </a:t>
            </a:r>
            <a:r>
              <a:rPr lang="en-US" sz="1600" dirty="0" smtClean="0"/>
              <a:t>2002</a:t>
            </a:r>
            <a:endParaRPr lang="el-GR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l-GR" sz="1600" b="1" dirty="0"/>
              <a:t>Εικόνα 48. </a:t>
            </a:r>
            <a:r>
              <a:rPr lang="el-GR" sz="1600" dirty="0"/>
              <a:t>Πηγή: </a:t>
            </a:r>
            <a:r>
              <a:rPr lang="en-US" sz="1600" dirty="0"/>
              <a:t>Funk, V.A. and Wagner, W.L. 1995. Biogeographic patterns in the Hawaiian islands. In W.L. Wagner and V.A. Funk (eds.) Hawaiian Biogeography: Evolution on a Hot Spot Archipelago. Smithsonian Inst., Washington, D.C.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2925" y="351609"/>
            <a:ext cx="8058150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Προσαρμοστική διαφοροποίηση 3/4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Τα συνυπάρχοντα είδη τείνουν να αποκλίνουν όσον αφορά στη χρήση των οικολογικών πόρων ώστε να ελαττώνεται ο δια-ειδικός </a:t>
            </a:r>
            <a:r>
              <a:rPr lang="el-GR" sz="2400" dirty="0" smtClean="0"/>
              <a:t>ανταγωνισμός.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088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1201" y="425835"/>
            <a:ext cx="8081596" cy="1325563"/>
          </a:xfrm>
        </p:spPr>
        <p:txBody>
          <a:bodyPr>
            <a:normAutofit/>
          </a:bodyPr>
          <a:lstStyle/>
          <a:p>
            <a:r>
              <a:rPr lang="el-GR" sz="4000" dirty="0"/>
              <a:t>Προσαρμοστική διαφοροποίηση 4/4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23" y="1825625"/>
            <a:ext cx="5590553" cy="4351338"/>
          </a:xfrm>
        </p:spPr>
      </p:pic>
      <p:sp>
        <p:nvSpPr>
          <p:cNvPr id="7" name="TextBox 6"/>
          <p:cNvSpPr txBox="1"/>
          <p:nvPr/>
        </p:nvSpPr>
        <p:spPr>
          <a:xfrm>
            <a:off x="6946296" y="58356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751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Εξαφανίσεις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11485"/>
            <a:ext cx="3886200" cy="3179617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750336" y="3169683"/>
            <a:ext cx="3886200" cy="1005710"/>
          </a:xfrm>
        </p:spPr>
        <p:txBody>
          <a:bodyPr/>
          <a:lstStyle/>
          <a:p>
            <a:r>
              <a:rPr lang="el-GR" sz="2400" dirty="0" smtClean="0"/>
              <a:t>Συνεχείς.</a:t>
            </a:r>
            <a:endParaRPr lang="el-GR" sz="2400" dirty="0"/>
          </a:p>
          <a:p>
            <a:r>
              <a:rPr lang="el-GR" sz="2400" dirty="0"/>
              <a:t>Περιστασιακά </a:t>
            </a:r>
            <a:r>
              <a:rPr lang="el-GR" sz="2400" dirty="0" smtClean="0"/>
              <a:t>μαζικές.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14850" y="497340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538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Πιθανότητα εξαφάνισης 1/2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Ανεξάρτητη από εξελικτική </a:t>
            </a:r>
            <a:r>
              <a:rPr lang="el-GR" sz="2400" dirty="0" smtClean="0"/>
              <a:t>ηλικία.</a:t>
            </a:r>
            <a:endParaRPr lang="el-GR" sz="2400" dirty="0"/>
          </a:p>
          <a:p>
            <a:r>
              <a:rPr lang="el-GR" sz="2400" dirty="0"/>
              <a:t>Εξαρτημένη από την ταξινομική και οικολογική </a:t>
            </a:r>
            <a:r>
              <a:rPr lang="el-GR" sz="2400" dirty="0" smtClean="0"/>
              <a:t>θέση.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Πιθανότητα εξαφάνισης</a:t>
            </a:r>
            <a:r>
              <a:rPr lang="en-US" dirty="0" smtClean="0"/>
              <a:t> 2/2</a:t>
            </a:r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43" y="1561220"/>
            <a:ext cx="2960413" cy="4351338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56" y="2065121"/>
            <a:ext cx="4208911" cy="362146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8500" y="52210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94440" y="463105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58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Διασπορά 1/6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Η μετακίνηση των οργανισμών μακριά από το σημείο γέννησής </a:t>
            </a:r>
            <a:r>
              <a:rPr lang="el-GR" sz="2400" dirty="0" smtClean="0"/>
              <a:t>τους.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Οικολογική διεργασία με προσαρμοστική </a:t>
            </a:r>
            <a:r>
              <a:rPr lang="el-GR" sz="2400" dirty="0" smtClean="0"/>
              <a:t>αξία.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Ευνοείται από τη φυσική </a:t>
            </a:r>
            <a:r>
              <a:rPr lang="el-GR" sz="2400" dirty="0" smtClean="0"/>
              <a:t>επιλογή.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Διασπορά 2/6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Αίτια διασποράς</a:t>
            </a:r>
          </a:p>
          <a:p>
            <a:endParaRPr lang="el-GR" sz="2400" dirty="0"/>
          </a:p>
          <a:p>
            <a:r>
              <a:rPr lang="el-GR" sz="2400" dirty="0"/>
              <a:t>Μείωση </a:t>
            </a:r>
            <a:r>
              <a:rPr lang="el-GR" sz="2400" dirty="0" err="1"/>
              <a:t>ενδοειδικού</a:t>
            </a:r>
            <a:r>
              <a:rPr lang="el-GR" sz="2400" dirty="0"/>
              <a:t> </a:t>
            </a:r>
            <a:r>
              <a:rPr lang="el-GR" sz="2400" dirty="0" smtClean="0"/>
              <a:t>ανταγωνισμού.</a:t>
            </a:r>
            <a:endParaRPr lang="el-GR" sz="2400" dirty="0"/>
          </a:p>
          <a:p>
            <a:r>
              <a:rPr lang="el-GR" sz="2400" dirty="0"/>
              <a:t>Υποβάθμιση αρχικού </a:t>
            </a:r>
            <a:r>
              <a:rPr lang="el-GR" sz="2400" dirty="0" smtClean="0"/>
              <a:t>ενδιαιτήματος.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Περιορισμοί διασποράς</a:t>
            </a:r>
          </a:p>
          <a:p>
            <a:endParaRPr lang="el-GR" sz="2400" dirty="0"/>
          </a:p>
          <a:p>
            <a:r>
              <a:rPr lang="el-GR" sz="2400" dirty="0"/>
              <a:t>Ανόμοιο, δυσμενές ή εχθρικό νέο </a:t>
            </a:r>
            <a:r>
              <a:rPr lang="el-GR" sz="2400" dirty="0" smtClean="0"/>
              <a:t>ενδιαίτημα.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Διασπορά 3/6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400" b="1" dirty="0"/>
              <a:t>Η διασπορά ως βιογεωγραφικό φαινόμενο</a:t>
            </a:r>
          </a:p>
          <a:p>
            <a:endParaRPr lang="el-GR" altLang="en-US" sz="2400" dirty="0"/>
          </a:p>
          <a:p>
            <a:r>
              <a:rPr lang="el-GR" altLang="en-US" sz="2400" dirty="0"/>
              <a:t>Ενδιαφέρει όταν συμβαίνει αλλαγή στην εξάπλωση ενός </a:t>
            </a:r>
            <a:r>
              <a:rPr lang="el-GR" altLang="en-US" sz="2400" dirty="0" smtClean="0"/>
              <a:t>είδους.</a:t>
            </a:r>
            <a:endParaRPr lang="el-GR" altLang="en-US" sz="2400" dirty="0"/>
          </a:p>
          <a:p>
            <a:r>
              <a:rPr lang="el-GR" altLang="en-US" sz="2400" dirty="0"/>
              <a:t>Ιστορικό </a:t>
            </a:r>
            <a:r>
              <a:rPr lang="el-GR" altLang="en-US" sz="2400" dirty="0" smtClean="0"/>
              <a:t>φαινόμενο.</a:t>
            </a:r>
            <a:endParaRPr lang="el-GR" altLang="en-US" sz="2400" dirty="0"/>
          </a:p>
          <a:p>
            <a:r>
              <a:rPr lang="el-GR" altLang="en-US" sz="2400" dirty="0"/>
              <a:t>Διερευνάται από έμμεσες ενδείξεις όπως κατανομές απολιθωμένων </a:t>
            </a:r>
            <a:r>
              <a:rPr lang="el-GR" altLang="en-US" sz="2400" dirty="0" smtClean="0"/>
              <a:t>μορφών.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Διασπαστική επιλογή 1</a:t>
            </a:r>
            <a:r>
              <a:rPr lang="en-US" dirty="0" smtClean="0"/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Ένας πληθυσμός προσαρμόζεται σε δύο ή περισσότερες περιβαλλοντικές </a:t>
            </a:r>
            <a:r>
              <a:rPr lang="el-GR" sz="2400" dirty="0" smtClean="0"/>
              <a:t>καταστάσεις.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8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Διασπορά 4/6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400" dirty="0"/>
              <a:t>Η διερεύνηση της εξάπλωσης γίνεται όταν ένα είδος μπορεί:</a:t>
            </a:r>
          </a:p>
          <a:p>
            <a:endParaRPr lang="el-GR" altLang="en-US" sz="2400" dirty="0"/>
          </a:p>
          <a:p>
            <a:r>
              <a:rPr lang="el-GR" altLang="en-US" sz="2400" dirty="0"/>
              <a:t>να ταξιδέψει προς τη νέα </a:t>
            </a:r>
            <a:r>
              <a:rPr lang="el-GR" altLang="en-US" sz="2400" dirty="0" smtClean="0"/>
              <a:t>περιοχή.</a:t>
            </a:r>
            <a:endParaRPr lang="el-GR" altLang="en-US" sz="2400" dirty="0"/>
          </a:p>
          <a:p>
            <a:r>
              <a:rPr lang="el-GR" altLang="en-US" sz="2400" dirty="0"/>
              <a:t>να αντέξει τις αντίξοες συνθήκες κατά τη μετακίνησή </a:t>
            </a:r>
            <a:r>
              <a:rPr lang="el-GR" altLang="en-US" sz="2400" dirty="0" smtClean="0"/>
              <a:t>του.</a:t>
            </a:r>
            <a:endParaRPr lang="el-GR" altLang="en-US" sz="2400" dirty="0"/>
          </a:p>
          <a:p>
            <a:r>
              <a:rPr lang="el-GR" altLang="en-US" sz="2400" dirty="0"/>
              <a:t>να εγκαθιδρύσει βιώσιμους πληθυσμούς όταν </a:t>
            </a:r>
            <a:r>
              <a:rPr lang="el-GR" altLang="en-US" sz="2400" dirty="0" smtClean="0"/>
              <a:t>φτάσει.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Διασπορά 5/6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n-US" sz="2400" dirty="0"/>
              <a:t>Τρεις τύποι γεγονότων διασποράς:</a:t>
            </a:r>
          </a:p>
          <a:p>
            <a:pPr marL="0" indent="0">
              <a:buNone/>
            </a:pPr>
            <a:endParaRPr lang="el-GR" altLang="en-US" sz="2400" dirty="0"/>
          </a:p>
          <a:p>
            <a:pPr marL="0" indent="0">
              <a:buNone/>
            </a:pPr>
            <a:r>
              <a:rPr lang="el-GR" altLang="en-US" sz="2400" b="1" dirty="0"/>
              <a:t>Αλτική διασπορά </a:t>
            </a:r>
            <a:r>
              <a:rPr lang="el-GR" altLang="en-US" sz="2400" dirty="0"/>
              <a:t>(ή διασπορά μεγάλων αποστάσεων</a:t>
            </a:r>
            <a:r>
              <a:rPr lang="el-GR" altLang="en-US" sz="2400" dirty="0" smtClean="0"/>
              <a:t>).</a:t>
            </a:r>
            <a:endParaRPr lang="el-GR" altLang="en-US" sz="2400" dirty="0"/>
          </a:p>
          <a:p>
            <a:pPr marL="0" indent="0">
              <a:buNone/>
            </a:pPr>
            <a:endParaRPr lang="el-GR" altLang="en-US" sz="2400" dirty="0"/>
          </a:p>
          <a:p>
            <a:pPr marL="0" indent="0">
              <a:buNone/>
            </a:pPr>
            <a:r>
              <a:rPr lang="el-GR" altLang="en-US" sz="2400" dirty="0"/>
              <a:t>Ερμηνεύει 	τις ασυνεχείς </a:t>
            </a:r>
            <a:r>
              <a:rPr lang="el-GR" altLang="en-US" sz="2400" dirty="0" smtClean="0"/>
              <a:t>κατανομές,</a:t>
            </a:r>
          </a:p>
          <a:p>
            <a:pPr marL="0" indent="0">
              <a:buNone/>
            </a:pPr>
            <a:r>
              <a:rPr lang="el-GR" altLang="en-US" sz="2400" dirty="0"/>
              <a:t> </a:t>
            </a:r>
            <a:r>
              <a:rPr lang="el-GR" altLang="en-US" sz="2400" dirty="0" smtClean="0"/>
              <a:t>                          τις </a:t>
            </a:r>
            <a:r>
              <a:rPr lang="el-GR" altLang="en-US" sz="2400" dirty="0"/>
              <a:t>ομοιότητες που παρατηρούνται σε </a:t>
            </a:r>
            <a:endParaRPr lang="el-GR" altLang="en-US" sz="2400" dirty="0" smtClean="0"/>
          </a:p>
          <a:p>
            <a:pPr marL="0" indent="0">
              <a:buNone/>
            </a:pPr>
            <a:r>
              <a:rPr lang="el-GR" altLang="en-US" sz="2400" dirty="0"/>
              <a:t> </a:t>
            </a:r>
            <a:r>
              <a:rPr lang="el-GR" altLang="en-US" sz="2400" dirty="0" smtClean="0"/>
              <a:t>                          παρόμοια </a:t>
            </a:r>
            <a:r>
              <a:rPr lang="el-GR" altLang="en-US" sz="2400" dirty="0"/>
              <a:t>ενδιαιτήματα διαφορετικών </a:t>
            </a:r>
            <a:endParaRPr lang="el-GR" altLang="en-US" sz="2400" dirty="0" smtClean="0"/>
          </a:p>
          <a:p>
            <a:pPr marL="0" indent="0">
              <a:buNone/>
            </a:pPr>
            <a:r>
              <a:rPr lang="el-GR" altLang="en-US" sz="2400" dirty="0"/>
              <a:t> </a:t>
            </a:r>
            <a:r>
              <a:rPr lang="el-GR" altLang="en-US" sz="2400" dirty="0" smtClean="0"/>
              <a:t>                          γεωγραφικών περιοχών.</a:t>
            </a:r>
            <a:endParaRPr lang="el-GR" altLang="en-US" sz="2400" dirty="0"/>
          </a:p>
          <a:p>
            <a:pPr marL="0" indent="0">
              <a:buNone/>
            </a:pPr>
            <a:endParaRPr lang="el-GR" altLang="en-US" sz="2400" dirty="0"/>
          </a:p>
          <a:p>
            <a:pPr marL="0" indent="0">
              <a:buNone/>
            </a:pPr>
            <a:r>
              <a:rPr lang="el-GR" altLang="en-US" sz="2400" dirty="0"/>
              <a:t>Υψηλοί ρυθμοί </a:t>
            </a:r>
            <a:r>
              <a:rPr lang="el-GR" altLang="en-US" sz="2400" dirty="0" smtClean="0"/>
              <a:t>μετακίνησης.</a:t>
            </a:r>
            <a:endParaRPr lang="el-GR" altLang="en-US" sz="240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Διασπορά</a:t>
            </a:r>
            <a:r>
              <a:rPr lang="en-US" dirty="0" smtClean="0"/>
              <a:t> 6/6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8" y="1512349"/>
            <a:ext cx="6297168" cy="4279392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33889" y="5657468"/>
            <a:ext cx="7364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1600" dirty="0">
                <a:latin typeface="+mn-lt"/>
              </a:rPr>
              <a:t>Γρήγορη </a:t>
            </a:r>
            <a:r>
              <a:rPr lang="el-GR" altLang="en-US" sz="1600" dirty="0" err="1">
                <a:latin typeface="+mn-lt"/>
              </a:rPr>
              <a:t>επανεποίκηση</a:t>
            </a:r>
            <a:r>
              <a:rPr lang="el-GR" altLang="en-US" sz="1600" dirty="0">
                <a:latin typeface="+mn-lt"/>
              </a:rPr>
              <a:t> του </a:t>
            </a:r>
            <a:r>
              <a:rPr lang="el-GR" altLang="en-US" sz="1600" dirty="0" err="1">
                <a:latin typeface="+mn-lt"/>
              </a:rPr>
              <a:t>Κρακατάου</a:t>
            </a:r>
            <a:r>
              <a:rPr lang="el-GR" altLang="en-US" sz="1600" dirty="0">
                <a:latin typeface="+mn-lt"/>
              </a:rPr>
              <a:t> (1883) από φυτά και πουλιά που ήλθαν από απόσταση 40 χλμ.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6739" y="52972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224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Διάχυση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Βραδύτερη μορφή διεύρυνσης της </a:t>
            </a:r>
            <a:r>
              <a:rPr lang="el-GR" sz="2400" dirty="0" smtClean="0"/>
              <a:t>εξάπλωσης.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Διάχυση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b="0" dirty="0"/>
              <a:t>Ψαρόνι</a:t>
            </a:r>
          </a:p>
          <a:p>
            <a:endParaRPr lang="el-GR" dirty="0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" y="2004736"/>
            <a:ext cx="3808736" cy="4137076"/>
          </a:xfrm>
        </p:spPr>
      </p:pic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b="0" dirty="0" err="1"/>
              <a:t>Ondatra</a:t>
            </a:r>
            <a:endParaRPr lang="en-US" sz="2000" b="0" dirty="0"/>
          </a:p>
          <a:p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54" y="2052587"/>
            <a:ext cx="4151123" cy="4041374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65896" y="57179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69073" y="57179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312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Αργή μετανάστευση</a:t>
            </a:r>
          </a:p>
        </p:txBody>
      </p:sp>
      <p:sp>
        <p:nvSpPr>
          <p:cNvPr id="12" name="Θέση περιεχομένου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 βραδύτερος τρόπος: επιτρέπει στα είδη να εξελίσσονται «στο δρόμο</a:t>
            </a:r>
            <a:r>
              <a:rPr lang="el-GR" sz="2400" dirty="0" smtClean="0"/>
              <a:t>». </a:t>
            </a:r>
            <a:endParaRPr lang="el-GR" sz="2400" dirty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Διασπορά της οικογένειας </a:t>
            </a:r>
            <a:r>
              <a:rPr lang="en-US" sz="4000" dirty="0" err="1"/>
              <a:t>Canidae</a:t>
            </a:r>
            <a:endParaRPr lang="el-GR" sz="4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7550" y="54496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768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Μηχανισμοί μετακίνησης 1/3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Ενεργητική διασπορά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Διάνυση μεγάλων αποστάσεων </a:t>
            </a:r>
          </a:p>
          <a:p>
            <a:endParaRPr lang="el-GR" sz="2400" dirty="0"/>
          </a:p>
          <a:p>
            <a:r>
              <a:rPr lang="el-GR" sz="2400" dirty="0"/>
              <a:t>πετώντας (πουλιά, νυχτερίδες, έντομα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περπατώντας (μεγάλα θηλαστικά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κολυμπώντας (ψάρια, κητώδη</a:t>
            </a:r>
            <a:r>
              <a:rPr lang="el-GR" sz="2400" dirty="0" smtClean="0"/>
              <a:t>).</a:t>
            </a:r>
            <a:r>
              <a:rPr lang="el-GR" sz="2400" dirty="0"/>
              <a:t>	</a:t>
            </a:r>
            <a:r>
              <a:rPr lang="el-GR" dirty="0"/>
              <a:t>	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Μηχανισμοί </a:t>
            </a:r>
            <a:r>
              <a:rPr lang="el-GR" dirty="0" smtClean="0"/>
              <a:t>μετακίνησης</a:t>
            </a:r>
            <a:r>
              <a:rPr lang="en-US" dirty="0" smtClean="0"/>
              <a:t> 2/3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47" y="1587388"/>
            <a:ext cx="6626352" cy="3968496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31277" y="5555884"/>
            <a:ext cx="5281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1600" dirty="0">
                <a:latin typeface="+mn-lt"/>
              </a:rPr>
              <a:t>Μετανάστευση του χρυσού </a:t>
            </a:r>
            <a:r>
              <a:rPr lang="el-GR" altLang="en-US" sz="1600" dirty="0" err="1">
                <a:latin typeface="+mn-lt"/>
              </a:rPr>
              <a:t>βροχοπουλιού</a:t>
            </a:r>
            <a:r>
              <a:rPr lang="el-GR" altLang="en-US" sz="1600" dirty="0">
                <a:latin typeface="+mn-lt"/>
              </a:rPr>
              <a:t> </a:t>
            </a:r>
            <a:r>
              <a:rPr lang="en-US" altLang="en-US" sz="1600" i="1" dirty="0" err="1">
                <a:latin typeface="+mn-lt"/>
              </a:rPr>
              <a:t>Pluvialis</a:t>
            </a:r>
            <a:r>
              <a:rPr lang="en-US" altLang="en-US" sz="1600" i="1" dirty="0">
                <a:latin typeface="+mn-lt"/>
              </a:rPr>
              <a:t> </a:t>
            </a:r>
            <a:r>
              <a:rPr lang="en-US" altLang="en-US" sz="1600" i="1" dirty="0" err="1">
                <a:latin typeface="+mn-lt"/>
              </a:rPr>
              <a:t>dominica</a:t>
            </a:r>
            <a:endParaRPr lang="el-GR" altLang="en-US" sz="16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8193" y="52788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752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Μηχανισμοί </a:t>
            </a:r>
            <a:r>
              <a:rPr lang="el-GR" dirty="0" smtClean="0"/>
              <a:t>μετακίνησης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94" y="1401406"/>
            <a:ext cx="4563458" cy="4351338"/>
          </a:xfr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78807" y="5752744"/>
            <a:ext cx="5140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1600" dirty="0">
                <a:latin typeface="+mn-lt"/>
              </a:rPr>
              <a:t>Μετανάστευση της πεταλούδας μονάρχη </a:t>
            </a:r>
            <a:r>
              <a:rPr lang="en-US" altLang="en-US" sz="1600" i="1" dirty="0" err="1">
                <a:latin typeface="+mn-lt"/>
              </a:rPr>
              <a:t>Danaus</a:t>
            </a:r>
            <a:r>
              <a:rPr lang="en-US" altLang="en-US" sz="1600" i="1" dirty="0">
                <a:latin typeface="+mn-lt"/>
              </a:rPr>
              <a:t> </a:t>
            </a:r>
            <a:r>
              <a:rPr lang="en-US" altLang="en-US" sz="1600" i="1" dirty="0" err="1">
                <a:latin typeface="+mn-lt"/>
              </a:rPr>
              <a:t>plexippus</a:t>
            </a:r>
            <a:endParaRPr lang="el-GR" altLang="en-US" sz="16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415" y="54757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l-GR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948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Διασπαστική επιλογή 2/2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38" y="1437956"/>
            <a:ext cx="6411497" cy="4652963"/>
          </a:xfrm>
        </p:spPr>
      </p:pic>
      <p:sp>
        <p:nvSpPr>
          <p:cNvPr id="3" name="TextBox 2"/>
          <p:cNvSpPr txBox="1"/>
          <p:nvPr/>
        </p:nvSpPr>
        <p:spPr>
          <a:xfrm>
            <a:off x="7883335" y="58139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8460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Παθητική διασπορά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03465"/>
            <a:ext cx="4593345" cy="3554247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5580673" y="2072911"/>
            <a:ext cx="2659280" cy="1170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Την χρησιμοποιεί η πλειονότητα των </a:t>
            </a:r>
            <a:r>
              <a:rPr lang="el-GR" sz="2400" dirty="0" smtClean="0"/>
              <a:t>οργανισμών.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1250330" y="5301211"/>
            <a:ext cx="3971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600" dirty="0"/>
              <a:t>Μεταφορά εντόμων με τα ρεύματα του αέρα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8120" y="49114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l-GR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335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Φράγματα 1/3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Περιοχές με περιβάλλον διαφορετικό από τα συνηθισμένα </a:t>
            </a:r>
            <a:r>
              <a:rPr lang="el-GR" sz="2400" dirty="0" smtClean="0"/>
              <a:t>ενδιαιτήματα.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Η αποτελεσματικότητα εξαρτάται από τη φύση του περιβάλλοντος και τα χαρακτηριστικά του </a:t>
            </a:r>
            <a:r>
              <a:rPr lang="el-GR" sz="2400" dirty="0" smtClean="0"/>
              <a:t>οργανισμού.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Οργανισμοί που κατοικούν σε παροδικά ή ασταθή ενδιαιτήματα είναι πιο ανθεκτικοί σε δυσμενείς </a:t>
            </a:r>
            <a:r>
              <a:rPr lang="el-GR" sz="2400" dirty="0" smtClean="0"/>
              <a:t>συνθήκες.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5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Φράγματα</a:t>
            </a:r>
            <a:r>
              <a:rPr lang="en-US" dirty="0" smtClean="0"/>
              <a:t> 2/3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60" y="1690689"/>
            <a:ext cx="6086126" cy="4124115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9991" y="5731556"/>
            <a:ext cx="4218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1600" dirty="0">
                <a:latin typeface="+mn-lt"/>
              </a:rPr>
              <a:t>Η κατανομή της οικογένειας των πτηνών </a:t>
            </a:r>
            <a:r>
              <a:rPr lang="en-US" altLang="en-US" sz="1600" dirty="0" err="1">
                <a:latin typeface="+mn-lt"/>
              </a:rPr>
              <a:t>Alcidae</a:t>
            </a:r>
            <a:endParaRPr lang="el-GR" alt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7461" y="53312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l-GR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936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Φράγματα</a:t>
            </a:r>
            <a:r>
              <a:rPr lang="en-US" smtClean="0"/>
              <a:t> 3/3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33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347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b="1" dirty="0"/>
              <a:t>Φυσιολογικά φράγματα</a:t>
            </a:r>
          </a:p>
          <a:p>
            <a:endParaRPr lang="el-GR" sz="3100" dirty="0"/>
          </a:p>
          <a:p>
            <a:pPr>
              <a:lnSpc>
                <a:spcPct val="110000"/>
              </a:lnSpc>
            </a:pPr>
            <a:r>
              <a:rPr lang="el-GR" sz="3100" dirty="0"/>
              <a:t>Οι φυσιολογικές ιδιότητες και απαιτήσεις των οργανισμών καθορίζουν την επίδραση των </a:t>
            </a:r>
            <a:r>
              <a:rPr lang="el-GR" sz="3100" dirty="0" smtClean="0"/>
              <a:t>φραγμάτων.</a:t>
            </a:r>
            <a:endParaRPr lang="el-GR" sz="3100" dirty="0"/>
          </a:p>
          <a:p>
            <a:pPr>
              <a:lnSpc>
                <a:spcPct val="110000"/>
              </a:lnSpc>
            </a:pPr>
            <a:endParaRPr lang="el-GR" sz="3100" dirty="0"/>
          </a:p>
          <a:p>
            <a:pPr marL="0" indent="0">
              <a:lnSpc>
                <a:spcPct val="110000"/>
              </a:lnSpc>
              <a:buNone/>
            </a:pPr>
            <a:r>
              <a:rPr lang="el-GR" sz="3100" b="1" dirty="0" smtClean="0"/>
              <a:t>Οικολογικά </a:t>
            </a:r>
            <a:r>
              <a:rPr lang="el-GR" sz="3100" b="1" dirty="0"/>
              <a:t>και </a:t>
            </a:r>
            <a:r>
              <a:rPr lang="el-GR" sz="3100" b="1" dirty="0" err="1"/>
              <a:t>συμπεριφορικά</a:t>
            </a:r>
            <a:r>
              <a:rPr lang="el-GR" sz="3100" b="1" dirty="0"/>
              <a:t> φράγματα</a:t>
            </a:r>
          </a:p>
          <a:p>
            <a:pPr>
              <a:lnSpc>
                <a:spcPct val="110000"/>
              </a:lnSpc>
            </a:pPr>
            <a:endParaRPr lang="el-GR" sz="3100" dirty="0"/>
          </a:p>
          <a:p>
            <a:pPr>
              <a:lnSpc>
                <a:spcPct val="110000"/>
              </a:lnSpc>
            </a:pPr>
            <a:r>
              <a:rPr lang="el-GR" sz="3100" dirty="0"/>
              <a:t>Εξωτερικοί κίνδυνοι όπως θηρευτές και ανταγωνιστές καθορίζουν την επίδραση των </a:t>
            </a:r>
            <a:r>
              <a:rPr lang="el-GR" sz="3100" dirty="0" smtClean="0"/>
              <a:t>φραγμάτων.</a:t>
            </a:r>
            <a:endParaRPr lang="el-GR" sz="3100" dirty="0"/>
          </a:p>
          <a:p>
            <a:pPr>
              <a:lnSpc>
                <a:spcPct val="110000"/>
              </a:lnSpc>
            </a:pPr>
            <a:r>
              <a:rPr lang="el-GR" sz="3100" dirty="0"/>
              <a:t>Τα είδη επιλέγουν το καταλληλότερο ενδιαίτημα και δεν </a:t>
            </a:r>
            <a:r>
              <a:rPr lang="el-GR" sz="3100" dirty="0" smtClean="0"/>
              <a:t>διασπείρονται.</a:t>
            </a:r>
            <a:endParaRPr lang="el-GR" sz="31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76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Οδοί διασποράς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34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34727"/>
          </a:xfrm>
        </p:spPr>
        <p:txBody>
          <a:bodyPr>
            <a:normAutofit/>
          </a:bodyPr>
          <a:lstStyle/>
          <a:p>
            <a:pPr indent="-457200">
              <a:spcBef>
                <a:spcPct val="0"/>
              </a:spcBef>
              <a:buNone/>
            </a:pPr>
            <a:r>
              <a:rPr lang="el-GR" altLang="el-GR" sz="2400" b="1" dirty="0"/>
              <a:t>Διάδρομοι</a:t>
            </a:r>
          </a:p>
          <a:p>
            <a:pPr indent="0">
              <a:spcBef>
                <a:spcPct val="0"/>
              </a:spcBef>
              <a:buNone/>
            </a:pPr>
            <a:endParaRPr lang="el-GR" altLang="el-GR" sz="2400" dirty="0"/>
          </a:p>
          <a:p>
            <a:pPr indent="0">
              <a:spcBef>
                <a:spcPct val="0"/>
              </a:spcBef>
              <a:buNone/>
            </a:pPr>
            <a:r>
              <a:rPr lang="el-GR" altLang="el-GR" sz="2400" dirty="0"/>
              <a:t>Οδοί διασποράς που επιτρέπουν τη μετακίνηση </a:t>
            </a:r>
            <a:r>
              <a:rPr lang="el-GR" altLang="el-GR" sz="2400" dirty="0" err="1"/>
              <a:t>τάξων</a:t>
            </a:r>
            <a:r>
              <a:rPr lang="el-GR" altLang="el-GR" sz="2400" dirty="0"/>
              <a:t> από μια περιοχή σε άλλη και προς τις δυο </a:t>
            </a:r>
            <a:r>
              <a:rPr lang="el-GR" altLang="el-GR" sz="2400" dirty="0" smtClean="0"/>
              <a:t>κατευθύνσεις.</a:t>
            </a:r>
            <a:endParaRPr lang="el-GR" altLang="el-GR" sz="2400" dirty="0"/>
          </a:p>
          <a:p>
            <a:pPr indent="0">
              <a:spcBef>
                <a:spcPct val="0"/>
              </a:spcBef>
              <a:buNone/>
            </a:pPr>
            <a:endParaRPr lang="el-GR" altLang="el-GR" sz="2400" dirty="0"/>
          </a:p>
          <a:p>
            <a:pPr indent="0">
              <a:spcBef>
                <a:spcPct val="0"/>
              </a:spcBef>
              <a:buNone/>
            </a:pPr>
            <a:endParaRPr lang="el-GR" altLang="el-GR" sz="2400" dirty="0"/>
          </a:p>
          <a:p>
            <a:pPr indent="-457200">
              <a:spcBef>
                <a:spcPct val="0"/>
              </a:spcBef>
              <a:buNone/>
            </a:pPr>
            <a:r>
              <a:rPr lang="el-GR" altLang="el-GR" sz="2400" b="1" dirty="0"/>
              <a:t>Φίλτρα</a:t>
            </a:r>
          </a:p>
          <a:p>
            <a:pPr indent="0">
              <a:spcBef>
                <a:spcPct val="0"/>
              </a:spcBef>
              <a:buNone/>
            </a:pPr>
            <a:endParaRPr lang="el-GR" altLang="el-GR" sz="2400" dirty="0"/>
          </a:p>
          <a:p>
            <a:pPr indent="0">
              <a:spcBef>
                <a:spcPct val="0"/>
              </a:spcBef>
              <a:buNone/>
            </a:pPr>
            <a:r>
              <a:rPr lang="el-GR" altLang="el-GR" sz="2400" dirty="0"/>
              <a:t>Οδοί διασποράς που επιτρέπουν τη διέλευση μόνο συγκεκριμένων </a:t>
            </a:r>
            <a:r>
              <a:rPr lang="el-GR" altLang="el-GR" sz="2400" dirty="0" smtClean="0"/>
              <a:t>μορφών.</a:t>
            </a:r>
            <a:endParaRPr lang="el-GR" alt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547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Οδοί διασποράς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9" y="1690689"/>
            <a:ext cx="6754368" cy="3621024"/>
          </a:xfrm>
        </p:spPr>
      </p:pic>
      <p:sp>
        <p:nvSpPr>
          <p:cNvPr id="8" name="Ορθογώνιο 7"/>
          <p:cNvSpPr/>
          <p:nvPr/>
        </p:nvSpPr>
        <p:spPr>
          <a:xfrm>
            <a:off x="820342" y="5480010"/>
            <a:ext cx="7381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Φίλτρο διπλής κατεύθυνσης για τις </a:t>
            </a:r>
            <a:r>
              <a:rPr lang="el-GR" sz="1600" dirty="0" err="1"/>
              <a:t>ερπετοπανίδες</a:t>
            </a:r>
            <a:r>
              <a:rPr lang="el-GR" sz="1600" dirty="0"/>
              <a:t> της Ν.Α. Ασίας και της </a:t>
            </a:r>
            <a:r>
              <a:rPr lang="el-GR" sz="1600" dirty="0" smtClean="0"/>
              <a:t>Αυστραλίας.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938589" y="51414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l-GR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9777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Διάδρομοι λοταρίες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Σπάνια, τυχαία διασπορά από μια περιοχή στην </a:t>
            </a:r>
            <a:r>
              <a:rPr lang="el-GR" sz="2400" dirty="0" smtClean="0"/>
              <a:t>άλλη.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Διάδρομοι λοταρίες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83" y="1485850"/>
            <a:ext cx="5974080" cy="4303776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5472" y="5718967"/>
            <a:ext cx="671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Τα όρια εξάπλωσης 8 οικογενειών σαλιγκαριών στη Ν.Α. Ασία και την Ωκεανία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0635" y="54419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4801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διάδρομοι</a:t>
            </a:r>
            <a:r>
              <a:rPr lang="en-US" dirty="0" smtClean="0"/>
              <a:t> 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μετακίνηση των πλακών μεταφέρει τους οργανισμούς χωρίς αυτοί να χρειαστεί να </a:t>
            </a:r>
            <a:r>
              <a:rPr lang="el-GR" sz="2400" dirty="0" smtClean="0"/>
              <a:t>μετακινηθούν.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διάδρομοι</a:t>
            </a:r>
            <a:r>
              <a:rPr lang="en-US" dirty="0" smtClean="0"/>
              <a:t> 2/2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περίπτωση των μεγάλων θηλαστικών του Τεταρτογενούς (1,8 εκατ. χρόνια-σήμερα) στο </a:t>
            </a:r>
            <a:r>
              <a:rPr lang="el-GR" sz="2400" dirty="0" smtClean="0"/>
              <a:t>Αιγαίο.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0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Χρωμοσωμικές</a:t>
            </a:r>
            <a:r>
              <a:rPr lang="el-GR" dirty="0" smtClean="0"/>
              <a:t> αλλαγές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5" y="2043074"/>
            <a:ext cx="4989952" cy="3916437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5962191" y="5161863"/>
            <a:ext cx="2388595" cy="65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Σπάνιο στα ζώα.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9805" y="55385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3051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834" y="351609"/>
            <a:ext cx="8140777" cy="1325563"/>
          </a:xfrm>
        </p:spPr>
        <p:txBody>
          <a:bodyPr>
            <a:noAutofit/>
          </a:bodyPr>
          <a:lstStyle/>
          <a:p>
            <a:r>
              <a:rPr lang="el-GR" sz="3600" dirty="0"/>
              <a:t>Σχέση μεταξύ γεωγραφίας, οδών διασποράς και ειδών </a:t>
            </a:r>
            <a:r>
              <a:rPr lang="el-GR" sz="3600" dirty="0" smtClean="0"/>
              <a:t>που διασπείρονται     </a:t>
            </a:r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54355"/>
              </p:ext>
            </p:extLst>
          </p:nvPr>
        </p:nvGraphicFramePr>
        <p:xfrm>
          <a:off x="478834" y="1546129"/>
          <a:ext cx="8064500" cy="4608514"/>
        </p:xfrm>
        <a:graphic>
          <a:graphicData uri="http://schemas.openxmlformats.org/drawingml/2006/table">
            <a:tbl>
              <a:tblPr/>
              <a:tblGrid>
                <a:gridCol w="1554163"/>
                <a:gridCol w="1628775"/>
                <a:gridCol w="1566862"/>
                <a:gridCol w="1689100"/>
                <a:gridCol w="1625600"/>
              </a:tblGrid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Γεωγραφική κατάσταση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Οδός διασποράς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Διεύθυνση διασποράς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Θηλαστικά που διασπείρονται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Τύπος πανίδας που διασπείρεται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Ευρεία χερσαία γέφυρα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Διάδρομος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αμφότερες τις κατευθύνσεις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 περισσότερα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Εξισορροπημένη πανίδα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Χερσαία γέφυρα με εμπόδια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Φιλτράρισμα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αμφότερες τις κατευθύνσεις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Ορισμένα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Πτωχή εξισορροπημένη πανίδα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Ευρύς θαλάσσιος δίαυλος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Τυχαία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μια κατεύθυνση κυρίως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Περιστασιακά πολύ λίγα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Ενδημική πανίδα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Στενός θαλάσσιος δίαυλος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Αμφίδρομη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 αμφότερες τις κατευθύνσεις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Καλοί κολυμβητές και νυχτερίδες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ισορροπημένη πανίδα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448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834" y="351609"/>
            <a:ext cx="8140777" cy="1325563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Σχέση τύπου πανίδας, </a:t>
            </a:r>
            <a:r>
              <a:rPr lang="el-GR" sz="3600" dirty="0"/>
              <a:t>οδών </a:t>
            </a:r>
            <a:r>
              <a:rPr lang="el-GR" sz="3600" dirty="0" smtClean="0"/>
              <a:t>διασποράς  </a:t>
            </a:r>
            <a:r>
              <a:rPr lang="el-GR" sz="3600" dirty="0"/>
              <a:t>και </a:t>
            </a:r>
            <a:r>
              <a:rPr lang="el-GR" sz="3600" dirty="0" smtClean="0"/>
              <a:t>παλαιογεωγραφίας      </a:t>
            </a:r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34851"/>
              </p:ext>
            </p:extLst>
          </p:nvPr>
        </p:nvGraphicFramePr>
        <p:xfrm>
          <a:off x="715165" y="1509310"/>
          <a:ext cx="7668113" cy="4663548"/>
        </p:xfrm>
        <a:graphic>
          <a:graphicData uri="http://schemas.openxmlformats.org/drawingml/2006/table">
            <a:tbl>
              <a:tblPr/>
              <a:tblGrid>
                <a:gridCol w="2556038"/>
                <a:gridCol w="2556037"/>
                <a:gridCol w="2556038"/>
              </a:tblGrid>
              <a:tr h="89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Τύπος πανίδας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Πραγματική οδός διασποράς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Παλαιογεωγραφική κατάσταση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Εξισορροπημένη ηπειρωτική πανίδα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Διάδρομος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Ευρεία χερσαία σύνδεση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Πτωχή εξισορροπημένη ηπειρωτική πανίδα με κάποιο ποσοστό ενδημισμού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Φιλτράρισμα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Χερσαίες γέφυρες με εμπόδια ή διακοπτόμενη σύνδεση μεταξύ νησιών και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ηπειρωτ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περιοχής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ισορροπημένη ενδημική πανίδα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Τυχαία οδός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Μεγάλα θαλάσσια φράγματα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Μη ισορροπημένη πανίδα με ηπειρωτικά είδη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Αμφίδρομη οδός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Στενός θαλάσσιος δίαυλος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53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Κύριες εμφανίσεις  θηλαστικών Τεταρτογενούς στην Ελλάδα   </a:t>
            </a:r>
            <a:endParaRPr lang="el-GR" sz="4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88" y="1690689"/>
            <a:ext cx="4183234" cy="4571520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1065" y="58783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452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ίδρυση της αποικίας 1/2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Καθοριστικοί παράγοντες</a:t>
            </a:r>
          </a:p>
          <a:p>
            <a:endParaRPr lang="el-GR" sz="2400" dirty="0"/>
          </a:p>
          <a:p>
            <a:r>
              <a:rPr lang="el-GR" sz="2400" dirty="0"/>
              <a:t>Η επιλογή του κατάλληλου </a:t>
            </a:r>
            <a:r>
              <a:rPr lang="el-GR" sz="2400" dirty="0" smtClean="0"/>
              <a:t>ενδιαιτήματος.</a:t>
            </a:r>
            <a:endParaRPr lang="el-GR" sz="2400" dirty="0"/>
          </a:p>
          <a:p>
            <a:r>
              <a:rPr lang="el-GR" sz="2400" dirty="0"/>
              <a:t>Η επιλογή της κατάλληλης αναπαραγωγικής </a:t>
            </a:r>
            <a:r>
              <a:rPr lang="el-GR" sz="2400" dirty="0" smtClean="0"/>
              <a:t>στρατηγικής.</a:t>
            </a:r>
            <a:endParaRPr lang="el-GR" sz="2400" dirty="0"/>
          </a:p>
          <a:p>
            <a:r>
              <a:rPr lang="el-GR" sz="2400" dirty="0"/>
              <a:t>Ο αριθμός των ατόμων της ιδρυτικής </a:t>
            </a:r>
            <a:r>
              <a:rPr lang="el-GR" sz="2400" dirty="0" smtClean="0"/>
              <a:t>ομάδας.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ίδρυση της αποικίας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31" y="1332728"/>
            <a:ext cx="3754583" cy="4351338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3374" y="5684066"/>
            <a:ext cx="794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Η επιλογή ενδιαιτήματος από το τρωκτικό </a:t>
            </a:r>
            <a:r>
              <a:rPr lang="en-US" altLang="el-GR" sz="1600" i="1" dirty="0" err="1">
                <a:latin typeface="+mn-lt"/>
              </a:rPr>
              <a:t>Peromyscus</a:t>
            </a:r>
            <a:r>
              <a:rPr lang="en-US" altLang="el-GR" sz="1600" i="1" dirty="0">
                <a:latin typeface="+mn-lt"/>
              </a:rPr>
              <a:t> </a:t>
            </a:r>
            <a:r>
              <a:rPr lang="en-US" altLang="el-GR" sz="1600" i="1" dirty="0" err="1">
                <a:latin typeface="+mn-lt"/>
              </a:rPr>
              <a:t>maniculatus</a:t>
            </a:r>
            <a:r>
              <a:rPr lang="en-US" altLang="el-GR" sz="1600" i="1" dirty="0">
                <a:latin typeface="+mn-lt"/>
              </a:rPr>
              <a:t> </a:t>
            </a:r>
            <a:r>
              <a:rPr lang="en-US" altLang="el-GR" sz="1600" i="1" dirty="0" err="1">
                <a:latin typeface="+mn-lt"/>
              </a:rPr>
              <a:t>bairdi</a:t>
            </a:r>
            <a:r>
              <a:rPr lang="en-US" altLang="el-GR" sz="1600" dirty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εξαρτάται τόσο από την κληρονομημένη ικανότητα όσο και από την </a:t>
            </a:r>
            <a:r>
              <a:rPr lang="el-GR" altLang="el-GR" sz="1600" dirty="0" smtClean="0">
                <a:latin typeface="+mn-lt"/>
              </a:rPr>
              <a:t>εμπειρία.</a:t>
            </a:r>
            <a:endParaRPr lang="el-GR" altLang="el-GR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6514" y="52402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5813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Ενδημισμός 1/2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Ένα </a:t>
            </a:r>
            <a:r>
              <a:rPr lang="el-GR" sz="2400" dirty="0" err="1"/>
              <a:t>τάξον</a:t>
            </a:r>
            <a:r>
              <a:rPr lang="el-GR" sz="2400" dirty="0"/>
              <a:t> είναι ενδημικό σε μια περιοχή όταν υπάρχει μόνο σ’ αυτή την περιοχή και πουθενά </a:t>
            </a:r>
            <a:r>
              <a:rPr lang="el-GR" sz="2400" dirty="0" smtClean="0"/>
              <a:t>αλλού.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Το εύρος της περιοχής μπορεί να κυμαίνεται από λίγα τετραγωνικά μέτρα έως μια ολόκληρη </a:t>
            </a:r>
            <a:r>
              <a:rPr lang="el-GR" sz="2400" dirty="0" smtClean="0"/>
              <a:t>ήπειρο.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40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Ενδημισμός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864793"/>
            <a:ext cx="7559040" cy="3127248"/>
          </a:xfr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2480" y="5166145"/>
            <a:ext cx="786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Η εξάπλωση της οικογένειας </a:t>
            </a:r>
            <a:r>
              <a:rPr lang="en-US" altLang="el-GR" sz="1600" dirty="0" err="1">
                <a:latin typeface="+mn-lt"/>
              </a:rPr>
              <a:t>Heteromyidae</a:t>
            </a:r>
            <a:r>
              <a:rPr lang="el-GR" altLang="el-GR" sz="1600" dirty="0">
                <a:latin typeface="+mn-lt"/>
              </a:rPr>
              <a:t>, γενών της οικογένειας και ειδών του είδους </a:t>
            </a:r>
            <a:r>
              <a:rPr lang="en-US" altLang="el-GR" sz="1600" i="1" dirty="0" err="1" smtClean="0">
                <a:latin typeface="+mn-lt"/>
              </a:rPr>
              <a:t>Dipodomys</a:t>
            </a:r>
            <a:r>
              <a:rPr lang="el-GR" altLang="el-GR" sz="1600" i="1" dirty="0" smtClean="0">
                <a:latin typeface="+mn-lt"/>
              </a:rPr>
              <a:t>.</a:t>
            </a:r>
            <a:endParaRPr lang="el-GR" altLang="el-GR" sz="1600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677" y="48535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020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ενδημισμού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err="1"/>
              <a:t>Πρωτοεμφάνιση</a:t>
            </a:r>
            <a:r>
              <a:rPr lang="el-GR" sz="2400" dirty="0"/>
              <a:t> σ’ αυτή την περιοχή και απουσία </a:t>
            </a:r>
            <a:r>
              <a:rPr lang="el-GR" sz="2400" dirty="0" smtClean="0"/>
              <a:t>διασποράς.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Επιβίωση σε μικρό τμήμα της προηγούμενης </a:t>
            </a:r>
            <a:r>
              <a:rPr lang="el-GR" sz="2400" dirty="0" smtClean="0"/>
              <a:t>εξάπλωσης.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07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Κοσμοπολιτισμός 1/2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Ένα </a:t>
            </a:r>
            <a:r>
              <a:rPr lang="el-GR" sz="2400" dirty="0" err="1"/>
              <a:t>τάξον</a:t>
            </a:r>
            <a:r>
              <a:rPr lang="el-GR" sz="2400" dirty="0"/>
              <a:t> είναι κοσμοπολιτικό όταν έχει μια πολύ πλατιά εξάπλωση που ξεπερνά τα όρια μιας βιογεωγραφικής περιοχής και συναντάται </a:t>
            </a:r>
            <a:r>
              <a:rPr lang="el-GR" sz="2400" dirty="0" smtClean="0"/>
              <a:t>σχεδόν </a:t>
            </a:r>
            <a:r>
              <a:rPr lang="el-GR" sz="2400" dirty="0"/>
              <a:t>παντού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6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Κοσμοπολιτισμός 2/2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Οι οικογένειες και τα γένη που είναι κοσμοπολιτικά έχουν συνήθως είδη με κοσμοπολιτική </a:t>
            </a:r>
            <a:r>
              <a:rPr lang="el-GR" sz="2400" dirty="0" smtClean="0"/>
              <a:t>εξάπλωση.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τάξεις, ομοταξίες και τα φύλα είναι συνήθως </a:t>
            </a:r>
            <a:r>
              <a:rPr lang="el-GR" sz="2400" dirty="0" err="1"/>
              <a:t>κομοπολιτικά</a:t>
            </a:r>
            <a:r>
              <a:rPr lang="el-GR" sz="2400" dirty="0"/>
              <a:t> γιατί περιλαμβάνουν πολλές διαφορετικές μορφές και γιατί έχουν μια παλαιότερη </a:t>
            </a:r>
            <a:r>
              <a:rPr lang="el-GR" sz="2400" dirty="0" smtClean="0"/>
              <a:t>ιστορία.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Φυλετική </a:t>
            </a:r>
            <a:r>
              <a:rPr lang="el-GR" dirty="0" err="1"/>
              <a:t>ειδογένεση</a:t>
            </a:r>
            <a:r>
              <a:rPr lang="el-GR" dirty="0"/>
              <a:t> 1/2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Ένα είδος μεταμορφώνεται σε ένα άλλο </a:t>
            </a:r>
            <a:r>
              <a:rPr lang="el-GR" sz="2400" dirty="0" smtClean="0"/>
              <a:t>είδος.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4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5873" y="351609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Ταξινόμηση των ενδημικών  οργανισμών 1/5  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Με βάση το εύρος της εξάπλωσης</a:t>
            </a:r>
          </a:p>
          <a:p>
            <a:endParaRPr lang="el-GR" sz="2400" dirty="0"/>
          </a:p>
          <a:p>
            <a:r>
              <a:rPr lang="el-GR" sz="2400" dirty="0"/>
              <a:t>Στενά ενδημικά είδη με εύρος εξάπλωσης λιγότερο των 20 </a:t>
            </a:r>
            <a:r>
              <a:rPr lang="el-GR" sz="2400" dirty="0" err="1"/>
              <a:t>τετρ</a:t>
            </a:r>
            <a:r>
              <a:rPr lang="el-GR" sz="2400" dirty="0"/>
              <a:t>. χλμ.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96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Ταξινόμηση των ενδημικών  οργανισμών 2/5 </a:t>
            </a:r>
            <a:endParaRPr lang="el-GR" sz="40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81" y="1723020"/>
            <a:ext cx="2953042" cy="4351338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40" y="1723020"/>
            <a:ext cx="2705837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57650" y="49353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23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46025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0460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Ταξινόμηση των ενδημικών  οργανισμών 3/5 </a:t>
            </a:r>
            <a:endParaRPr lang="el-GR" sz="40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28650" y="1825625"/>
            <a:ext cx="7600950" cy="38480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600" b="1" dirty="0"/>
              <a:t>Με βάση το τόπο προέλευσης</a:t>
            </a:r>
          </a:p>
          <a:p>
            <a:pPr>
              <a:lnSpc>
                <a:spcPct val="110000"/>
              </a:lnSpc>
            </a:pPr>
            <a:endParaRPr lang="el-GR" sz="2600" dirty="0"/>
          </a:p>
          <a:p>
            <a:pPr>
              <a:lnSpc>
                <a:spcPct val="110000"/>
              </a:lnSpc>
            </a:pPr>
            <a:r>
              <a:rPr lang="el-GR" sz="2600" b="1" dirty="0" err="1"/>
              <a:t>Αυτόχθονοι</a:t>
            </a:r>
            <a:r>
              <a:rPr lang="el-GR" sz="2600" b="1" dirty="0"/>
              <a:t> ή </a:t>
            </a:r>
            <a:r>
              <a:rPr lang="el-GR" sz="2600" b="1" dirty="0" err="1"/>
              <a:t>Αυτοενδημικοί</a:t>
            </a:r>
            <a:endParaRPr lang="el-GR" sz="2600" b="1" dirty="0"/>
          </a:p>
          <a:p>
            <a:pPr marL="540000">
              <a:lnSpc>
                <a:spcPct val="110000"/>
              </a:lnSpc>
            </a:pPr>
            <a:r>
              <a:rPr lang="el-GR" sz="2600" dirty="0" smtClean="0"/>
              <a:t>Διαφοροποιήθηκαν </a:t>
            </a:r>
            <a:r>
              <a:rPr lang="el-GR" sz="2600" dirty="0"/>
              <a:t>εκεί που βρίσκονται </a:t>
            </a:r>
            <a:r>
              <a:rPr lang="el-GR" sz="2600" dirty="0" smtClean="0"/>
              <a:t>σήμερα.</a:t>
            </a:r>
            <a:endParaRPr lang="el-GR" sz="2600" dirty="0"/>
          </a:p>
          <a:p>
            <a:pPr>
              <a:lnSpc>
                <a:spcPct val="110000"/>
              </a:lnSpc>
            </a:pPr>
            <a:endParaRPr lang="el-GR" sz="2600" b="1" dirty="0"/>
          </a:p>
          <a:p>
            <a:pPr>
              <a:lnSpc>
                <a:spcPct val="110000"/>
              </a:lnSpc>
            </a:pPr>
            <a:r>
              <a:rPr lang="el-GR" sz="2600" b="1" dirty="0" err="1"/>
              <a:t>Αλλόχθονοι</a:t>
            </a:r>
            <a:r>
              <a:rPr lang="el-GR" sz="2600" b="1" dirty="0"/>
              <a:t> ή </a:t>
            </a:r>
            <a:r>
              <a:rPr lang="el-GR" sz="2600" b="1" dirty="0" err="1"/>
              <a:t>Αλλοενδημικοί</a:t>
            </a:r>
            <a:endParaRPr lang="el-GR" sz="2600" b="1" dirty="0"/>
          </a:p>
          <a:p>
            <a:pPr marL="540000">
              <a:lnSpc>
                <a:spcPct val="110000"/>
              </a:lnSpc>
            </a:pPr>
            <a:r>
              <a:rPr lang="el-GR" sz="2600" dirty="0" smtClean="0"/>
              <a:t>Βρίσκονται </a:t>
            </a:r>
            <a:r>
              <a:rPr lang="el-GR" sz="2600" dirty="0"/>
              <a:t>σήμερα σε διαφορετική περιοχή από την περιοχή απ’ όπου </a:t>
            </a:r>
            <a:r>
              <a:rPr lang="el-GR" sz="2600" dirty="0" smtClean="0"/>
              <a:t>προέρχονται.</a:t>
            </a:r>
            <a:endParaRPr lang="el-GR" sz="2600" dirty="0"/>
          </a:p>
          <a:p>
            <a:pPr marL="540000"/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0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Ταξινόμηση των ενδημικών  οργανισμών 4/5  </a:t>
            </a:r>
            <a:endParaRPr lang="el-GR" sz="40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28649" y="1825625"/>
            <a:ext cx="7667051" cy="43878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l-GR" altLang="el-GR" sz="2600" b="1" dirty="0"/>
              <a:t>Με βάση την ταξινόμηση ή την γεωγραφία</a:t>
            </a:r>
          </a:p>
          <a:p>
            <a:pPr>
              <a:spcBef>
                <a:spcPct val="0"/>
              </a:spcBef>
            </a:pPr>
            <a:endParaRPr lang="el-GR" altLang="el-GR" sz="2600" b="1" dirty="0"/>
          </a:p>
          <a:p>
            <a:pPr>
              <a:spcBef>
                <a:spcPct val="0"/>
              </a:spcBef>
            </a:pPr>
            <a:r>
              <a:rPr lang="el-GR" altLang="el-GR" sz="2600" b="1" dirty="0"/>
              <a:t>Ταξινομικά υπολειμματικοί οργανισμοί</a:t>
            </a:r>
          </a:p>
          <a:p>
            <a:pPr>
              <a:spcBef>
                <a:spcPct val="0"/>
              </a:spcBef>
              <a:buNone/>
            </a:pPr>
            <a:endParaRPr lang="el-GR" altLang="el-GR" sz="2600" dirty="0"/>
          </a:p>
          <a:p>
            <a:pPr marL="997200" lvl="1" indent="-457200">
              <a:lnSpc>
                <a:spcPct val="100000"/>
              </a:lnSpc>
              <a:spcBef>
                <a:spcPct val="0"/>
              </a:spcBef>
            </a:pPr>
            <a:r>
              <a:rPr lang="el-GR" altLang="el-GR" sz="2600" dirty="0" smtClean="0"/>
              <a:t>Οι μοναδικοί απόγονοι ταξινομικών ομάδων που ήταν παλιά πολύ διαφοροποιημένες.</a:t>
            </a:r>
            <a:endParaRPr lang="el-GR" altLang="el-GR" sz="2600" dirty="0"/>
          </a:p>
          <a:p>
            <a:pPr>
              <a:spcBef>
                <a:spcPct val="0"/>
              </a:spcBef>
              <a:buNone/>
            </a:pPr>
            <a:endParaRPr lang="el-GR" altLang="el-GR" sz="2600" dirty="0"/>
          </a:p>
          <a:p>
            <a:pPr>
              <a:spcBef>
                <a:spcPct val="0"/>
              </a:spcBef>
            </a:pPr>
            <a:r>
              <a:rPr lang="el-GR" altLang="el-GR" sz="2600" b="1" dirty="0"/>
              <a:t>Βιογεωγραφικά υπολειμματικοί οργανισμοί</a:t>
            </a:r>
          </a:p>
          <a:p>
            <a:pPr marL="997200" indent="-457200">
              <a:spcBef>
                <a:spcPct val="0"/>
              </a:spcBef>
            </a:pPr>
            <a:endParaRPr lang="el-GR" altLang="el-GR" sz="2600" dirty="0"/>
          </a:p>
          <a:p>
            <a:pPr marL="997200" lvl="1" indent="-457200">
              <a:lnSpc>
                <a:spcPct val="100000"/>
              </a:lnSpc>
              <a:spcBef>
                <a:spcPct val="0"/>
              </a:spcBef>
            </a:pPr>
            <a:r>
              <a:rPr lang="el-GR" altLang="el-GR" sz="2600" dirty="0"/>
              <a:t>Στενοί ενδημικοί απόγονοι </a:t>
            </a:r>
            <a:r>
              <a:rPr lang="el-GR" altLang="el-GR" sz="2600" dirty="0" err="1"/>
              <a:t>τάξων</a:t>
            </a:r>
            <a:r>
              <a:rPr lang="el-GR" altLang="el-GR" sz="2600" dirty="0"/>
              <a:t> που ήταν παλιά πλατιά </a:t>
            </a:r>
            <a:r>
              <a:rPr lang="el-GR" altLang="el-GR" sz="2600" dirty="0" smtClean="0"/>
              <a:t>εξαπλωμένα.</a:t>
            </a:r>
            <a:endParaRPr lang="el-GR" altLang="el-GR" sz="2600" dirty="0"/>
          </a:p>
          <a:p>
            <a:pPr>
              <a:spcBef>
                <a:spcPct val="0"/>
              </a:spcBef>
              <a:buNone/>
            </a:pPr>
            <a:endParaRPr lang="el-GR" altLang="el-GR" sz="2600" dirty="0"/>
          </a:p>
          <a:p>
            <a:pPr>
              <a:spcBef>
                <a:spcPct val="0"/>
              </a:spcBef>
              <a:buNone/>
            </a:pPr>
            <a:r>
              <a:rPr lang="el-GR" altLang="el-GR" sz="2600" dirty="0"/>
              <a:t>Ο συνδυασμός αποτελεί </a:t>
            </a:r>
            <a:r>
              <a:rPr lang="el-GR" altLang="el-GR" sz="2600" b="1" dirty="0"/>
              <a:t>ζωντανό </a:t>
            </a:r>
            <a:r>
              <a:rPr lang="el-GR" altLang="el-GR" sz="2600" b="1" dirty="0" smtClean="0"/>
              <a:t>απολίθωμα</a:t>
            </a:r>
            <a:r>
              <a:rPr lang="el-GR" altLang="el-GR" sz="2600" dirty="0" smtClean="0">
                <a:solidFill>
                  <a:schemeClr val="tx2"/>
                </a:solidFill>
              </a:rPr>
              <a:t>.</a:t>
            </a:r>
            <a:endParaRPr lang="el-GR" altLang="el-GR" sz="2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l-GR" altLang="el-GR" sz="2400" dirty="0">
              <a:latin typeface="Comic Sans MS" panose="030F0702030302020204" pitchFamily="66" charset="0"/>
            </a:endParaRPr>
          </a:p>
          <a:p>
            <a:pPr marL="540000"/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7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Ταξινόμηση των ενδημικών  οργανισμών 5/5 </a:t>
            </a:r>
            <a:endParaRPr lang="el-GR" sz="40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28649" y="1825625"/>
            <a:ext cx="7667051" cy="43878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l-GR" altLang="el-GR" sz="2400" b="1" dirty="0"/>
              <a:t>Με βάση την ηλικία</a:t>
            </a:r>
          </a:p>
          <a:p>
            <a:pPr>
              <a:spcBef>
                <a:spcPct val="0"/>
              </a:spcBef>
              <a:buNone/>
            </a:pPr>
            <a:endParaRPr lang="el-GR" altLang="el-GR" sz="2400" b="1" dirty="0"/>
          </a:p>
          <a:p>
            <a:pPr>
              <a:spcBef>
                <a:spcPct val="0"/>
              </a:spcBef>
            </a:pPr>
            <a:r>
              <a:rPr lang="el-GR" altLang="el-GR" sz="2400" b="1" dirty="0" err="1"/>
              <a:t>Παλαιοενδημικά</a:t>
            </a:r>
            <a:endParaRPr lang="el-GR" altLang="el-GR" sz="2400" b="1" dirty="0"/>
          </a:p>
          <a:p>
            <a:pPr>
              <a:spcBef>
                <a:spcPct val="0"/>
              </a:spcBef>
              <a:buNone/>
            </a:pPr>
            <a:endParaRPr lang="el-GR" altLang="el-GR" sz="2400" b="1" dirty="0"/>
          </a:p>
          <a:p>
            <a:pPr marL="997200" indent="-457200">
              <a:spcBef>
                <a:spcPct val="0"/>
              </a:spcBef>
            </a:pPr>
            <a:r>
              <a:rPr lang="el-GR" altLang="el-GR" sz="2400" dirty="0"/>
              <a:t>Ενδημικά που δημιουργήθηκαν σε </a:t>
            </a:r>
            <a:r>
              <a:rPr lang="el-GR" altLang="el-GR" sz="2400" dirty="0" smtClean="0"/>
              <a:t>παλαιότερες. Εποχές.</a:t>
            </a:r>
            <a:endParaRPr lang="el-GR" altLang="el-GR" sz="2400" dirty="0"/>
          </a:p>
          <a:p>
            <a:pPr>
              <a:spcBef>
                <a:spcPct val="0"/>
              </a:spcBef>
              <a:buNone/>
            </a:pPr>
            <a:endParaRPr lang="el-GR" altLang="el-GR" sz="2400" b="1" dirty="0"/>
          </a:p>
          <a:p>
            <a:pPr>
              <a:spcBef>
                <a:spcPct val="0"/>
              </a:spcBef>
            </a:pPr>
            <a:r>
              <a:rPr lang="el-GR" altLang="el-GR" sz="2400" b="1" dirty="0" err="1"/>
              <a:t>Νεοενδημικά</a:t>
            </a:r>
            <a:endParaRPr lang="el-GR" altLang="el-GR" sz="2400" b="1" dirty="0"/>
          </a:p>
          <a:p>
            <a:pPr marL="997200" indent="-457200">
              <a:spcBef>
                <a:spcPct val="0"/>
              </a:spcBef>
            </a:pPr>
            <a:endParaRPr lang="el-GR" altLang="el-GR" sz="2400" dirty="0"/>
          </a:p>
          <a:p>
            <a:pPr marL="997200" indent="-457200">
              <a:spcBef>
                <a:spcPct val="0"/>
              </a:spcBef>
            </a:pPr>
            <a:r>
              <a:rPr lang="el-GR" altLang="el-GR" sz="2400" dirty="0"/>
              <a:t>Ενδημικά που δημιουργήθηκαν </a:t>
            </a:r>
            <a:r>
              <a:rPr lang="el-GR" altLang="el-GR" sz="2400" dirty="0" smtClean="0"/>
              <a:t>πρόσφατα.</a:t>
            </a:r>
            <a:endParaRPr lang="el-GR" altLang="el-GR" sz="2400" dirty="0"/>
          </a:p>
          <a:p>
            <a:pPr marL="540000"/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5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Προβινσιαλισμός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Οι ενδημικοί οργανισμοί τείνουν να συγκεντρώνονται σε συγκεκριμένες </a:t>
            </a:r>
            <a:r>
              <a:rPr lang="el-GR" sz="2400" dirty="0" smtClean="0"/>
              <a:t>περιοχές,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Διαφορετικοί οργανισμοί έχουν παρόμοια πρότυπα </a:t>
            </a:r>
            <a:r>
              <a:rPr lang="el-GR" sz="2400" dirty="0" smtClean="0"/>
              <a:t>ενδημισμού,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Το φαινόμενο αυτό ονομάζεται </a:t>
            </a:r>
            <a:r>
              <a:rPr lang="el-GR" sz="2400" b="1" dirty="0" err="1" smtClean="0"/>
              <a:t>προβινσιαλισμός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8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Τρία διαφορετικά πρότυπα κατανομής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/>
              <a:t>Τα περισσότερα συγγενικά είδη τείνουν να έχουν επικαλυπτόμενες ή γειτονικές </a:t>
            </a:r>
            <a:r>
              <a:rPr lang="el-GR" sz="2400" dirty="0" smtClean="0"/>
              <a:t>εξαπλώσεις.</a:t>
            </a:r>
            <a:endParaRPr lang="el-GR" sz="2400" dirty="0"/>
          </a:p>
          <a:p>
            <a:pPr marL="54000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2400" dirty="0" smtClean="0"/>
          </a:p>
          <a:p>
            <a:pPr marL="54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 smtClean="0"/>
              <a:t>Ανώτερα </a:t>
            </a:r>
            <a:r>
              <a:rPr lang="el-GR" sz="2400" dirty="0"/>
              <a:t>και λιγότερο συγγενικά </a:t>
            </a:r>
            <a:r>
              <a:rPr lang="el-GR" sz="2400" dirty="0" err="1"/>
              <a:t>τάξα</a:t>
            </a:r>
            <a:r>
              <a:rPr lang="el-GR" sz="2400" dirty="0"/>
              <a:t> συχνά έχουν τα ίδια πρότυπα </a:t>
            </a:r>
            <a:r>
              <a:rPr lang="el-GR" sz="2400" dirty="0" smtClean="0"/>
              <a:t>ενδημισμού.</a:t>
            </a:r>
            <a:endParaRPr lang="el-GR" sz="2400" dirty="0"/>
          </a:p>
          <a:p>
            <a:pPr marL="54000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2400" dirty="0" smtClean="0"/>
          </a:p>
          <a:p>
            <a:pPr marL="540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 smtClean="0"/>
              <a:t>Μεγάλο </a:t>
            </a:r>
            <a:r>
              <a:rPr lang="el-GR" sz="2400" dirty="0"/>
              <a:t>ποσοστό οικογενειών και τάξεων παρουσιάζουν ασυνεχείς </a:t>
            </a:r>
            <a:r>
              <a:rPr lang="el-GR" sz="2400" dirty="0" smtClean="0"/>
              <a:t>κατανομές.</a:t>
            </a:r>
            <a:endParaRPr lang="el-GR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24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dirty="0" smtClean="0"/>
              <a:t>Τα </a:t>
            </a:r>
            <a:r>
              <a:rPr lang="el-GR" sz="2400" dirty="0"/>
              <a:t>δύο πρώτα πρότυπα μας επιτρέπουν να καθορίσουμε συγκεκριμένες περιοχές με παρόμοιες </a:t>
            </a:r>
            <a:r>
              <a:rPr lang="el-GR" sz="2400" dirty="0" smtClean="0"/>
              <a:t>ιδιότητες.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Χερσαίες περιοχές και επαρχίες 1/2 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0"/>
              </a:spcBef>
              <a:buNone/>
            </a:pPr>
            <a:r>
              <a:rPr lang="el-GR" altLang="el-GR" sz="2400" dirty="0"/>
              <a:t>Η Γη χωρίζεται σε βιογεωγραφικές περιοχές που έχουν τα ίδια πρότυπα </a:t>
            </a:r>
            <a:r>
              <a:rPr lang="el-GR" altLang="el-GR" sz="2400" dirty="0" err="1"/>
              <a:t>χλωριδικής</a:t>
            </a:r>
            <a:r>
              <a:rPr lang="el-GR" altLang="el-GR" sz="2400" dirty="0"/>
              <a:t> και </a:t>
            </a:r>
            <a:r>
              <a:rPr lang="el-GR" altLang="el-GR" sz="2400" dirty="0" err="1"/>
              <a:t>πανιδικής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ομοιότητας.</a:t>
            </a:r>
            <a:endParaRPr lang="el-GR" alt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69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Χερσαίες περιοχές και επαρχίες 2/2 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58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4083557"/>
          </a:xfrm>
        </p:spPr>
      </p:pic>
      <p:sp>
        <p:nvSpPr>
          <p:cNvPr id="6" name="TextBox 5"/>
          <p:cNvSpPr txBox="1"/>
          <p:nvPr/>
        </p:nvSpPr>
        <p:spPr>
          <a:xfrm>
            <a:off x="8108346" y="54972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215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Βιογεωγραφικές  γραμμές 1/2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Καθορίζουν τα όρια μεταξύ των </a:t>
            </a:r>
            <a:r>
              <a:rPr lang="el-GR" sz="2400" dirty="0" smtClean="0"/>
              <a:t>περιοχών.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/>
              <a:t>πανίδα εκατέρωθεν των γραμμών αλλάζει </a:t>
            </a:r>
            <a:r>
              <a:rPr lang="el-GR" sz="2400" dirty="0" smtClean="0"/>
              <a:t>δραματικά.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Φυλετική </a:t>
            </a:r>
            <a:r>
              <a:rPr lang="el-GR" dirty="0" err="1" smtClean="0"/>
              <a:t>ειδογένεση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413"/>
          <a:stretch/>
        </p:blipFill>
        <p:spPr>
          <a:xfrm>
            <a:off x="2677099" y="1690689"/>
            <a:ext cx="3789802" cy="4351338"/>
          </a:xfrm>
        </p:spPr>
      </p:pic>
      <p:sp>
        <p:nvSpPr>
          <p:cNvPr id="7" name="TextBox 6"/>
          <p:cNvSpPr txBox="1"/>
          <p:nvPr/>
        </p:nvSpPr>
        <p:spPr>
          <a:xfrm>
            <a:off x="6203687" y="55934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7659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Βιογεωγραφικές  γραμμές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50" y="1373933"/>
            <a:ext cx="5064137" cy="4351338"/>
          </a:xfrm>
        </p:spPr>
      </p:pic>
      <p:sp>
        <p:nvSpPr>
          <p:cNvPr id="8" name="Ορθογώνιο 7"/>
          <p:cNvSpPr/>
          <p:nvPr/>
        </p:nvSpPr>
        <p:spPr>
          <a:xfrm>
            <a:off x="868395" y="5586613"/>
            <a:ext cx="7646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1600" dirty="0"/>
              <a:t>Τα όρια μεταξύ της ανατολικής και της αυστραλιανής περιοχής σύμφωνα με διάφορους </a:t>
            </a:r>
            <a:r>
              <a:rPr lang="el-GR" altLang="el-GR" sz="1600" dirty="0" smtClean="0"/>
              <a:t>ερευνητές.</a:t>
            </a:r>
            <a:endParaRPr lang="el-GR" alt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10307" y="53096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98437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Νησιά: Ηπειρωτικά νησιά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/>
          </a:p>
          <a:p>
            <a:r>
              <a:rPr lang="el-GR" sz="2400" dirty="0"/>
              <a:t>Παλαιότερα τμήματα ευρύτερων ηπειρωτικών </a:t>
            </a:r>
            <a:r>
              <a:rPr lang="el-GR" sz="2400" dirty="0" smtClean="0"/>
              <a:t>περιοχών.</a:t>
            </a:r>
            <a:endParaRPr lang="el-GR" sz="2400" dirty="0"/>
          </a:p>
          <a:p>
            <a:r>
              <a:rPr lang="el-GR" sz="2400" dirty="0"/>
              <a:t>Ίδια γεωλογική </a:t>
            </a:r>
            <a:r>
              <a:rPr lang="el-GR" sz="2400" dirty="0" smtClean="0"/>
              <a:t>σύσταση.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Νησιά: Ηπειρωτικά νησιά 2/2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Κατηγορίες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Νησιά </a:t>
            </a:r>
            <a:r>
              <a:rPr lang="el-GR" sz="2400" dirty="0"/>
              <a:t>που χώρισαν παλιά από τις ηπειρωτικές περιοχές (π.χ. Μαδαγασκάρη, 100 εκατ. χρόνια, Νέα Ζηλανδία, 80-90 εκατ. χρόνια</a:t>
            </a:r>
            <a:r>
              <a:rPr lang="el-GR" sz="2400" dirty="0" smtClean="0"/>
              <a:t>). 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Νησιά </a:t>
            </a:r>
            <a:r>
              <a:rPr lang="el-GR" sz="2400" dirty="0"/>
              <a:t>που κατά το Πλειστόκαινο ενώθηκαν με τις ηπείρους με γέφυρες ξηράς ή πάγων (π.χ. Βρετανία, Κεϋλάνη, Ιαπωνία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Ομάδες </a:t>
            </a:r>
            <a:r>
              <a:rPr lang="el-GR" sz="2400" dirty="0"/>
              <a:t>νησιών όπου μερικά νησιά ήταν ενωμένα με την ηπειρωτική περιοχή (π.χ. Κανάρια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2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Νησιά: Ωκεάνια νησιά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b="1" dirty="0"/>
          </a:p>
          <a:p>
            <a:r>
              <a:rPr lang="el-GR" sz="2400" dirty="0"/>
              <a:t>Νησιά με ηφαιστειακή </a:t>
            </a:r>
            <a:r>
              <a:rPr lang="el-GR" sz="2400" dirty="0" smtClean="0"/>
              <a:t>προέλευση.</a:t>
            </a:r>
            <a:endParaRPr lang="el-GR" sz="2400" dirty="0"/>
          </a:p>
          <a:p>
            <a:r>
              <a:rPr lang="el-GR" sz="2400" dirty="0" smtClean="0"/>
              <a:t>Δεν </a:t>
            </a:r>
            <a:r>
              <a:rPr lang="el-GR" sz="2400" dirty="0"/>
              <a:t>υπήρξαν ποτέ τμήματα ηπειρωτικών </a:t>
            </a:r>
            <a:r>
              <a:rPr lang="el-GR" sz="2400" dirty="0" smtClean="0"/>
              <a:t>περιοχών.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8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Νησιά: Ωκεάνια νησιά 2/2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Τρόποι </a:t>
            </a:r>
            <a:r>
              <a:rPr lang="el-GR" sz="2400" b="1" dirty="0" smtClean="0"/>
              <a:t>σχηματισμού: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Ηφαίστεια </a:t>
            </a:r>
            <a:r>
              <a:rPr lang="el-GR" sz="2400" dirty="0"/>
              <a:t>στα όρια δύο πλακών που απομακρύνονται (Αζόρες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Ηφαιστειακά τόξα μεταξύ πλακών που έρχονται σε επαφή (Αντίλλες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Ηφαίστεια στα ωκεάνια τμήματα των πλακών σε σημεία έντονης ηφαιστειακής δράσης (Χαβάη, </a:t>
            </a:r>
            <a:r>
              <a:rPr lang="el-GR" sz="2400" dirty="0" err="1"/>
              <a:t>Γκαλάπαγκος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Τα </a:t>
            </a:r>
            <a:r>
              <a:rPr lang="el-GR" sz="2400" dirty="0"/>
              <a:t>ωκεάνια νησιά συνήθως έχουν φτωχές πανίδες και μεγάλο ενδημισμό, και διαθέτουν είδη με καλές δυνατότητες </a:t>
            </a:r>
            <a:r>
              <a:rPr lang="el-GR" sz="2400" dirty="0" smtClean="0"/>
              <a:t>διασποράς.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1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Θαλάσσιες </a:t>
            </a:r>
            <a:r>
              <a:rPr lang="el-GR" dirty="0" smtClean="0"/>
              <a:t>περιοχές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Δύσκολη η βιογεωγραφική διαίρεσή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ταξινομήσεις αντικατοπτρίζουν κυρίως οικολογικά χαρακτηριστικά και όχι ιστορικά </a:t>
            </a:r>
            <a:r>
              <a:rPr lang="el-GR" sz="2400" dirty="0" smtClean="0"/>
              <a:t>γεγονότα.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Διαφοροποίηση εμφανίζεται κυρίως στους </a:t>
            </a:r>
            <a:r>
              <a:rPr lang="el-GR" sz="2400" dirty="0" err="1"/>
              <a:t>βενθικούς</a:t>
            </a:r>
            <a:r>
              <a:rPr lang="el-GR" sz="2400" dirty="0"/>
              <a:t> οργανισμούς και ιδιαίτερα στους </a:t>
            </a:r>
            <a:r>
              <a:rPr lang="el-GR" sz="2400" dirty="0" err="1" smtClean="0"/>
              <a:t>βαθύβιους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318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Θαλάσσιες περιοχές 2/2</a:t>
            </a:r>
            <a:endParaRPr lang="el-G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886200" cy="251883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044739"/>
            <a:ext cx="3886200" cy="2509837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9360" y="42886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r>
              <a:rPr lang="el-GR" sz="1200" dirty="0" smtClean="0"/>
              <a:t>7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069073" y="56629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6850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ποσοτικοποίηση της ομοιότητας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73375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4200" b="1" dirty="0"/>
              <a:t>Χρήση δεδομένων παρουσίας – απουσίας</a:t>
            </a:r>
          </a:p>
          <a:p>
            <a:pPr marL="0" indent="0">
              <a:buNone/>
            </a:pPr>
            <a:endParaRPr lang="el-GR" sz="4200" dirty="0"/>
          </a:p>
          <a:p>
            <a:pPr marL="0" indent="0">
              <a:buNone/>
            </a:pPr>
            <a:r>
              <a:rPr lang="el-GR" sz="4200" b="1" dirty="0"/>
              <a:t>Χρήση δεικτών ομοιότητας </a:t>
            </a:r>
            <a:r>
              <a:rPr lang="el-GR" sz="4200" dirty="0" smtClean="0"/>
              <a:t>όπως:</a:t>
            </a:r>
            <a:endParaRPr lang="el-GR" sz="4200" dirty="0"/>
          </a:p>
          <a:p>
            <a:endParaRPr lang="el-GR" sz="4200" dirty="0"/>
          </a:p>
          <a:p>
            <a:r>
              <a:rPr lang="el-GR" sz="4200" dirty="0" err="1"/>
              <a:t>Jaccard</a:t>
            </a:r>
            <a:r>
              <a:rPr lang="el-GR" sz="4200" dirty="0"/>
              <a:t>			C/(N1+N2-C)</a:t>
            </a:r>
          </a:p>
          <a:p>
            <a:r>
              <a:rPr lang="el-GR" sz="4200" dirty="0" err="1"/>
              <a:t>Simple</a:t>
            </a:r>
            <a:r>
              <a:rPr lang="el-GR" sz="4200" dirty="0"/>
              <a:t> </a:t>
            </a:r>
            <a:r>
              <a:rPr lang="el-GR" sz="4200" dirty="0" err="1"/>
              <a:t>matching</a:t>
            </a:r>
            <a:r>
              <a:rPr lang="el-GR" sz="4200" dirty="0"/>
              <a:t>	</a:t>
            </a:r>
            <a:r>
              <a:rPr lang="el-GR" sz="4200" dirty="0" smtClean="0"/>
              <a:t>                (</a:t>
            </a:r>
            <a:r>
              <a:rPr lang="el-GR" sz="4200" dirty="0"/>
              <a:t>C+A)/(N1+N2-C+A)</a:t>
            </a:r>
          </a:p>
          <a:p>
            <a:r>
              <a:rPr lang="el-GR" sz="4200" dirty="0" err="1"/>
              <a:t>Dice</a:t>
            </a:r>
            <a:r>
              <a:rPr lang="el-GR" sz="4200" dirty="0"/>
              <a:t>			</a:t>
            </a:r>
            <a:r>
              <a:rPr lang="el-GR" sz="4200" dirty="0" smtClean="0"/>
              <a:t>                2C</a:t>
            </a:r>
            <a:r>
              <a:rPr lang="el-GR" sz="4200" dirty="0"/>
              <a:t>/(N1+N2)	</a:t>
            </a:r>
          </a:p>
          <a:p>
            <a:r>
              <a:rPr lang="el-GR" sz="4200" dirty="0" err="1"/>
              <a:t>Simpson</a:t>
            </a:r>
            <a:r>
              <a:rPr lang="el-GR" sz="4200" dirty="0"/>
              <a:t>		</a:t>
            </a:r>
            <a:r>
              <a:rPr lang="el-GR" sz="4200" dirty="0" smtClean="0"/>
              <a:t>                C/N1</a:t>
            </a:r>
            <a:endParaRPr lang="el-GR" sz="4200" dirty="0"/>
          </a:p>
          <a:p>
            <a:r>
              <a:rPr lang="el-GR" sz="4200" dirty="0" err="1"/>
              <a:t>Braun-Blanquet</a:t>
            </a:r>
            <a:r>
              <a:rPr lang="el-GR" sz="4200" dirty="0"/>
              <a:t>		C/N2</a:t>
            </a:r>
          </a:p>
          <a:p>
            <a:endParaRPr lang="el-GR" sz="4200" dirty="0"/>
          </a:p>
          <a:p>
            <a:pPr marL="0" indent="0">
              <a:buNone/>
            </a:pPr>
            <a:r>
              <a:rPr lang="el-GR" sz="4200" dirty="0"/>
              <a:t>C: Κοινά είδη</a:t>
            </a:r>
          </a:p>
          <a:p>
            <a:pPr marL="0" indent="0">
              <a:buNone/>
            </a:pPr>
            <a:r>
              <a:rPr lang="el-GR" sz="4200" dirty="0"/>
              <a:t>Ν1, Ν2: Είδη στην μια περιοχή, όχι στην </a:t>
            </a:r>
            <a:r>
              <a:rPr lang="el-GR" sz="4200" dirty="0" smtClean="0"/>
              <a:t>άλλη.</a:t>
            </a:r>
            <a:endParaRPr lang="el-GR" sz="4200" dirty="0"/>
          </a:p>
          <a:p>
            <a:pPr marL="0" indent="0">
              <a:buNone/>
            </a:pPr>
            <a:r>
              <a:rPr lang="el-GR" sz="4200" dirty="0"/>
              <a:t>Α: Είδη που απουσιάζουν και από τις δύο </a:t>
            </a:r>
            <a:r>
              <a:rPr lang="el-GR" sz="4200" dirty="0" smtClean="0"/>
              <a:t>περιοχές.</a:t>
            </a:r>
            <a:endParaRPr lang="el-GR" sz="42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988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Χρήση μεθόδων ομαδοποίησης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Μέσοι όροι δεικτών </a:t>
            </a:r>
            <a:r>
              <a:rPr lang="el-GR" sz="2400" dirty="0" smtClean="0"/>
              <a:t>ομοιότητας.</a:t>
            </a:r>
            <a:endParaRPr lang="el-GR" sz="2400" dirty="0"/>
          </a:p>
          <a:p>
            <a:r>
              <a:rPr lang="el-GR" sz="2400" dirty="0"/>
              <a:t>Ομαδοποίηση σε συνδυασμό με φυλογενετικές σχέσεις των εξεταζόμενων </a:t>
            </a:r>
            <a:r>
              <a:rPr lang="el-GR" sz="2400" dirty="0" err="1" smtClean="0"/>
              <a:t>τάξων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10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Χρήση μεθόδων ομαδοποίησης 2/2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69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3"/>
          <a:stretch/>
        </p:blipFill>
        <p:spPr>
          <a:xfrm>
            <a:off x="2326468" y="1385398"/>
            <a:ext cx="4449303" cy="4585744"/>
          </a:xfrm>
        </p:spPr>
      </p:pic>
      <p:sp>
        <p:nvSpPr>
          <p:cNvPr id="6" name="TextBox 5"/>
          <p:cNvSpPr txBox="1"/>
          <p:nvPr/>
        </p:nvSpPr>
        <p:spPr>
          <a:xfrm>
            <a:off x="6434011" y="56941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40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Διαφοροποίηση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Οικολογική διαφοροποίηση</a:t>
            </a:r>
          </a:p>
          <a:p>
            <a:endParaRPr lang="el-GR" sz="2400" dirty="0"/>
          </a:p>
          <a:p>
            <a:r>
              <a:rPr lang="el-GR" sz="2400" dirty="0"/>
              <a:t>Παρόμοια είδη μετά την </a:t>
            </a:r>
            <a:r>
              <a:rPr lang="el-GR" sz="2400" dirty="0" err="1"/>
              <a:t>ειδογένεση</a:t>
            </a:r>
            <a:r>
              <a:rPr lang="el-GR" sz="2400" dirty="0"/>
              <a:t> διαφοροποιούνται αν βρεθούν σε διαφορετικά </a:t>
            </a:r>
            <a:r>
              <a:rPr lang="el-GR" sz="2400" dirty="0" smtClean="0"/>
              <a:t>περιβάλλοντα.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09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Ασυνεχείς ή διαζευγμένες περιοχές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Ένα </a:t>
            </a:r>
            <a:r>
              <a:rPr lang="el-GR" sz="2400" dirty="0" err="1"/>
              <a:t>τάξον</a:t>
            </a:r>
            <a:r>
              <a:rPr lang="el-GR" sz="2400" dirty="0"/>
              <a:t> μπορεί να συναντάται σε δύο ή περισσότερες περιοχές που απέχουν πολύ μεταξύ </a:t>
            </a:r>
            <a:r>
              <a:rPr lang="el-GR" sz="2400" dirty="0" smtClean="0"/>
              <a:t>τους.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86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Ασυνεχείς ή διαζευγμένες περιοχές 2/2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3" y="1556636"/>
            <a:ext cx="7886700" cy="3501189"/>
          </a:xfr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10098" y="5057825"/>
            <a:ext cx="4523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Περιοχές εξάπλωσης των άπτερων πτηνών (</a:t>
            </a:r>
            <a:r>
              <a:rPr lang="el-GR" altLang="el-GR" sz="1600" dirty="0" err="1">
                <a:latin typeface="+mn-lt"/>
              </a:rPr>
              <a:t>ρατίτες</a:t>
            </a:r>
            <a:r>
              <a:rPr lang="el-GR" altLang="el-GR" sz="1600" dirty="0">
                <a:latin typeface="+mn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9073" y="45912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32166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προέκυψαν;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Οι πρόγονοι υπήρχαν σε περιοχές που ήταν κάποτε </a:t>
            </a:r>
            <a:r>
              <a:rPr lang="el-GR" sz="2600" dirty="0" smtClean="0"/>
              <a:t>ενωμένες.</a:t>
            </a:r>
            <a:endParaRPr lang="el-GR" sz="2600" dirty="0"/>
          </a:p>
          <a:p>
            <a:endParaRPr lang="el-GR" sz="2600" dirty="0"/>
          </a:p>
          <a:p>
            <a:r>
              <a:rPr lang="el-GR" sz="2600" dirty="0"/>
              <a:t>Οι πρόγονοι ήταν </a:t>
            </a:r>
            <a:r>
              <a:rPr lang="el-GR" sz="2600" dirty="0" err="1"/>
              <a:t>πλατειά</a:t>
            </a:r>
            <a:r>
              <a:rPr lang="el-GR" sz="2600" dirty="0"/>
              <a:t> εξαπλωμένοι αλλά εξαφανίστηκαν οι ενδιάμεσοι </a:t>
            </a:r>
            <a:r>
              <a:rPr lang="el-GR" sz="2600" dirty="0" smtClean="0"/>
              <a:t>πληθυσμοί.</a:t>
            </a:r>
            <a:endParaRPr lang="el-GR" sz="2600" dirty="0"/>
          </a:p>
          <a:p>
            <a:endParaRPr lang="el-GR" sz="2600" dirty="0"/>
          </a:p>
          <a:p>
            <a:r>
              <a:rPr lang="el-GR" sz="2600" dirty="0"/>
              <a:t>Μια εξελικτική γραμμή διασπάρθηκε σε μεγάλη απόσταση από την περιοχή </a:t>
            </a:r>
            <a:r>
              <a:rPr lang="el-GR" sz="2600" dirty="0" smtClean="0"/>
              <a:t>εξάπλωσης.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18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ιστορία </a:t>
            </a:r>
            <a:br>
              <a:rPr lang="el-GR" sz="4000" dirty="0"/>
            </a:br>
            <a:r>
              <a:rPr lang="el-GR" sz="4000" dirty="0"/>
              <a:t>των γενεαλογικών γραμμών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Βιογεωγραφία ενδιαφέρεται για:</a:t>
            </a:r>
          </a:p>
          <a:p>
            <a:endParaRPr lang="el-GR" sz="2400" dirty="0"/>
          </a:p>
          <a:p>
            <a:r>
              <a:rPr lang="el-GR" sz="2400" dirty="0"/>
              <a:t>την ιστορία του </a:t>
            </a:r>
            <a:r>
              <a:rPr lang="el-GR" sz="2400" dirty="0" smtClean="0"/>
              <a:t>τόπου.</a:t>
            </a:r>
            <a:endParaRPr lang="el-GR" sz="2400" dirty="0"/>
          </a:p>
          <a:p>
            <a:r>
              <a:rPr lang="el-GR" sz="2400" dirty="0"/>
              <a:t>την ιστορία της γενεαλογικής </a:t>
            </a:r>
            <a:r>
              <a:rPr lang="el-GR" sz="2400" dirty="0" smtClean="0"/>
              <a:t>γραμμής.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79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ταξινόμηση της βιοποικιλότητας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/>
              <a:t>Διωνυμική</a:t>
            </a:r>
            <a:r>
              <a:rPr lang="el-GR" sz="2400" dirty="0"/>
              <a:t> </a:t>
            </a:r>
            <a:r>
              <a:rPr lang="el-GR" sz="2400" dirty="0" smtClean="0"/>
              <a:t>ονοματολογία</a:t>
            </a:r>
            <a:endParaRPr lang="el-GR" sz="2400" dirty="0"/>
          </a:p>
          <a:p>
            <a:r>
              <a:rPr lang="el-GR" sz="2400" dirty="0"/>
              <a:t>Εξελικτική </a:t>
            </a:r>
            <a:r>
              <a:rPr lang="el-GR" sz="2400" dirty="0" smtClean="0"/>
              <a:t>ταξινόμηση</a:t>
            </a:r>
            <a:endParaRPr lang="el-GR" sz="2400" dirty="0"/>
          </a:p>
          <a:p>
            <a:r>
              <a:rPr lang="el-GR" sz="2400" dirty="0" err="1"/>
              <a:t>Φαινετική</a:t>
            </a:r>
            <a:r>
              <a:rPr lang="el-GR" sz="2400" dirty="0"/>
              <a:t> </a:t>
            </a:r>
            <a:r>
              <a:rPr lang="el-GR" sz="2400" dirty="0" smtClean="0"/>
              <a:t>ταξινόμηση</a:t>
            </a:r>
            <a:endParaRPr lang="el-GR" sz="2400" dirty="0"/>
          </a:p>
          <a:p>
            <a:r>
              <a:rPr lang="el-GR" sz="2400" dirty="0"/>
              <a:t>Φυλογενετική (</a:t>
            </a:r>
            <a:r>
              <a:rPr lang="el-GR" sz="2400" dirty="0" err="1"/>
              <a:t>κλαδιστική</a:t>
            </a:r>
            <a:r>
              <a:rPr lang="el-GR" sz="2400" dirty="0"/>
              <a:t>) </a:t>
            </a:r>
            <a:r>
              <a:rPr lang="el-GR" sz="2400" dirty="0" smtClean="0"/>
              <a:t>ταξινόμηση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52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Φυλογενετική </a:t>
            </a:r>
            <a:br>
              <a:rPr lang="el-GR" sz="4000" dirty="0"/>
            </a:br>
            <a:r>
              <a:rPr lang="el-GR" sz="4000" dirty="0"/>
              <a:t>(</a:t>
            </a:r>
            <a:r>
              <a:rPr lang="el-GR" sz="4000" dirty="0" err="1"/>
              <a:t>κλαδιστική</a:t>
            </a:r>
            <a:r>
              <a:rPr lang="el-GR" sz="4000" dirty="0"/>
              <a:t>) ταξινόμηση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5"/>
            <a:ext cx="7490781" cy="3759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/>
              <a:t>Βασικές αρχές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Προγονικοί </a:t>
            </a:r>
            <a:r>
              <a:rPr lang="el-GR" sz="2400" dirty="0"/>
              <a:t>– </a:t>
            </a:r>
            <a:r>
              <a:rPr lang="el-GR" sz="2400" dirty="0" err="1"/>
              <a:t>πλησιομορφικοί</a:t>
            </a:r>
            <a:r>
              <a:rPr lang="el-GR" sz="2400" dirty="0"/>
              <a:t>  - </a:t>
            </a:r>
            <a:r>
              <a:rPr lang="el-GR" sz="2400" dirty="0" smtClean="0"/>
              <a:t>χαρακτήρες.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/>
              <a:t>Προκύψαντες</a:t>
            </a:r>
            <a:r>
              <a:rPr lang="el-GR" sz="2400" dirty="0"/>
              <a:t> – </a:t>
            </a:r>
            <a:r>
              <a:rPr lang="el-GR" sz="2400" dirty="0" err="1"/>
              <a:t>απομορφικοί</a:t>
            </a:r>
            <a:r>
              <a:rPr lang="el-GR" sz="2400" dirty="0"/>
              <a:t> – </a:t>
            </a:r>
            <a:r>
              <a:rPr lang="el-GR" sz="2400" dirty="0" smtClean="0"/>
              <a:t>χαρακτήρες.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Το σύνολο των </a:t>
            </a:r>
            <a:r>
              <a:rPr lang="el-GR" sz="2400" dirty="0" err="1"/>
              <a:t>απομορφικών</a:t>
            </a:r>
            <a:r>
              <a:rPr lang="el-GR" sz="2400" dirty="0"/>
              <a:t> χαρακτήρων: </a:t>
            </a:r>
            <a:r>
              <a:rPr lang="el-GR" sz="2400" dirty="0" err="1" smtClean="0"/>
              <a:t>συναπομορφίες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Χρησιμοποιούνται για την κατασκευή </a:t>
            </a:r>
            <a:r>
              <a:rPr lang="el-GR" sz="2400" dirty="0" err="1"/>
              <a:t>κλαδογραμμάτων</a:t>
            </a:r>
            <a:r>
              <a:rPr lang="el-GR" sz="2400" dirty="0"/>
              <a:t> ή φυλογενετικών </a:t>
            </a:r>
            <a:r>
              <a:rPr lang="el-GR" sz="2400" dirty="0" smtClean="0"/>
              <a:t>δέντρων.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Οι κλάδοι πρέπει να είναι </a:t>
            </a:r>
            <a:r>
              <a:rPr lang="el-GR" sz="2400" dirty="0" err="1" smtClean="0"/>
              <a:t>μονοφυλετικοί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40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Περιορισμοί </a:t>
            </a:r>
            <a:br>
              <a:rPr lang="el-GR" sz="4000" dirty="0"/>
            </a:br>
            <a:r>
              <a:rPr lang="el-GR" sz="4000" dirty="0"/>
              <a:t>της </a:t>
            </a:r>
            <a:r>
              <a:rPr lang="el-GR" sz="4000" dirty="0" err="1"/>
              <a:t>κλαδιστικής</a:t>
            </a:r>
            <a:r>
              <a:rPr lang="el-GR" sz="4000" dirty="0"/>
              <a:t> ταξινομικής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Υπάρχουν πολλά εξίσου πιθανά </a:t>
            </a:r>
            <a:r>
              <a:rPr lang="el-GR" sz="2400" dirty="0" err="1" smtClean="0"/>
              <a:t>κλαδογράμματα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Προϋποθέτει </a:t>
            </a:r>
            <a:r>
              <a:rPr lang="el-GR" sz="2400" dirty="0" err="1"/>
              <a:t>διακλαδούμενο</a:t>
            </a:r>
            <a:r>
              <a:rPr lang="el-GR" sz="2400" dirty="0"/>
              <a:t> και όχι δικτυωτό πρότυπο </a:t>
            </a:r>
            <a:r>
              <a:rPr lang="el-GR" sz="2400" dirty="0" smtClean="0"/>
              <a:t>διαφοροποίησης.</a:t>
            </a:r>
            <a:endParaRPr lang="el-GR" sz="2400" dirty="0"/>
          </a:p>
          <a:p>
            <a:r>
              <a:rPr lang="el-GR" sz="2400" dirty="0"/>
              <a:t>Προϋποθέτει απουσία μεταφοράς γενετικού υλικού από </a:t>
            </a:r>
            <a:r>
              <a:rPr lang="el-GR" sz="2400" dirty="0" smtClean="0"/>
              <a:t>ιούς.</a:t>
            </a:r>
            <a:endParaRPr lang="el-GR" sz="2400" dirty="0"/>
          </a:p>
          <a:p>
            <a:r>
              <a:rPr lang="el-GR" sz="2400" dirty="0"/>
              <a:t>Πολλές φορές δεν συμφωνεί με τα συμπεράσματα που προκύπτουν από τα </a:t>
            </a:r>
            <a:r>
              <a:rPr lang="el-GR" sz="2400" dirty="0" smtClean="0"/>
              <a:t>απολιθώματα.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Απολιθώματα 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αρχείο των απολιθωμάτων δεν είναι </a:t>
            </a:r>
            <a:r>
              <a:rPr lang="el-GR" sz="2400" dirty="0" smtClean="0"/>
              <a:t>πλήρες.</a:t>
            </a:r>
            <a:endParaRPr lang="el-GR" sz="2400" dirty="0"/>
          </a:p>
          <a:p>
            <a:r>
              <a:rPr lang="el-GR" sz="2400" dirty="0"/>
              <a:t>Η ερμηνεία του είναι </a:t>
            </a:r>
            <a:r>
              <a:rPr lang="el-GR" sz="2400" dirty="0" smtClean="0"/>
              <a:t>δύσκολη.</a:t>
            </a:r>
            <a:endParaRPr lang="el-GR" sz="2400" dirty="0"/>
          </a:p>
          <a:p>
            <a:r>
              <a:rPr lang="el-GR" sz="2400" dirty="0"/>
              <a:t>Υπάρχουν αβεβαιότητες για τη </a:t>
            </a:r>
            <a:r>
              <a:rPr lang="el-GR" sz="2400" dirty="0" smtClean="0"/>
              <a:t>χρονολόγηση.</a:t>
            </a:r>
            <a:endParaRPr lang="el-GR" sz="2400" dirty="0"/>
          </a:p>
          <a:p>
            <a:r>
              <a:rPr lang="el-GR" sz="2400" dirty="0"/>
              <a:t>Υπάρχουν αβεβαιότητες για την ένταξη των δειγμάτων σε ταξινομικές </a:t>
            </a:r>
            <a:r>
              <a:rPr lang="el-GR" sz="2400" dirty="0" smtClean="0"/>
              <a:t>ομάδες.</a:t>
            </a:r>
            <a:endParaRPr lang="el-GR" sz="2400" dirty="0"/>
          </a:p>
          <a:p>
            <a:r>
              <a:rPr lang="el-GR" sz="2400" dirty="0"/>
              <a:t>Δεν είναι εύκολη η αναπαράσταση των </a:t>
            </a:r>
            <a:r>
              <a:rPr lang="el-GR" sz="2400" dirty="0" err="1" smtClean="0"/>
              <a:t>παλαιοπεριβαλλόντων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64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Απολιθώματα 2/2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Μόνο ένα κλάσμα των οργανισμών που έχουν ζήσει απολιθώνεται </a:t>
            </a:r>
            <a:r>
              <a:rPr lang="el-GR" sz="2400" dirty="0" smtClean="0"/>
              <a:t>καλά.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Πολλά από τα απολιθώματα καταστρέφονται από τη διάβρωση και τις τεκτονικές </a:t>
            </a:r>
            <a:r>
              <a:rPr lang="el-GR" sz="2400" dirty="0" smtClean="0"/>
              <a:t>διεργασίες.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Πολλά απολιθώματα μεταφέρονται μεταγενέστερα σε διαφορετικές </a:t>
            </a:r>
            <a:r>
              <a:rPr lang="el-GR" sz="2400" dirty="0" smtClean="0"/>
              <a:t>τοποθεσίες.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046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βιογεωγραφική σημασία</a:t>
            </a:r>
            <a:br>
              <a:rPr lang="el-GR" sz="4000" dirty="0"/>
            </a:br>
            <a:r>
              <a:rPr lang="el-GR" sz="4000" dirty="0"/>
              <a:t>των απολιθωμάτων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Μόνο τα απολιθώματα καταγράφουν με βεβαιότητα την ύπαρξη συγκεκριμένων ειδών σε μια </a:t>
            </a:r>
            <a:r>
              <a:rPr lang="el-GR" sz="2400" dirty="0" smtClean="0"/>
              <a:t>περιοχή.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Τα απολιθώματα παρέχουν τις ηλικίες των </a:t>
            </a:r>
            <a:r>
              <a:rPr lang="el-GR" sz="2400" dirty="0" smtClean="0"/>
              <a:t>ειδών.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Μαζί με τα υλικά που βρίσκονται μαζί τους μας δίνουν ενδείξεις για το περιβάλλον όπου </a:t>
            </a:r>
            <a:r>
              <a:rPr lang="el-GR" sz="2400" dirty="0" smtClean="0"/>
              <a:t>έζησαν.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Διαφοροποίηση 2/3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Είδη που είναι εξαιρετικά όμοια στους οικολογικούς θώκους τείνουν να έχουν μη επικαλυπτόμενες γεωγραφικές </a:t>
            </a:r>
            <a:r>
              <a:rPr lang="el-GR" sz="2400" dirty="0" smtClean="0"/>
              <a:t>κατανομές.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Είδη που συνυπάρχουν στην ίδια περιοχή και ενδιαίτημα τείνουν να διαφέρουν στη χρήση των </a:t>
            </a:r>
            <a:r>
              <a:rPr lang="el-GR" sz="2400" dirty="0" smtClean="0"/>
              <a:t>πόρων.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8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ανασύνθεση των βιογεωγραφικών ιστοριών 1/3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Οι κατανομές των οργανισμών </a:t>
            </a:r>
            <a:r>
              <a:rPr lang="el-GR" sz="2400" dirty="0" smtClean="0"/>
              <a:t>αλλάζουν.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Ανάγκη προσδιορισμού του κέντρου προέλευσης των ειδών ή των ανώτερων </a:t>
            </a:r>
            <a:r>
              <a:rPr lang="el-GR" sz="2400" dirty="0" err="1" smtClean="0"/>
              <a:t>τάξων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ανασύνθεση των βιογεωγραφικών ιστοριών 2/3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81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59" y="1825625"/>
            <a:ext cx="5818081" cy="4351338"/>
          </a:xfrm>
        </p:spPr>
      </p:pic>
      <p:sp>
        <p:nvSpPr>
          <p:cNvPr id="6" name="TextBox 5"/>
          <p:cNvSpPr txBox="1"/>
          <p:nvPr/>
        </p:nvSpPr>
        <p:spPr>
          <a:xfrm>
            <a:off x="7048500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31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Η ανασύνθεση των βιογεωγραφικών ιστοριών 3/3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82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690689"/>
            <a:ext cx="5776684" cy="4332513"/>
          </a:xfrm>
        </p:spPr>
      </p:pic>
      <p:sp>
        <p:nvSpPr>
          <p:cNvPr id="7" name="TextBox 6"/>
          <p:cNvSpPr txBox="1"/>
          <p:nvPr/>
        </p:nvSpPr>
        <p:spPr>
          <a:xfrm>
            <a:off x="7036563" y="55068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07647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Κέντρα προέλευσης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83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Ποιες περιοχές είναι τα λίκνα για την εξέλιξη νέων ειδών;</a:t>
            </a:r>
          </a:p>
          <a:p>
            <a:endParaRPr lang="el-GR" sz="2400" dirty="0"/>
          </a:p>
          <a:p>
            <a:r>
              <a:rPr lang="el-GR" sz="2400" dirty="0"/>
              <a:t>Πώς έχουν συσταθεί οι πανίδες και οι χλωρίδες;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6598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Κριτήρια για τον καθορισμό κέντρων προέλευσης 1/3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84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Μεγαλύτερος αριθμός </a:t>
            </a:r>
            <a:r>
              <a:rPr lang="el-GR" sz="2400" dirty="0" smtClean="0"/>
              <a:t>ειδών.</a:t>
            </a:r>
          </a:p>
          <a:p>
            <a:r>
              <a:rPr lang="el-GR" sz="2400" dirty="0" smtClean="0"/>
              <a:t>Μεγαλύτερες πυκνότητες.</a:t>
            </a:r>
          </a:p>
          <a:p>
            <a:r>
              <a:rPr lang="el-GR" sz="2400" dirty="0" smtClean="0"/>
              <a:t>Παρουσία </a:t>
            </a:r>
            <a:r>
              <a:rPr lang="el-GR" sz="2400" dirty="0"/>
              <a:t>πρωτόγονων </a:t>
            </a:r>
            <a:r>
              <a:rPr lang="el-GR" sz="2400" dirty="0" smtClean="0"/>
              <a:t>μορφών.</a:t>
            </a:r>
            <a:endParaRPr lang="el-GR" sz="2400" dirty="0"/>
          </a:p>
          <a:p>
            <a:r>
              <a:rPr lang="el-GR" sz="2400" dirty="0"/>
              <a:t>Παρουσία μεγάλων </a:t>
            </a:r>
            <a:r>
              <a:rPr lang="el-GR" sz="2400" dirty="0" smtClean="0"/>
              <a:t>ατόμων.</a:t>
            </a:r>
            <a:endParaRPr lang="el-GR" sz="2400" dirty="0"/>
          </a:p>
          <a:p>
            <a:r>
              <a:rPr lang="el-GR" sz="2400" dirty="0"/>
              <a:t>Μεγαλύτερη παραγωγικότητα και </a:t>
            </a:r>
            <a:r>
              <a:rPr lang="el-GR" sz="2400" dirty="0" smtClean="0"/>
              <a:t>σταθερότητα.</a:t>
            </a:r>
            <a:endParaRPr lang="el-GR" sz="2400" dirty="0"/>
          </a:p>
          <a:p>
            <a:r>
              <a:rPr lang="el-GR" sz="2400" dirty="0"/>
              <a:t>Οι μεταναστεύσεις ξεκινούν από ένα </a:t>
            </a:r>
            <a:r>
              <a:rPr lang="el-GR" sz="2400" dirty="0" smtClean="0"/>
              <a:t>σημείο.</a:t>
            </a:r>
            <a:endParaRPr lang="el-GR" sz="2400" dirty="0"/>
          </a:p>
          <a:p>
            <a:r>
              <a:rPr lang="el-GR" sz="2400" dirty="0"/>
              <a:t>Μεγαλύτερος αριθμός επικαλυπτόμενων </a:t>
            </a:r>
            <a:r>
              <a:rPr lang="el-GR" sz="2400" dirty="0" smtClean="0"/>
              <a:t>κατανομών.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050363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Κριτήρια για τον καθορισμό κέντρων </a:t>
            </a:r>
            <a:r>
              <a:rPr lang="el-GR" sz="4000" dirty="0" smtClean="0"/>
              <a:t>προέλευσης 2/3</a:t>
            </a:r>
            <a:endParaRPr lang="el-GR" sz="40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55" y="1752710"/>
            <a:ext cx="4958289" cy="2730010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>
          <a:xfrm>
            <a:off x="1097796" y="4499003"/>
            <a:ext cx="6902855" cy="1983155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Περιορίζονται από την ισόθερμο των 20 </a:t>
            </a:r>
            <a:r>
              <a:rPr lang="el-GR" dirty="0" err="1"/>
              <a:t>βαθμ</a:t>
            </a:r>
            <a:r>
              <a:rPr lang="el-GR" dirty="0"/>
              <a:t>. </a:t>
            </a:r>
            <a:r>
              <a:rPr lang="el-GR" dirty="0" smtClean="0"/>
              <a:t>Κελσίου.</a:t>
            </a:r>
            <a:endParaRPr lang="el-GR" dirty="0"/>
          </a:p>
          <a:p>
            <a:r>
              <a:rPr lang="el-GR" dirty="0"/>
              <a:t>Καινοζωική </a:t>
            </a:r>
            <a:r>
              <a:rPr lang="el-GR" dirty="0" smtClean="0"/>
              <a:t>προέλευση.</a:t>
            </a:r>
            <a:endParaRPr lang="el-GR" dirty="0"/>
          </a:p>
          <a:p>
            <a:r>
              <a:rPr lang="el-GR" dirty="0"/>
              <a:t>Οι κατανομές επικαλύπτονται με τους στενότερους </a:t>
            </a:r>
            <a:r>
              <a:rPr lang="el-GR" dirty="0" smtClean="0"/>
              <a:t>συγγενείς.</a:t>
            </a:r>
            <a:endParaRPr lang="el-GR" dirty="0"/>
          </a:p>
          <a:p>
            <a:r>
              <a:rPr lang="el-GR" dirty="0"/>
              <a:t>Μεγαλύτερη ποικιλότητα (30 είδη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Το πιο πρωτόγονο είδος είναι στη Νέα </a:t>
            </a:r>
            <a:r>
              <a:rPr lang="el-GR" dirty="0" smtClean="0"/>
              <a:t>Γουινέα.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1133889" y="6395646"/>
            <a:ext cx="6830668" cy="280919"/>
          </a:xfrm>
        </p:spPr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9384" y="41868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smtClean="0"/>
              <a:t>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24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Κριτήρια για τον καθορισμό κέντρων προέλευσης 3/3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Τα κριτήρια δεν μπορούν να οδηγήσουν με αξιόπιστο τρόπο στον προσδιορισμό των κέντρων </a:t>
            </a:r>
            <a:r>
              <a:rPr lang="el-GR" sz="2400" dirty="0" smtClean="0"/>
              <a:t>προέλευσης.</a:t>
            </a:r>
            <a:endParaRPr lang="el-GR" sz="2400" dirty="0"/>
          </a:p>
          <a:p>
            <a:r>
              <a:rPr lang="el-GR" sz="2400" dirty="0" smtClean="0"/>
              <a:t>Υπάρχουν </a:t>
            </a:r>
            <a:r>
              <a:rPr lang="el-GR" sz="2400" dirty="0"/>
              <a:t>άλλες μέθοδοι που είναι πιο </a:t>
            </a:r>
            <a:r>
              <a:rPr lang="el-GR" sz="2400" dirty="0" smtClean="0"/>
              <a:t>αντικειμενικές.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156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Παν-βιογεωγραφία:</a:t>
            </a:r>
            <a:br>
              <a:rPr lang="el-GR" sz="4000" dirty="0"/>
            </a:br>
            <a:r>
              <a:rPr lang="el-GR" sz="4000" dirty="0"/>
              <a:t> </a:t>
            </a:r>
            <a:r>
              <a:rPr lang="en-US" sz="4000" dirty="0"/>
              <a:t>Leon </a:t>
            </a:r>
            <a:r>
              <a:rPr lang="en-US" sz="4000" dirty="0" err="1"/>
              <a:t>Croizat</a:t>
            </a:r>
            <a:r>
              <a:rPr lang="en-US" sz="4000" dirty="0"/>
              <a:t> (1952-1964) 1/2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/>
              <a:t>Τάξα</a:t>
            </a:r>
            <a:r>
              <a:rPr lang="el-GR" sz="2400" dirty="0"/>
              <a:t> με διαζευγμένες, ασυνεχείς κατανομές έχουν κοινά πρότυπα που υποδεικνύουν παλαιότερες γεωγραφικές </a:t>
            </a:r>
            <a:r>
              <a:rPr lang="el-GR" sz="2400" dirty="0" smtClean="0"/>
              <a:t>συνάφειες.</a:t>
            </a:r>
            <a:endParaRPr lang="el-GR" sz="2400" dirty="0"/>
          </a:p>
          <a:p>
            <a:r>
              <a:rPr lang="el-GR" sz="2400" dirty="0" smtClean="0"/>
              <a:t>Χρησιμοποίησε </a:t>
            </a:r>
            <a:r>
              <a:rPr lang="el-GR" sz="2400" dirty="0"/>
              <a:t>γραμμές, «ίχνη», συνδέοντας περιοχές όπου ζουν διαφορετικά είδη με παρόμοια πρότυπα </a:t>
            </a:r>
            <a:r>
              <a:rPr lang="el-GR" sz="2400" dirty="0" smtClean="0"/>
              <a:t>κατανομής.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7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Παν-βιογεωγραφία</a:t>
            </a:r>
            <a:r>
              <a:rPr lang="el-GR" sz="4000" dirty="0" smtClean="0"/>
              <a:t>:</a:t>
            </a:r>
            <a:br>
              <a:rPr lang="el-GR" sz="4000" dirty="0" smtClean="0"/>
            </a:br>
            <a:r>
              <a:rPr lang="el-GR" sz="4000" dirty="0" smtClean="0"/>
              <a:t> </a:t>
            </a:r>
            <a:r>
              <a:rPr lang="en-US" sz="4000" dirty="0"/>
              <a:t>Leon </a:t>
            </a:r>
            <a:r>
              <a:rPr lang="en-US" sz="4000" dirty="0" err="1"/>
              <a:t>Croizat</a:t>
            </a:r>
            <a:r>
              <a:rPr lang="en-US" sz="4000" dirty="0"/>
              <a:t> (1952-1964</a:t>
            </a:r>
            <a:r>
              <a:rPr lang="en-US" sz="4000" dirty="0" smtClean="0"/>
              <a:t>)</a:t>
            </a:r>
            <a:r>
              <a:rPr lang="el-GR" sz="4000" dirty="0" smtClean="0"/>
              <a:t> 2/2</a:t>
            </a:r>
            <a:endParaRPr lang="en-US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0" y="1852040"/>
            <a:ext cx="7682439" cy="4298508"/>
          </a:xfrm>
        </p:spPr>
      </p:pic>
      <p:sp>
        <p:nvSpPr>
          <p:cNvPr id="7" name="TextBox 6"/>
          <p:cNvSpPr txBox="1"/>
          <p:nvPr/>
        </p:nvSpPr>
        <p:spPr>
          <a:xfrm>
            <a:off x="7964557" y="5696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08866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 κανόνας της προοδευτικής αντικατάστασης (W. </a:t>
            </a:r>
            <a:r>
              <a:rPr lang="el-GR" sz="4000" dirty="0" err="1"/>
              <a:t>Hennig</a:t>
            </a:r>
            <a:r>
              <a:rPr lang="el-GR" sz="4000" dirty="0"/>
              <a:t>) 1/3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89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Καθώς διαφοροποιούνται οι κλάδοι, τα </a:t>
            </a:r>
            <a:r>
              <a:rPr lang="el-GR" sz="2400" dirty="0" err="1"/>
              <a:t>πλησιομορφικά</a:t>
            </a:r>
            <a:r>
              <a:rPr lang="el-GR" sz="2400" dirty="0"/>
              <a:t> χαρακτηριστικά υπερισχύουν στα κέντρα </a:t>
            </a:r>
            <a:r>
              <a:rPr lang="el-GR" sz="2400" dirty="0" smtClean="0"/>
              <a:t>προέλευσης.</a:t>
            </a:r>
            <a:endParaRPr lang="el-GR" sz="2400" dirty="0"/>
          </a:p>
          <a:p>
            <a:r>
              <a:rPr lang="el-GR" sz="2400" dirty="0" smtClean="0"/>
              <a:t>Τα </a:t>
            </a:r>
            <a:r>
              <a:rPr lang="el-GR" sz="2400" dirty="0"/>
              <a:t>πιο απομακρυσμένα </a:t>
            </a:r>
            <a:r>
              <a:rPr lang="el-GR" sz="2400" dirty="0" err="1"/>
              <a:t>τάξα</a:t>
            </a:r>
            <a:r>
              <a:rPr lang="el-GR" sz="2400" dirty="0"/>
              <a:t> θα έχουν τα πιο </a:t>
            </a:r>
            <a:r>
              <a:rPr lang="el-GR" sz="2400" dirty="0" err="1"/>
              <a:t>απομορφικά</a:t>
            </a:r>
            <a:r>
              <a:rPr lang="el-GR" sz="2400" dirty="0"/>
              <a:t> </a:t>
            </a:r>
            <a:r>
              <a:rPr lang="el-GR" sz="2400" dirty="0" smtClean="0"/>
              <a:t>χαρακτηριστικά.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9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Διαφοροποίηση</a:t>
            </a:r>
            <a:r>
              <a:rPr lang="en-US" dirty="0" smtClean="0"/>
              <a:t> 3/3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4" y="1312950"/>
            <a:ext cx="4689711" cy="5012465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8698" y="59099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70047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 κανόνας της προοδευτικής αντικατάστασης (W. </a:t>
            </a:r>
            <a:r>
              <a:rPr lang="el-GR" sz="4000" dirty="0" err="1"/>
              <a:t>Hennig</a:t>
            </a:r>
            <a:r>
              <a:rPr lang="el-GR" sz="4000" dirty="0"/>
              <a:t>) 2/3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90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59" y="1825625"/>
            <a:ext cx="6455281" cy="4351338"/>
          </a:xfr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83051" y="5345966"/>
            <a:ext cx="6381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Αρνητικό παράδειγμα: τα </a:t>
            </a:r>
            <a:r>
              <a:rPr lang="el-GR" altLang="el-GR" sz="1600" dirty="0" err="1">
                <a:latin typeface="+mn-lt"/>
              </a:rPr>
              <a:t>Τυλόποδα</a:t>
            </a:r>
            <a:r>
              <a:rPr lang="el-GR" altLang="el-GR" sz="1600" dirty="0">
                <a:latin typeface="+mn-lt"/>
              </a:rPr>
              <a:t> (καμήλες, λάμα κλπ.): πιθανή προέλευση από την </a:t>
            </a:r>
            <a:r>
              <a:rPr lang="el-GR" altLang="el-GR" sz="1600" dirty="0" err="1" smtClean="0">
                <a:latin typeface="+mn-lt"/>
              </a:rPr>
              <a:t>Γκοντβάνα</a:t>
            </a:r>
            <a:r>
              <a:rPr lang="en-US" altLang="el-GR" sz="1600" dirty="0" smtClean="0">
                <a:latin typeface="+mn-lt"/>
              </a:rPr>
              <a:t>,</a:t>
            </a:r>
            <a:r>
              <a:rPr lang="el-GR" altLang="el-GR" sz="1600" dirty="0" smtClean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αλλά τα </a:t>
            </a:r>
            <a:r>
              <a:rPr lang="el-GR" altLang="el-GR" sz="1600" dirty="0" err="1">
                <a:latin typeface="+mn-lt"/>
              </a:rPr>
              <a:t>Τυλόποδα</a:t>
            </a:r>
            <a:r>
              <a:rPr lang="el-GR" altLang="el-GR" sz="1600" dirty="0">
                <a:latin typeface="+mn-lt"/>
              </a:rPr>
              <a:t> ξεκίνησαν από τη Β. </a:t>
            </a:r>
            <a:r>
              <a:rPr lang="el-GR" altLang="el-GR" sz="1600" dirty="0" smtClean="0">
                <a:latin typeface="+mn-lt"/>
              </a:rPr>
              <a:t>Αμερική.</a:t>
            </a:r>
            <a:endParaRPr lang="en-GB" altLang="el-GR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459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0007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 κανόνας της προοδευτικής αντικατάστασης (W. </a:t>
            </a:r>
            <a:r>
              <a:rPr lang="el-GR" sz="4000" dirty="0" err="1"/>
              <a:t>Hennig</a:t>
            </a:r>
            <a:r>
              <a:rPr lang="el-GR" sz="4000" dirty="0"/>
              <a:t>) 3/3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8" y="1825625"/>
            <a:ext cx="6464844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72350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39201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Βικαριανιστική</a:t>
            </a:r>
            <a:r>
              <a:rPr lang="el-GR" sz="4000" dirty="0"/>
              <a:t> βιογεωγραφία 1/5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92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Συνδυάζει</a:t>
            </a:r>
          </a:p>
          <a:p>
            <a:pPr marL="540000"/>
            <a:r>
              <a:rPr lang="el-GR" sz="2400" dirty="0" smtClean="0"/>
              <a:t>την </a:t>
            </a:r>
            <a:r>
              <a:rPr lang="el-GR" sz="2400" dirty="0"/>
              <a:t>έμφαση στην </a:t>
            </a:r>
            <a:r>
              <a:rPr lang="el-GR" sz="2400" dirty="0" err="1" smtClean="0"/>
              <a:t>κλαδιστική</a:t>
            </a:r>
            <a:endParaRPr lang="el-GR" sz="2400" dirty="0" smtClean="0"/>
          </a:p>
          <a:p>
            <a:pPr marL="540000"/>
            <a:r>
              <a:rPr lang="el-GR" sz="2400" dirty="0" smtClean="0"/>
              <a:t>την </a:t>
            </a:r>
            <a:r>
              <a:rPr lang="el-GR" sz="2400" dirty="0"/>
              <a:t>έμφαση στη χρήση ενδημικών </a:t>
            </a:r>
            <a:r>
              <a:rPr lang="el-GR" sz="2400" dirty="0" err="1"/>
              <a:t>τάξων</a:t>
            </a:r>
            <a:r>
              <a:rPr lang="el-GR" sz="2400" dirty="0"/>
              <a:t> και ασυνεχών </a:t>
            </a:r>
            <a:r>
              <a:rPr lang="el-GR" sz="2400" dirty="0" smtClean="0"/>
              <a:t>κατανομών.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Θεωρεί </a:t>
            </a:r>
            <a:r>
              <a:rPr lang="el-GR" sz="2400" dirty="0"/>
              <a:t>ότι τα πρότυπα κατανομής είναι συνέπειες </a:t>
            </a:r>
            <a:r>
              <a:rPr lang="el-GR" sz="2400" dirty="0" err="1"/>
              <a:t>βικαριανιστικών</a:t>
            </a:r>
            <a:r>
              <a:rPr lang="el-GR" sz="2400" dirty="0"/>
              <a:t> γεγονότων (φράγματα) και όχι </a:t>
            </a:r>
            <a:r>
              <a:rPr lang="el-GR" sz="2400" dirty="0" smtClean="0"/>
              <a:t>διασποράς.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3962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Βικαριανιστική</a:t>
            </a:r>
            <a:r>
              <a:rPr lang="el-GR" sz="4000" dirty="0"/>
              <a:t> βιογεωγραφία 2/5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93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κλαδιστική</a:t>
            </a:r>
            <a:r>
              <a:rPr lang="el-GR" sz="2400" dirty="0"/>
              <a:t> φυλογένεση παρέχει πληροφορίες για τις ιστορικές σχέσεις μεταξύ </a:t>
            </a:r>
            <a:r>
              <a:rPr lang="el-GR" sz="2400" dirty="0" smtClean="0"/>
              <a:t>περιοχών. </a:t>
            </a:r>
            <a:endParaRPr lang="el-GR" sz="2400" dirty="0"/>
          </a:p>
          <a:p>
            <a:r>
              <a:rPr lang="el-GR" sz="2400" dirty="0" err="1" smtClean="0"/>
              <a:t>Κλαδόγραμμα</a:t>
            </a:r>
            <a:r>
              <a:rPr lang="el-GR" sz="2400" dirty="0" smtClean="0"/>
              <a:t> περιοχών.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20073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Βικαριανιστική</a:t>
            </a:r>
            <a:r>
              <a:rPr lang="el-GR" sz="4000" dirty="0"/>
              <a:t> βιογεωγραφία 3/5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45" y="1909657"/>
            <a:ext cx="7181710" cy="3932261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2950" y="58419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l-GR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28266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Βικαριανιστική</a:t>
            </a:r>
            <a:r>
              <a:rPr lang="el-GR" sz="4000" dirty="0"/>
              <a:t> βιογεωγραφία 4/5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95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4469"/>
            <a:ext cx="3684252" cy="4745317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2" y="2350589"/>
            <a:ext cx="4248571" cy="2753075"/>
          </a:xfrm>
        </p:spPr>
      </p:pic>
      <p:sp>
        <p:nvSpPr>
          <p:cNvPr id="8" name="TextBox 7"/>
          <p:cNvSpPr txBox="1"/>
          <p:nvPr/>
        </p:nvSpPr>
        <p:spPr>
          <a:xfrm>
            <a:off x="4312902" y="57635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38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08346" y="48266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22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/>
              <a:t>Βικαριανιστική</a:t>
            </a:r>
            <a:r>
              <a:rPr lang="el-GR" sz="4000" dirty="0"/>
              <a:t> βιογεωγραφία 5/5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96</a:t>
            </a:fld>
            <a:endParaRPr 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2" y="1229718"/>
            <a:ext cx="5877658" cy="3689753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42" y="4329028"/>
            <a:ext cx="3042115" cy="1996388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2282" y="44781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2797" y="60484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73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Μειονεκτήματα </a:t>
            </a:r>
            <a:br>
              <a:rPr lang="el-GR" sz="4000" dirty="0"/>
            </a:br>
            <a:r>
              <a:rPr lang="el-GR" sz="4000" dirty="0"/>
              <a:t>της </a:t>
            </a:r>
            <a:r>
              <a:rPr lang="el-GR" sz="4000" dirty="0" err="1"/>
              <a:t>βικαριανιστικής</a:t>
            </a:r>
            <a:r>
              <a:rPr lang="el-GR" sz="4000" dirty="0"/>
              <a:t> βιογεωγραφίας 1/4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Οι υποθέσεις της διασποράς είναι δύσκολο να </a:t>
            </a:r>
            <a:r>
              <a:rPr lang="el-GR" sz="2400" dirty="0" smtClean="0"/>
              <a:t>απορριφθούν.</a:t>
            </a:r>
            <a:endParaRPr lang="el-GR" sz="2400" dirty="0"/>
          </a:p>
          <a:p>
            <a:r>
              <a:rPr lang="el-GR" sz="2400" dirty="0"/>
              <a:t>Οι πολλαπλές διασπορές ενός οργανισμού αποδυναμώνουν το </a:t>
            </a:r>
            <a:r>
              <a:rPr lang="el-GR" sz="2400" dirty="0" smtClean="0"/>
              <a:t>μοντέλο.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Μειονεκτήματα </a:t>
            </a:r>
            <a:br>
              <a:rPr lang="el-GR" sz="4000" dirty="0"/>
            </a:br>
            <a:r>
              <a:rPr lang="el-GR" sz="4000" dirty="0"/>
              <a:t>της </a:t>
            </a:r>
            <a:r>
              <a:rPr lang="el-GR" sz="4000" dirty="0" err="1"/>
              <a:t>βικαριανιστικής</a:t>
            </a:r>
            <a:r>
              <a:rPr lang="el-GR" sz="4000" dirty="0"/>
              <a:t> βιογεωγραφίας 2/4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98" y="1919289"/>
            <a:ext cx="7380249" cy="3795711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39347" y="588170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l-GR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9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Μειονεκτήματα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της </a:t>
            </a:r>
            <a:r>
              <a:rPr lang="el-GR" sz="4000" dirty="0" err="1"/>
              <a:t>βικαριανιστικής</a:t>
            </a:r>
            <a:r>
              <a:rPr lang="el-GR" sz="4000" dirty="0"/>
              <a:t> </a:t>
            </a:r>
            <a:r>
              <a:rPr lang="el-GR" sz="4000" dirty="0" smtClean="0"/>
              <a:t>βιογεωγραφίας 3/4</a:t>
            </a:r>
            <a:endParaRPr lang="el-GR" sz="4000" dirty="0"/>
          </a:p>
        </p:txBody>
      </p:sp>
      <p:pic>
        <p:nvPicPr>
          <p:cNvPr id="18" name="Θέση περιεχομένου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90" y="1825625"/>
            <a:ext cx="4153019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3. Βιογεωγραφία (Μέρος Δ')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8509" y="59741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r>
              <a:rPr lang="el-GR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39215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1768</TotalTime>
  <Words>4813</Words>
  <Application>Microsoft Office PowerPoint</Application>
  <PresentationFormat>On-screen Show (4:3)</PresentationFormat>
  <Paragraphs>866</Paragraphs>
  <Slides>119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5" baseType="lpstr">
      <vt:lpstr>Arial</vt:lpstr>
      <vt:lpstr>Calibri</vt:lpstr>
      <vt:lpstr>Comic Sans MS</vt:lpstr>
      <vt:lpstr>Tahoma</vt:lpstr>
      <vt:lpstr>Wingdings</vt:lpstr>
      <vt:lpstr>Θέμα του Office</vt:lpstr>
      <vt:lpstr>Ζωική Ποικιλότητα</vt:lpstr>
      <vt:lpstr>Διασπαστική επιλογή 1/2</vt:lpstr>
      <vt:lpstr>Διασπαστική επιλογή 2/2</vt:lpstr>
      <vt:lpstr>Χρωμοσωμικές αλλαγές</vt:lpstr>
      <vt:lpstr>Φυλετική ειδογένεση 1/2</vt:lpstr>
      <vt:lpstr>Φυλετική ειδογένεση 2/2</vt:lpstr>
      <vt:lpstr>Διαφοροποίηση 1/3</vt:lpstr>
      <vt:lpstr>Διαφοροποίηση 2/3</vt:lpstr>
      <vt:lpstr>Διαφοροποίηση 3/3</vt:lpstr>
      <vt:lpstr>Προσαρμοστική διαφοροποίηση 1/4</vt:lpstr>
      <vt:lpstr>Προσαρμοστική διαφοροποίηση 2/4</vt:lpstr>
      <vt:lpstr>Προσαρμοστική διαφοροποίηση 3/4</vt:lpstr>
      <vt:lpstr>Προσαρμοστική διαφοροποίηση 4/4</vt:lpstr>
      <vt:lpstr>Εξαφανίσεις</vt:lpstr>
      <vt:lpstr>Πιθανότητα εξαφάνισης 1/2</vt:lpstr>
      <vt:lpstr>Πιθανότητα εξαφάνισης 2/2</vt:lpstr>
      <vt:lpstr>Διασπορά 1/6</vt:lpstr>
      <vt:lpstr>Διασπορά 2/6</vt:lpstr>
      <vt:lpstr>Διασπορά 3/6</vt:lpstr>
      <vt:lpstr>Διασπορά 4/6</vt:lpstr>
      <vt:lpstr>Διασπορά 5/6</vt:lpstr>
      <vt:lpstr>Διασπορά 6/6</vt:lpstr>
      <vt:lpstr>Διάχυση 1/2</vt:lpstr>
      <vt:lpstr>Διάχυση 2/2</vt:lpstr>
      <vt:lpstr>Αργή μετανάστευση</vt:lpstr>
      <vt:lpstr>Διασπορά της οικογένειας Canidae</vt:lpstr>
      <vt:lpstr>Μηχανισμοί μετακίνησης 1/3</vt:lpstr>
      <vt:lpstr>Μηχανισμοί μετακίνησης 2/3</vt:lpstr>
      <vt:lpstr>Μηχανισμοί μετακίνησης 3/3</vt:lpstr>
      <vt:lpstr>Παθητική διασπορά</vt:lpstr>
      <vt:lpstr>Φράγματα 1/3</vt:lpstr>
      <vt:lpstr>Φράγματα 2/3</vt:lpstr>
      <vt:lpstr>Φράγματα 3/3</vt:lpstr>
      <vt:lpstr>Οδοί διασποράς 1/2</vt:lpstr>
      <vt:lpstr>Οδοί διασποράς 2/3</vt:lpstr>
      <vt:lpstr>Διάδρομοι λοταρίες 1/2</vt:lpstr>
      <vt:lpstr>Διάδρομοι λοταρίες 2/2</vt:lpstr>
      <vt:lpstr>Άλλοι διάδρομοι 1/2 </vt:lpstr>
      <vt:lpstr>Άλλοι διάδρομοι 2/2  </vt:lpstr>
      <vt:lpstr>Σχέση μεταξύ γεωγραφίας, οδών διασποράς και ειδών που διασπείρονται     </vt:lpstr>
      <vt:lpstr>Σχέση τύπου πανίδας, οδών διασποράς  και παλαιογεωγραφίας      </vt:lpstr>
      <vt:lpstr>Κύριες εμφανίσεις  θηλαστικών Τεταρτογενούς στην Ελλάδα   </vt:lpstr>
      <vt:lpstr>Η ίδρυση της αποικίας 1/2  </vt:lpstr>
      <vt:lpstr>Η ίδρυση της αποικίας 2/2</vt:lpstr>
      <vt:lpstr>Ενδημισμός 1/2 </vt:lpstr>
      <vt:lpstr>Ενδημισμός 2/2</vt:lpstr>
      <vt:lpstr>Αίτια ενδημισμού </vt:lpstr>
      <vt:lpstr>Κοσμοπολιτισμός 1/2 </vt:lpstr>
      <vt:lpstr>Κοσμοπολιτισμός 2/2  </vt:lpstr>
      <vt:lpstr>Ταξινόμηση των ενδημικών  οργανισμών 1/5   </vt:lpstr>
      <vt:lpstr>Ταξινόμηση των ενδημικών  οργανισμών 2/5 </vt:lpstr>
      <vt:lpstr>Ταξινόμηση των ενδημικών  οργανισμών 3/5 </vt:lpstr>
      <vt:lpstr>Ταξινόμηση των ενδημικών  οργανισμών 4/5  </vt:lpstr>
      <vt:lpstr>Ταξινόμηση των ενδημικών  οργανισμών 5/5 </vt:lpstr>
      <vt:lpstr>Προβινσιαλισμός </vt:lpstr>
      <vt:lpstr>Τρία διαφορετικά πρότυπα κατανομής </vt:lpstr>
      <vt:lpstr>Χερσαίες περιοχές και επαρχίες 1/2 </vt:lpstr>
      <vt:lpstr>Χερσαίες περιοχές και επαρχίες 2/2 </vt:lpstr>
      <vt:lpstr>Βιογεωγραφικές  γραμμές 1/2 </vt:lpstr>
      <vt:lpstr>Βιογεωγραφικές  γραμμές 2/2</vt:lpstr>
      <vt:lpstr>Νησιά: Ηπειρωτικά νησιά 1/2</vt:lpstr>
      <vt:lpstr>Νησιά: Ηπειρωτικά νησιά 2/2</vt:lpstr>
      <vt:lpstr>Νησιά: Ωκεάνια νησιά 1/2</vt:lpstr>
      <vt:lpstr>Νησιά: Ωκεάνια νησιά 2/2</vt:lpstr>
      <vt:lpstr>Θαλάσσιες περιοχές 1/2</vt:lpstr>
      <vt:lpstr>Θαλάσσιες περιοχές 2/2</vt:lpstr>
      <vt:lpstr>Η ποσοτικοποίηση της ομοιότητας</vt:lpstr>
      <vt:lpstr>Χρήση μεθόδων ομαδοποίησης 1/2</vt:lpstr>
      <vt:lpstr>Χρήση μεθόδων ομαδοποίησης 2/2</vt:lpstr>
      <vt:lpstr>Ασυνεχείς ή διαζευγμένες περιοχές 1/2</vt:lpstr>
      <vt:lpstr>Ασυνεχείς ή διαζευγμένες περιοχές 2/2</vt:lpstr>
      <vt:lpstr>Πώς προέκυψαν;</vt:lpstr>
      <vt:lpstr>Η ιστορία  των γενεαλογικών γραμμών</vt:lpstr>
      <vt:lpstr>Η ταξινόμηση της βιοποικιλότητας</vt:lpstr>
      <vt:lpstr>Φυλογενετική  (κλαδιστική) ταξινόμηση</vt:lpstr>
      <vt:lpstr>Περιορισμοί  της κλαδιστικής ταξινομικής</vt:lpstr>
      <vt:lpstr>Απολιθώματα 1/2</vt:lpstr>
      <vt:lpstr>Απολιθώματα 2/2</vt:lpstr>
      <vt:lpstr>Η βιογεωγραφική σημασία των απολιθωμάτων</vt:lpstr>
      <vt:lpstr>Η ανασύνθεση των βιογεωγραφικών ιστοριών 1/3</vt:lpstr>
      <vt:lpstr>Η ανασύνθεση των βιογεωγραφικών ιστοριών 2/3</vt:lpstr>
      <vt:lpstr>Η ανασύνθεση των βιογεωγραφικών ιστοριών 3/3</vt:lpstr>
      <vt:lpstr>Κέντρα προέλευσης</vt:lpstr>
      <vt:lpstr>Κριτήρια για τον καθορισμό κέντρων προέλευσης 1/3</vt:lpstr>
      <vt:lpstr>Κριτήρια για τον καθορισμό κέντρων προέλευσης 2/3</vt:lpstr>
      <vt:lpstr>Κριτήρια για τον καθορισμό κέντρων προέλευσης 3/3</vt:lpstr>
      <vt:lpstr>Παν-βιογεωγραφία:  Leon Croizat (1952-1964) 1/2</vt:lpstr>
      <vt:lpstr>Παν-βιογεωγραφία:  Leon Croizat (1952-1964) 2/2</vt:lpstr>
      <vt:lpstr>Ο κανόνας της προοδευτικής αντικατάστασης (W. Hennig) 1/3</vt:lpstr>
      <vt:lpstr>Ο κανόνας της προοδευτικής αντικατάστασης (W. Hennig) 2/3</vt:lpstr>
      <vt:lpstr>Ο κανόνας της προοδευτικής αντικατάστασης (W. Hennig) 3/3</vt:lpstr>
      <vt:lpstr>Βικαριανιστική βιογεωγραφία 1/5</vt:lpstr>
      <vt:lpstr>Βικαριανιστική βιογεωγραφία 2/5</vt:lpstr>
      <vt:lpstr>Βικαριανιστική βιογεωγραφία 3/5</vt:lpstr>
      <vt:lpstr>Βικαριανιστική βιογεωγραφία 4/5</vt:lpstr>
      <vt:lpstr>Βικαριανιστική βιογεωγραφία 5/5</vt:lpstr>
      <vt:lpstr>Μειονεκτήματα  της βικαριανιστικής βιογεωγραφίας 1/4</vt:lpstr>
      <vt:lpstr>Μειονεκτήματα  της βικαριανιστικής βιογεωγραφίας 2/4</vt:lpstr>
      <vt:lpstr>Μειονεκτήματα  της βικαριανιστικής βιογεωγραφίας 3/4</vt:lpstr>
      <vt:lpstr>Μειονεκτήματα  της βικαριανιστικής βιογεωγραφίας 4/4</vt:lpstr>
      <vt:lpstr>Σύγχρονη ιστορική βιογεωγραφία 1/2</vt:lpstr>
      <vt:lpstr>Σύγχρονη ιστορική βιογεωγραφία 2/2</vt:lpstr>
      <vt:lpstr>Συναινετικό κλαδόγραμμα περιοχών 1/2</vt:lpstr>
      <vt:lpstr>Συναινετικό κλαδόγραμμα περιοχών 2/2</vt:lpstr>
      <vt:lpstr>Ιστορική Βιογεωγραφία  Το παράδειγμα της Χαβάης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1/10</vt:lpstr>
      <vt:lpstr>Σημείωμα  Χρήσης Έργων Τρίτων 2/10</vt:lpstr>
      <vt:lpstr>Σημείωμα  Χρήσης Έργων Τρίτων 3/10</vt:lpstr>
      <vt:lpstr>Σημείωμα  Χρήσης Έργων Τρίτων 4/10</vt:lpstr>
      <vt:lpstr>Σημείωμα  Χρήσης Έργων Τρίτων 5/10</vt:lpstr>
      <vt:lpstr>Σημείωμα  Χρήσης Έργων Τρίτων 6/10</vt:lpstr>
      <vt:lpstr>Σημείωμα  Χρήσης Έργων Τρίτων 7/10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269</cp:revision>
  <dcterms:created xsi:type="dcterms:W3CDTF">2015-03-24T06:43:16Z</dcterms:created>
  <dcterms:modified xsi:type="dcterms:W3CDTF">2016-04-29T08:18:13Z</dcterms:modified>
</cp:coreProperties>
</file>