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331" r:id="rId3"/>
    <p:sldId id="336" r:id="rId4"/>
    <p:sldId id="358" r:id="rId5"/>
    <p:sldId id="347" r:id="rId6"/>
    <p:sldId id="348" r:id="rId7"/>
    <p:sldId id="349" r:id="rId8"/>
    <p:sldId id="350" r:id="rId9"/>
    <p:sldId id="351" r:id="rId10"/>
    <p:sldId id="352" r:id="rId11"/>
    <p:sldId id="353" r:id="rId12"/>
    <p:sldId id="354" r:id="rId13"/>
    <p:sldId id="355" r:id="rId14"/>
    <p:sldId id="356" r:id="rId15"/>
    <p:sldId id="357" r:id="rId16"/>
    <p:sldId id="290" r:id="rId17"/>
    <p:sldId id="295" r:id="rId18"/>
    <p:sldId id="299" r:id="rId19"/>
    <p:sldId id="332" r:id="rId20"/>
    <p:sldId id="333" r:id="rId21"/>
    <p:sldId id="334" r:id="rId22"/>
    <p:sldId id="293"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36"/>
            <p14:sldId id="358"/>
            <p14:sldId id="347"/>
            <p14:sldId id="348"/>
            <p14:sldId id="349"/>
            <p14:sldId id="350"/>
            <p14:sldId id="351"/>
            <p14:sldId id="352"/>
            <p14:sldId id="353"/>
            <p14:sldId id="354"/>
            <p14:sldId id="355"/>
            <p14:sldId id="356"/>
            <p14:sldId id="357"/>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Σχέσεις λέξεων-εικόνων</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2837CD4-3629-4801-91BF-5A6931CFF2D6}" type="datetimeFigureOut">
              <a:rPr lang="el-GR" smtClean="0"/>
              <a:t>19/12/2016</a:t>
            </a:fld>
            <a:endParaRPr lang="el-G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1F9B51-FE9F-4753-A14B-12DD6C381EC7}" type="slidenum">
              <a:rPr lang="el-GR" smtClean="0"/>
              <a:t>‹#›</a:t>
            </a:fld>
            <a:endParaRPr lang="el-GR"/>
          </a:p>
        </p:txBody>
      </p:sp>
    </p:spTree>
    <p:extLst>
      <p:ext uri="{BB962C8B-B14F-4D97-AF65-F5344CB8AC3E}">
        <p14:creationId xmlns:p14="http://schemas.microsoft.com/office/powerpoint/2010/main" val="222856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Σχέσεις λέξεων-εικόνων</a:t>
            </a: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Σχέσεις λέξεων-εικόνων</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Σχέσεις λέξεων-εικόνων</a:t>
            </a: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Σχέσεις λέξεων-εικόνων</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Σχέσεις λέξεων-εικόνων</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Σχέσεις λέξεων-εικόνων</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iblionet.gr/book/191171/Sif,_Birgitta/%CE%8C%CE%BB%CE%B9%CE%B2%CE%B5%CF%8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7.</a:t>
            </a:r>
            <a:r>
              <a:rPr lang="el-GR" sz="2800" dirty="0">
                <a:solidFill>
                  <a:srgbClr val="5075BC"/>
                </a:solidFill>
                <a:latin typeface="+mj-lt"/>
                <a:ea typeface="+mj-ea"/>
                <a:cs typeface="+mj-cs"/>
              </a:rPr>
              <a:t>7</a:t>
            </a:r>
            <a:r>
              <a:rPr lang="el-GR" sz="2800" smtClean="0">
                <a:solidFill>
                  <a:srgbClr val="5075BC"/>
                </a:solidFill>
                <a:latin typeface="+mj-lt"/>
                <a:ea typeface="+mj-ea"/>
                <a:cs typeface="+mj-cs"/>
              </a:rPr>
              <a:t>: </a:t>
            </a:r>
            <a:r>
              <a:rPr lang="el-GR" sz="2800" dirty="0"/>
              <a:t>Σχέσεις </a:t>
            </a:r>
            <a:r>
              <a:rPr lang="el-GR" sz="2800" dirty="0" smtClean="0"/>
              <a:t>λέξεων</a:t>
            </a:r>
            <a:r>
              <a:rPr lang="en-GB" sz="2800" dirty="0" smtClean="0"/>
              <a:t>-</a:t>
            </a:r>
            <a:r>
              <a:rPr lang="el-GR" sz="2800" dirty="0" smtClean="0"/>
              <a:t>εικόνων</a:t>
            </a:r>
            <a:endParaRPr lang="el-GR" sz="2800" dirty="0"/>
          </a:p>
          <a:p>
            <a:pPr fontAlgn="auto">
              <a:spcAft>
                <a:spcPts val="0"/>
              </a:spcAft>
              <a:defRPr/>
            </a:pPr>
            <a:endParaRPr lang="en-GB"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«Περνούσαν στενές γέφυρες»</a:t>
            </a:r>
            <a:endParaRPr lang="en-GB" dirty="0"/>
          </a:p>
        </p:txBody>
      </p:sp>
      <p:pic>
        <p:nvPicPr>
          <p:cNvPr id="5" name="Θέση περιεχομένου 4" descr="Παιδική ζωγραφιά"/>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763015" y="1693369"/>
            <a:ext cx="3513514" cy="3960440"/>
          </a:xfrm>
        </p:spPr>
      </p:pic>
      <p:pic>
        <p:nvPicPr>
          <p:cNvPr id="8" name="Θέση περιεχομένου 7" descr="Σελίδα του βιβλίου"/>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72000" y="1916832"/>
            <a:ext cx="4038600" cy="3456384"/>
          </a:xfrm>
        </p:spPr>
      </p:pic>
      <p:sp>
        <p:nvSpPr>
          <p:cNvPr id="6" name="TextBox 5"/>
          <p:cNvSpPr txBox="1"/>
          <p:nvPr/>
        </p:nvSpPr>
        <p:spPr>
          <a:xfrm>
            <a:off x="8028384" y="5445224"/>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6</a:t>
            </a:r>
            <a:r>
              <a:rPr lang="el-GR" b="1" dirty="0" smtClean="0">
                <a:latin typeface="+mj-lt"/>
              </a:rPr>
              <a:t>]</a:t>
            </a:r>
          </a:p>
        </p:txBody>
      </p:sp>
    </p:spTree>
    <p:custDataLst>
      <p:tags r:id="rId1"/>
    </p:custDataLst>
    <p:extLst>
      <p:ext uri="{BB962C8B-B14F-4D97-AF65-F5344CB8AC3E}">
        <p14:creationId xmlns:p14="http://schemas.microsoft.com/office/powerpoint/2010/main" val="2545857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«Και άφοβα τα έβαζαν με καρχαρίες»</a:t>
            </a:r>
            <a:endParaRPr lang="en-GB" sz="4000" dirty="0"/>
          </a:p>
        </p:txBody>
      </p:sp>
      <p:pic>
        <p:nvPicPr>
          <p:cNvPr id="5" name="Θέση περιεχομένου 4" descr="Παιδική ζωγραφιά"/>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715118" y="1601605"/>
            <a:ext cx="4176465" cy="4230855"/>
          </a:xfrm>
        </p:spPr>
      </p:pic>
      <p:pic>
        <p:nvPicPr>
          <p:cNvPr id="6" name="Θέση περιεχομένου 5" descr="Σελίδα του βιβλίου"/>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04048" y="1629136"/>
            <a:ext cx="3614864" cy="4138423"/>
          </a:xfrm>
        </p:spPr>
      </p:pic>
      <p:sp>
        <p:nvSpPr>
          <p:cNvPr id="7" name="TextBox 6"/>
          <p:cNvSpPr txBox="1"/>
          <p:nvPr/>
        </p:nvSpPr>
        <p:spPr>
          <a:xfrm>
            <a:off x="8172400" y="5877272"/>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a:latin typeface="+mj-lt"/>
              </a:rPr>
              <a:t>7</a:t>
            </a:r>
            <a:r>
              <a:rPr lang="el-GR" b="1" dirty="0" smtClean="0">
                <a:latin typeface="+mj-lt"/>
              </a:rPr>
              <a:t>]</a:t>
            </a:r>
          </a:p>
        </p:txBody>
      </p:sp>
    </p:spTree>
    <p:custDataLst>
      <p:tags r:id="rId1"/>
    </p:custDataLst>
    <p:extLst>
      <p:ext uri="{BB962C8B-B14F-4D97-AF65-F5344CB8AC3E}">
        <p14:creationId xmlns:p14="http://schemas.microsoft.com/office/powerpoint/2010/main" val="55622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Παρουσίαση των ζωγραφιών (1/2)</a:t>
            </a:r>
            <a:endParaRPr lang="en-GB" dirty="0"/>
          </a:p>
        </p:txBody>
      </p:sp>
      <p:sp>
        <p:nvSpPr>
          <p:cNvPr id="6" name="Θέση περιεχομένου 2"/>
          <p:cNvSpPr>
            <a:spLocks noGrp="1"/>
          </p:cNvSpPr>
          <p:nvPr>
            <p:ph sz="half" idx="1"/>
          </p:nvPr>
        </p:nvSpPr>
        <p:spPr/>
        <p:txBody>
          <a:bodyPr>
            <a:normAutofit/>
          </a:bodyPr>
          <a:lstStyle/>
          <a:p>
            <a:pPr marL="0" indent="0">
              <a:buNone/>
            </a:pPr>
            <a:r>
              <a:rPr lang="el-GR" dirty="0" smtClean="0"/>
              <a:t>Είδαμε τις ζωγραφιές μας. </a:t>
            </a:r>
          </a:p>
          <a:p>
            <a:pPr marL="0" indent="0">
              <a:buNone/>
            </a:pPr>
            <a:r>
              <a:rPr lang="el-GR" dirty="0" smtClean="0"/>
              <a:t>Μετά τις συγκρίναμε με εκείνες του βιβλίου. </a:t>
            </a:r>
          </a:p>
        </p:txBody>
      </p:sp>
      <p:pic>
        <p:nvPicPr>
          <p:cNvPr id="14" name="Θέση περιεχομένου 13" descr="Η νηπιαγωγός δείχνει τις ζωγραφιέ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72816"/>
            <a:ext cx="4038600" cy="3688740"/>
          </a:xfrm>
        </p:spPr>
      </p:pic>
    </p:spTree>
    <p:extLst>
      <p:ext uri="{BB962C8B-B14F-4D97-AF65-F5344CB8AC3E}">
        <p14:creationId xmlns:p14="http://schemas.microsoft.com/office/powerpoint/2010/main" val="2872509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p:txBody>
          <a:bodyPr>
            <a:normAutofit/>
          </a:bodyPr>
          <a:lstStyle/>
          <a:p>
            <a:r>
              <a:rPr lang="el-GR" dirty="0" smtClean="0"/>
              <a:t>Παρουσίαση των ζωγραφιών (2/2)</a:t>
            </a:r>
            <a:endParaRPr lang="en-GB" dirty="0"/>
          </a:p>
        </p:txBody>
      </p:sp>
      <p:pic>
        <p:nvPicPr>
          <p:cNvPr id="5" name="Θέση περιεχομένου 4" descr="Η νηπιαγωγός δείχνει τις ζωγραφιές"/>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772816"/>
            <a:ext cx="4038600" cy="4176464"/>
          </a:xfrm>
        </p:spPr>
      </p:pic>
      <p:sp>
        <p:nvSpPr>
          <p:cNvPr id="8" name="Θέση περιεχομένου 2"/>
          <p:cNvSpPr>
            <a:spLocks noGrp="1"/>
          </p:cNvSpPr>
          <p:nvPr>
            <p:ph sz="half" idx="2"/>
          </p:nvPr>
        </p:nvSpPr>
        <p:spPr/>
        <p:txBody>
          <a:bodyPr>
            <a:normAutofit fontScale="92500"/>
          </a:bodyPr>
          <a:lstStyle/>
          <a:p>
            <a:pPr marL="0" indent="0">
              <a:buNone/>
            </a:pPr>
            <a:r>
              <a:rPr lang="el-GR" dirty="0" smtClean="0"/>
              <a:t>Η έκπληξη!!! </a:t>
            </a:r>
          </a:p>
          <a:p>
            <a:pPr marL="0" indent="0">
              <a:buNone/>
            </a:pPr>
            <a:r>
              <a:rPr lang="el-GR" dirty="0" smtClean="0"/>
              <a:t>Τελικά ήταν φανερό ότι τα ταξίδια του Όλιβερ δεν ήταν πραγματικά. Σύμφωνα με τα παιδιά ο Όλιβερ έκανε τα ταξίδια του με: </a:t>
            </a:r>
          </a:p>
          <a:p>
            <a:r>
              <a:rPr lang="el-GR" dirty="0" smtClean="0"/>
              <a:t>«το μυαλό του»,</a:t>
            </a:r>
          </a:p>
          <a:p>
            <a:r>
              <a:rPr lang="el-GR" dirty="0" smtClean="0"/>
              <a:t>«τη φαντασία </a:t>
            </a:r>
            <a:r>
              <a:rPr lang="el-GR" smtClean="0"/>
              <a:t>του».</a:t>
            </a:r>
            <a:endParaRPr lang="el-GR" dirty="0" smtClean="0"/>
          </a:p>
          <a:p>
            <a:pPr marL="0" indent="0">
              <a:buNone/>
            </a:pPr>
            <a:r>
              <a:rPr lang="el-GR" dirty="0" smtClean="0"/>
              <a:t>Πριν δούμε τις εικόνες δεν το είχαμε καταλάβει.</a:t>
            </a:r>
          </a:p>
        </p:txBody>
      </p:sp>
    </p:spTree>
    <p:extLst>
      <p:ext uri="{BB962C8B-B14F-4D97-AF65-F5344CB8AC3E}">
        <p14:creationId xmlns:p14="http://schemas.microsoft.com/office/powerpoint/2010/main" val="279834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p:txBody>
          <a:bodyPr>
            <a:normAutofit/>
          </a:bodyPr>
          <a:lstStyle/>
          <a:p>
            <a:r>
              <a:rPr lang="el-GR" dirty="0" smtClean="0"/>
              <a:t>Το δικό μας ‘ταξίδι’</a:t>
            </a:r>
            <a:endParaRPr lang="en-GB" dirty="0"/>
          </a:p>
        </p:txBody>
      </p:sp>
      <p:sp>
        <p:nvSpPr>
          <p:cNvPr id="8" name="Θέση περιεχομένου 2"/>
          <p:cNvSpPr>
            <a:spLocks noGrp="1"/>
          </p:cNvSpPr>
          <p:nvPr>
            <p:ph sz="half" idx="1"/>
          </p:nvPr>
        </p:nvSpPr>
        <p:spPr/>
        <p:txBody>
          <a:bodyPr>
            <a:normAutofit/>
          </a:bodyPr>
          <a:lstStyle/>
          <a:p>
            <a:pPr marL="0" indent="0">
              <a:buNone/>
            </a:pPr>
            <a:r>
              <a:rPr lang="el-GR" dirty="0"/>
              <a:t>Συμβολικό παιχνίδι το λένε οι </a:t>
            </a:r>
            <a:r>
              <a:rPr lang="el-GR" dirty="0" smtClean="0"/>
              <a:t>μεγάλοι.</a:t>
            </a:r>
            <a:r>
              <a:rPr lang="en-GB" dirty="0" smtClean="0"/>
              <a:t> </a:t>
            </a:r>
            <a:r>
              <a:rPr lang="el-GR" dirty="0" smtClean="0"/>
              <a:t>Τα </a:t>
            </a:r>
            <a:r>
              <a:rPr lang="el-GR" dirty="0"/>
              <a:t>παιδιά </a:t>
            </a:r>
            <a:r>
              <a:rPr lang="el-GR" dirty="0" smtClean="0"/>
              <a:t>δεν ξέρουν να το λένε, ξέρουν όμως να το παίζουν.</a:t>
            </a:r>
            <a:r>
              <a:rPr lang="en-GB" dirty="0" smtClean="0"/>
              <a:t> </a:t>
            </a:r>
            <a:r>
              <a:rPr lang="el-GR" dirty="0" smtClean="0"/>
              <a:t>Με το μυαλό μας μεταμορφωνόμαστε και εμείς και ταξιδεύουμε…</a:t>
            </a:r>
            <a:r>
              <a:rPr lang="en-GB" dirty="0" smtClean="0"/>
              <a:t> </a:t>
            </a:r>
            <a:r>
              <a:rPr lang="el-GR" dirty="0" smtClean="0"/>
              <a:t>Κατόπιν συνεχίζουμε την ανάγνωση του βιβλίου.  </a:t>
            </a:r>
          </a:p>
        </p:txBody>
      </p:sp>
      <p:pic>
        <p:nvPicPr>
          <p:cNvPr id="6" name="Θέση περιεχομένου 4" descr="Όλοι μαζί παίζουν"/>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850905" y="1700808"/>
            <a:ext cx="3753543" cy="3028950"/>
          </a:xfrm>
        </p:spPr>
      </p:pic>
    </p:spTree>
    <p:extLst>
      <p:ext uri="{BB962C8B-B14F-4D97-AF65-F5344CB8AC3E}">
        <p14:creationId xmlns:p14="http://schemas.microsoft.com/office/powerpoint/2010/main" val="2845939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l-GR" altLang="en-US" dirty="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a:t>. </a:t>
            </a:r>
            <a:r>
              <a:rPr lang="el-GR" sz="2000" dirty="0" err="1"/>
              <a:t>Κορίνα</a:t>
            </a:r>
            <a:r>
              <a:rPr lang="el-GR" sz="2000" dirty="0"/>
              <a:t> </a:t>
            </a:r>
            <a:r>
              <a:rPr lang="el-GR" sz="2000" dirty="0" err="1" smtClean="0"/>
              <a:t>Κορδαλή</a:t>
            </a:r>
            <a:r>
              <a:rPr lang="el-GR" sz="2000" dirty="0" smtClean="0"/>
              <a:t>-</a:t>
            </a:r>
            <a:r>
              <a:rPr lang="el-GR" sz="2000" dirty="0" err="1" smtClean="0"/>
              <a:t>Λάππα</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Εικόνα</a:t>
            </a:r>
            <a:r>
              <a:rPr lang="el-GR" sz="2000" dirty="0"/>
              <a:t>. Σχέσεις λέξεων- </a:t>
            </a:r>
            <a:r>
              <a:rPr lang="el-GR" sz="2000" dirty="0" smtClean="0"/>
              <a:t>εικόνων. Όλιβερ». Έκδοση: 1.0. Αθήνα 201</a:t>
            </a:r>
            <a:r>
              <a:rPr lang="en-GB" sz="2000" dirty="0" smtClean="0"/>
              <a:t>6</a:t>
            </a:r>
            <a:r>
              <a:rPr lang="el-GR" sz="2000" dirty="0" smtClean="0"/>
              <a:t>. Διαθέσιμο από τη δικτυακή διεύθυνση:</a:t>
            </a:r>
            <a:r>
              <a:rPr lang="en-GB" sz="2000" dirty="0" smtClean="0"/>
              <a:t>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Διδακτική Πρακτική</a:t>
            </a:r>
            <a:r>
              <a:rPr lang="en-GB" dirty="0"/>
              <a:t> (1/2)</a:t>
            </a:r>
            <a:endParaRPr lang="el-GR" dirty="0"/>
          </a:p>
        </p:txBody>
      </p:sp>
      <p:sp>
        <p:nvSpPr>
          <p:cNvPr id="5" name="Content Placeholder 4"/>
          <p:cNvSpPr>
            <a:spLocks noGrp="1"/>
          </p:cNvSpPr>
          <p:nvPr>
            <p:ph sz="half" idx="1"/>
          </p:nvPr>
        </p:nvSpPr>
        <p:spPr/>
        <p:txBody>
          <a:bodyPr>
            <a:noAutofit/>
          </a:bodyPr>
          <a:lstStyle/>
          <a:p>
            <a:pPr marL="0" indent="0">
              <a:spcBef>
                <a:spcPts val="600"/>
              </a:spcBef>
              <a:spcAft>
                <a:spcPts val="600"/>
              </a:spcAft>
              <a:buNone/>
            </a:pPr>
            <a:r>
              <a:rPr lang="el-GR" b="1" dirty="0" smtClean="0"/>
              <a:t>Διδακτική πρακτική:</a:t>
            </a:r>
            <a:br>
              <a:rPr lang="el-GR" b="1" dirty="0" smtClean="0"/>
            </a:br>
            <a:r>
              <a:rPr lang="el-GR" dirty="0" err="1"/>
              <a:t>Κορίνα</a:t>
            </a:r>
            <a:r>
              <a:rPr lang="el-GR" dirty="0"/>
              <a:t> </a:t>
            </a:r>
            <a:r>
              <a:rPr lang="el-GR" dirty="0" err="1" smtClean="0"/>
              <a:t>Κορδαλή</a:t>
            </a:r>
            <a:r>
              <a:rPr lang="el-GR" dirty="0" smtClean="0"/>
              <a:t>-</a:t>
            </a:r>
            <a:r>
              <a:rPr lang="el-GR" dirty="0" err="1" smtClean="0"/>
              <a:t>Λάππα</a:t>
            </a:r>
            <a:r>
              <a:rPr lang="el-GR" dirty="0" smtClean="0"/>
              <a:t>.</a:t>
            </a:r>
            <a:endParaRPr lang="en-US" dirty="0" smtClean="0"/>
          </a:p>
          <a:p>
            <a:pPr marL="0" indent="0">
              <a:spcBef>
                <a:spcPts val="600"/>
              </a:spcBef>
              <a:spcAft>
                <a:spcPts val="600"/>
              </a:spcAft>
              <a:buNone/>
            </a:pPr>
            <a:r>
              <a:rPr lang="en-US" b="1" dirty="0" smtClean="0"/>
              <a:t>B</a:t>
            </a:r>
            <a:r>
              <a:rPr lang="el-GR" b="1" dirty="0" err="1" smtClean="0"/>
              <a:t>ιβλίο</a:t>
            </a:r>
            <a:r>
              <a:rPr lang="en-US" b="1" dirty="0" smtClean="0"/>
              <a:t>:</a:t>
            </a:r>
            <a:r>
              <a:rPr lang="el-GR" b="1" dirty="0" smtClean="0"/>
              <a:t> </a:t>
            </a:r>
            <a:r>
              <a:rPr lang="en-US" dirty="0"/>
              <a:t>Sif, </a:t>
            </a:r>
            <a:r>
              <a:rPr lang="en-US" dirty="0" err="1"/>
              <a:t>Birgitta</a:t>
            </a:r>
            <a:r>
              <a:rPr lang="en-US" dirty="0"/>
              <a:t>. </a:t>
            </a:r>
            <a:r>
              <a:rPr lang="el-GR" b="1" dirty="0"/>
              <a:t>Όλιβερ</a:t>
            </a:r>
            <a:r>
              <a:rPr lang="el-GR" dirty="0"/>
              <a:t> / </a:t>
            </a:r>
            <a:r>
              <a:rPr lang="en-US" dirty="0" err="1"/>
              <a:t>Birgitta</a:t>
            </a:r>
            <a:r>
              <a:rPr lang="en-US" dirty="0"/>
              <a:t> Sif · </a:t>
            </a:r>
            <a:r>
              <a:rPr lang="el-GR" dirty="0"/>
              <a:t>μετάφραση Αντώνης </a:t>
            </a:r>
            <a:r>
              <a:rPr lang="el-GR" dirty="0" err="1"/>
              <a:t>Παπαθεοδούλου</a:t>
            </a:r>
            <a:r>
              <a:rPr lang="el-GR" dirty="0"/>
              <a:t> · εικονογράφηση </a:t>
            </a:r>
            <a:r>
              <a:rPr lang="en-US" dirty="0" err="1"/>
              <a:t>Birgitta</a:t>
            </a:r>
            <a:r>
              <a:rPr lang="en-US" dirty="0"/>
              <a:t> Sif. - 1</a:t>
            </a:r>
            <a:r>
              <a:rPr lang="el-GR" dirty="0"/>
              <a:t>η </a:t>
            </a:r>
            <a:r>
              <a:rPr lang="el-GR" dirty="0" err="1"/>
              <a:t>έκδ</a:t>
            </a:r>
            <a:r>
              <a:rPr lang="el-GR" dirty="0"/>
              <a:t>. - Αθήνα : Ίκαρος, 2013.</a:t>
            </a:r>
          </a:p>
        </p:txBody>
      </p:sp>
      <p:pic>
        <p:nvPicPr>
          <p:cNvPr id="9" name="Θέση περιεχομένου 2"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3465"/>
            <a:ext cx="4038600" cy="4219432"/>
          </a:xfrm>
        </p:spPr>
      </p:pic>
      <p:sp>
        <p:nvSpPr>
          <p:cNvPr id="6" name="TextBox 5"/>
          <p:cNvSpPr txBox="1"/>
          <p:nvPr/>
        </p:nvSpPr>
        <p:spPr>
          <a:xfrm>
            <a:off x="4171835" y="566124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60412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dirty="0"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2</a:t>
            </a:r>
            <a:r>
              <a:rPr lang="en-GB" sz="2000" dirty="0" smtClean="0"/>
              <a:t>, 3, 4, 5, 6, 7</a:t>
            </a:r>
            <a:r>
              <a:rPr lang="el-GR" sz="2000" dirty="0"/>
              <a:t>: Εξώφυλλο και σελίδες του βιβλίου «</a:t>
            </a:r>
            <a:r>
              <a:rPr lang="el-GR" sz="2000" dirty="0" smtClean="0">
                <a:hlinkClick r:id="rId3"/>
              </a:rPr>
              <a:t>Όλιβερ</a:t>
            </a:r>
            <a:r>
              <a:rPr lang="el-GR" sz="2000" dirty="0" smtClean="0"/>
              <a:t>» </a:t>
            </a:r>
            <a:r>
              <a:rPr lang="el-GR" sz="2000" dirty="0"/>
              <a:t>/ </a:t>
            </a:r>
            <a:r>
              <a:rPr lang="en-US" sz="2000" dirty="0" err="1"/>
              <a:t>Birgitta</a:t>
            </a:r>
            <a:r>
              <a:rPr lang="en-US" sz="2000" dirty="0"/>
              <a:t> Sif · </a:t>
            </a:r>
            <a:r>
              <a:rPr lang="el-GR" sz="2000" dirty="0"/>
              <a:t>μετάφραση Αντώνης </a:t>
            </a:r>
            <a:r>
              <a:rPr lang="el-GR" sz="2000" dirty="0" err="1"/>
              <a:t>Παπαθεοδούλου</a:t>
            </a:r>
            <a:r>
              <a:rPr lang="el-GR" sz="2000" dirty="0"/>
              <a:t> · εικονογράφηση </a:t>
            </a:r>
            <a:r>
              <a:rPr lang="en-US" sz="2000" dirty="0" err="1"/>
              <a:t>Birgitta</a:t>
            </a:r>
            <a:r>
              <a:rPr lang="en-US" sz="2000" dirty="0"/>
              <a:t> Sif. - 1</a:t>
            </a:r>
            <a:r>
              <a:rPr lang="el-GR" sz="2000" dirty="0"/>
              <a:t>η </a:t>
            </a:r>
            <a:r>
              <a:rPr lang="el-GR" sz="2000" dirty="0" err="1"/>
              <a:t>έκδ</a:t>
            </a:r>
            <a:r>
              <a:rPr lang="el-GR" sz="2000" dirty="0"/>
              <a:t>. - Αθήνα : Ίκαρος, 2013.</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Διδακτική Πρακτική</a:t>
            </a:r>
            <a:r>
              <a:rPr lang="en-GB" dirty="0"/>
              <a:t> (2/2)</a:t>
            </a:r>
            <a:endParaRPr lang="el-GR" dirty="0"/>
          </a:p>
        </p:txBody>
      </p:sp>
      <p:sp>
        <p:nvSpPr>
          <p:cNvPr id="5" name="Content Placeholder 4"/>
          <p:cNvSpPr>
            <a:spLocks noGrp="1"/>
          </p:cNvSpPr>
          <p:nvPr>
            <p:ph sz="half" idx="1"/>
          </p:nvPr>
        </p:nvSpPr>
        <p:spPr/>
        <p:txBody>
          <a:bodyPr>
            <a:noAutofit/>
          </a:bodyPr>
          <a:lstStyle/>
          <a:p>
            <a:pPr marL="0" indent="0">
              <a:spcBef>
                <a:spcPts val="0"/>
              </a:spcBef>
              <a:buNone/>
            </a:pPr>
            <a:r>
              <a:rPr lang="el-GR" sz="2600" b="1" dirty="0"/>
              <a:t>Θέμα </a:t>
            </a:r>
            <a:r>
              <a:rPr lang="el-GR" sz="2600" b="1" dirty="0" smtClean="0"/>
              <a:t>παρέμβασης: </a:t>
            </a:r>
            <a:r>
              <a:rPr lang="el-GR" sz="2600" dirty="0" smtClean="0"/>
              <a:t>Σχέσεις λέξεων</a:t>
            </a:r>
            <a:r>
              <a:rPr lang="en-GB" sz="2600" dirty="0" smtClean="0"/>
              <a:t>- </a:t>
            </a:r>
            <a:r>
              <a:rPr lang="el-GR" sz="2600" dirty="0" smtClean="0"/>
              <a:t>εικόνων</a:t>
            </a:r>
            <a:r>
              <a:rPr lang="en-GB" sz="2600" dirty="0" smtClean="0"/>
              <a:t>.</a:t>
            </a:r>
            <a:endParaRPr lang="el-GR" sz="2600" dirty="0"/>
          </a:p>
          <a:p>
            <a:pPr>
              <a:spcBef>
                <a:spcPts val="0"/>
              </a:spcBef>
            </a:pPr>
            <a:r>
              <a:rPr lang="el-GR" sz="2600" dirty="0"/>
              <a:t>Οι εικόνες με τις λέξεις συμφωνούν πάντα;</a:t>
            </a:r>
          </a:p>
          <a:p>
            <a:pPr>
              <a:spcBef>
                <a:spcPts val="0"/>
              </a:spcBef>
            </a:pPr>
            <a:r>
              <a:rPr lang="el-GR" sz="2600" dirty="0"/>
              <a:t>Πώς κατασκευάζεται το μήνυμα όταν διαβάζουμε μόνο τις λέξεις;</a:t>
            </a:r>
          </a:p>
          <a:p>
            <a:pPr>
              <a:spcBef>
                <a:spcPts val="0"/>
              </a:spcBef>
            </a:pPr>
            <a:r>
              <a:rPr lang="el-GR" sz="2600" dirty="0"/>
              <a:t>Πώς ανακατασκευάζεται όταν βλέπουμε και τις εικόνες;</a:t>
            </a:r>
            <a:endParaRPr lang="en-GB" sz="2600" dirty="0"/>
          </a:p>
          <a:p>
            <a:pPr marL="0" indent="0">
              <a:buNone/>
            </a:pPr>
            <a:endParaRPr lang="el-GR" sz="2600" dirty="0"/>
          </a:p>
        </p:txBody>
      </p:sp>
      <p:pic>
        <p:nvPicPr>
          <p:cNvPr id="9" name="Θέση περιεχομένου 2"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3465"/>
            <a:ext cx="4038600" cy="4219432"/>
          </a:xfrm>
        </p:spPr>
      </p:pic>
      <p:sp>
        <p:nvSpPr>
          <p:cNvPr id="6" name="TextBox 5"/>
          <p:cNvSpPr txBox="1"/>
          <p:nvPr/>
        </p:nvSpPr>
        <p:spPr>
          <a:xfrm>
            <a:off x="4171835" y="566124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71999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Λίγα λόγια για το βιβλίο</a:t>
            </a:r>
          </a:p>
        </p:txBody>
      </p:sp>
      <p:sp>
        <p:nvSpPr>
          <p:cNvPr id="5" name="Θέση περιεχομένου 4"/>
          <p:cNvSpPr>
            <a:spLocks noGrp="1"/>
          </p:cNvSpPr>
          <p:nvPr>
            <p:ph idx="1"/>
          </p:nvPr>
        </p:nvSpPr>
        <p:spPr/>
        <p:txBody>
          <a:bodyPr>
            <a:normAutofit/>
          </a:bodyPr>
          <a:lstStyle/>
          <a:p>
            <a:pPr marL="0" indent="0">
              <a:lnSpc>
                <a:spcPct val="120000"/>
              </a:lnSpc>
              <a:spcBef>
                <a:spcPts val="600"/>
              </a:spcBef>
              <a:buNone/>
            </a:pPr>
            <a:r>
              <a:rPr lang="el-GR" dirty="0" smtClean="0"/>
              <a:t>Ο μικρός Όλιβερ, είναι διαφορετικός, καθώς οι φίλοι του δεν είναι</a:t>
            </a:r>
            <a:r>
              <a:rPr lang="en-GB" dirty="0" smtClean="0"/>
              <a:t> </a:t>
            </a:r>
            <a:r>
              <a:rPr lang="el-GR" dirty="0" smtClean="0"/>
              <a:t>άλλα παιδιά, αλλά τα παιχνίδια του. Ταξιδεύει όπου θέλει με τη φαντασία του. Κάποιες φορές όμως νιώθει μόνος. Μέχρι που συναντά την Ολίβια που επίσης είναι διαφορετική.</a:t>
            </a:r>
            <a:endParaRPr lang="el-GR" dirty="0"/>
          </a:p>
        </p:txBody>
      </p:sp>
    </p:spTree>
    <p:extLst>
      <p:ext uri="{BB962C8B-B14F-4D97-AF65-F5344CB8AC3E}">
        <p14:creationId xmlns:p14="http://schemas.microsoft.com/office/powerpoint/2010/main" val="1018623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Ανάγνωση χωρίς εικόνες (1/2)</a:t>
            </a:r>
            <a:endParaRPr lang="en-GB" dirty="0"/>
          </a:p>
        </p:txBody>
      </p:sp>
      <p:sp>
        <p:nvSpPr>
          <p:cNvPr id="3" name="Θέση περιεχομένου 2"/>
          <p:cNvSpPr>
            <a:spLocks noGrp="1"/>
          </p:cNvSpPr>
          <p:nvPr>
            <p:ph sz="half" idx="1"/>
          </p:nvPr>
        </p:nvSpPr>
        <p:spPr/>
        <p:txBody>
          <a:bodyPr>
            <a:noAutofit/>
          </a:bodyPr>
          <a:lstStyle/>
          <a:p>
            <a:pPr marL="0" indent="0">
              <a:buNone/>
            </a:pPr>
            <a:r>
              <a:rPr lang="el-GR" dirty="0" smtClean="0"/>
              <a:t>Είδαμε </a:t>
            </a:r>
            <a:r>
              <a:rPr lang="el-GR" dirty="0"/>
              <a:t>μόνο το εξώφυλλο και </a:t>
            </a:r>
            <a:r>
              <a:rPr lang="el-GR" dirty="0" smtClean="0"/>
              <a:t>έτσι γνωρίσαμε τον Όλιβερ.</a:t>
            </a:r>
            <a:r>
              <a:rPr lang="en-GB" dirty="0" smtClean="0"/>
              <a:t> </a:t>
            </a:r>
            <a:r>
              <a:rPr lang="el-GR" dirty="0" smtClean="0"/>
              <a:t>Συνεχίσαμε την ανάγνωση χωρίς τα παιδιά να βλέπουν τις εικόνες.</a:t>
            </a:r>
            <a:r>
              <a:rPr lang="en-GB" dirty="0" smtClean="0"/>
              <a:t> </a:t>
            </a:r>
            <a:r>
              <a:rPr lang="el-GR" dirty="0" smtClean="0"/>
              <a:t>Διαβάσαμε το βιβλίο ως τη σελίδα που περιγράφονται οι περιπέτειες στο σαλόνι.</a:t>
            </a:r>
          </a:p>
        </p:txBody>
      </p:sp>
      <p:pic>
        <p:nvPicPr>
          <p:cNvPr id="6" name="Θέση περιεχομένου 4"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788024" y="1844824"/>
            <a:ext cx="3629403" cy="3244365"/>
          </a:xfrm>
        </p:spPr>
      </p:pic>
    </p:spTree>
    <p:extLst>
      <p:ext uri="{BB962C8B-B14F-4D97-AF65-F5344CB8AC3E}">
        <p14:creationId xmlns:p14="http://schemas.microsoft.com/office/powerpoint/2010/main" val="3582077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a:t>Ανάγνωση χωρίς εικόνες (2/2)</a:t>
            </a:r>
            <a:endParaRPr lang="en-GB" dirty="0"/>
          </a:p>
        </p:txBody>
      </p:sp>
      <p:pic>
        <p:nvPicPr>
          <p:cNvPr id="5" name="Θέση περιεχομένου 4" descr="Σελίδα του βιβλίου"/>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1695" y="1600201"/>
            <a:ext cx="3747696" cy="4277072"/>
          </a:xfrm>
        </p:spPr>
      </p:pic>
      <p:sp>
        <p:nvSpPr>
          <p:cNvPr id="7" name="TextBox 6"/>
          <p:cNvSpPr txBox="1"/>
          <p:nvPr/>
        </p:nvSpPr>
        <p:spPr>
          <a:xfrm>
            <a:off x="4045945" y="59492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a:latin typeface="+mj-lt"/>
              </a:rPr>
              <a:t>2</a:t>
            </a:r>
            <a:r>
              <a:rPr lang="el-GR" b="1" dirty="0" smtClean="0">
                <a:latin typeface="+mj-lt"/>
              </a:rPr>
              <a:t>]</a:t>
            </a:r>
          </a:p>
        </p:txBody>
      </p:sp>
      <p:pic>
        <p:nvPicPr>
          <p:cNvPr id="6" name="Θέση περιεχομένου 5" descr="Σελίδα του βιβλίου"/>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96489" y="1600201"/>
            <a:ext cx="3760873" cy="4277072"/>
          </a:xfrm>
        </p:spPr>
      </p:pic>
      <p:sp>
        <p:nvSpPr>
          <p:cNvPr id="8" name="TextBox 7"/>
          <p:cNvSpPr txBox="1"/>
          <p:nvPr/>
        </p:nvSpPr>
        <p:spPr>
          <a:xfrm>
            <a:off x="4860032" y="59492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3631194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rmAutofit/>
          </a:bodyPr>
          <a:lstStyle/>
          <a:p>
            <a:r>
              <a:rPr lang="el-GR" dirty="0"/>
              <a:t>Φανταζόμαστε τις εικόνες</a:t>
            </a:r>
            <a:endParaRPr lang="en-GB" dirty="0"/>
          </a:p>
        </p:txBody>
      </p:sp>
      <p:sp>
        <p:nvSpPr>
          <p:cNvPr id="3" name="Θέση περιεχομένου 2"/>
          <p:cNvSpPr>
            <a:spLocks noGrp="1"/>
          </p:cNvSpPr>
          <p:nvPr>
            <p:ph sz="half" idx="1"/>
          </p:nvPr>
        </p:nvSpPr>
        <p:spPr/>
        <p:txBody>
          <a:bodyPr>
            <a:noAutofit/>
          </a:bodyPr>
          <a:lstStyle/>
          <a:p>
            <a:pPr marL="0" indent="0">
              <a:buNone/>
            </a:pPr>
            <a:r>
              <a:rPr lang="el-GR" sz="2600" dirty="0" smtClean="0"/>
              <a:t>Παροτρύναμε τα παιδιά να δουν με κλειστά μάτια τον Όλιβερ σε κάθε μία απ</a:t>
            </a:r>
            <a:r>
              <a:rPr lang="el-GR" sz="2600" dirty="0"/>
              <a:t>ό</a:t>
            </a:r>
            <a:r>
              <a:rPr lang="el-GR" sz="2600" dirty="0" smtClean="0"/>
              <a:t> τις περιπέτειές του.</a:t>
            </a:r>
          </a:p>
          <a:p>
            <a:pPr marL="0" indent="0">
              <a:buNone/>
            </a:pPr>
            <a:r>
              <a:rPr lang="el-GR" sz="2600" dirty="0" smtClean="0"/>
              <a:t>Πώς θα τη ζωγράφιζαν εκείνα, αν ήταν στη θέση του/ της εικονογράφου;</a:t>
            </a:r>
          </a:p>
          <a:p>
            <a:pPr marL="0" indent="0">
              <a:buNone/>
            </a:pPr>
            <a:r>
              <a:rPr lang="el-GR" sz="2600" dirty="0" smtClean="0"/>
              <a:t>Στη συνέχεια τους ζητήσαμε να επιλέξουν μία και να την αποδώσουν στο χαρτί. </a:t>
            </a:r>
            <a:endParaRPr lang="en-GB" sz="2600" dirty="0"/>
          </a:p>
        </p:txBody>
      </p:sp>
      <p:pic>
        <p:nvPicPr>
          <p:cNvPr id="7" name="Θέση περιεχομένου 4" descr="Συζήτηση με τα παιδιά"/>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73783" y="1600200"/>
            <a:ext cx="3987433" cy="4525963"/>
          </a:xfrm>
        </p:spPr>
      </p:pic>
    </p:spTree>
    <p:extLst>
      <p:ext uri="{BB962C8B-B14F-4D97-AF65-F5344CB8AC3E}">
        <p14:creationId xmlns:p14="http://schemas.microsoft.com/office/powerpoint/2010/main" val="1874917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rmAutofit/>
          </a:bodyPr>
          <a:lstStyle/>
          <a:p>
            <a:r>
              <a:rPr lang="el-GR" dirty="0"/>
              <a:t>«Έψαχναν για θησαυρούς»</a:t>
            </a:r>
            <a:endParaRPr lang="en-GB" dirty="0"/>
          </a:p>
        </p:txBody>
      </p:sp>
      <p:pic>
        <p:nvPicPr>
          <p:cNvPr id="5" name="Θέση περιεχομένου 4" descr="Παιδική ζωγραφιά"/>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200000">
            <a:off x="975748" y="1336620"/>
            <a:ext cx="3220778" cy="3805138"/>
          </a:xfrm>
        </p:spPr>
      </p:pic>
      <p:pic>
        <p:nvPicPr>
          <p:cNvPr id="8" name="Θέση περιεχομένου 7" descr="Σελίδα του βιβλίου"/>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96375" y="1628800"/>
            <a:ext cx="3936065" cy="3240360"/>
          </a:xfrm>
        </p:spPr>
      </p:pic>
      <p:sp>
        <p:nvSpPr>
          <p:cNvPr id="7" name="TextBox 6"/>
          <p:cNvSpPr txBox="1"/>
          <p:nvPr/>
        </p:nvSpPr>
        <p:spPr>
          <a:xfrm>
            <a:off x="8100392" y="4941168"/>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4</a:t>
            </a:r>
            <a:r>
              <a:rPr lang="el-GR" b="1" dirty="0" smtClean="0">
                <a:latin typeface="+mj-lt"/>
              </a:rPr>
              <a:t>]</a:t>
            </a:r>
          </a:p>
        </p:txBody>
      </p:sp>
    </p:spTree>
    <p:custDataLst>
      <p:tags r:id="rId1"/>
    </p:custDataLst>
    <p:extLst>
      <p:ext uri="{BB962C8B-B14F-4D97-AF65-F5344CB8AC3E}">
        <p14:creationId xmlns:p14="http://schemas.microsoft.com/office/powerpoint/2010/main" val="2098934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«Και διέσχιζαν την έρημο καβάλα σε καμήλες»</a:t>
            </a:r>
            <a:endParaRPr lang="en-GB" sz="4000" dirty="0"/>
          </a:p>
        </p:txBody>
      </p:sp>
      <p:pic>
        <p:nvPicPr>
          <p:cNvPr id="7" name="Θέση περιεχομένου 4" descr="Παιδική ζωγραφιά"/>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rot="16200000">
            <a:off x="1117976" y="1554433"/>
            <a:ext cx="3387771" cy="3824538"/>
          </a:xfrm>
        </p:spPr>
      </p:pic>
      <p:pic>
        <p:nvPicPr>
          <p:cNvPr id="6" name="Θέση περιεχομένου 5" descr="Σελίδα του βιβλίου"/>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88024" y="1772816"/>
            <a:ext cx="3528392" cy="3464944"/>
          </a:xfrm>
        </p:spPr>
      </p:pic>
      <p:sp>
        <p:nvSpPr>
          <p:cNvPr id="5" name="TextBox 4"/>
          <p:cNvSpPr txBox="1"/>
          <p:nvPr/>
        </p:nvSpPr>
        <p:spPr>
          <a:xfrm>
            <a:off x="7884368" y="522920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5</a:t>
            </a:r>
            <a:r>
              <a:rPr lang="el-GR" b="1" dirty="0" smtClean="0">
                <a:latin typeface="+mj-lt"/>
              </a:rPr>
              <a:t>]</a:t>
            </a:r>
          </a:p>
        </p:txBody>
      </p:sp>
    </p:spTree>
    <p:custDataLst>
      <p:tags r:id="rId1"/>
    </p:custDataLst>
    <p:extLst>
      <p:ext uri="{BB962C8B-B14F-4D97-AF65-F5344CB8AC3E}">
        <p14:creationId xmlns:p14="http://schemas.microsoft.com/office/powerpoint/2010/main" val="42689282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9/12/2016 3:45:0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5,9,6,"/>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5,9,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4,5,7,6,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6,5,8,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7,6,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5,8,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5,6,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2BDCA29-F09C-4C6B-A628-D5589EA97AE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2631</TotalTime>
  <Words>731</Words>
  <Application>Microsoft Office PowerPoint</Application>
  <PresentationFormat>On-screen Show (4:3)</PresentationFormat>
  <Paragraphs>82</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Το Εικονογραφημένο Βιβλίο στην Προσχολική Εκπαίδευση</vt:lpstr>
      <vt:lpstr>Διδακτική Πρακτική (1/2)</vt:lpstr>
      <vt:lpstr>Διδακτική Πρακτική (2/2)</vt:lpstr>
      <vt:lpstr>Λίγα λόγια για το βιβλίο</vt:lpstr>
      <vt:lpstr>Ανάγνωση χωρίς εικόνες (1/2)</vt:lpstr>
      <vt:lpstr>Ανάγνωση χωρίς εικόνες (2/2)</vt:lpstr>
      <vt:lpstr>Φανταζόμαστε τις εικόνες</vt:lpstr>
      <vt:lpstr>«Έψαχναν για θησαυρούς»</vt:lpstr>
      <vt:lpstr>«Και διέσχιζαν την έρημο καβάλα σε καμήλες»</vt:lpstr>
      <vt:lpstr>«Περνούσαν στενές γέφυρες»</vt:lpstr>
      <vt:lpstr>«Και άφοβα τα έβαζαν με καρχαρίες»</vt:lpstr>
      <vt:lpstr>Παρουσίαση των ζωγραφιών (1/2)</vt:lpstr>
      <vt:lpstr>Παρουσίαση των ζωγραφιών (2/2)</vt:lpstr>
      <vt:lpstr>Το δικό μας ‘ταξίδι’</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Σχέσεις λέξεων-εικόνων - Όλιβερ </dc:title>
  <dc:subject>Το Εικονογραφημένο Βιβλίο στην Προσχολική Εκπαίδευση</dc:subject>
  <dc:creator>Αγγελική Γιαννικοπούλου</dc:creator>
  <cp:lastModifiedBy>takis81 mark</cp:lastModifiedBy>
  <cp:revision>269</cp:revision>
  <dcterms:created xsi:type="dcterms:W3CDTF">2012-09-06T09:03:05Z</dcterms:created>
  <dcterms:modified xsi:type="dcterms:W3CDTF">2016-12-19T13:46:34Z</dcterms:modified>
</cp:coreProperties>
</file>