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ags/tag14.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notesSlides/notesSlide7.xml" ContentType="application/vnd.openxmlformats-officedocument.presentationml.notesSlide+xml"/>
  <Override PartName="/ppt/tags/tag24.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89"/>
  </p:notesMasterIdLst>
  <p:sldIdLst>
    <p:sldId id="256" r:id="rId3"/>
    <p:sldId id="385" r:id="rId4"/>
    <p:sldId id="386" r:id="rId5"/>
    <p:sldId id="387" r:id="rId6"/>
    <p:sldId id="388" r:id="rId7"/>
    <p:sldId id="389" r:id="rId8"/>
    <p:sldId id="390" r:id="rId9"/>
    <p:sldId id="391" r:id="rId10"/>
    <p:sldId id="459" r:id="rId11"/>
    <p:sldId id="392" r:id="rId12"/>
    <p:sldId id="393" r:id="rId13"/>
    <p:sldId id="394" r:id="rId14"/>
    <p:sldId id="395" r:id="rId15"/>
    <p:sldId id="396" r:id="rId16"/>
    <p:sldId id="397" r:id="rId17"/>
    <p:sldId id="398" r:id="rId18"/>
    <p:sldId id="399" r:id="rId19"/>
    <p:sldId id="460" r:id="rId20"/>
    <p:sldId id="401" r:id="rId21"/>
    <p:sldId id="402" r:id="rId22"/>
    <p:sldId id="403" r:id="rId23"/>
    <p:sldId id="404" r:id="rId24"/>
    <p:sldId id="405" r:id="rId25"/>
    <p:sldId id="406" r:id="rId26"/>
    <p:sldId id="407" r:id="rId27"/>
    <p:sldId id="408" r:id="rId28"/>
    <p:sldId id="409" r:id="rId29"/>
    <p:sldId id="410" r:id="rId30"/>
    <p:sldId id="411" r:id="rId31"/>
    <p:sldId id="466" r:id="rId32"/>
    <p:sldId id="413" r:id="rId33"/>
    <p:sldId id="414" r:id="rId34"/>
    <p:sldId id="415" r:id="rId35"/>
    <p:sldId id="416" r:id="rId36"/>
    <p:sldId id="417" r:id="rId37"/>
    <p:sldId id="418" r:id="rId38"/>
    <p:sldId id="419" r:id="rId39"/>
    <p:sldId id="420" r:id="rId40"/>
    <p:sldId id="421" r:id="rId41"/>
    <p:sldId id="422" r:id="rId42"/>
    <p:sldId id="424" r:id="rId43"/>
    <p:sldId id="425" r:id="rId44"/>
    <p:sldId id="426" r:id="rId45"/>
    <p:sldId id="427" r:id="rId46"/>
    <p:sldId id="428" r:id="rId47"/>
    <p:sldId id="429" r:id="rId48"/>
    <p:sldId id="430" r:id="rId49"/>
    <p:sldId id="431" r:id="rId50"/>
    <p:sldId id="432" r:id="rId51"/>
    <p:sldId id="433" r:id="rId52"/>
    <p:sldId id="434" r:id="rId53"/>
    <p:sldId id="461" r:id="rId54"/>
    <p:sldId id="435" r:id="rId55"/>
    <p:sldId id="436" r:id="rId56"/>
    <p:sldId id="437" r:id="rId57"/>
    <p:sldId id="438" r:id="rId58"/>
    <p:sldId id="439" r:id="rId59"/>
    <p:sldId id="440" r:id="rId60"/>
    <p:sldId id="462" r:id="rId61"/>
    <p:sldId id="441" r:id="rId62"/>
    <p:sldId id="442" r:id="rId63"/>
    <p:sldId id="443" r:id="rId64"/>
    <p:sldId id="463" r:id="rId65"/>
    <p:sldId id="444" r:id="rId66"/>
    <p:sldId id="445" r:id="rId67"/>
    <p:sldId id="446" r:id="rId68"/>
    <p:sldId id="447" r:id="rId69"/>
    <p:sldId id="448" r:id="rId70"/>
    <p:sldId id="449" r:id="rId71"/>
    <p:sldId id="464" r:id="rId72"/>
    <p:sldId id="450" r:id="rId73"/>
    <p:sldId id="451" r:id="rId74"/>
    <p:sldId id="452" r:id="rId75"/>
    <p:sldId id="453" r:id="rId76"/>
    <p:sldId id="454" r:id="rId77"/>
    <p:sldId id="455" r:id="rId78"/>
    <p:sldId id="456" r:id="rId79"/>
    <p:sldId id="457" r:id="rId80"/>
    <p:sldId id="465" r:id="rId81"/>
    <p:sldId id="458" r:id="rId82"/>
    <p:sldId id="378" r:id="rId83"/>
    <p:sldId id="379" r:id="rId84"/>
    <p:sldId id="380" r:id="rId85"/>
    <p:sldId id="381" r:id="rId86"/>
    <p:sldId id="382" r:id="rId87"/>
    <p:sldId id="383" r:id="rId88"/>
  </p:sldIdLst>
  <p:sldSz cx="9144000" cy="6858000" type="screen4x3"/>
  <p:notesSz cx="6858000" cy="9144000"/>
  <p:custDataLst>
    <p:tags r:id="rId9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385"/>
            <p14:sldId id="386"/>
            <p14:sldId id="387"/>
            <p14:sldId id="388"/>
            <p14:sldId id="389"/>
            <p14:sldId id="390"/>
            <p14:sldId id="391"/>
            <p14:sldId id="459"/>
            <p14:sldId id="392"/>
            <p14:sldId id="393"/>
            <p14:sldId id="394"/>
            <p14:sldId id="395"/>
            <p14:sldId id="396"/>
            <p14:sldId id="397"/>
            <p14:sldId id="398"/>
            <p14:sldId id="399"/>
            <p14:sldId id="460"/>
            <p14:sldId id="401"/>
            <p14:sldId id="402"/>
            <p14:sldId id="403"/>
            <p14:sldId id="404"/>
            <p14:sldId id="405"/>
            <p14:sldId id="406"/>
            <p14:sldId id="407"/>
            <p14:sldId id="408"/>
            <p14:sldId id="409"/>
            <p14:sldId id="410"/>
            <p14:sldId id="411"/>
            <p14:sldId id="466"/>
            <p14:sldId id="413"/>
            <p14:sldId id="414"/>
            <p14:sldId id="415"/>
            <p14:sldId id="416"/>
            <p14:sldId id="417"/>
            <p14:sldId id="418"/>
            <p14:sldId id="419"/>
            <p14:sldId id="420"/>
            <p14:sldId id="421"/>
            <p14:sldId id="422"/>
            <p14:sldId id="424"/>
            <p14:sldId id="425"/>
            <p14:sldId id="426"/>
            <p14:sldId id="427"/>
            <p14:sldId id="428"/>
            <p14:sldId id="429"/>
            <p14:sldId id="430"/>
            <p14:sldId id="431"/>
            <p14:sldId id="432"/>
            <p14:sldId id="433"/>
            <p14:sldId id="434"/>
            <p14:sldId id="461"/>
            <p14:sldId id="435"/>
            <p14:sldId id="436"/>
            <p14:sldId id="437"/>
            <p14:sldId id="438"/>
            <p14:sldId id="439"/>
            <p14:sldId id="440"/>
            <p14:sldId id="462"/>
            <p14:sldId id="441"/>
            <p14:sldId id="442"/>
            <p14:sldId id="443"/>
            <p14:sldId id="463"/>
            <p14:sldId id="444"/>
            <p14:sldId id="445"/>
            <p14:sldId id="446"/>
            <p14:sldId id="447"/>
            <p14:sldId id="448"/>
            <p14:sldId id="449"/>
            <p14:sldId id="464"/>
            <p14:sldId id="450"/>
            <p14:sldId id="451"/>
            <p14:sldId id="452"/>
            <p14:sldId id="453"/>
            <p14:sldId id="454"/>
            <p14:sldId id="455"/>
            <p14:sldId id="456"/>
            <p14:sldId id="457"/>
            <p14:sldId id="465"/>
            <p14:sldId id="458"/>
            <p14:sldId id="378"/>
            <p14:sldId id="379"/>
            <p14:sldId id="380"/>
            <p14:sldId id="381"/>
            <p14:sldId id="382"/>
            <p14:sldId id="38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B1BF"/>
    <a:srgbClr val="000000"/>
    <a:srgbClr val="E6EAF2"/>
    <a:srgbClr val="EFF2F7"/>
    <a:srgbClr val="E8ECF4"/>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87" autoAdjust="0"/>
    <p:restoredTop sz="94533" autoAdjust="0"/>
  </p:normalViewPr>
  <p:slideViewPr>
    <p:cSldViewPr>
      <p:cViewPr varScale="1">
        <p:scale>
          <a:sx n="108" d="100"/>
          <a:sy n="108" d="100"/>
        </p:scale>
        <p:origin x="-570" y="-84"/>
      </p:cViewPr>
      <p:guideLst>
        <p:guide orient="horz" pos="2160"/>
        <p:guide pos="2880"/>
      </p:guideLst>
    </p:cSldViewPr>
  </p:slideViewPr>
  <p:outlineViewPr>
    <p:cViewPr>
      <p:scale>
        <a:sx n="33" d="100"/>
        <a:sy n="33" d="100"/>
      </p:scale>
      <p:origin x="0" y="-7789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ags" Target="tags/tag1.xml"/><Relationship Id="rId95"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68A898-1531-47E9-9D5D-ACEC2FA7791A}"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l-GR"/>
        </a:p>
      </dgm:t>
    </dgm:pt>
    <dgm:pt modelId="{1453743C-C718-4813-B5BC-F3C455D4DA84}">
      <dgm:prSet phldrT="[Κείμενο]"/>
      <dgm:spPr/>
      <dgm:t>
        <a:bodyPr/>
        <a:lstStyle/>
        <a:p>
          <a:r>
            <a:rPr lang="en-GB" dirty="0" smtClean="0"/>
            <a:t>Testing speaking and oral mediation</a:t>
          </a:r>
          <a:endParaRPr lang="el-GR" dirty="0"/>
        </a:p>
      </dgm:t>
    </dgm:pt>
    <dgm:pt modelId="{3FD2DE8E-BCDE-4D07-98ED-35B89B60D2D4}" type="parTrans" cxnId="{AE01484E-0871-4B77-A1AE-92CD2AF0218E}">
      <dgm:prSet/>
      <dgm:spPr/>
      <dgm:t>
        <a:bodyPr/>
        <a:lstStyle/>
        <a:p>
          <a:endParaRPr lang="el-GR"/>
        </a:p>
      </dgm:t>
    </dgm:pt>
    <dgm:pt modelId="{DCA02063-4448-4673-88AC-B645B237EA1F}" type="sibTrans" cxnId="{AE01484E-0871-4B77-A1AE-92CD2AF0218E}">
      <dgm:prSet/>
      <dgm:spPr/>
      <dgm:t>
        <a:bodyPr/>
        <a:lstStyle/>
        <a:p>
          <a:endParaRPr lang="el-GR"/>
        </a:p>
      </dgm:t>
    </dgm:pt>
    <dgm:pt modelId="{7465633A-63E0-4A9B-BE92-881387EAEF27}">
      <dgm:prSet phldrT="[Κείμενο]"/>
      <dgm:spPr/>
      <dgm:t>
        <a:bodyPr/>
        <a:lstStyle/>
        <a:p>
          <a:r>
            <a:rPr lang="en-GB" dirty="0" smtClean="0"/>
            <a:t>Testing writing and written mediation</a:t>
          </a:r>
          <a:endParaRPr lang="el-GR" dirty="0"/>
        </a:p>
      </dgm:t>
    </dgm:pt>
    <dgm:pt modelId="{5320A2D1-D6E4-485D-9A8E-1F9F7057930D}" type="parTrans" cxnId="{E5D44EA4-36B4-4558-AD96-8ABA98E53C8E}">
      <dgm:prSet/>
      <dgm:spPr/>
      <dgm:t>
        <a:bodyPr/>
        <a:lstStyle/>
        <a:p>
          <a:endParaRPr lang="el-GR"/>
        </a:p>
      </dgm:t>
    </dgm:pt>
    <dgm:pt modelId="{B61300BD-7982-4307-83B0-1CC8D2FFD7BC}" type="sibTrans" cxnId="{E5D44EA4-36B4-4558-AD96-8ABA98E53C8E}">
      <dgm:prSet/>
      <dgm:spPr/>
      <dgm:t>
        <a:bodyPr/>
        <a:lstStyle/>
        <a:p>
          <a:endParaRPr lang="el-GR"/>
        </a:p>
      </dgm:t>
    </dgm:pt>
    <dgm:pt modelId="{8BCD585C-06A0-4C42-BA14-CD7E41414CFC}" type="pres">
      <dgm:prSet presAssocID="{7668A898-1531-47E9-9D5D-ACEC2FA7791A}" presName="diagram" presStyleCnt="0">
        <dgm:presLayoutVars>
          <dgm:dir/>
          <dgm:resizeHandles val="exact"/>
        </dgm:presLayoutVars>
      </dgm:prSet>
      <dgm:spPr/>
    </dgm:pt>
    <dgm:pt modelId="{D4D5B428-1D87-4CDC-A98D-F8A2337E3D42}" type="pres">
      <dgm:prSet presAssocID="{1453743C-C718-4813-B5BC-F3C455D4DA84}" presName="arrow" presStyleLbl="node1" presStyleIdx="0" presStyleCnt="2">
        <dgm:presLayoutVars>
          <dgm:bulletEnabled val="1"/>
        </dgm:presLayoutVars>
      </dgm:prSet>
      <dgm:spPr/>
      <dgm:t>
        <a:bodyPr/>
        <a:lstStyle/>
        <a:p>
          <a:endParaRPr lang="el-GR"/>
        </a:p>
      </dgm:t>
    </dgm:pt>
    <dgm:pt modelId="{C157567C-5B28-4D69-9D73-95D3D0661DC1}" type="pres">
      <dgm:prSet presAssocID="{7465633A-63E0-4A9B-BE92-881387EAEF27}" presName="arrow" presStyleLbl="node1" presStyleIdx="1" presStyleCnt="2">
        <dgm:presLayoutVars>
          <dgm:bulletEnabled val="1"/>
        </dgm:presLayoutVars>
      </dgm:prSet>
      <dgm:spPr/>
      <dgm:t>
        <a:bodyPr/>
        <a:lstStyle/>
        <a:p>
          <a:endParaRPr lang="el-GR"/>
        </a:p>
      </dgm:t>
    </dgm:pt>
  </dgm:ptLst>
  <dgm:cxnLst>
    <dgm:cxn modelId="{E5D44EA4-36B4-4558-AD96-8ABA98E53C8E}" srcId="{7668A898-1531-47E9-9D5D-ACEC2FA7791A}" destId="{7465633A-63E0-4A9B-BE92-881387EAEF27}" srcOrd="1" destOrd="0" parTransId="{5320A2D1-D6E4-485D-9A8E-1F9F7057930D}" sibTransId="{B61300BD-7982-4307-83B0-1CC8D2FFD7BC}"/>
    <dgm:cxn modelId="{EA356FB8-4694-48D2-A197-9F3F451C4B1C}" type="presOf" srcId="{7465633A-63E0-4A9B-BE92-881387EAEF27}" destId="{C157567C-5B28-4D69-9D73-95D3D0661DC1}" srcOrd="0" destOrd="0" presId="urn:microsoft.com/office/officeart/2005/8/layout/arrow5"/>
    <dgm:cxn modelId="{D3705CF9-DF59-4DA0-9628-731536FF12FC}" type="presOf" srcId="{1453743C-C718-4813-B5BC-F3C455D4DA84}" destId="{D4D5B428-1D87-4CDC-A98D-F8A2337E3D42}" srcOrd="0" destOrd="0" presId="urn:microsoft.com/office/officeart/2005/8/layout/arrow5"/>
    <dgm:cxn modelId="{AE01484E-0871-4B77-A1AE-92CD2AF0218E}" srcId="{7668A898-1531-47E9-9D5D-ACEC2FA7791A}" destId="{1453743C-C718-4813-B5BC-F3C455D4DA84}" srcOrd="0" destOrd="0" parTransId="{3FD2DE8E-BCDE-4D07-98ED-35B89B60D2D4}" sibTransId="{DCA02063-4448-4673-88AC-B645B237EA1F}"/>
    <dgm:cxn modelId="{E50B3654-0123-404F-9E32-5D56104917AE}" type="presOf" srcId="{7668A898-1531-47E9-9D5D-ACEC2FA7791A}" destId="{8BCD585C-06A0-4C42-BA14-CD7E41414CFC}" srcOrd="0" destOrd="0" presId="urn:microsoft.com/office/officeart/2005/8/layout/arrow5"/>
    <dgm:cxn modelId="{3E642D07-F738-44E9-8C7D-74C3EF3D7C64}" type="presParOf" srcId="{8BCD585C-06A0-4C42-BA14-CD7E41414CFC}" destId="{D4D5B428-1D87-4CDC-A98D-F8A2337E3D42}" srcOrd="0" destOrd="0" presId="urn:microsoft.com/office/officeart/2005/8/layout/arrow5"/>
    <dgm:cxn modelId="{9A2AE3E4-AD3F-49B2-BD43-21667C7BD1B8}" type="presParOf" srcId="{8BCD585C-06A0-4C42-BA14-CD7E41414CFC}" destId="{C157567C-5B28-4D69-9D73-95D3D0661DC1}" srcOrd="1" destOrd="0" presId="urn:microsoft.com/office/officeart/2005/8/layout/arrow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D5B428-1D87-4CDC-A98D-F8A2337E3D42}">
      <dsp:nvSpPr>
        <dsp:cNvPr id="0" name=""/>
        <dsp:cNvSpPr/>
      </dsp:nvSpPr>
      <dsp:spPr>
        <a:xfrm rot="16200000">
          <a:off x="702" y="261838"/>
          <a:ext cx="4002285" cy="4002285"/>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en-GB" sz="3500" kern="1200" dirty="0" smtClean="0"/>
            <a:t>Testing speaking and oral mediation</a:t>
          </a:r>
          <a:endParaRPr lang="el-GR" sz="3500" kern="1200" dirty="0"/>
        </a:p>
      </dsp:txBody>
      <dsp:txXfrm rot="5400000">
        <a:off x="702" y="1262409"/>
        <a:ext cx="3301885" cy="2001143"/>
      </dsp:txXfrm>
    </dsp:sp>
    <dsp:sp modelId="{C157567C-5B28-4D69-9D73-95D3D0661DC1}">
      <dsp:nvSpPr>
        <dsp:cNvPr id="0" name=""/>
        <dsp:cNvSpPr/>
      </dsp:nvSpPr>
      <dsp:spPr>
        <a:xfrm rot="5400000">
          <a:off x="4226611" y="261838"/>
          <a:ext cx="4002285" cy="4002285"/>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en-GB" sz="3500" kern="1200" dirty="0" smtClean="0"/>
            <a:t>Testing writing and written mediation</a:t>
          </a:r>
          <a:endParaRPr lang="el-GR" sz="3500" kern="1200" dirty="0"/>
        </a:p>
      </dsp:txBody>
      <dsp:txXfrm rot="-5400000">
        <a:off x="4927011" y="1262409"/>
        <a:ext cx="3301885" cy="2001143"/>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20/4/2016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4B968169-F6DC-4D2A-AC6C-27ECDD61123F}" type="slidenum">
              <a:rPr lang="el-GR" altLang="en-US" smtClean="0"/>
              <a:pPr eaLnBrk="1" hangingPunct="1"/>
              <a:t>68</a:t>
            </a:fld>
            <a:endParaRPr lang="el-GR" altLang="en-US" smtClean="0"/>
          </a:p>
        </p:txBody>
      </p:sp>
    </p:spTree>
    <p:extLst>
      <p:ext uri="{BB962C8B-B14F-4D97-AF65-F5344CB8AC3E}">
        <p14:creationId xmlns:p14="http://schemas.microsoft.com/office/powerpoint/2010/main" val="3633859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l-GR" altLang="el-GR" smtClean="0"/>
          </a:p>
        </p:txBody>
      </p:sp>
      <p:sp>
        <p:nvSpPr>
          <p:cNvPr id="6554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EBD6250-4A85-4A1B-933B-14F114803BDD}" type="slidenum">
              <a:rPr lang="el-GR" altLang="el-GR"/>
              <a:pPr/>
              <a:t>81</a:t>
            </a:fld>
            <a:endParaRPr lang="el-GR" altLang="el-GR"/>
          </a:p>
        </p:txBody>
      </p:sp>
    </p:spTree>
    <p:extLst>
      <p:ext uri="{BB962C8B-B14F-4D97-AF65-F5344CB8AC3E}">
        <p14:creationId xmlns:p14="http://schemas.microsoft.com/office/powerpoint/2010/main" val="2427959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ACAD091-9DBA-4BE5-AB79-D760A34AD4DB}" type="slidenum">
              <a:rPr lang="el-GR" altLang="el-GR"/>
              <a:pPr/>
              <a:t>82</a:t>
            </a:fld>
            <a:endParaRPr lang="el-GR" altLang="el-GR"/>
          </a:p>
        </p:txBody>
      </p:sp>
    </p:spTree>
    <p:extLst>
      <p:ext uri="{BB962C8B-B14F-4D97-AF65-F5344CB8AC3E}">
        <p14:creationId xmlns:p14="http://schemas.microsoft.com/office/powerpoint/2010/main" val="3048337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05F7DD5-A06D-4136-B55E-331F5EE45D04}" type="slidenum">
              <a:rPr lang="el-GR" altLang="el-GR"/>
              <a:pPr/>
              <a:t>83</a:t>
            </a:fld>
            <a:endParaRPr lang="el-GR" altLang="el-GR"/>
          </a:p>
        </p:txBody>
      </p:sp>
    </p:spTree>
    <p:extLst>
      <p:ext uri="{BB962C8B-B14F-4D97-AF65-F5344CB8AC3E}">
        <p14:creationId xmlns:p14="http://schemas.microsoft.com/office/powerpoint/2010/main" val="3257060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8A8FD23-0CEB-4571-8465-84D11C6D71F9}" type="slidenum">
              <a:rPr lang="el-GR" altLang="el-GR"/>
              <a:pPr/>
              <a:t>84</a:t>
            </a:fld>
            <a:endParaRPr lang="el-GR" altLang="el-GR"/>
          </a:p>
        </p:txBody>
      </p:sp>
    </p:spTree>
    <p:extLst>
      <p:ext uri="{BB962C8B-B14F-4D97-AF65-F5344CB8AC3E}">
        <p14:creationId xmlns:p14="http://schemas.microsoft.com/office/powerpoint/2010/main" val="1309984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CA7EF54-667E-457E-BF87-FAB16EFF87C7}" type="slidenum">
              <a:rPr lang="el-GR" altLang="el-GR"/>
              <a:pPr/>
              <a:t>85</a:t>
            </a:fld>
            <a:endParaRPr lang="el-GR" altLang="el-GR"/>
          </a:p>
        </p:txBody>
      </p:sp>
    </p:spTree>
    <p:extLst>
      <p:ext uri="{BB962C8B-B14F-4D97-AF65-F5344CB8AC3E}">
        <p14:creationId xmlns:p14="http://schemas.microsoft.com/office/powerpoint/2010/main" val="744061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F3DE28D-DFFF-4209-8934-00DEF19FACFB}" type="slidenum">
              <a:rPr lang="el-GR" altLang="el-GR"/>
              <a:pPr/>
              <a:t>86</a:t>
            </a:fld>
            <a:endParaRPr lang="el-GR" altLang="el-GR"/>
          </a:p>
        </p:txBody>
      </p:sp>
    </p:spTree>
    <p:extLst>
      <p:ext uri="{BB962C8B-B14F-4D97-AF65-F5344CB8AC3E}">
        <p14:creationId xmlns:p14="http://schemas.microsoft.com/office/powerpoint/2010/main" val="1554139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custDataLst>
      <p:tags r:id="rId1"/>
    </p:custDataLst>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GB" sz="1000" kern="1000" baseline="0" dirty="0" smtClean="0">
                <a:solidFill>
                  <a:srgbClr val="5075BC"/>
                </a:solidFill>
              </a:rPr>
              <a:t>Frameworks for the promotion of multilingualism in Greece</a:t>
            </a:r>
          </a:p>
        </p:txBody>
      </p:sp>
      <p:pic>
        <p:nvPicPr>
          <p:cNvPr id="6" name="Picture 5"/>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ustDataLst>
      <p:tags r:id="rId1"/>
    </p:custDataLst>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GB" sz="1000" kern="1000" baseline="0" dirty="0" smtClean="0">
                <a:solidFill>
                  <a:srgbClr val="5075BC"/>
                </a:solidFill>
              </a:rPr>
              <a:t>Frameworks for the promotion of multilingualism in Greece</a:t>
            </a:r>
          </a:p>
        </p:txBody>
      </p:sp>
      <p:pic>
        <p:nvPicPr>
          <p:cNvPr id="6" name="Picture 5" descr="[DECORATIVE]"/>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custDataLst>
      <p:tags r:id="rId1"/>
    </p:custDataLst>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GB" sz="1000" kern="1000" baseline="0" dirty="0" smtClean="0">
                <a:solidFill>
                  <a:srgbClr val="5075BC"/>
                </a:solidFill>
              </a:rPr>
              <a:t>Frameworks for the promotion of multilingualism in Greece</a:t>
            </a:r>
          </a:p>
        </p:txBody>
      </p:sp>
      <p:pic>
        <p:nvPicPr>
          <p:cNvPr id="7" name="Picture 6" descr="[DECORATIVE]"/>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GB" sz="1000" kern="1000" baseline="0" dirty="0" smtClean="0">
                <a:solidFill>
                  <a:srgbClr val="5075BC"/>
                </a:solidFill>
              </a:rPr>
              <a:t>Frameworks for the promotion of multilingualism in Greece</a:t>
            </a:r>
          </a:p>
        </p:txBody>
      </p:sp>
      <p:pic>
        <p:nvPicPr>
          <p:cNvPr id="9" name="Picture 8" descr="[DECORATIVE]"/>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GB" sz="1000" kern="1000" baseline="0" dirty="0" smtClean="0">
                <a:solidFill>
                  <a:srgbClr val="5075BC"/>
                </a:solidFill>
              </a:rPr>
              <a:t>Frameworks for the promotion of multilingualism in Greece</a:t>
            </a:r>
          </a:p>
        </p:txBody>
      </p:sp>
      <p:pic>
        <p:nvPicPr>
          <p:cNvPr id="5" name="Picture 4"/>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GB" sz="1000" kern="1000" baseline="0" dirty="0" smtClean="0">
                <a:solidFill>
                  <a:srgbClr val="5075BC"/>
                </a:solidFill>
              </a:rPr>
              <a:t>Frameworks for the promotion of multilingualism in Greece</a:t>
            </a:r>
          </a:p>
        </p:txBody>
      </p:sp>
      <p:pic>
        <p:nvPicPr>
          <p:cNvPr id="8" name="Picture 7" descr="[DECORATIVE]"/>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GB" sz="1000" kern="1000" baseline="0" dirty="0" smtClean="0">
                <a:solidFill>
                  <a:srgbClr val="5075BC"/>
                </a:solidFill>
              </a:rPr>
              <a:t>Frameworks for the promotion of multilingualism in Greece</a:t>
            </a:r>
          </a:p>
        </p:txBody>
      </p:sp>
      <p:pic>
        <p:nvPicPr>
          <p:cNvPr id="7" name="Picture 6" descr="[DECORATIVE]"/>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ustDataLst>
      <p:tags r:id="rId13"/>
    </p:custDataLst>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rcel.enl.uoa.gr/kpg/en_index.htm" TargetMode="Externa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3.jpe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hyperlink" Target="http://opencourses.uoa.gr/courses/ENL13/" TargetMode="Externa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24.png"/><Relationship Id="rId4" Type="http://schemas.openxmlformats.org/officeDocument/2006/relationships/hyperlink" Target="%5b1%5d%20http:/creativecommons.org/licenses/by-nc-sa/4.0/" TargetMode="Externa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The logo depicts the goddess Athen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228537"/>
            <a:ext cx="3939153" cy="1112231"/>
          </a:xfrm>
          <a:prstGeom prst="rect">
            <a:avLst/>
          </a:prstGeom>
        </p:spPr>
      </p:pic>
      <p:sp>
        <p:nvSpPr>
          <p:cNvPr id="2" name="Τίτλος 1"/>
          <p:cNvSpPr>
            <a:spLocks noGrp="1"/>
          </p:cNvSpPr>
          <p:nvPr>
            <p:ph type="ctrTitle"/>
          </p:nvPr>
        </p:nvSpPr>
        <p:spPr>
          <a:xfrm>
            <a:off x="685800" y="2006575"/>
            <a:ext cx="7772400" cy="1470025"/>
          </a:xfrm>
        </p:spPr>
        <p:txBody>
          <a:bodyPr>
            <a:normAutofit/>
          </a:bodyPr>
          <a:lstStyle/>
          <a:p>
            <a:r>
              <a:rPr lang="en-GB" sz="4000" dirty="0" smtClean="0">
                <a:solidFill>
                  <a:srgbClr val="5075BC"/>
                </a:solidFill>
              </a:rPr>
              <a:t>European Perspectives in Language Teaching, Learning, Assessment </a:t>
            </a:r>
            <a:endParaRPr lang="en-GB" sz="4000" dirty="0">
              <a:solidFill>
                <a:srgbClr val="5075BC"/>
              </a:solidFill>
            </a:endParaRPr>
          </a:p>
        </p:txBody>
      </p:sp>
      <p:sp>
        <p:nvSpPr>
          <p:cNvPr id="3" name="Υπότιτλος 2"/>
          <p:cNvSpPr>
            <a:spLocks noGrp="1"/>
          </p:cNvSpPr>
          <p:nvPr>
            <p:ph type="subTitle" idx="1"/>
          </p:nvPr>
        </p:nvSpPr>
        <p:spPr>
          <a:xfrm>
            <a:off x="683568" y="3384822"/>
            <a:ext cx="7632848" cy="2780481"/>
          </a:xfrm>
        </p:spPr>
        <p:txBody>
          <a:bodyPr>
            <a:noAutofit/>
          </a:bodyPr>
          <a:lstStyle/>
          <a:p>
            <a:r>
              <a:rPr lang="en-GB" sz="2800" dirty="0">
                <a:solidFill>
                  <a:srgbClr val="5075BC"/>
                </a:solidFill>
                <a:latin typeface="+mj-lt"/>
                <a:ea typeface="+mj-ea"/>
                <a:cs typeface="+mj-cs"/>
              </a:rPr>
              <a:t>Frameworks for the promotion of multilingualism in Greece</a:t>
            </a:r>
            <a:br>
              <a:rPr lang="en-GB" sz="2800" dirty="0">
                <a:solidFill>
                  <a:srgbClr val="5075BC"/>
                </a:solidFill>
                <a:latin typeface="+mj-lt"/>
                <a:ea typeface="+mj-ea"/>
                <a:cs typeface="+mj-cs"/>
              </a:rPr>
            </a:br>
            <a:endParaRPr lang="en-GB" sz="2800" dirty="0" smtClean="0"/>
          </a:p>
          <a:p>
            <a:r>
              <a:rPr lang="en-GB" sz="2800" dirty="0" smtClean="0"/>
              <a:t>Bessie </a:t>
            </a:r>
            <a:r>
              <a:rPr lang="en-GB" sz="2800" dirty="0" err="1" smtClean="0"/>
              <a:t>Dendrinos</a:t>
            </a:r>
            <a:endParaRPr lang="en-GB" sz="2800" dirty="0" smtClean="0"/>
          </a:p>
          <a:p>
            <a:r>
              <a:rPr lang="en-GB" sz="2800" dirty="0" smtClean="0"/>
              <a:t>School of Philosophy</a:t>
            </a:r>
          </a:p>
          <a:p>
            <a:r>
              <a:rPr lang="en-GB" sz="2800" dirty="0" smtClean="0"/>
              <a:t>Faculty of English Language and Literature</a:t>
            </a:r>
            <a:endParaRPr lang="en-GB" sz="2800" dirty="0"/>
          </a:p>
        </p:txBody>
      </p:sp>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dirty="0"/>
              <a:t>Multilingual </a:t>
            </a:r>
            <a:r>
              <a:rPr lang="en-GB" dirty="0" smtClean="0"/>
              <a:t>operationalisation</a:t>
            </a:r>
            <a:endParaRPr lang="el-GR" dirty="0"/>
          </a:p>
        </p:txBody>
      </p:sp>
      <p:sp>
        <p:nvSpPr>
          <p:cNvPr id="3" name="Content Placeholder 2"/>
          <p:cNvSpPr>
            <a:spLocks noGrp="1"/>
          </p:cNvSpPr>
          <p:nvPr>
            <p:ph idx="1"/>
          </p:nvPr>
        </p:nvSpPr>
        <p:spPr/>
        <p:txBody>
          <a:bodyPr>
            <a:normAutofit/>
          </a:bodyPr>
          <a:lstStyle/>
          <a:p>
            <a:pPr>
              <a:defRPr/>
            </a:pPr>
            <a:r>
              <a:rPr lang="en-GB" sz="2800" dirty="0" smtClean="0">
                <a:effectLst/>
              </a:rPr>
              <a:t>The exam suite is based on a generic (portable across languages) methodological framework, suitable for describing language performance across proficiency levels.</a:t>
            </a:r>
          </a:p>
          <a:p>
            <a:pPr>
              <a:spcBef>
                <a:spcPts val="1200"/>
              </a:spcBef>
              <a:defRPr/>
            </a:pPr>
            <a:r>
              <a:rPr lang="en-GB" sz="2800" dirty="0" smtClean="0">
                <a:effectLst/>
              </a:rPr>
              <a:t>Also, across languages, the exams:</a:t>
            </a:r>
          </a:p>
          <a:p>
            <a:pPr lvl="1">
              <a:defRPr/>
            </a:pPr>
            <a:r>
              <a:rPr lang="en-GB" dirty="0" smtClean="0">
                <a:effectLst/>
              </a:rPr>
              <a:t>test common competences and strategies.</a:t>
            </a:r>
          </a:p>
          <a:p>
            <a:pPr lvl="1">
              <a:defRPr/>
            </a:pPr>
            <a:r>
              <a:rPr lang="en-GB" dirty="0" smtClean="0">
                <a:effectLst/>
              </a:rPr>
              <a:t>are regulated by common specifications.</a:t>
            </a:r>
          </a:p>
          <a:p>
            <a:pPr lvl="1">
              <a:defRPr/>
            </a:pPr>
            <a:r>
              <a:rPr lang="en-GB" dirty="0" smtClean="0">
                <a:effectLst/>
              </a:rPr>
              <a:t>use a common test-task typology.</a:t>
            </a:r>
            <a:endParaRPr lang="en-GB" sz="2800" dirty="0" smtClean="0">
              <a:effectLst/>
            </a:endParaRPr>
          </a:p>
          <a:p>
            <a:pPr>
              <a:defRPr/>
            </a:pPr>
            <a:endParaRPr lang="en-GB" sz="3600" dirty="0"/>
          </a:p>
        </p:txBody>
      </p:sp>
    </p:spTree>
    <p:extLst>
      <p:ext uri="{BB962C8B-B14F-4D97-AF65-F5344CB8AC3E}">
        <p14:creationId xmlns:p14="http://schemas.microsoft.com/office/powerpoint/2010/main" val="301500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dirty="0" smtClean="0"/>
              <a:t>Administration</a:t>
            </a:r>
            <a:endParaRPr lang="en-GB" dirty="0"/>
          </a:p>
        </p:txBody>
      </p:sp>
      <p:sp>
        <p:nvSpPr>
          <p:cNvPr id="12291" name="Content Placeholder 2"/>
          <p:cNvSpPr>
            <a:spLocks noGrp="1"/>
          </p:cNvSpPr>
          <p:nvPr>
            <p:ph idx="1"/>
          </p:nvPr>
        </p:nvSpPr>
        <p:spPr/>
        <p:txBody>
          <a:bodyPr>
            <a:normAutofit/>
          </a:bodyPr>
          <a:lstStyle/>
          <a:p>
            <a:pPr marL="0" indent="0">
              <a:buNone/>
            </a:pPr>
            <a:r>
              <a:rPr lang="en-GB" altLang="en-US" dirty="0" smtClean="0">
                <a:effectLst/>
              </a:rPr>
              <a:t>The KPG exams, administered by the Ministry of Education:</a:t>
            </a:r>
          </a:p>
          <a:p>
            <a:pPr marL="342900" lvl="1" indent="-342900">
              <a:buFont typeface="Arial" panose="020B0604020202020204" pitchFamily="34" charset="0"/>
              <a:buChar char="•"/>
            </a:pPr>
            <a:r>
              <a:rPr lang="en-GB" altLang="en-US" sz="3200" dirty="0" smtClean="0">
                <a:effectLst/>
              </a:rPr>
              <a:t>are presently offered as paper-based tests in 6 languages.</a:t>
            </a:r>
          </a:p>
          <a:p>
            <a:pPr marL="342900" lvl="1" indent="-342900">
              <a:buFont typeface="Arial" panose="020B0604020202020204" pitchFamily="34" charset="0"/>
              <a:buChar char="•"/>
            </a:pPr>
            <a:r>
              <a:rPr lang="en-GB" altLang="en-US" sz="3200" dirty="0" smtClean="0">
                <a:effectLst/>
              </a:rPr>
              <a:t>will soon be offered as a computer-based adaptive test –to test 6 levels of proficiency in 6 languages.</a:t>
            </a:r>
            <a:endParaRPr lang="en-GB" altLang="en-US" sz="3200" dirty="0" smtClean="0">
              <a:effectLst/>
            </a:endParaRPr>
          </a:p>
        </p:txBody>
      </p:sp>
    </p:spTree>
    <p:extLst>
      <p:ext uri="{BB962C8B-B14F-4D97-AF65-F5344CB8AC3E}">
        <p14:creationId xmlns:p14="http://schemas.microsoft.com/office/powerpoint/2010/main" val="3642194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dirty="0" smtClean="0"/>
              <a:t>Testing understanding</a:t>
            </a:r>
            <a:endParaRPr lang="en-GB" dirty="0"/>
          </a:p>
        </p:txBody>
      </p:sp>
      <p:sp>
        <p:nvSpPr>
          <p:cNvPr id="13315" name="Content Placeholder 2"/>
          <p:cNvSpPr>
            <a:spLocks noGrp="1"/>
          </p:cNvSpPr>
          <p:nvPr>
            <p:ph idx="1"/>
          </p:nvPr>
        </p:nvSpPr>
        <p:spPr/>
        <p:txBody>
          <a:bodyPr>
            <a:normAutofit/>
          </a:bodyPr>
          <a:lstStyle/>
          <a:p>
            <a:r>
              <a:rPr lang="en-GB" altLang="en-US" sz="2800" dirty="0" smtClean="0">
                <a:effectLst/>
              </a:rPr>
              <a:t>The KPG Computer Adaptive Language Test (CALT) platform is developed on a multilingual electronic platform to test both comprehension and production. </a:t>
            </a:r>
          </a:p>
          <a:p>
            <a:r>
              <a:rPr lang="en-GB" altLang="en-US" sz="2800" dirty="0" smtClean="0">
                <a:effectLst/>
              </a:rPr>
              <a:t>The first part of the CALT tests:</a:t>
            </a:r>
          </a:p>
          <a:p>
            <a:pPr lvl="1">
              <a:buSzPct val="65000"/>
            </a:pPr>
            <a:r>
              <a:rPr lang="en-GB" altLang="en-US" dirty="0" smtClean="0">
                <a:effectLst/>
              </a:rPr>
              <a:t>reading comprehension,</a:t>
            </a:r>
          </a:p>
          <a:p>
            <a:pPr lvl="1">
              <a:buSzPct val="65000"/>
            </a:pPr>
            <a:r>
              <a:rPr lang="en-GB" altLang="en-US" dirty="0" smtClean="0">
                <a:effectLst/>
              </a:rPr>
              <a:t>listening comprehension,</a:t>
            </a:r>
          </a:p>
          <a:p>
            <a:pPr lvl="1">
              <a:buSzPct val="65000"/>
            </a:pPr>
            <a:r>
              <a:rPr lang="en-GB" altLang="en-US" dirty="0" smtClean="0">
                <a:effectLst/>
              </a:rPr>
              <a:t>language awareness.</a:t>
            </a:r>
            <a:endParaRPr lang="en-GB" altLang="en-US" dirty="0" smtClean="0">
              <a:effectLst/>
            </a:endParaRPr>
          </a:p>
        </p:txBody>
      </p:sp>
    </p:spTree>
    <p:extLst>
      <p:ext uri="{BB962C8B-B14F-4D97-AF65-F5344CB8AC3E}">
        <p14:creationId xmlns:p14="http://schemas.microsoft.com/office/powerpoint/2010/main" val="1926411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The task-based CALT</a:t>
            </a:r>
            <a:endParaRPr lang="en-GB" dirty="0"/>
          </a:p>
        </p:txBody>
      </p:sp>
      <p:sp>
        <p:nvSpPr>
          <p:cNvPr id="14339" name="Content Placeholder 2"/>
          <p:cNvSpPr>
            <a:spLocks noGrp="1"/>
          </p:cNvSpPr>
          <p:nvPr>
            <p:ph idx="1"/>
          </p:nvPr>
        </p:nvSpPr>
        <p:spPr/>
        <p:txBody>
          <a:bodyPr>
            <a:normAutofit/>
          </a:bodyPr>
          <a:lstStyle/>
          <a:p>
            <a:r>
              <a:rPr lang="en-GB" altLang="en-US" dirty="0" smtClean="0">
                <a:effectLst/>
              </a:rPr>
              <a:t>The CALT is not item but task based, as the smallest unit of the comprehension part is a task, not an item. </a:t>
            </a:r>
          </a:p>
          <a:p>
            <a:r>
              <a:rPr lang="en-GB" altLang="en-US" dirty="0" smtClean="0">
                <a:effectLst/>
              </a:rPr>
              <a:t>Three test tasks comprise a ‘</a:t>
            </a:r>
            <a:r>
              <a:rPr lang="en-GB" altLang="en-US" dirty="0" err="1" smtClean="0">
                <a:effectLst/>
              </a:rPr>
              <a:t>testlet</a:t>
            </a:r>
            <a:r>
              <a:rPr lang="en-GB" altLang="en-US" dirty="0" smtClean="0">
                <a:effectLst/>
              </a:rPr>
              <a:t>’.</a:t>
            </a:r>
          </a:p>
          <a:p>
            <a:r>
              <a:rPr lang="en-GB" altLang="en-US" dirty="0" smtClean="0">
                <a:effectLst/>
              </a:rPr>
              <a:t>The candidate’s performance in each </a:t>
            </a:r>
            <a:r>
              <a:rPr lang="en-GB" altLang="en-US" dirty="0" err="1" smtClean="0">
                <a:effectLst/>
              </a:rPr>
              <a:t>testlet</a:t>
            </a:r>
            <a:r>
              <a:rPr lang="en-GB" altLang="en-US" dirty="0" smtClean="0">
                <a:effectLst/>
              </a:rPr>
              <a:t> determines what </a:t>
            </a:r>
            <a:r>
              <a:rPr lang="en-GB" altLang="en-US" dirty="0" err="1" smtClean="0">
                <a:effectLst/>
              </a:rPr>
              <a:t>testlet</a:t>
            </a:r>
            <a:r>
              <a:rPr lang="en-GB" altLang="en-US" dirty="0" smtClean="0">
                <a:effectLst/>
              </a:rPr>
              <a:t> level s/he will be served next. </a:t>
            </a:r>
            <a:endParaRPr lang="en-GB" altLang="en-US" dirty="0" smtClean="0">
              <a:effectLst/>
            </a:endParaRPr>
          </a:p>
        </p:txBody>
      </p:sp>
    </p:spTree>
    <p:extLst>
      <p:ext uri="{BB962C8B-B14F-4D97-AF65-F5344CB8AC3E}">
        <p14:creationId xmlns:p14="http://schemas.microsoft.com/office/powerpoint/2010/main" val="1037351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dirty="0" smtClean="0"/>
              <a:t>Composition of </a:t>
            </a:r>
            <a:r>
              <a:rPr lang="en-GB" dirty="0" err="1" smtClean="0"/>
              <a:t>testlets</a:t>
            </a:r>
            <a:r>
              <a:rPr lang="en-GB" dirty="0" smtClean="0"/>
              <a:t> </a:t>
            </a:r>
            <a:endParaRPr lang="en-GB" dirty="0"/>
          </a:p>
        </p:txBody>
      </p:sp>
      <p:sp>
        <p:nvSpPr>
          <p:cNvPr id="3" name="Content Placeholder 2"/>
          <p:cNvSpPr>
            <a:spLocks noGrp="1"/>
          </p:cNvSpPr>
          <p:nvPr>
            <p:ph idx="1"/>
          </p:nvPr>
        </p:nvSpPr>
        <p:spPr/>
        <p:txBody>
          <a:bodyPr>
            <a:normAutofit/>
          </a:bodyPr>
          <a:lstStyle/>
          <a:p>
            <a:pPr>
              <a:defRPr/>
            </a:pPr>
            <a:r>
              <a:rPr lang="en-GB" sz="3000" dirty="0" smtClean="0">
                <a:effectLst/>
              </a:rPr>
              <a:t>Each </a:t>
            </a:r>
            <a:r>
              <a:rPr lang="en-GB" sz="3000" dirty="0" err="1" smtClean="0">
                <a:effectLst/>
              </a:rPr>
              <a:t>testlet</a:t>
            </a:r>
            <a:r>
              <a:rPr lang="en-GB" sz="3000" dirty="0" smtClean="0">
                <a:effectLst/>
              </a:rPr>
              <a:t> is composed of three tasks: </a:t>
            </a:r>
          </a:p>
          <a:p>
            <a:pPr marL="879475" indent="-514350">
              <a:buFont typeface="+mj-lt"/>
              <a:buAutoNum type="arabicPeriod"/>
              <a:defRPr/>
            </a:pPr>
            <a:r>
              <a:rPr lang="en-GB" sz="3000" dirty="0" smtClean="0">
                <a:effectLst/>
              </a:rPr>
              <a:t>One reading comprehension task.</a:t>
            </a:r>
          </a:p>
          <a:p>
            <a:pPr marL="879475" indent="-514350">
              <a:buFont typeface="+mj-lt"/>
              <a:buAutoNum type="arabicPeriod"/>
              <a:defRPr/>
            </a:pPr>
            <a:r>
              <a:rPr lang="en-GB" sz="3000" dirty="0" smtClean="0">
                <a:effectLst/>
              </a:rPr>
              <a:t>One language awareness task.</a:t>
            </a:r>
          </a:p>
          <a:p>
            <a:pPr marL="879475" indent="-514350">
              <a:buFont typeface="+mj-lt"/>
              <a:buAutoNum type="arabicPeriod"/>
              <a:defRPr/>
            </a:pPr>
            <a:r>
              <a:rPr lang="en-GB" sz="3000" dirty="0" smtClean="0">
                <a:effectLst/>
              </a:rPr>
              <a:t>One listening comprehension task.</a:t>
            </a:r>
          </a:p>
          <a:p>
            <a:pPr>
              <a:defRPr/>
            </a:pPr>
            <a:r>
              <a:rPr lang="en-GB" sz="3000" dirty="0" smtClean="0">
                <a:effectLst/>
              </a:rPr>
              <a:t>There is a common (across languages) formula as to the mix of the types of tasks that each </a:t>
            </a:r>
            <a:r>
              <a:rPr lang="en-GB" sz="3000" dirty="0" err="1" smtClean="0">
                <a:effectLst/>
              </a:rPr>
              <a:t>testlet</a:t>
            </a:r>
            <a:r>
              <a:rPr lang="en-GB" sz="3000" dirty="0" smtClean="0">
                <a:effectLst/>
              </a:rPr>
              <a:t> contains. </a:t>
            </a:r>
            <a:endParaRPr lang="en-GB" sz="3000" dirty="0" smtClean="0">
              <a:effectLst/>
            </a:endParaRPr>
          </a:p>
        </p:txBody>
      </p:sp>
    </p:spTree>
    <p:extLst>
      <p:ext uri="{BB962C8B-B14F-4D97-AF65-F5344CB8AC3E}">
        <p14:creationId xmlns:p14="http://schemas.microsoft.com/office/powerpoint/2010/main" val="302229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dirty="0" smtClean="0"/>
              <a:t>CALT task typology</a:t>
            </a:r>
            <a:endParaRPr lang="en-GB" dirty="0"/>
          </a:p>
        </p:txBody>
      </p:sp>
      <p:sp>
        <p:nvSpPr>
          <p:cNvPr id="16387" name="Content Placeholder 2"/>
          <p:cNvSpPr>
            <a:spLocks noGrp="1"/>
          </p:cNvSpPr>
          <p:nvPr>
            <p:ph idx="1"/>
          </p:nvPr>
        </p:nvSpPr>
        <p:spPr/>
        <p:txBody>
          <a:bodyPr>
            <a:normAutofit/>
          </a:bodyPr>
          <a:lstStyle/>
          <a:p>
            <a:r>
              <a:rPr lang="en-GB" altLang="en-US" dirty="0" smtClean="0">
                <a:effectLst/>
              </a:rPr>
              <a:t>The KPG CALT contains 10 task types giving us in all 12 types of </a:t>
            </a:r>
            <a:r>
              <a:rPr lang="en-GB" altLang="en-US" dirty="0" err="1" smtClean="0">
                <a:effectLst/>
              </a:rPr>
              <a:t>testlets</a:t>
            </a:r>
            <a:r>
              <a:rPr lang="en-GB" altLang="en-US" dirty="0" smtClean="0">
                <a:effectLst/>
              </a:rPr>
              <a:t>.  </a:t>
            </a:r>
          </a:p>
          <a:p>
            <a:r>
              <a:rPr lang="en-GB" altLang="en-US" dirty="0" smtClean="0">
                <a:effectLst/>
              </a:rPr>
              <a:t>Each task is composed of 5 items as follows: </a:t>
            </a:r>
          </a:p>
          <a:p>
            <a:pPr lvl="1"/>
            <a:r>
              <a:rPr lang="en-GB" altLang="en-US" sz="3200" dirty="0" smtClean="0">
                <a:effectLst/>
              </a:rPr>
              <a:t>items testing comprehension of a source (written or audio) text.</a:t>
            </a:r>
          </a:p>
          <a:p>
            <a:pPr lvl="1"/>
            <a:r>
              <a:rPr lang="en-GB" altLang="en-US" sz="3200" dirty="0" smtClean="0">
                <a:effectLst/>
              </a:rPr>
              <a:t>items testing awareness of correct and appropriate use of language.</a:t>
            </a:r>
            <a:endParaRPr lang="en-GB" altLang="en-US" sz="3200" dirty="0" smtClean="0">
              <a:effectLst/>
            </a:endParaRPr>
          </a:p>
        </p:txBody>
      </p:sp>
    </p:spTree>
    <p:extLst>
      <p:ext uri="{BB962C8B-B14F-4D97-AF65-F5344CB8AC3E}">
        <p14:creationId xmlns:p14="http://schemas.microsoft.com/office/powerpoint/2010/main" val="3078624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CALT </a:t>
            </a:r>
            <a:r>
              <a:rPr lang="en-GB" dirty="0" err="1" smtClean="0"/>
              <a:t>testlet</a:t>
            </a:r>
            <a:r>
              <a:rPr lang="en-GB" dirty="0" smtClean="0"/>
              <a:t> typology</a:t>
            </a:r>
            <a:endParaRPr lang="en-GB" dirty="0"/>
          </a:p>
        </p:txBody>
      </p:sp>
      <p:sp>
        <p:nvSpPr>
          <p:cNvPr id="17411" name="Content Placeholder 2"/>
          <p:cNvSpPr>
            <a:spLocks noGrp="1"/>
          </p:cNvSpPr>
          <p:nvPr>
            <p:ph idx="1"/>
          </p:nvPr>
        </p:nvSpPr>
        <p:spPr/>
        <p:txBody>
          <a:bodyPr>
            <a:noAutofit/>
          </a:bodyPr>
          <a:lstStyle/>
          <a:p>
            <a:r>
              <a:rPr lang="en-GB" altLang="en-US" dirty="0" smtClean="0">
                <a:effectLst/>
              </a:rPr>
              <a:t>3 tasks comprise a </a:t>
            </a:r>
            <a:r>
              <a:rPr lang="en-GB" altLang="en-US" dirty="0" err="1" smtClean="0">
                <a:effectLst/>
              </a:rPr>
              <a:t>testlet</a:t>
            </a:r>
            <a:r>
              <a:rPr lang="en-GB" altLang="en-US" dirty="0" smtClean="0"/>
              <a:t>.</a:t>
            </a:r>
            <a:endParaRPr lang="en-GB" altLang="en-US" dirty="0" smtClean="0">
              <a:effectLst/>
            </a:endParaRPr>
          </a:p>
          <a:p>
            <a:r>
              <a:rPr lang="en-GB" altLang="en-US" dirty="0" smtClean="0">
                <a:effectLst/>
              </a:rPr>
              <a:t>3 </a:t>
            </a:r>
            <a:r>
              <a:rPr lang="en-GB" altLang="en-US" dirty="0" err="1" smtClean="0">
                <a:effectLst/>
              </a:rPr>
              <a:t>testlets</a:t>
            </a:r>
            <a:r>
              <a:rPr lang="en-GB" altLang="en-US" dirty="0" smtClean="0">
                <a:effectLst/>
              </a:rPr>
              <a:t> comprise a testing unit.</a:t>
            </a:r>
          </a:p>
          <a:p>
            <a:r>
              <a:rPr lang="en-GB" altLang="en-US" dirty="0" smtClean="0">
                <a:effectLst/>
              </a:rPr>
              <a:t>3-5 testing units comprise a complete. </a:t>
            </a:r>
          </a:p>
          <a:p>
            <a:pPr lvl="1"/>
            <a:r>
              <a:rPr lang="en-GB" altLang="en-US" sz="3200" dirty="0" smtClean="0">
                <a:effectLst/>
              </a:rPr>
              <a:t>a complete test for each of the lower levels (Α1-Β1) contains 3 </a:t>
            </a:r>
            <a:r>
              <a:rPr lang="en-GB" altLang="en-US" sz="3200" dirty="0" err="1" smtClean="0">
                <a:effectLst/>
              </a:rPr>
              <a:t>testlets</a:t>
            </a:r>
            <a:r>
              <a:rPr lang="en-GB" altLang="en-US" sz="3200" dirty="0" smtClean="0">
                <a:effectLst/>
              </a:rPr>
              <a:t> (45 items in total)</a:t>
            </a:r>
          </a:p>
          <a:p>
            <a:pPr lvl="1"/>
            <a:r>
              <a:rPr lang="en-GB" altLang="en-US" sz="3200" dirty="0" smtClean="0">
                <a:effectLst/>
              </a:rPr>
              <a:t>a complete test for each of the higher levels (B2-C2 level) contains 4 </a:t>
            </a:r>
            <a:r>
              <a:rPr lang="en-GB" altLang="en-US" sz="3200" dirty="0" err="1" smtClean="0">
                <a:effectLst/>
              </a:rPr>
              <a:t>testlets</a:t>
            </a:r>
            <a:r>
              <a:rPr lang="en-GB" altLang="en-US" sz="3200" dirty="0" smtClean="0">
                <a:effectLst/>
              </a:rPr>
              <a:t> (60 items). </a:t>
            </a:r>
            <a:endParaRPr lang="en-GB" altLang="en-US" sz="3200" dirty="0" smtClean="0">
              <a:effectLst/>
            </a:endParaRPr>
          </a:p>
        </p:txBody>
      </p:sp>
    </p:spTree>
    <p:extLst>
      <p:ext uri="{BB962C8B-B14F-4D97-AF65-F5344CB8AC3E}">
        <p14:creationId xmlns:p14="http://schemas.microsoft.com/office/powerpoint/2010/main" val="708189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GB" sz="4000" dirty="0" smtClean="0"/>
              <a:t>Starting and moving through the test</a:t>
            </a:r>
            <a:endParaRPr lang="en-GB" sz="4000" dirty="0"/>
          </a:p>
        </p:txBody>
      </p:sp>
      <p:sp>
        <p:nvSpPr>
          <p:cNvPr id="18435" name="Content Placeholder 2"/>
          <p:cNvSpPr>
            <a:spLocks noGrp="1"/>
          </p:cNvSpPr>
          <p:nvPr>
            <p:ph idx="1"/>
          </p:nvPr>
        </p:nvSpPr>
        <p:spPr/>
        <p:txBody>
          <a:bodyPr>
            <a:normAutofit/>
          </a:bodyPr>
          <a:lstStyle/>
          <a:p>
            <a:r>
              <a:rPr lang="en-GB" altLang="en-US" sz="3000" dirty="0" smtClean="0">
                <a:effectLst/>
              </a:rPr>
              <a:t>The candidate chooses the level of the </a:t>
            </a:r>
            <a:r>
              <a:rPr lang="en-GB" altLang="en-US" sz="3000" dirty="0" err="1" smtClean="0">
                <a:effectLst/>
              </a:rPr>
              <a:t>testlet</a:t>
            </a:r>
            <a:r>
              <a:rPr lang="en-GB" altLang="en-US" sz="3000" dirty="0" smtClean="0">
                <a:effectLst/>
              </a:rPr>
              <a:t> s/he wants to start with and then if:</a:t>
            </a:r>
          </a:p>
          <a:p>
            <a:pPr lvl="1"/>
            <a:r>
              <a:rPr lang="en-GB" altLang="en-US" dirty="0" smtClean="0">
                <a:effectLst/>
              </a:rPr>
              <a:t>s/he is successful on 50% of the items, the next </a:t>
            </a:r>
            <a:r>
              <a:rPr lang="en-GB" altLang="en-US" dirty="0" err="1" smtClean="0">
                <a:effectLst/>
              </a:rPr>
              <a:t>testlet</a:t>
            </a:r>
            <a:r>
              <a:rPr lang="en-GB" altLang="en-US" dirty="0" smtClean="0">
                <a:effectLst/>
              </a:rPr>
              <a:t> is of the same level.</a:t>
            </a:r>
          </a:p>
          <a:p>
            <a:pPr lvl="1"/>
            <a:r>
              <a:rPr lang="en-GB" altLang="en-US" dirty="0" smtClean="0">
                <a:effectLst/>
              </a:rPr>
              <a:t>his/her success is below 50%, the next </a:t>
            </a:r>
            <a:r>
              <a:rPr lang="en-GB" altLang="en-US" dirty="0" err="1" smtClean="0">
                <a:effectLst/>
              </a:rPr>
              <a:t>testlet</a:t>
            </a:r>
            <a:r>
              <a:rPr lang="en-GB" altLang="en-US" dirty="0" smtClean="0">
                <a:effectLst/>
              </a:rPr>
              <a:t> is of lower level.</a:t>
            </a:r>
          </a:p>
          <a:p>
            <a:pPr lvl="1"/>
            <a:r>
              <a:rPr lang="en-GB" altLang="en-US" dirty="0" smtClean="0">
                <a:effectLst/>
              </a:rPr>
              <a:t>If his/her success is above 50%, the next </a:t>
            </a:r>
            <a:r>
              <a:rPr lang="en-GB" altLang="en-US" dirty="0" err="1" smtClean="0">
                <a:effectLst/>
              </a:rPr>
              <a:t>testlet</a:t>
            </a:r>
            <a:r>
              <a:rPr lang="en-GB" altLang="en-US" dirty="0" smtClean="0">
                <a:effectLst/>
              </a:rPr>
              <a:t> is of higher level.</a:t>
            </a:r>
            <a:endParaRPr lang="en-GB" altLang="en-US" dirty="0" smtClean="0">
              <a:effectLst/>
            </a:endParaRPr>
          </a:p>
        </p:txBody>
      </p:sp>
    </p:spTree>
    <p:extLst>
      <p:ext uri="{BB962C8B-B14F-4D97-AF65-F5344CB8AC3E}">
        <p14:creationId xmlns:p14="http://schemas.microsoft.com/office/powerpoint/2010/main" val="1425769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Digital e-test </a:t>
            </a:r>
            <a:r>
              <a:rPr lang="en-GB" dirty="0" smtClean="0"/>
              <a:t>typology</a:t>
            </a:r>
            <a:endParaRPr lang="el-GR"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825398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defRPr/>
            </a:pPr>
            <a:r>
              <a:rPr lang="en-GB" sz="4000" dirty="0" smtClean="0"/>
              <a:t>Reading comprehension (French B2)</a:t>
            </a:r>
            <a:br>
              <a:rPr lang="en-GB" sz="4000" dirty="0" smtClean="0"/>
            </a:br>
            <a:r>
              <a:rPr lang="en-GB" sz="4000" dirty="0" smtClean="0"/>
              <a:t>Multiple choice (MC)-tick</a:t>
            </a:r>
            <a:endParaRPr lang="en-GB" sz="3200" dirty="0"/>
          </a:p>
        </p:txBody>
      </p:sp>
      <p:pic>
        <p:nvPicPr>
          <p:cNvPr id="7" name="Picture 7" descr="Reading comprehension activity"/>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1210" y="1557338"/>
            <a:ext cx="7834279"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5920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a:xfrm>
            <a:off x="1792288" y="5517232"/>
            <a:ext cx="5486400" cy="504056"/>
          </a:xfrm>
        </p:spPr>
        <p:txBody>
          <a:bodyPr>
            <a:normAutofit/>
          </a:bodyPr>
          <a:lstStyle/>
          <a:p>
            <a:pPr algn="ctr"/>
            <a:r>
              <a:rPr lang="en-GB" sz="1800" b="1" dirty="0" smtClean="0">
                <a:hlinkClick r:id="rId2"/>
              </a:rPr>
              <a:t>National Foreign Language Exam System (KPG)</a:t>
            </a:r>
            <a:endParaRPr lang="en-GB" sz="1800" dirty="0"/>
          </a:p>
        </p:txBody>
      </p:sp>
      <p:sp>
        <p:nvSpPr>
          <p:cNvPr id="2" name="Title 1"/>
          <p:cNvSpPr>
            <a:spLocks noGrp="1"/>
          </p:cNvSpPr>
          <p:nvPr>
            <p:ph type="title"/>
          </p:nvPr>
        </p:nvSpPr>
        <p:spPr/>
        <p:txBody>
          <a:bodyPr/>
          <a:lstStyle/>
          <a:p>
            <a:pPr algn="ctr">
              <a:defRPr/>
            </a:pPr>
            <a:r>
              <a:rPr lang="en-GB" sz="3200" dirty="0" smtClean="0"/>
              <a:t>A multilingual exam suite</a:t>
            </a:r>
            <a:endParaRPr lang="en-GB" sz="3200" dirty="0"/>
          </a:p>
        </p:txBody>
      </p:sp>
      <p:pic>
        <p:nvPicPr>
          <p:cNvPr id="8" name="Picture 2" descr="[DECORATIVE]"/>
          <p:cNvPicPr>
            <a:picLocks noGrp="1" noChangeAspect="1" noChangeArrowheads="1"/>
          </p:cNvPicPr>
          <p:nvPr>
            <p:ph type="pic" idx="1"/>
          </p:nvPr>
        </p:nvPicPr>
        <p:blipFill rotWithShape="1">
          <a:blip r:embed="rId3" cstate="screen">
            <a:extLst>
              <a:ext uri="{28A0092B-C50C-407E-A947-70E740481C1C}">
                <a14:useLocalDpi xmlns:a14="http://schemas.microsoft.com/office/drawing/2010/main"/>
              </a:ext>
            </a:extLst>
          </a:blip>
          <a:srcRect t="57" b="1571"/>
          <a:stretch/>
        </p:blipFill>
        <p:spPr>
          <a:xfrm>
            <a:off x="1792288" y="1399075"/>
            <a:ext cx="5486400" cy="3998259"/>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822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GB" sz="4000" dirty="0" smtClean="0"/>
              <a:t>Reading comprehension (German C1)</a:t>
            </a:r>
            <a:br>
              <a:rPr lang="en-GB" sz="4000" dirty="0" smtClean="0"/>
            </a:br>
            <a:r>
              <a:rPr lang="en-GB" sz="4000" dirty="0" smtClean="0"/>
              <a:t>Multiple choice (MC)-tick</a:t>
            </a:r>
            <a:endParaRPr lang="en-GB" sz="4000" dirty="0"/>
          </a:p>
        </p:txBody>
      </p:sp>
      <p:pic>
        <p:nvPicPr>
          <p:cNvPr id="7" name="Picture 2" descr="[DECORATIV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7423" y="1557338"/>
            <a:ext cx="818185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4326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GB" sz="4000" dirty="0" smtClean="0"/>
              <a:t>Reading comprehension (English C2)</a:t>
            </a:r>
            <a:br>
              <a:rPr lang="en-GB" sz="4000" dirty="0" smtClean="0"/>
            </a:br>
            <a:r>
              <a:rPr lang="en-GB" sz="4000" dirty="0" smtClean="0"/>
              <a:t>Multiple choice (MC)-tick</a:t>
            </a:r>
            <a:endParaRPr lang="en-GB" sz="4000" dirty="0"/>
          </a:p>
        </p:txBody>
      </p:sp>
      <p:pic>
        <p:nvPicPr>
          <p:cNvPr id="7" name="Content Placeholder 6" descr="[DECORATIV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2771" t="16635" r="17805" b="15871"/>
          <a:stretch>
            <a:fillRect/>
          </a:stretch>
        </p:blipFill>
        <p:spPr bwMode="auto">
          <a:xfrm>
            <a:off x="1036297" y="1557338"/>
            <a:ext cx="7084106"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7820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GB" sz="4000" dirty="0" smtClean="0"/>
              <a:t>Language awareness (Italian C1)  </a:t>
            </a:r>
            <a:br>
              <a:rPr lang="en-GB" sz="4000" dirty="0" smtClean="0"/>
            </a:br>
            <a:r>
              <a:rPr lang="en-GB" sz="4000" dirty="0" smtClean="0"/>
              <a:t>Multiple match-insert missing item</a:t>
            </a:r>
            <a:endParaRPr lang="en-GB" sz="4000" dirty="0"/>
          </a:p>
        </p:txBody>
      </p:sp>
      <p:pic>
        <p:nvPicPr>
          <p:cNvPr id="7" name="Picture 2" descr="[DECORATIV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8834" y="1557338"/>
            <a:ext cx="6779032"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964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GB" sz="4000" dirty="0" smtClean="0"/>
              <a:t>Language awareness (Spanish A2) </a:t>
            </a:r>
            <a:br>
              <a:rPr lang="en-GB" sz="4000" dirty="0" smtClean="0"/>
            </a:br>
            <a:r>
              <a:rPr lang="en-GB" sz="4000" dirty="0" smtClean="0"/>
              <a:t>Matching-drag-’n-drop (Q&amp;A)</a:t>
            </a:r>
            <a:endParaRPr lang="en-GB" sz="4000" dirty="0"/>
          </a:p>
        </p:txBody>
      </p:sp>
      <p:pic>
        <p:nvPicPr>
          <p:cNvPr id="7" name="Content Placeholder 3" descr="[DECORATIVE]"/>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24120" y="1557338"/>
            <a:ext cx="650846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9638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GB" sz="4000" dirty="0" smtClean="0"/>
              <a:t>Language awareness (English B1)</a:t>
            </a:r>
            <a:br>
              <a:rPr lang="en-GB" sz="4000" dirty="0" smtClean="0"/>
            </a:br>
            <a:r>
              <a:rPr lang="en-GB" sz="4000" dirty="0" smtClean="0"/>
              <a:t>Fill in - write in a word</a:t>
            </a:r>
            <a:endParaRPr lang="en-GB" sz="4000" dirty="0"/>
          </a:p>
        </p:txBody>
      </p:sp>
      <p:pic>
        <p:nvPicPr>
          <p:cNvPr id="7" name="Picture 5" descr="[DECORATIV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70762" y="1557338"/>
            <a:ext cx="7415176"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6050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GB" sz="4000" dirty="0" smtClean="0"/>
              <a:t>Language </a:t>
            </a:r>
            <a:r>
              <a:rPr lang="en-GB" sz="4000" dirty="0" err="1" smtClean="0"/>
              <a:t>awarness</a:t>
            </a:r>
            <a:r>
              <a:rPr lang="en-GB" sz="4000" dirty="0" smtClean="0"/>
              <a:t> (German A1) </a:t>
            </a:r>
            <a:br>
              <a:rPr lang="en-GB" sz="4000" dirty="0" smtClean="0"/>
            </a:br>
            <a:r>
              <a:rPr lang="en-GB" sz="4000" dirty="0" smtClean="0"/>
              <a:t>Match-</a:t>
            </a:r>
            <a:r>
              <a:rPr lang="en-GB" sz="4000" dirty="0" err="1" smtClean="0"/>
              <a:t>drag’n</a:t>
            </a:r>
            <a:r>
              <a:rPr lang="en-GB" sz="4000" dirty="0" smtClean="0"/>
              <a:t>-drop</a:t>
            </a:r>
            <a:endParaRPr lang="en-GB" sz="4000" dirty="0"/>
          </a:p>
        </p:txBody>
      </p:sp>
      <p:pic>
        <p:nvPicPr>
          <p:cNvPr id="7" name="Picture 2" descr="[DECORATIV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6930" y="1557338"/>
            <a:ext cx="758284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2233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GB" sz="4000" dirty="0" smtClean="0"/>
              <a:t>Language awareness (English B1)</a:t>
            </a:r>
            <a:br>
              <a:rPr lang="en-GB" sz="4000" dirty="0" smtClean="0"/>
            </a:br>
            <a:r>
              <a:rPr lang="en-GB" sz="4000" dirty="0" smtClean="0"/>
              <a:t>writing in a word</a:t>
            </a:r>
            <a:endParaRPr lang="en-GB" sz="4000" dirty="0"/>
          </a:p>
        </p:txBody>
      </p:sp>
      <p:pic>
        <p:nvPicPr>
          <p:cNvPr id="9" name="Picture 2" descr="[DECORATIV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18358"/>
          <a:stretch>
            <a:fillRect/>
          </a:stretch>
        </p:blipFill>
        <p:spPr bwMode="auto">
          <a:xfrm>
            <a:off x="587998" y="1557338"/>
            <a:ext cx="798070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3979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GB" sz="4000" dirty="0" smtClean="0"/>
              <a:t>Listening comprehension (A1) Multiple match (drag-’n-drop letter/number)</a:t>
            </a:r>
            <a:endParaRPr lang="en-GB" sz="4000" dirty="0"/>
          </a:p>
        </p:txBody>
      </p:sp>
      <p:pic>
        <p:nvPicPr>
          <p:cNvPr id="7" name="Picture 5" descr="[DECORATIV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68704" y="1557338"/>
            <a:ext cx="6419292"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0401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GB" sz="3600" dirty="0" smtClean="0"/>
              <a:t>Listening comprehension (Italian B1) </a:t>
            </a:r>
            <a:br>
              <a:rPr lang="en-GB" sz="3600" dirty="0" smtClean="0"/>
            </a:br>
            <a:r>
              <a:rPr lang="en-GB" sz="3200" dirty="0" smtClean="0"/>
              <a:t>Multiple match (drag-’n-drop letter/number)</a:t>
            </a:r>
            <a:endParaRPr lang="en-GB" sz="3200" dirty="0"/>
          </a:p>
        </p:txBody>
      </p:sp>
      <p:pic>
        <p:nvPicPr>
          <p:cNvPr id="7" name="Εικόνα 1" descr="[DECORATIV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7619" t="10709" r="44408" b="35091"/>
          <a:stretch>
            <a:fillRect/>
          </a:stretch>
        </p:blipFill>
        <p:spPr bwMode="auto">
          <a:xfrm>
            <a:off x="1373568" y="1557338"/>
            <a:ext cx="640956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304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Testing</a:t>
            </a:r>
            <a:r>
              <a:rPr lang="en-GB" sz="4000" dirty="0" smtClean="0"/>
              <a:t> </a:t>
            </a:r>
            <a:r>
              <a:rPr lang="en-GB" dirty="0" smtClean="0"/>
              <a:t>production</a:t>
            </a:r>
            <a:endParaRPr lang="en-GB" dirty="0"/>
          </a:p>
        </p:txBody>
      </p:sp>
      <p:sp>
        <p:nvSpPr>
          <p:cNvPr id="3" name="Content Placeholder 2"/>
          <p:cNvSpPr>
            <a:spLocks noGrp="1"/>
          </p:cNvSpPr>
          <p:nvPr>
            <p:ph idx="1"/>
          </p:nvPr>
        </p:nvSpPr>
        <p:spPr/>
        <p:txBody>
          <a:bodyPr/>
          <a:lstStyle/>
          <a:p>
            <a:pPr>
              <a:spcBef>
                <a:spcPts val="600"/>
              </a:spcBef>
              <a:defRPr/>
            </a:pPr>
            <a:r>
              <a:rPr lang="en-GB" dirty="0" smtClean="0"/>
              <a:t>Production performance is also computer based.</a:t>
            </a:r>
          </a:p>
          <a:p>
            <a:pPr>
              <a:spcBef>
                <a:spcPts val="600"/>
              </a:spcBef>
              <a:defRPr/>
            </a:pPr>
            <a:r>
              <a:rPr lang="en-GB" dirty="0" smtClean="0"/>
              <a:t>The test with which production is tested is a </a:t>
            </a:r>
            <a:r>
              <a:rPr lang="en-GB" dirty="0" err="1" smtClean="0"/>
              <a:t>leveled</a:t>
            </a:r>
            <a:r>
              <a:rPr lang="en-GB" dirty="0" smtClean="0"/>
              <a:t> test.</a:t>
            </a:r>
          </a:p>
          <a:p>
            <a:pPr>
              <a:spcBef>
                <a:spcPts val="600"/>
              </a:spcBef>
              <a:defRPr/>
            </a:pPr>
            <a:r>
              <a:rPr lang="en-GB" dirty="0" smtClean="0"/>
              <a:t>Its purpose to verify …</a:t>
            </a:r>
            <a:endParaRPr lang="en-GB" dirty="0" smtClean="0"/>
          </a:p>
        </p:txBody>
      </p:sp>
    </p:spTree>
    <p:extLst>
      <p:ext uri="{BB962C8B-B14F-4D97-AF65-F5344CB8AC3E}">
        <p14:creationId xmlns:p14="http://schemas.microsoft.com/office/powerpoint/2010/main" val="1438564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dirty="0" smtClean="0"/>
              <a:t>Promoting multilingualism </a:t>
            </a:r>
            <a:endParaRPr lang="en-GB" dirty="0"/>
          </a:p>
        </p:txBody>
      </p:sp>
      <p:sp>
        <p:nvSpPr>
          <p:cNvPr id="5123" name="Content Placeholder 2"/>
          <p:cNvSpPr>
            <a:spLocks noGrp="1"/>
          </p:cNvSpPr>
          <p:nvPr>
            <p:ph idx="1"/>
          </p:nvPr>
        </p:nvSpPr>
        <p:spPr/>
        <p:txBody>
          <a:bodyPr>
            <a:normAutofit/>
          </a:bodyPr>
          <a:lstStyle/>
          <a:p>
            <a:pPr marL="0" indent="0">
              <a:buNone/>
            </a:pPr>
            <a:r>
              <a:rPr lang="en-GB" altLang="en-US" dirty="0" smtClean="0">
                <a:effectLst/>
              </a:rPr>
              <a:t>Two of our most important projects are: </a:t>
            </a:r>
          </a:p>
          <a:p>
            <a:pPr marL="342900" lvl="1" indent="-342900">
              <a:buFont typeface="Arial" panose="020B0604020202020204" pitchFamily="34" charset="0"/>
              <a:buChar char="•"/>
            </a:pPr>
            <a:r>
              <a:rPr lang="en-GB" altLang="en-US" sz="3200" dirty="0" smtClean="0">
                <a:effectLst/>
              </a:rPr>
              <a:t>a new integrated multilingual curriculum for the most commonly taught European languages.</a:t>
            </a:r>
          </a:p>
          <a:p>
            <a:pPr marL="342900" lvl="1" indent="-342900">
              <a:buFont typeface="Arial" panose="020B0604020202020204" pitchFamily="34" charset="0"/>
              <a:buChar char="•"/>
            </a:pPr>
            <a:r>
              <a:rPr lang="en-GB" altLang="en-US" sz="3200" dirty="0" smtClean="0">
                <a:effectLst/>
              </a:rPr>
              <a:t>a multilingual foreign language examinations suite, leading to a state certificate for language proficiency, known with the Greek acronym KPG.</a:t>
            </a:r>
            <a:endParaRPr lang="en-GB" altLang="en-US" sz="3200" dirty="0" smtClean="0">
              <a:effectLst/>
            </a:endParaRPr>
          </a:p>
        </p:txBody>
      </p:sp>
    </p:spTree>
    <p:extLst>
      <p:ext uri="{BB962C8B-B14F-4D97-AF65-F5344CB8AC3E}">
        <p14:creationId xmlns:p14="http://schemas.microsoft.com/office/powerpoint/2010/main" val="552741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Θέση περιεχομένου 5" descr="Testing speaking and writing&#10;"/>
          <p:cNvGraphicFramePr>
            <a:graphicFrameLocks noGrp="1"/>
          </p:cNvGraphicFramePr>
          <p:nvPr>
            <p:ph idx="1"/>
            <p:extLst>
              <p:ext uri="{D42A27DB-BD31-4B8C-83A1-F6EECF244321}">
                <p14:modId xmlns:p14="http://schemas.microsoft.com/office/powerpoint/2010/main" val="651822097"/>
              </p:ext>
            </p:extLst>
          </p:nvPr>
        </p:nvGraphicFramePr>
        <p:xfrm>
          <a:off x="463550" y="15573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pPr algn="ctr">
              <a:defRPr/>
            </a:pPr>
            <a:r>
              <a:rPr lang="en-GB" dirty="0" smtClean="0"/>
              <a:t>Testing levelled performance </a:t>
            </a:r>
            <a:endParaRPr lang="en-GB" dirty="0"/>
          </a:p>
        </p:txBody>
      </p:sp>
    </p:spTree>
    <p:extLst>
      <p:ext uri="{BB962C8B-B14F-4D97-AF65-F5344CB8AC3E}">
        <p14:creationId xmlns:p14="http://schemas.microsoft.com/office/powerpoint/2010/main" val="4042498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Oral</a:t>
            </a:r>
            <a:r>
              <a:rPr lang="en-GB" sz="4000" dirty="0" smtClean="0"/>
              <a:t> </a:t>
            </a:r>
            <a:r>
              <a:rPr lang="en-GB" dirty="0" smtClean="0"/>
              <a:t>production</a:t>
            </a:r>
            <a:endParaRPr lang="en-GB" dirty="0"/>
          </a:p>
        </p:txBody>
      </p:sp>
      <p:sp>
        <p:nvSpPr>
          <p:cNvPr id="32771" name="Content Placeholder 2"/>
          <p:cNvSpPr>
            <a:spLocks noGrp="1"/>
          </p:cNvSpPr>
          <p:nvPr>
            <p:ph idx="1"/>
          </p:nvPr>
        </p:nvSpPr>
        <p:spPr/>
        <p:txBody>
          <a:bodyPr>
            <a:normAutofit/>
          </a:bodyPr>
          <a:lstStyle/>
          <a:p>
            <a:r>
              <a:rPr lang="en-GB" altLang="en-US" dirty="0" smtClean="0">
                <a:effectLst/>
              </a:rPr>
              <a:t>Similar test tasks across languages are aimed to assess context specific:</a:t>
            </a:r>
          </a:p>
          <a:p>
            <a:pPr lvl="1">
              <a:buSzPct val="65000"/>
            </a:pPr>
            <a:r>
              <a:rPr lang="en-GB" altLang="en-US" sz="3000" dirty="0" smtClean="0">
                <a:effectLst/>
              </a:rPr>
              <a:t>oral performance, stimulated by visual or multimodal texts in the target language. </a:t>
            </a:r>
          </a:p>
          <a:p>
            <a:pPr lvl="1">
              <a:buSzPct val="65000"/>
            </a:pPr>
            <a:r>
              <a:rPr lang="en-GB" altLang="en-US" sz="3000" dirty="0" smtClean="0">
                <a:effectLst/>
              </a:rPr>
              <a:t>oral mediation performance, stimulated by texts in the home language. </a:t>
            </a:r>
            <a:endParaRPr lang="en-GB" altLang="en-US" sz="3000" dirty="0" smtClean="0">
              <a:effectLst/>
            </a:endParaRPr>
          </a:p>
        </p:txBody>
      </p:sp>
    </p:spTree>
    <p:extLst>
      <p:ext uri="{BB962C8B-B14F-4D97-AF65-F5344CB8AC3E}">
        <p14:creationId xmlns:p14="http://schemas.microsoft.com/office/powerpoint/2010/main" val="3641871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dirty="0" smtClean="0"/>
              <a:t>Speaking task (German B1)</a:t>
            </a:r>
            <a:endParaRPr lang="en-GB" dirty="0"/>
          </a:p>
        </p:txBody>
      </p:sp>
      <p:pic>
        <p:nvPicPr>
          <p:cNvPr id="1026" name="Picture 2" descr="[DECORATIV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41601" y="1710920"/>
            <a:ext cx="5273497" cy="4218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9525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dirty="0" smtClean="0"/>
              <a:t>Speaking task (Italian B2)</a:t>
            </a:r>
            <a:endParaRPr lang="en-GB" dirty="0"/>
          </a:p>
        </p:txBody>
      </p:sp>
      <p:pic>
        <p:nvPicPr>
          <p:cNvPr id="2050" name="Picture 2" descr="[DECORATIV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9527" y="1557338"/>
            <a:ext cx="5037645"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3813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dirty="0" smtClean="0"/>
              <a:t>Speaking task (Spanish B2)</a:t>
            </a:r>
            <a:endParaRPr lang="en-GB" dirty="0"/>
          </a:p>
        </p:txBody>
      </p:sp>
      <p:pic>
        <p:nvPicPr>
          <p:cNvPr id="3074" name="Picture 2" descr="[DECORATIV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9527" y="1557338"/>
            <a:ext cx="5037645"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2398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dirty="0" smtClean="0"/>
              <a:t>Mediation in English (C2)</a:t>
            </a:r>
            <a:endParaRPr lang="en-GB" dirty="0"/>
          </a:p>
        </p:txBody>
      </p:sp>
      <p:pic>
        <p:nvPicPr>
          <p:cNvPr id="4098" name="Picture 2" descr="[DECORATIV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72220" y="1557338"/>
            <a:ext cx="481226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2772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dirty="0" smtClean="0"/>
              <a:t>Writing production</a:t>
            </a:r>
            <a:endParaRPr lang="en-GB" dirty="0"/>
          </a:p>
        </p:txBody>
      </p:sp>
      <p:sp>
        <p:nvSpPr>
          <p:cNvPr id="3" name="Content Placeholder 2"/>
          <p:cNvSpPr>
            <a:spLocks noGrp="1"/>
          </p:cNvSpPr>
          <p:nvPr>
            <p:ph idx="1"/>
          </p:nvPr>
        </p:nvSpPr>
        <p:spPr/>
        <p:txBody>
          <a:bodyPr/>
          <a:lstStyle/>
          <a:p>
            <a:pPr marL="0" indent="0">
              <a:buClr>
                <a:srgbClr val="C00000"/>
              </a:buClr>
              <a:buNone/>
              <a:defRPr/>
            </a:pPr>
            <a:r>
              <a:rPr lang="en-GB" dirty="0" smtClean="0"/>
              <a:t>Similar test tasks across languages are aimed to assess context specific:</a:t>
            </a:r>
          </a:p>
          <a:p>
            <a:pPr marL="457200" lvl="1" indent="-457200">
              <a:buSzPct val="65000"/>
              <a:buFont typeface="Arial" panose="020B0604020202020204" pitchFamily="34" charset="0"/>
              <a:buChar char="•"/>
              <a:defRPr/>
            </a:pPr>
            <a:r>
              <a:rPr lang="en-GB" sz="3200" b="1" dirty="0" smtClean="0"/>
              <a:t>writing performance</a:t>
            </a:r>
            <a:r>
              <a:rPr lang="en-GB" sz="3200" dirty="0" smtClean="0"/>
              <a:t>, stimulated by cues, visual or multimodal texts in the target language.</a:t>
            </a:r>
          </a:p>
          <a:p>
            <a:pPr marL="457200" lvl="1" indent="-457200">
              <a:buSzPct val="65000"/>
              <a:buFont typeface="Arial" panose="020B0604020202020204" pitchFamily="34" charset="0"/>
              <a:buChar char="•"/>
              <a:defRPr/>
            </a:pPr>
            <a:r>
              <a:rPr lang="en-GB" sz="3200" b="1" dirty="0" smtClean="0"/>
              <a:t>written mediation performance</a:t>
            </a:r>
            <a:r>
              <a:rPr lang="en-GB" sz="3200" dirty="0" smtClean="0"/>
              <a:t>, stimulated by texts in the home language. </a:t>
            </a:r>
          </a:p>
          <a:p>
            <a:pPr>
              <a:defRPr/>
            </a:pPr>
            <a:endParaRPr lang="en-GB" dirty="0"/>
          </a:p>
        </p:txBody>
      </p:sp>
    </p:spTree>
    <p:extLst>
      <p:ext uri="{BB962C8B-B14F-4D97-AF65-F5344CB8AC3E}">
        <p14:creationId xmlns:p14="http://schemas.microsoft.com/office/powerpoint/2010/main" val="810440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dirty="0" smtClean="0"/>
              <a:t>Writing task (French B2)</a:t>
            </a:r>
            <a:endParaRPr lang="en-GB" dirty="0"/>
          </a:p>
        </p:txBody>
      </p:sp>
      <p:pic>
        <p:nvPicPr>
          <p:cNvPr id="9" name="Content Placeholder 5" descr="[DECORATIVE]"/>
          <p:cNvPicPr>
            <a:picLocks noGrp="1"/>
          </p:cNvPicPr>
          <p:nvPr>
            <p:ph idx="1"/>
          </p:nvPr>
        </p:nvPicPr>
        <p:blipFill rotWithShape="1">
          <a:blip r:embed="rId2" cstate="screen">
            <a:extLst>
              <a:ext uri="{28A0092B-C50C-407E-A947-70E740481C1C}">
                <a14:useLocalDpi xmlns:a14="http://schemas.microsoft.com/office/drawing/2010/main"/>
              </a:ext>
            </a:extLst>
          </a:blip>
          <a:srcRect/>
          <a:stretch/>
        </p:blipFill>
        <p:spPr>
          <a:xfrm>
            <a:off x="1979712" y="1541928"/>
            <a:ext cx="5184576" cy="4263335"/>
          </a:xfrm>
        </p:spPr>
      </p:pic>
    </p:spTree>
    <p:extLst>
      <p:ext uri="{BB962C8B-B14F-4D97-AF65-F5344CB8AC3E}">
        <p14:creationId xmlns:p14="http://schemas.microsoft.com/office/powerpoint/2010/main" val="2139963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dirty="0" smtClean="0"/>
              <a:t>Writing task (Spanish A2)</a:t>
            </a:r>
            <a:endParaRPr lang="en-GB" dirty="0"/>
          </a:p>
        </p:txBody>
      </p:sp>
      <p:pic>
        <p:nvPicPr>
          <p:cNvPr id="5122" name="Picture 2" descr="[DECORATIV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21951" y="1557338"/>
            <a:ext cx="6712798"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4750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dirty="0" smtClean="0"/>
              <a:t>Writing task (English A1)</a:t>
            </a:r>
            <a:endParaRPr lang="en-GB" dirty="0"/>
          </a:p>
        </p:txBody>
      </p:sp>
      <p:pic>
        <p:nvPicPr>
          <p:cNvPr id="40963" name="Content Placeholder 5" descr="[DECORATIVE]"/>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320932" y="1557338"/>
            <a:ext cx="6514835" cy="4525962"/>
          </a:xfrm>
        </p:spPr>
      </p:pic>
    </p:spTree>
    <p:extLst>
      <p:ext uri="{BB962C8B-B14F-4D97-AF65-F5344CB8AC3E}">
        <p14:creationId xmlns:p14="http://schemas.microsoft.com/office/powerpoint/2010/main" val="2424485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dirty="0" smtClean="0"/>
              <a:t>What is the KPG exam suite?  </a:t>
            </a:r>
            <a:endParaRPr lang="en-GB" dirty="0"/>
          </a:p>
        </p:txBody>
      </p:sp>
      <p:sp>
        <p:nvSpPr>
          <p:cNvPr id="6147" name="Content Placeholder 2"/>
          <p:cNvSpPr>
            <a:spLocks noGrp="1"/>
          </p:cNvSpPr>
          <p:nvPr>
            <p:ph idx="1"/>
          </p:nvPr>
        </p:nvSpPr>
        <p:spPr/>
        <p:txBody>
          <a:bodyPr>
            <a:normAutofit/>
          </a:bodyPr>
          <a:lstStyle/>
          <a:p>
            <a:pPr>
              <a:spcBef>
                <a:spcPts val="1200"/>
              </a:spcBef>
            </a:pPr>
            <a:r>
              <a:rPr lang="en-GB" altLang="en-US" dirty="0" smtClean="0">
                <a:effectLst/>
              </a:rPr>
              <a:t>Developed by a group of experts appointed by the Greek Ministry of Education, it is an examination suite for the foreign languages most widely taught in Europe.</a:t>
            </a:r>
          </a:p>
          <a:p>
            <a:pPr>
              <a:spcBef>
                <a:spcPts val="1200"/>
              </a:spcBef>
            </a:pPr>
            <a:r>
              <a:rPr lang="en-GB" altLang="en-US" dirty="0" smtClean="0">
                <a:effectLst/>
              </a:rPr>
              <a:t>It has been designed from the beginning as a multilingual framework. </a:t>
            </a:r>
            <a:endParaRPr lang="en-GB" altLang="en-US" dirty="0" smtClean="0">
              <a:effectLst/>
            </a:endParaRPr>
          </a:p>
        </p:txBody>
      </p:sp>
    </p:spTree>
    <p:extLst>
      <p:ext uri="{BB962C8B-B14F-4D97-AF65-F5344CB8AC3E}">
        <p14:creationId xmlns:p14="http://schemas.microsoft.com/office/powerpoint/2010/main" val="2662544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dirty="0" smtClean="0"/>
              <a:t>Written mediation in Italian (C1)</a:t>
            </a:r>
            <a:endParaRPr lang="en-GB" dirty="0"/>
          </a:p>
        </p:txBody>
      </p:sp>
      <p:pic>
        <p:nvPicPr>
          <p:cNvPr id="41987" name="Content Placeholder 6" descr="[DECORATIVE]"/>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000366" y="1557338"/>
            <a:ext cx="5155967" cy="4525962"/>
          </a:xfrm>
        </p:spPr>
      </p:pic>
    </p:spTree>
    <p:extLst>
      <p:ext uri="{BB962C8B-B14F-4D97-AF65-F5344CB8AC3E}">
        <p14:creationId xmlns:p14="http://schemas.microsoft.com/office/powerpoint/2010/main" val="1463708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dirty="0" smtClean="0"/>
              <a:t>The Piloting Tool </a:t>
            </a:r>
            <a:endParaRPr lang="en-GB" dirty="0"/>
          </a:p>
        </p:txBody>
      </p:sp>
      <p:sp>
        <p:nvSpPr>
          <p:cNvPr id="3" name="Content Placeholder 2"/>
          <p:cNvSpPr>
            <a:spLocks noGrp="1"/>
          </p:cNvSpPr>
          <p:nvPr>
            <p:ph idx="1"/>
          </p:nvPr>
        </p:nvSpPr>
        <p:spPr/>
        <p:txBody>
          <a:bodyPr>
            <a:normAutofit/>
          </a:bodyPr>
          <a:lstStyle/>
          <a:p>
            <a:pPr>
              <a:defRPr/>
            </a:pPr>
            <a:r>
              <a:rPr lang="en-GB" dirty="0" smtClean="0">
                <a:effectLst/>
              </a:rPr>
              <a:t>It’s a management system linked to the Authoring Tool. </a:t>
            </a:r>
          </a:p>
          <a:p>
            <a:pPr>
              <a:defRPr/>
            </a:pPr>
            <a:r>
              <a:rPr lang="en-GB" dirty="0" smtClean="0">
                <a:effectLst/>
              </a:rPr>
              <a:t>Its purpose is to manage trial runs (or the piloting) of each test task, in real-time conditions, with a view to examining the task’s validity. </a:t>
            </a:r>
            <a:endParaRPr lang="en-GB" dirty="0" smtClean="0">
              <a:effectLst/>
            </a:endParaRPr>
          </a:p>
        </p:txBody>
      </p:sp>
    </p:spTree>
    <p:extLst>
      <p:ext uri="{BB962C8B-B14F-4D97-AF65-F5344CB8AC3E}">
        <p14:creationId xmlns:p14="http://schemas.microsoft.com/office/powerpoint/2010/main" val="1259555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GB" dirty="0" smtClean="0"/>
              <a:t>The Integrated Foreign Languages Curriculum (IFLC)</a:t>
            </a:r>
            <a:endParaRPr lang="en-GB" dirty="0"/>
          </a:p>
        </p:txBody>
      </p:sp>
      <p:sp>
        <p:nvSpPr>
          <p:cNvPr id="3" name="Text Placeholder 2"/>
          <p:cNvSpPr>
            <a:spLocks noGrp="1"/>
          </p:cNvSpPr>
          <p:nvPr>
            <p:ph type="body" idx="1"/>
          </p:nvPr>
        </p:nvSpPr>
        <p:spPr/>
        <p:txBody>
          <a:bodyPr/>
          <a:lstStyle/>
          <a:p>
            <a:endParaRPr lang="el-GR"/>
          </a:p>
        </p:txBody>
      </p:sp>
    </p:spTree>
    <p:extLst>
      <p:ext uri="{BB962C8B-B14F-4D97-AF65-F5344CB8AC3E}">
        <p14:creationId xmlns:p14="http://schemas.microsoft.com/office/powerpoint/2010/main" val="2221870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GB" sz="4000" dirty="0" smtClean="0"/>
              <a:t>What is the Integrated Curriculum for Foreign Languages (IFLC)? </a:t>
            </a:r>
            <a:endParaRPr lang="en-GB" sz="4000" dirty="0"/>
          </a:p>
        </p:txBody>
      </p:sp>
      <p:sp>
        <p:nvSpPr>
          <p:cNvPr id="46083" name="Content Placeholder 2"/>
          <p:cNvSpPr>
            <a:spLocks noGrp="1"/>
          </p:cNvSpPr>
          <p:nvPr>
            <p:ph idx="1"/>
          </p:nvPr>
        </p:nvSpPr>
        <p:spPr/>
        <p:txBody>
          <a:bodyPr>
            <a:noAutofit/>
          </a:bodyPr>
          <a:lstStyle/>
          <a:p>
            <a:r>
              <a:rPr lang="en-GB" altLang="en-US" sz="2600" dirty="0" smtClean="0">
                <a:effectLst/>
              </a:rPr>
              <a:t>Developed by a team of experts at the </a:t>
            </a:r>
            <a:r>
              <a:rPr lang="en-GB" altLang="en-US" sz="2600" dirty="0" err="1" smtClean="0">
                <a:effectLst/>
              </a:rPr>
              <a:t>RCeL</a:t>
            </a:r>
            <a:r>
              <a:rPr lang="en-GB" altLang="en-US" sz="2600" dirty="0" smtClean="0">
                <a:effectLst/>
              </a:rPr>
              <a:t>, </a:t>
            </a:r>
            <a:r>
              <a:rPr lang="en-GB" altLang="en-US" sz="2600" dirty="0" err="1" smtClean="0">
                <a:effectLst/>
              </a:rPr>
              <a:t>UoA</a:t>
            </a:r>
            <a:r>
              <a:rPr lang="en-GB" altLang="en-US" sz="2600" dirty="0" smtClean="0">
                <a:effectLst/>
              </a:rPr>
              <a:t>, as a component of the new National School Curriculum, this document constitutes a curriculum ‘framework’ which describes the language learning outcomes expected at key stages in school.</a:t>
            </a:r>
          </a:p>
          <a:p>
            <a:r>
              <a:rPr lang="en-GB" altLang="en-US" sz="2600" dirty="0" smtClean="0">
                <a:effectLst/>
              </a:rPr>
              <a:t>The IFLC presents language teaching and learning content in terms of levels, equivalent to the 6 proficiency levels of the CEFR.</a:t>
            </a:r>
          </a:p>
          <a:p>
            <a:r>
              <a:rPr lang="en-GB" altLang="en-US" sz="2600" dirty="0" smtClean="0">
                <a:effectLst/>
              </a:rPr>
              <a:t>It is a data-driven curriculum for the foreign languages taught in school, i.e., English, French, German, Italian and Spanish.</a:t>
            </a:r>
            <a:endParaRPr lang="en-GB" altLang="en-US" sz="2600" dirty="0" smtClean="0">
              <a:effectLst/>
            </a:endParaRPr>
          </a:p>
        </p:txBody>
      </p:sp>
    </p:spTree>
    <p:extLst>
      <p:ext uri="{BB962C8B-B14F-4D97-AF65-F5344CB8AC3E}">
        <p14:creationId xmlns:p14="http://schemas.microsoft.com/office/powerpoint/2010/main" val="2691285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dirty="0"/>
              <a:t>The pilot version of the </a:t>
            </a:r>
            <a:r>
              <a:rPr lang="en-GB" dirty="0" smtClean="0"/>
              <a:t>IFLC (1/2) </a:t>
            </a:r>
            <a:endParaRPr lang="el-GR" dirty="0"/>
          </a:p>
        </p:txBody>
      </p:sp>
      <p:sp>
        <p:nvSpPr>
          <p:cNvPr id="47107" name="Content Placeholder 2"/>
          <p:cNvSpPr>
            <a:spLocks noGrp="1"/>
          </p:cNvSpPr>
          <p:nvPr>
            <p:ph idx="1"/>
          </p:nvPr>
        </p:nvSpPr>
        <p:spPr/>
        <p:txBody>
          <a:bodyPr>
            <a:normAutofit/>
          </a:bodyPr>
          <a:lstStyle/>
          <a:p>
            <a:r>
              <a:rPr lang="en-GB" altLang="en-US" sz="2800" dirty="0" smtClean="0">
                <a:effectLst/>
              </a:rPr>
              <a:t>It includes levelled descriptors (what the language user should be able to do at different levels of language proficiency) in different situational contexts.</a:t>
            </a:r>
          </a:p>
          <a:p>
            <a:r>
              <a:rPr lang="en-GB" altLang="en-US" sz="2800" dirty="0" smtClean="0">
                <a:effectLst/>
              </a:rPr>
              <a:t>IFLC descriptors are based on the KPG descriptors, which have been  empirically trialled for several years through the levelled test tasks in test papers.</a:t>
            </a:r>
          </a:p>
        </p:txBody>
      </p:sp>
    </p:spTree>
    <p:extLst>
      <p:ext uri="{BB962C8B-B14F-4D97-AF65-F5344CB8AC3E}">
        <p14:creationId xmlns:p14="http://schemas.microsoft.com/office/powerpoint/2010/main" val="2545189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dirty="0"/>
              <a:t>The pilot version of the IFLC </a:t>
            </a:r>
            <a:r>
              <a:rPr lang="en-GB" dirty="0" smtClean="0"/>
              <a:t>(2/2</a:t>
            </a:r>
            <a:r>
              <a:rPr lang="en-GB" dirty="0"/>
              <a:t>) </a:t>
            </a:r>
            <a:endParaRPr lang="el-GR" dirty="0"/>
          </a:p>
        </p:txBody>
      </p:sp>
      <p:sp>
        <p:nvSpPr>
          <p:cNvPr id="3" name="Content Placeholder 2"/>
          <p:cNvSpPr>
            <a:spLocks noGrp="1"/>
          </p:cNvSpPr>
          <p:nvPr>
            <p:ph idx="1"/>
          </p:nvPr>
        </p:nvSpPr>
        <p:spPr/>
        <p:txBody>
          <a:bodyPr>
            <a:noAutofit/>
          </a:bodyPr>
          <a:lstStyle/>
          <a:p>
            <a:pPr>
              <a:spcBef>
                <a:spcPts val="600"/>
              </a:spcBef>
              <a:defRPr/>
            </a:pPr>
            <a:r>
              <a:rPr lang="en-GB" sz="2600" dirty="0" smtClean="0">
                <a:effectLst/>
              </a:rPr>
              <a:t>In order to be included in the IFLC, the KPG descriptors had to be revised as </a:t>
            </a:r>
            <a:r>
              <a:rPr lang="en-GB" sz="2600" b="1" dirty="0" smtClean="0">
                <a:effectLst/>
              </a:rPr>
              <a:t>learning outcome objectives</a:t>
            </a:r>
            <a:r>
              <a:rPr lang="en-GB" sz="2600" dirty="0" smtClean="0">
                <a:effectLst/>
              </a:rPr>
              <a:t>, using insights from additional resources such as: </a:t>
            </a:r>
          </a:p>
          <a:p>
            <a:pPr lvl="1">
              <a:spcBef>
                <a:spcPts val="600"/>
              </a:spcBef>
              <a:defRPr/>
            </a:pPr>
            <a:r>
              <a:rPr lang="en-GB" sz="2600" dirty="0"/>
              <a:t>previous curricula for foreign languages and </a:t>
            </a:r>
            <a:r>
              <a:rPr lang="en-GB" sz="2600" dirty="0" smtClean="0"/>
              <a:t>syllabi.</a:t>
            </a:r>
            <a:endParaRPr lang="en-GB" sz="2600" dirty="0"/>
          </a:p>
          <a:p>
            <a:pPr lvl="1">
              <a:spcBef>
                <a:spcPts val="600"/>
              </a:spcBef>
              <a:defRPr/>
            </a:pPr>
            <a:r>
              <a:rPr lang="en-GB" sz="2600" dirty="0" smtClean="0">
                <a:effectLst/>
              </a:rPr>
              <a:t>foreign language course books used in Greek state schools.</a:t>
            </a:r>
          </a:p>
          <a:p>
            <a:pPr lvl="1">
              <a:spcBef>
                <a:spcPts val="600"/>
              </a:spcBef>
              <a:defRPr/>
            </a:pPr>
            <a:r>
              <a:rPr lang="en-GB" sz="2600" dirty="0"/>
              <a:t>t</a:t>
            </a:r>
            <a:r>
              <a:rPr lang="en-GB" sz="2600" dirty="0" smtClean="0">
                <a:effectLst/>
              </a:rPr>
              <a:t>est tasks for each of the competences to be developed.</a:t>
            </a:r>
          </a:p>
          <a:p>
            <a:pPr lvl="1">
              <a:spcBef>
                <a:spcPts val="600"/>
              </a:spcBef>
              <a:defRPr/>
            </a:pPr>
            <a:r>
              <a:rPr lang="en-GB" sz="2600" dirty="0" smtClean="0">
                <a:effectLst/>
              </a:rPr>
              <a:t>learner data drawn from the scripts produced by different language candidates in the KPG exams.</a:t>
            </a:r>
            <a:endParaRPr lang="el-GR" sz="2600" dirty="0" smtClean="0">
              <a:effectLst/>
            </a:endParaRPr>
          </a:p>
        </p:txBody>
      </p:sp>
    </p:spTree>
    <p:extLst>
      <p:ext uri="{BB962C8B-B14F-4D97-AF65-F5344CB8AC3E}">
        <p14:creationId xmlns:p14="http://schemas.microsoft.com/office/powerpoint/2010/main" val="3140077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dirty="0"/>
              <a:t>The content of the IFLC </a:t>
            </a:r>
            <a:endParaRPr lang="el-GR" dirty="0"/>
          </a:p>
        </p:txBody>
      </p:sp>
      <p:sp>
        <p:nvSpPr>
          <p:cNvPr id="49155" name="Content Placeholder 2"/>
          <p:cNvSpPr>
            <a:spLocks noGrp="1"/>
          </p:cNvSpPr>
          <p:nvPr>
            <p:ph idx="1"/>
          </p:nvPr>
        </p:nvSpPr>
        <p:spPr/>
        <p:txBody>
          <a:bodyPr>
            <a:normAutofit/>
          </a:bodyPr>
          <a:lstStyle/>
          <a:p>
            <a:pPr marL="0" indent="0">
              <a:buNone/>
            </a:pPr>
            <a:r>
              <a:rPr lang="en-GB" altLang="en-US" sz="2800" dirty="0" smtClean="0">
                <a:effectLst/>
              </a:rPr>
              <a:t>Articulated as can-do statements, the IFLC descriptors have been systematically structured in terms of regulated accounts of: </a:t>
            </a:r>
          </a:p>
          <a:p>
            <a:pPr marL="342900" lvl="1" indent="-342900">
              <a:buFont typeface="Arial" panose="020B0604020202020204" pitchFamily="34" charset="0"/>
              <a:buChar char="•"/>
            </a:pPr>
            <a:r>
              <a:rPr lang="en-GB" altLang="en-US" dirty="0" smtClean="0">
                <a:effectLst/>
              </a:rPr>
              <a:t>communicative competences (linguistic, functional, pragmatic).</a:t>
            </a:r>
          </a:p>
          <a:p>
            <a:pPr marL="342900" lvl="1" indent="-342900">
              <a:buFont typeface="Arial" panose="020B0604020202020204" pitchFamily="34" charset="0"/>
              <a:buChar char="•"/>
            </a:pPr>
            <a:r>
              <a:rPr lang="en-GB" altLang="en-US" dirty="0" smtClean="0">
                <a:effectLst/>
              </a:rPr>
              <a:t>cognitive processes reified in learning tasks (e.g. identification of information in text, sorting of information, text summarization, etc.).</a:t>
            </a:r>
          </a:p>
        </p:txBody>
      </p:sp>
    </p:spTree>
    <p:extLst>
      <p:ext uri="{BB962C8B-B14F-4D97-AF65-F5344CB8AC3E}">
        <p14:creationId xmlns:p14="http://schemas.microsoft.com/office/powerpoint/2010/main" val="1727518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dirty="0"/>
              <a:t>The IFLC descriptors </a:t>
            </a:r>
            <a:endParaRPr lang="el-GR" dirty="0"/>
          </a:p>
        </p:txBody>
      </p:sp>
      <p:sp>
        <p:nvSpPr>
          <p:cNvPr id="3" name="Content Placeholder 2"/>
          <p:cNvSpPr>
            <a:spLocks noGrp="1"/>
          </p:cNvSpPr>
          <p:nvPr>
            <p:ph idx="1"/>
          </p:nvPr>
        </p:nvSpPr>
        <p:spPr/>
        <p:txBody>
          <a:bodyPr>
            <a:normAutofit/>
          </a:bodyPr>
          <a:lstStyle/>
          <a:p>
            <a:pPr marL="0" indent="0">
              <a:buNone/>
              <a:defRPr/>
            </a:pPr>
            <a:r>
              <a:rPr lang="en-GB" sz="3000" dirty="0" smtClean="0">
                <a:effectLst/>
              </a:rPr>
              <a:t>These descriptors were then linked </a:t>
            </a:r>
            <a:r>
              <a:rPr lang="en-GB" sz="3000" dirty="0" smtClean="0">
                <a:effectLst/>
              </a:rPr>
              <a:t>with:</a:t>
            </a:r>
          </a:p>
          <a:p>
            <a:pPr>
              <a:defRPr/>
            </a:pPr>
            <a:r>
              <a:rPr lang="en-GB" sz="3000" dirty="0" smtClean="0">
                <a:effectLst/>
              </a:rPr>
              <a:t>meta-data </a:t>
            </a:r>
            <a:r>
              <a:rPr lang="en-GB" sz="3000" dirty="0" smtClean="0">
                <a:effectLst/>
              </a:rPr>
              <a:t>from the KPG Task Typology (the result of task analysis leading to a model language-use in communicative contexts) </a:t>
            </a:r>
            <a:endParaRPr lang="en-GB" sz="3000" dirty="0" smtClean="0">
              <a:effectLst/>
            </a:endParaRPr>
          </a:p>
          <a:p>
            <a:pPr>
              <a:defRPr/>
            </a:pPr>
            <a:r>
              <a:rPr lang="en-GB" sz="3000" dirty="0" smtClean="0">
                <a:effectLst/>
              </a:rPr>
              <a:t>a </a:t>
            </a:r>
            <a:r>
              <a:rPr lang="en-GB" sz="3000" dirty="0" smtClean="0">
                <a:effectLst/>
              </a:rPr>
              <a:t>subset of data acquired from syllabi and language teaching or testing materials were also used for specifying the IFLC descriptors and distributing them across levels.</a:t>
            </a:r>
            <a:endParaRPr lang="el-GR" sz="3000" dirty="0" smtClean="0">
              <a:effectLst/>
            </a:endParaRPr>
          </a:p>
          <a:p>
            <a:pPr>
              <a:defRPr/>
            </a:pPr>
            <a:endParaRPr lang="el-GR" sz="3000" dirty="0"/>
          </a:p>
        </p:txBody>
      </p:sp>
    </p:spTree>
    <p:extLst>
      <p:ext uri="{BB962C8B-B14F-4D97-AF65-F5344CB8AC3E}">
        <p14:creationId xmlns:p14="http://schemas.microsoft.com/office/powerpoint/2010/main" val="2364144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GB" dirty="0" smtClean="0"/>
              <a:t>Language theory behind the descriptors</a:t>
            </a:r>
            <a:endParaRPr lang="en-GB" dirty="0"/>
          </a:p>
        </p:txBody>
      </p:sp>
      <p:sp>
        <p:nvSpPr>
          <p:cNvPr id="3" name="Content Placeholder 2"/>
          <p:cNvSpPr>
            <a:spLocks noGrp="1"/>
          </p:cNvSpPr>
          <p:nvPr>
            <p:ph idx="1"/>
          </p:nvPr>
        </p:nvSpPr>
        <p:spPr/>
        <p:txBody>
          <a:bodyPr>
            <a:noAutofit/>
          </a:bodyPr>
          <a:lstStyle/>
          <a:p>
            <a:pPr>
              <a:defRPr/>
            </a:pPr>
            <a:r>
              <a:rPr lang="en-GB" sz="2400" dirty="0" smtClean="0">
                <a:effectLst/>
              </a:rPr>
              <a:t>With an underlying view of language as a resource of meaning making) the IFLC can-do statements are formulated as social practices configured in texts.</a:t>
            </a:r>
          </a:p>
          <a:p>
            <a:pPr>
              <a:defRPr/>
            </a:pPr>
            <a:r>
              <a:rPr lang="en-GB" sz="2400" dirty="0" smtClean="0">
                <a:effectLst/>
              </a:rPr>
              <a:t>The term ‘text’ is defined as a coherent set of symbols, designed to articulate socially purposeful meaning. </a:t>
            </a:r>
          </a:p>
          <a:p>
            <a:pPr>
              <a:defRPr/>
            </a:pPr>
            <a:r>
              <a:rPr lang="en-GB" sz="2400" dirty="0" smtClean="0">
                <a:effectLst/>
              </a:rPr>
              <a:t>Texts are linked to context: the purpose for which each has been produced, the time and space constraints of the social situation to which each pertains, the knowledge, attitudes, and intentions of the participants in a given instance of communication. </a:t>
            </a:r>
          </a:p>
          <a:p>
            <a:pPr>
              <a:defRPr/>
            </a:pPr>
            <a:endParaRPr lang="en-GB" sz="2400" dirty="0"/>
          </a:p>
        </p:txBody>
      </p:sp>
    </p:spTree>
    <p:extLst>
      <p:ext uri="{BB962C8B-B14F-4D97-AF65-F5344CB8AC3E}">
        <p14:creationId xmlns:p14="http://schemas.microsoft.com/office/powerpoint/2010/main" val="261689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dirty="0"/>
              <a:t>IFLC vs. CEFR levelled </a:t>
            </a:r>
            <a:r>
              <a:rPr lang="en-GB" dirty="0" smtClean="0"/>
              <a:t>descriptors (1/3)</a:t>
            </a:r>
            <a:endParaRPr lang="el-GR" dirty="0"/>
          </a:p>
        </p:txBody>
      </p:sp>
      <p:sp>
        <p:nvSpPr>
          <p:cNvPr id="52227" name="Content Placeholder 2"/>
          <p:cNvSpPr>
            <a:spLocks noGrp="1"/>
          </p:cNvSpPr>
          <p:nvPr>
            <p:ph idx="1"/>
          </p:nvPr>
        </p:nvSpPr>
        <p:spPr/>
        <p:txBody>
          <a:bodyPr>
            <a:noAutofit/>
          </a:bodyPr>
          <a:lstStyle/>
          <a:p>
            <a:r>
              <a:rPr lang="en-GB" altLang="en-US" sz="2600" dirty="0" smtClean="0">
                <a:effectLst/>
              </a:rPr>
              <a:t>CEFR descriptors illustrate language use in terms of the language user’s control of the properties of language (with statements about the range of vocabulary control that the language user is expected to have, for example, or the degree of grammatical accuracy s/he should exhibit at each proficiency level).</a:t>
            </a:r>
          </a:p>
          <a:p>
            <a:r>
              <a:rPr lang="en-GB" altLang="en-US" sz="2600" dirty="0" smtClean="0">
                <a:effectLst/>
              </a:rPr>
              <a:t>The description is based on intuition (and influenced by a structural approach to language linearly classifying formal properties of language from easy to difficult.</a:t>
            </a:r>
          </a:p>
        </p:txBody>
      </p:sp>
    </p:spTree>
    <p:extLst>
      <p:ext uri="{BB962C8B-B14F-4D97-AF65-F5344CB8AC3E}">
        <p14:creationId xmlns:p14="http://schemas.microsoft.com/office/powerpoint/2010/main" val="280645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dirty="0" smtClean="0"/>
              <a:t>In what way is KPG a multilingual framework for language </a:t>
            </a:r>
            <a:r>
              <a:rPr lang="en-GB" sz="4900" dirty="0" smtClean="0"/>
              <a:t>tests?</a:t>
            </a:r>
            <a:endParaRPr lang="en-GB" sz="4900" dirty="0"/>
          </a:p>
        </p:txBody>
      </p:sp>
      <p:sp>
        <p:nvSpPr>
          <p:cNvPr id="7171" name="Content Placeholder 2"/>
          <p:cNvSpPr>
            <a:spLocks noGrp="1"/>
          </p:cNvSpPr>
          <p:nvPr>
            <p:ph idx="1"/>
          </p:nvPr>
        </p:nvSpPr>
        <p:spPr/>
        <p:txBody>
          <a:bodyPr>
            <a:normAutofit/>
          </a:bodyPr>
          <a:lstStyle/>
          <a:p>
            <a:pPr marL="0" indent="0">
              <a:spcBef>
                <a:spcPts val="600"/>
              </a:spcBef>
              <a:spcAft>
                <a:spcPts val="600"/>
              </a:spcAft>
              <a:buNone/>
            </a:pPr>
            <a:r>
              <a:rPr lang="en-GB" altLang="en-US" sz="2800" dirty="0" smtClean="0">
                <a:effectLst/>
              </a:rPr>
              <a:t>The KPG framework contains common:</a:t>
            </a:r>
          </a:p>
          <a:p>
            <a:pPr marL="342900" lvl="1" indent="-342900">
              <a:spcBef>
                <a:spcPts val="600"/>
              </a:spcBef>
              <a:spcAft>
                <a:spcPts val="600"/>
              </a:spcAft>
              <a:buFont typeface="Arial" panose="020B0604020202020204" pitchFamily="34" charset="0"/>
              <a:buChar char="•"/>
            </a:pPr>
            <a:r>
              <a:rPr lang="en-GB" altLang="en-US" dirty="0" smtClean="0">
                <a:effectLst/>
              </a:rPr>
              <a:t>proficiency scaling (aligned to the 6-level scale of the Council of Europe).</a:t>
            </a:r>
          </a:p>
          <a:p>
            <a:pPr marL="342900" lvl="1" indent="-342900">
              <a:spcBef>
                <a:spcPts val="600"/>
              </a:spcBef>
              <a:spcAft>
                <a:spcPts val="600"/>
              </a:spcAft>
              <a:buFont typeface="Arial" panose="020B0604020202020204" pitchFamily="34" charset="0"/>
              <a:buChar char="•"/>
            </a:pPr>
            <a:r>
              <a:rPr lang="en-GB" altLang="en-US" dirty="0" smtClean="0">
                <a:effectLst/>
              </a:rPr>
              <a:t>illustrative descriptors (aligned to the CEFR) but validated through empirical data.  </a:t>
            </a:r>
          </a:p>
          <a:p>
            <a:pPr marL="342900" lvl="1" indent="-342900">
              <a:spcBef>
                <a:spcPts val="600"/>
              </a:spcBef>
              <a:spcAft>
                <a:spcPts val="600"/>
              </a:spcAft>
              <a:buFont typeface="Arial" panose="020B0604020202020204" pitchFamily="34" charset="0"/>
              <a:buChar char="•"/>
            </a:pPr>
            <a:r>
              <a:rPr lang="en-GB" altLang="en-US" dirty="0" smtClean="0">
                <a:effectLst/>
              </a:rPr>
              <a:t>accompanying criterial features from all the languages tested.</a:t>
            </a:r>
          </a:p>
          <a:p>
            <a:pPr marL="342900" lvl="1" indent="-342900">
              <a:spcBef>
                <a:spcPts val="600"/>
              </a:spcBef>
              <a:spcAft>
                <a:spcPts val="600"/>
              </a:spcAft>
              <a:buFont typeface="Arial" panose="020B0604020202020204" pitchFamily="34" charset="0"/>
              <a:buChar char="•"/>
            </a:pPr>
            <a:r>
              <a:rPr lang="en-GB" altLang="en-US" dirty="0" smtClean="0">
                <a:effectLst/>
              </a:rPr>
              <a:t>(constructivist) view of language-in-use.</a:t>
            </a:r>
            <a:endParaRPr lang="en-GB" altLang="en-US" sz="2800" dirty="0" smtClean="0">
              <a:effectLst/>
            </a:endParaRPr>
          </a:p>
          <a:p>
            <a:pPr>
              <a:spcBef>
                <a:spcPts val="600"/>
              </a:spcBef>
              <a:spcAft>
                <a:spcPts val="600"/>
              </a:spcAft>
            </a:pPr>
            <a:endParaRPr lang="en-GB" altLang="en-US" sz="2800" dirty="0" smtClean="0">
              <a:effectLst/>
            </a:endParaRPr>
          </a:p>
        </p:txBody>
      </p:sp>
    </p:spTree>
    <p:extLst>
      <p:ext uri="{BB962C8B-B14F-4D97-AF65-F5344CB8AC3E}">
        <p14:creationId xmlns:p14="http://schemas.microsoft.com/office/powerpoint/2010/main" val="220703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dirty="0"/>
              <a:t>IFLC vs. CEFR levelled descriptors </a:t>
            </a:r>
            <a:r>
              <a:rPr lang="en-GB" dirty="0" smtClean="0"/>
              <a:t>(2/3)</a:t>
            </a:r>
            <a:endParaRPr lang="el-GR" dirty="0"/>
          </a:p>
        </p:txBody>
      </p:sp>
      <p:sp>
        <p:nvSpPr>
          <p:cNvPr id="53251" name="Content Placeholder 2"/>
          <p:cNvSpPr>
            <a:spLocks noGrp="1"/>
          </p:cNvSpPr>
          <p:nvPr>
            <p:ph idx="1"/>
          </p:nvPr>
        </p:nvSpPr>
        <p:spPr/>
        <p:txBody>
          <a:bodyPr>
            <a:noAutofit/>
          </a:bodyPr>
          <a:lstStyle/>
          <a:p>
            <a:pPr>
              <a:spcBef>
                <a:spcPts val="600"/>
              </a:spcBef>
            </a:pPr>
            <a:r>
              <a:rPr lang="en-GB" altLang="en-US" sz="2400" dirty="0" smtClean="0">
                <a:effectLst/>
              </a:rPr>
              <a:t>These statements are generic, functional characterisations of language proficiency, quite vague and open to personal interpretation.</a:t>
            </a:r>
          </a:p>
          <a:p>
            <a:pPr>
              <a:spcBef>
                <a:spcPts val="600"/>
              </a:spcBef>
            </a:pPr>
            <a:r>
              <a:rPr lang="en-US" altLang="en-US" sz="2400" dirty="0" smtClean="0">
                <a:effectLst/>
              </a:rPr>
              <a:t>Here are a couple of examples: </a:t>
            </a:r>
          </a:p>
          <a:p>
            <a:pPr lvl="1">
              <a:spcBef>
                <a:spcPts val="600"/>
              </a:spcBef>
            </a:pPr>
            <a:r>
              <a:rPr lang="en-US" altLang="en-US" sz="2400" dirty="0" smtClean="0">
                <a:effectLst/>
              </a:rPr>
              <a:t>C2 level learners are expected to maintain consistent grammatical control of complex language, even when attention is otherwise engaged.</a:t>
            </a:r>
          </a:p>
          <a:p>
            <a:pPr lvl="1">
              <a:spcBef>
                <a:spcPts val="600"/>
              </a:spcBef>
            </a:pPr>
            <a:r>
              <a:rPr lang="en-US" altLang="en-US" sz="2400" dirty="0" smtClean="0">
                <a:effectLst/>
              </a:rPr>
              <a:t>B2 learners are expected to have good grammatical control; occasional 'slips' or non-systematic errors and minor flaws in sentence structure may still occur, but they are rare and can often be corrected in retrospect (CEFR, p. 114).</a:t>
            </a:r>
            <a:endParaRPr lang="en-GB" altLang="en-US" sz="2400" dirty="0" smtClean="0">
              <a:effectLst/>
            </a:endParaRPr>
          </a:p>
        </p:txBody>
      </p:sp>
    </p:spTree>
    <p:extLst>
      <p:ext uri="{BB962C8B-B14F-4D97-AF65-F5344CB8AC3E}">
        <p14:creationId xmlns:p14="http://schemas.microsoft.com/office/powerpoint/2010/main" val="695576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dirty="0"/>
              <a:t>IFLC </a:t>
            </a:r>
            <a:r>
              <a:rPr lang="en-GB" dirty="0" smtClean="0"/>
              <a:t>concerns (1/2)</a:t>
            </a:r>
            <a:endParaRPr lang="el-GR" dirty="0"/>
          </a:p>
        </p:txBody>
      </p:sp>
      <p:sp>
        <p:nvSpPr>
          <p:cNvPr id="54275" name="Content Placeholder 2"/>
          <p:cNvSpPr>
            <a:spLocks noGrp="1"/>
          </p:cNvSpPr>
          <p:nvPr>
            <p:ph idx="1"/>
          </p:nvPr>
        </p:nvSpPr>
        <p:spPr/>
        <p:txBody>
          <a:bodyPr>
            <a:noAutofit/>
          </a:bodyPr>
          <a:lstStyle/>
          <a:p>
            <a:r>
              <a:rPr lang="en-GB" altLang="en-US" dirty="0" smtClean="0">
                <a:effectLst/>
              </a:rPr>
              <a:t>CEFR descriptors define </a:t>
            </a:r>
            <a:r>
              <a:rPr lang="en-GB" altLang="en-US" b="1" dirty="0" smtClean="0">
                <a:effectLst/>
              </a:rPr>
              <a:t>what </a:t>
            </a:r>
            <a:r>
              <a:rPr lang="en-GB" altLang="en-US" dirty="0" smtClean="0">
                <a:effectLst/>
              </a:rPr>
              <a:t>learners/users are expected to do, but </a:t>
            </a:r>
            <a:r>
              <a:rPr lang="en-GB" altLang="en-US" b="1" dirty="0" smtClean="0">
                <a:effectLst/>
              </a:rPr>
              <a:t>not how </a:t>
            </a:r>
            <a:r>
              <a:rPr lang="en-GB" altLang="en-US" dirty="0" smtClean="0">
                <a:effectLst/>
              </a:rPr>
              <a:t>(with what kind language to do it)</a:t>
            </a:r>
          </a:p>
          <a:p>
            <a:r>
              <a:rPr lang="en-GB" altLang="en-US" dirty="0" smtClean="0">
                <a:effectLst/>
              </a:rPr>
              <a:t>Our concern for the IFLC was to be able to provide this kind of information (</a:t>
            </a:r>
            <a:r>
              <a:rPr lang="en-GB" altLang="en-US" i="1" dirty="0" smtClean="0">
                <a:effectLst/>
              </a:rPr>
              <a:t>the how</a:t>
            </a:r>
            <a:r>
              <a:rPr lang="en-GB" altLang="en-US" dirty="0" smtClean="0">
                <a:effectLst/>
              </a:rPr>
              <a:t>) and thus facilitate syllabus and materials design</a:t>
            </a:r>
          </a:p>
        </p:txBody>
      </p:sp>
    </p:spTree>
    <p:extLst>
      <p:ext uri="{BB962C8B-B14F-4D97-AF65-F5344CB8AC3E}">
        <p14:creationId xmlns:p14="http://schemas.microsoft.com/office/powerpoint/2010/main" val="3809374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dirty="0"/>
              <a:t>IFLC concerns </a:t>
            </a:r>
            <a:r>
              <a:rPr lang="en-GB" dirty="0" smtClean="0"/>
              <a:t>(2/2</a:t>
            </a:r>
            <a:r>
              <a:rPr lang="en-GB" dirty="0"/>
              <a:t>)</a:t>
            </a:r>
            <a:endParaRPr lang="el-GR" dirty="0"/>
          </a:p>
        </p:txBody>
      </p:sp>
      <p:sp>
        <p:nvSpPr>
          <p:cNvPr id="54275" name="Content Placeholder 2"/>
          <p:cNvSpPr>
            <a:spLocks noGrp="1"/>
          </p:cNvSpPr>
          <p:nvPr>
            <p:ph idx="1"/>
          </p:nvPr>
        </p:nvSpPr>
        <p:spPr/>
        <p:txBody>
          <a:bodyPr>
            <a:noAutofit/>
          </a:bodyPr>
          <a:lstStyle/>
          <a:p>
            <a:r>
              <a:rPr lang="en-GB" altLang="en-US" sz="2800" dirty="0" smtClean="0">
                <a:effectLst/>
              </a:rPr>
              <a:t>Our goal was to provide more specific </a:t>
            </a:r>
            <a:r>
              <a:rPr lang="en-GB" altLang="en-US" sz="2800" b="1" dirty="0" smtClean="0">
                <a:effectLst/>
              </a:rPr>
              <a:t>criterial features </a:t>
            </a:r>
            <a:r>
              <a:rPr lang="en-US" altLang="en-US" sz="2800" dirty="0" smtClean="0">
                <a:effectLst/>
              </a:rPr>
              <a:t>characterizing the communicative performance associated with each proficiency level </a:t>
            </a:r>
          </a:p>
          <a:p>
            <a:r>
              <a:rPr lang="en-US" altLang="en-US" sz="2800" dirty="0" smtClean="0">
                <a:effectLst/>
              </a:rPr>
              <a:t>We have been providing / adding </a:t>
            </a:r>
            <a:r>
              <a:rPr lang="en-GB" altLang="en-US" sz="2800" dirty="0" smtClean="0">
                <a:effectLst/>
              </a:rPr>
              <a:t>grammatical, lexical, textual and other details to the functional characterisations  </a:t>
            </a:r>
            <a:endParaRPr lang="el-GR" altLang="en-US" sz="2800" dirty="0" smtClean="0">
              <a:effectLst/>
            </a:endParaRPr>
          </a:p>
        </p:txBody>
      </p:sp>
    </p:spTree>
    <p:extLst>
      <p:ext uri="{BB962C8B-B14F-4D97-AF65-F5344CB8AC3E}">
        <p14:creationId xmlns:p14="http://schemas.microsoft.com/office/powerpoint/2010/main" val="2506989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dirty="0"/>
              <a:t>IFLC vs. CEFR levelled </a:t>
            </a:r>
            <a:r>
              <a:rPr lang="en-GB" dirty="0" smtClean="0"/>
              <a:t>descriptors (3/3)</a:t>
            </a:r>
            <a:endParaRPr lang="el-GR" dirty="0"/>
          </a:p>
        </p:txBody>
      </p:sp>
      <p:sp>
        <p:nvSpPr>
          <p:cNvPr id="55299" name="Content Placeholder 2"/>
          <p:cNvSpPr>
            <a:spLocks noGrp="1"/>
          </p:cNvSpPr>
          <p:nvPr>
            <p:ph idx="1"/>
          </p:nvPr>
        </p:nvSpPr>
        <p:spPr/>
        <p:txBody>
          <a:bodyPr>
            <a:noAutofit/>
          </a:bodyPr>
          <a:lstStyle/>
          <a:p>
            <a:r>
              <a:rPr lang="en-GB" altLang="en-US" sz="2800" dirty="0" smtClean="0">
                <a:effectLst/>
              </a:rPr>
              <a:t>The CEFR provides no criterial features (from one  or from several languages). </a:t>
            </a:r>
          </a:p>
          <a:p>
            <a:r>
              <a:rPr lang="en-GB" altLang="en-US" sz="2800" dirty="0" smtClean="0">
                <a:effectLst/>
              </a:rPr>
              <a:t>The criterial features the IFLC team have been providing to document the levelled functional descriptors are linguistic. </a:t>
            </a:r>
          </a:p>
          <a:p>
            <a:r>
              <a:rPr lang="en-GB" altLang="en-US" sz="2800" dirty="0" smtClean="0">
                <a:effectLst/>
              </a:rPr>
              <a:t>The linguistic features do not come from a single language (as recent studies attempting to add linguistic details to the CEFR descriptors do), but from various languages, aided by corpus informed approaches.</a:t>
            </a:r>
            <a:endParaRPr lang="el-GR" altLang="en-US" sz="2800" dirty="0" smtClean="0">
              <a:effectLst/>
            </a:endParaRPr>
          </a:p>
        </p:txBody>
      </p:sp>
    </p:spTree>
    <p:extLst>
      <p:ext uri="{BB962C8B-B14F-4D97-AF65-F5344CB8AC3E}">
        <p14:creationId xmlns:p14="http://schemas.microsoft.com/office/powerpoint/2010/main" val="4290489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dirty="0" smtClean="0"/>
              <a:t>Multilingual documentation</a:t>
            </a:r>
            <a:endParaRPr lang="en-GB" dirty="0"/>
          </a:p>
        </p:txBody>
      </p:sp>
      <p:sp>
        <p:nvSpPr>
          <p:cNvPr id="3" name="Content Placeholder 2"/>
          <p:cNvSpPr>
            <a:spLocks noGrp="1"/>
          </p:cNvSpPr>
          <p:nvPr>
            <p:ph idx="1"/>
          </p:nvPr>
        </p:nvSpPr>
        <p:spPr/>
        <p:txBody>
          <a:bodyPr>
            <a:normAutofit/>
          </a:bodyPr>
          <a:lstStyle/>
          <a:p>
            <a:pPr>
              <a:defRPr/>
            </a:pPr>
            <a:r>
              <a:rPr lang="en-GB" sz="2000" b="1" dirty="0" smtClean="0"/>
              <a:t>Q: </a:t>
            </a:r>
            <a:r>
              <a:rPr lang="en-GB" sz="2000" dirty="0" smtClean="0"/>
              <a:t>Providing multilingual documentation is a very complex endeavour. How is it done?</a:t>
            </a:r>
          </a:p>
          <a:p>
            <a:pPr>
              <a:spcBef>
                <a:spcPts val="600"/>
              </a:spcBef>
              <a:spcAft>
                <a:spcPts val="600"/>
              </a:spcAft>
              <a:defRPr/>
            </a:pPr>
            <a:r>
              <a:rPr lang="en-GB" sz="2000" b="1" dirty="0" smtClean="0"/>
              <a:t>A: </a:t>
            </a:r>
            <a:r>
              <a:rPr lang="en-GB" sz="2000" dirty="0"/>
              <a:t>Using</a:t>
            </a:r>
            <a:r>
              <a:rPr lang="en-GB" sz="2000" dirty="0" smtClean="0"/>
              <a:t> inverse methodological and analytical strategies, the IFLC documentation process involves: </a:t>
            </a:r>
          </a:p>
          <a:p>
            <a:pPr lvl="1">
              <a:spcBef>
                <a:spcPts val="600"/>
              </a:spcBef>
              <a:spcAft>
                <a:spcPts val="600"/>
              </a:spcAft>
              <a:defRPr/>
            </a:pPr>
            <a:r>
              <a:rPr lang="en-GB" sz="2000" dirty="0"/>
              <a:t>going back to language data from different </a:t>
            </a:r>
            <a:r>
              <a:rPr lang="en-GB" sz="2000" dirty="0" smtClean="0"/>
              <a:t>languages.</a:t>
            </a:r>
            <a:endParaRPr lang="en-GB" sz="2000" dirty="0"/>
          </a:p>
          <a:p>
            <a:pPr lvl="1">
              <a:spcBef>
                <a:spcPts val="600"/>
              </a:spcBef>
              <a:spcAft>
                <a:spcPts val="600"/>
              </a:spcAft>
              <a:defRPr/>
            </a:pPr>
            <a:r>
              <a:rPr lang="en-US" sz="2000" dirty="0" smtClean="0"/>
              <a:t>formulating precise linguistic descriptions of competences in each language.</a:t>
            </a:r>
          </a:p>
          <a:p>
            <a:pPr lvl="1">
              <a:spcBef>
                <a:spcPts val="600"/>
              </a:spcBef>
              <a:spcAft>
                <a:spcPts val="600"/>
              </a:spcAft>
              <a:defRPr/>
            </a:pPr>
            <a:r>
              <a:rPr lang="en-US" sz="2000" dirty="0" smtClean="0"/>
              <a:t>aligning them and cross-checking them to validate the initial, cross-language, levelled descriptors.</a:t>
            </a:r>
          </a:p>
          <a:p>
            <a:pPr lvl="1">
              <a:spcBef>
                <a:spcPts val="600"/>
              </a:spcBef>
              <a:spcAft>
                <a:spcPts val="600"/>
              </a:spcAft>
              <a:defRPr/>
            </a:pPr>
            <a:r>
              <a:rPr lang="en-US" sz="2000" dirty="0" smtClean="0"/>
              <a:t>linking them in a system of comparable, interrelated linguistic features which can form standards for language learning and can be explicitly (i.e. unambiguously) incorporated to educational practice.</a:t>
            </a:r>
            <a:endParaRPr lang="el-GR" sz="2000" dirty="0" smtClean="0"/>
          </a:p>
        </p:txBody>
      </p:sp>
    </p:spTree>
    <p:extLst>
      <p:ext uri="{BB962C8B-B14F-4D97-AF65-F5344CB8AC3E}">
        <p14:creationId xmlns:p14="http://schemas.microsoft.com/office/powerpoint/2010/main" val="1184234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dirty="0" smtClean="0"/>
              <a:t>Use of ICT for the documentation</a:t>
            </a:r>
            <a:endParaRPr lang="en-GB" dirty="0"/>
          </a:p>
        </p:txBody>
      </p:sp>
      <p:sp>
        <p:nvSpPr>
          <p:cNvPr id="57347" name="Content Placeholder 2"/>
          <p:cNvSpPr>
            <a:spLocks noGrp="1"/>
          </p:cNvSpPr>
          <p:nvPr>
            <p:ph idx="1"/>
          </p:nvPr>
        </p:nvSpPr>
        <p:spPr/>
        <p:txBody>
          <a:bodyPr>
            <a:normAutofit/>
          </a:bodyPr>
          <a:lstStyle/>
          <a:p>
            <a:r>
              <a:rPr lang="en-GB" altLang="en-US" sz="2800" dirty="0" smtClean="0">
                <a:effectLst/>
              </a:rPr>
              <a:t>In order to achieve our goal, the IFLC team developed a </a:t>
            </a:r>
            <a:r>
              <a:rPr lang="en-GB" altLang="en-US" sz="2800" b="1" dirty="0" smtClean="0">
                <a:effectLst/>
              </a:rPr>
              <a:t>[multilingual] database </a:t>
            </a:r>
            <a:r>
              <a:rPr lang="en-GB" altLang="en-US" sz="2800" dirty="0" smtClean="0">
                <a:effectLst/>
              </a:rPr>
              <a:t>containing detailed descriptions of elements approximating the linguistic and communicative competences across levels of language and languages included in the school curriculum. </a:t>
            </a:r>
          </a:p>
          <a:p>
            <a:endParaRPr lang="el-GR" altLang="en-US" sz="1400" dirty="0" smtClean="0">
              <a:effectLst/>
            </a:endParaRPr>
          </a:p>
        </p:txBody>
      </p:sp>
    </p:spTree>
    <p:extLst>
      <p:ext uri="{BB962C8B-B14F-4D97-AF65-F5344CB8AC3E}">
        <p14:creationId xmlns:p14="http://schemas.microsoft.com/office/powerpoint/2010/main" val="506955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defRPr/>
            </a:pPr>
            <a:r>
              <a:rPr lang="en-GB" dirty="0"/>
              <a:t>The IFLC </a:t>
            </a:r>
            <a:r>
              <a:rPr lang="en-GB" dirty="0" smtClean="0"/>
              <a:t>database</a:t>
            </a:r>
            <a:endParaRPr lang="el-GR" dirty="0"/>
          </a:p>
        </p:txBody>
      </p:sp>
      <p:pic>
        <p:nvPicPr>
          <p:cNvPr id="8" name="Picture 3" descr="[DECORATIV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2776" y="1557338"/>
            <a:ext cx="7551148"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1598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lgn="ctr">
              <a:defRPr/>
            </a:pPr>
            <a:r>
              <a:rPr lang="en-GB" sz="3600" kern="1200" dirty="0">
                <a:solidFill>
                  <a:srgbClr val="5075BC"/>
                </a:solidFill>
                <a:latin typeface="+mj-lt"/>
                <a:ea typeface="+mj-ea"/>
                <a:cs typeface="+mj-cs"/>
              </a:rPr>
              <a:t>A multilingual database with descriptions of elements of communicative </a:t>
            </a:r>
            <a:r>
              <a:rPr lang="en-GB" sz="3600" kern="1200" dirty="0" smtClean="0">
                <a:solidFill>
                  <a:srgbClr val="5075BC"/>
                </a:solidFill>
                <a:latin typeface="+mj-lt"/>
                <a:ea typeface="+mj-ea"/>
                <a:cs typeface="+mj-cs"/>
              </a:rPr>
              <a:t>performance</a:t>
            </a:r>
            <a:endParaRPr lang="el-GR" sz="3200" dirty="0"/>
          </a:p>
        </p:txBody>
      </p:sp>
      <p:sp>
        <p:nvSpPr>
          <p:cNvPr id="3" name="Content Placeholder 2"/>
          <p:cNvSpPr>
            <a:spLocks noGrp="1"/>
          </p:cNvSpPr>
          <p:nvPr>
            <p:ph idx="1"/>
          </p:nvPr>
        </p:nvSpPr>
        <p:spPr/>
        <p:txBody>
          <a:bodyPr>
            <a:normAutofit/>
          </a:bodyPr>
          <a:lstStyle/>
          <a:p>
            <a:pPr marL="0" indent="0">
              <a:buNone/>
              <a:defRPr/>
            </a:pPr>
            <a:r>
              <a:rPr lang="en-GB" sz="2800" dirty="0" smtClean="0">
                <a:effectLst/>
              </a:rPr>
              <a:t>The IFLC database, organized in terms of the 6-level scale of language proficiency, currently includes the following language components:</a:t>
            </a:r>
            <a:endParaRPr lang="en-GB" sz="2800" dirty="0"/>
          </a:p>
          <a:p>
            <a:pPr>
              <a:defRPr/>
            </a:pPr>
            <a:r>
              <a:rPr lang="en-GB" sz="2800" dirty="0" smtClean="0">
                <a:effectLst/>
              </a:rPr>
              <a:t>Reference level </a:t>
            </a:r>
            <a:r>
              <a:rPr lang="en-GB" sz="2800" dirty="0" smtClean="0">
                <a:effectLst/>
              </a:rPr>
              <a:t>descriptors.</a:t>
            </a:r>
            <a:endParaRPr lang="en-GB" sz="2800" dirty="0"/>
          </a:p>
          <a:p>
            <a:pPr>
              <a:defRPr/>
            </a:pPr>
            <a:r>
              <a:rPr lang="en-GB" sz="2800" dirty="0" smtClean="0">
                <a:effectLst/>
              </a:rPr>
              <a:t>Functions.</a:t>
            </a:r>
            <a:endParaRPr lang="en-GB" sz="2800" dirty="0"/>
          </a:p>
          <a:p>
            <a:pPr>
              <a:defRPr/>
            </a:pPr>
            <a:r>
              <a:rPr lang="en-GB" sz="2800" dirty="0" smtClean="0">
                <a:effectLst/>
              </a:rPr>
              <a:t>Grammar (grammatical patterns</a:t>
            </a:r>
            <a:r>
              <a:rPr lang="en-GB" sz="2800" dirty="0" smtClean="0">
                <a:effectLst/>
              </a:rPr>
              <a:t>).</a:t>
            </a:r>
            <a:endParaRPr lang="en-GB" sz="2800" dirty="0"/>
          </a:p>
          <a:p>
            <a:pPr>
              <a:defRPr/>
            </a:pPr>
            <a:r>
              <a:rPr lang="en-GB" sz="2800" dirty="0" smtClean="0">
                <a:effectLst/>
              </a:rPr>
              <a:t>Lexis (lexical units</a:t>
            </a:r>
            <a:r>
              <a:rPr lang="en-GB" sz="2800" dirty="0" smtClean="0">
                <a:effectLst/>
              </a:rPr>
              <a:t>).</a:t>
            </a:r>
            <a:endParaRPr lang="en-GB" sz="2800" dirty="0"/>
          </a:p>
          <a:p>
            <a:pPr>
              <a:defRPr/>
            </a:pPr>
            <a:r>
              <a:rPr lang="en-GB" sz="2800" dirty="0" smtClean="0">
                <a:effectLst/>
              </a:rPr>
              <a:t>Text </a:t>
            </a:r>
            <a:r>
              <a:rPr lang="en-GB" sz="2800" dirty="0" smtClean="0">
                <a:effectLst/>
              </a:rPr>
              <a:t>types.</a:t>
            </a:r>
            <a:endParaRPr lang="el-GR" sz="2800" dirty="0" smtClean="0">
              <a:effectLst/>
            </a:endParaRPr>
          </a:p>
        </p:txBody>
      </p:sp>
    </p:spTree>
    <p:extLst>
      <p:ext uri="{BB962C8B-B14F-4D97-AF65-F5344CB8AC3E}">
        <p14:creationId xmlns:p14="http://schemas.microsoft.com/office/powerpoint/2010/main" val="436624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spcBef>
                <a:spcPct val="0"/>
              </a:spcBef>
              <a:defRPr/>
            </a:pPr>
            <a:r>
              <a:rPr lang="en-GB" sz="4000" kern="1200" dirty="0">
                <a:solidFill>
                  <a:srgbClr val="5075BC"/>
                </a:solidFill>
                <a:latin typeface="+mj-lt"/>
                <a:ea typeface="+mj-ea"/>
                <a:cs typeface="+mj-cs"/>
              </a:rPr>
              <a:t>The IFLC database language </a:t>
            </a:r>
            <a:r>
              <a:rPr lang="en-GB" sz="4000" kern="1200" dirty="0" smtClean="0">
                <a:solidFill>
                  <a:srgbClr val="5075BC"/>
                </a:solidFill>
                <a:latin typeface="+mj-lt"/>
                <a:ea typeface="+mj-ea"/>
                <a:cs typeface="+mj-cs"/>
              </a:rPr>
              <a:t>components (1/2)</a:t>
            </a:r>
            <a:endParaRPr lang="el-GR" sz="4000" kern="1200" dirty="0">
              <a:solidFill>
                <a:srgbClr val="5075BC"/>
              </a:solidFill>
              <a:latin typeface="+mj-lt"/>
              <a:ea typeface="+mj-ea"/>
              <a:cs typeface="+mj-cs"/>
            </a:endParaRPr>
          </a:p>
        </p:txBody>
      </p:sp>
      <p:sp>
        <p:nvSpPr>
          <p:cNvPr id="3" name="Content Placeholder 2"/>
          <p:cNvSpPr>
            <a:spLocks noGrp="1"/>
          </p:cNvSpPr>
          <p:nvPr>
            <p:ph idx="1"/>
          </p:nvPr>
        </p:nvSpPr>
        <p:spPr/>
        <p:txBody>
          <a:bodyPr>
            <a:noAutofit/>
          </a:bodyPr>
          <a:lstStyle/>
          <a:p>
            <a:pPr>
              <a:defRPr/>
            </a:pPr>
            <a:r>
              <a:rPr lang="en-GB" sz="2800" b="1" dirty="0" smtClean="0">
                <a:effectLst/>
              </a:rPr>
              <a:t>Reference level descriptors </a:t>
            </a:r>
            <a:r>
              <a:rPr lang="en-GB" sz="2800" dirty="0" smtClean="0">
                <a:effectLst/>
              </a:rPr>
              <a:t>(Can-do statements) specifying what the learner is expected to be able to do using the foreign language, at different proficiency levels.</a:t>
            </a:r>
            <a:endParaRPr lang="el-GR" sz="2800" dirty="0" smtClean="0">
              <a:effectLst/>
            </a:endParaRPr>
          </a:p>
          <a:p>
            <a:pPr>
              <a:defRPr/>
            </a:pPr>
            <a:r>
              <a:rPr lang="en-GB" sz="2800" b="1" dirty="0" smtClean="0">
                <a:effectLst/>
              </a:rPr>
              <a:t>Functions</a:t>
            </a:r>
            <a:r>
              <a:rPr lang="en-GB" sz="2800" dirty="0" smtClean="0">
                <a:effectLst/>
              </a:rPr>
              <a:t> that the learner performs with language, at different proficiency levels</a:t>
            </a:r>
            <a:r>
              <a:rPr lang="el-GR" sz="2800" dirty="0" smtClean="0">
                <a:effectLst/>
              </a:rPr>
              <a:t> </a:t>
            </a:r>
            <a:r>
              <a:rPr lang="en-GB" sz="2800" i="1" dirty="0" smtClean="0">
                <a:effectLst/>
              </a:rPr>
              <a:t>Grammar</a:t>
            </a:r>
            <a:r>
              <a:rPr lang="en-GB" sz="2800" dirty="0" smtClean="0">
                <a:effectLst/>
              </a:rPr>
              <a:t> (grammatical patterns) that the learner is expected to produce or comprehend at different levels.</a:t>
            </a:r>
            <a:endParaRPr lang="el-GR" sz="2800" dirty="0" smtClean="0">
              <a:effectLst/>
            </a:endParaRPr>
          </a:p>
          <a:p>
            <a:pPr>
              <a:defRPr/>
            </a:pPr>
            <a:endParaRPr lang="el-GR" sz="4000" dirty="0"/>
          </a:p>
        </p:txBody>
      </p:sp>
    </p:spTree>
    <p:extLst>
      <p:ext uri="{BB962C8B-B14F-4D97-AF65-F5344CB8AC3E}">
        <p14:creationId xmlns:p14="http://schemas.microsoft.com/office/powerpoint/2010/main" val="2944879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spcBef>
                <a:spcPct val="0"/>
              </a:spcBef>
              <a:defRPr/>
            </a:pPr>
            <a:r>
              <a:rPr lang="en-GB" sz="4000" kern="1200" dirty="0" smtClean="0">
                <a:solidFill>
                  <a:srgbClr val="5075BC"/>
                </a:solidFill>
                <a:latin typeface="+mj-lt"/>
                <a:ea typeface="+mj-ea"/>
                <a:cs typeface="+mj-cs"/>
              </a:rPr>
              <a:t>The IFLC database language components (2/2)</a:t>
            </a:r>
            <a:endParaRPr lang="en-GB" sz="4000" kern="1200" dirty="0">
              <a:solidFill>
                <a:srgbClr val="5075BC"/>
              </a:solidFill>
              <a:latin typeface="+mj-lt"/>
              <a:ea typeface="+mj-ea"/>
              <a:cs typeface="+mj-cs"/>
            </a:endParaRPr>
          </a:p>
        </p:txBody>
      </p:sp>
      <p:sp>
        <p:nvSpPr>
          <p:cNvPr id="3" name="Content Placeholder 2"/>
          <p:cNvSpPr>
            <a:spLocks noGrp="1"/>
          </p:cNvSpPr>
          <p:nvPr>
            <p:ph idx="1"/>
          </p:nvPr>
        </p:nvSpPr>
        <p:spPr/>
        <p:txBody>
          <a:bodyPr>
            <a:noAutofit/>
          </a:bodyPr>
          <a:lstStyle/>
          <a:p>
            <a:pPr>
              <a:defRPr/>
            </a:pPr>
            <a:r>
              <a:rPr lang="en-GB" b="1" dirty="0" smtClean="0">
                <a:effectLst/>
              </a:rPr>
              <a:t>Lexis </a:t>
            </a:r>
            <a:r>
              <a:rPr lang="en-GB" dirty="0" smtClean="0">
                <a:effectLst/>
              </a:rPr>
              <a:t>(lexical units) that the learner is expected to produce and comprehend at different levels.</a:t>
            </a:r>
            <a:endParaRPr lang="el-GR" dirty="0" smtClean="0">
              <a:effectLst/>
            </a:endParaRPr>
          </a:p>
          <a:p>
            <a:pPr>
              <a:defRPr/>
            </a:pPr>
            <a:r>
              <a:rPr lang="en-GB" b="1" dirty="0" smtClean="0">
                <a:effectLst/>
              </a:rPr>
              <a:t>Text types </a:t>
            </a:r>
            <a:r>
              <a:rPr lang="en-GB" dirty="0" smtClean="0">
                <a:effectLst/>
              </a:rPr>
              <a:t>that the learner is expected to produce or comprehend, when communicating through language, at different proficiency levels.</a:t>
            </a:r>
            <a:endParaRPr lang="el-GR" dirty="0" smtClean="0">
              <a:effectLst/>
            </a:endParaRPr>
          </a:p>
          <a:p>
            <a:pPr>
              <a:defRPr/>
            </a:pPr>
            <a:endParaRPr lang="el-GR" sz="4000" dirty="0"/>
          </a:p>
        </p:txBody>
      </p:sp>
    </p:spTree>
    <p:extLst>
      <p:ext uri="{BB962C8B-B14F-4D97-AF65-F5344CB8AC3E}">
        <p14:creationId xmlns:p14="http://schemas.microsoft.com/office/powerpoint/2010/main" val="1633142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dirty="0" smtClean="0"/>
              <a:t>Other characteristics of the KPG?  </a:t>
            </a:r>
            <a:endParaRPr lang="en-GB" dirty="0"/>
          </a:p>
        </p:txBody>
      </p:sp>
      <p:sp>
        <p:nvSpPr>
          <p:cNvPr id="8195" name="Content Placeholder 2"/>
          <p:cNvSpPr>
            <a:spLocks noGrp="1"/>
          </p:cNvSpPr>
          <p:nvPr>
            <p:ph idx="1"/>
          </p:nvPr>
        </p:nvSpPr>
        <p:spPr/>
        <p:txBody>
          <a:bodyPr>
            <a:normAutofit/>
          </a:bodyPr>
          <a:lstStyle/>
          <a:p>
            <a:pPr>
              <a:spcBef>
                <a:spcPts val="1200"/>
              </a:spcBef>
            </a:pPr>
            <a:r>
              <a:rPr lang="en-GB" altLang="en-US" dirty="0" smtClean="0">
                <a:effectLst/>
              </a:rPr>
              <a:t>It contains test specifications for objective assessment of language proficiency, based on clear benchmarks and standardized measures.</a:t>
            </a:r>
          </a:p>
          <a:p>
            <a:pPr>
              <a:spcBef>
                <a:spcPts val="1200"/>
              </a:spcBef>
            </a:pPr>
            <a:r>
              <a:rPr lang="en-GB" altLang="en-US" dirty="0" smtClean="0">
                <a:effectLst/>
              </a:rPr>
              <a:t>The measures are descriptors of competences on the 6-level scale (aligned to the CEFR).</a:t>
            </a:r>
          </a:p>
          <a:p>
            <a:pPr>
              <a:spcBef>
                <a:spcPts val="1200"/>
              </a:spcBef>
            </a:pPr>
            <a:r>
              <a:rPr lang="en-GB" altLang="en-US" dirty="0" smtClean="0">
                <a:effectLst/>
              </a:rPr>
              <a:t>These descriptors have since been validated through empirical data.</a:t>
            </a:r>
            <a:endParaRPr lang="en-GB" altLang="en-US" dirty="0" smtClean="0">
              <a:effectLst/>
            </a:endParaRPr>
          </a:p>
        </p:txBody>
      </p:sp>
    </p:spTree>
    <p:extLst>
      <p:ext uri="{BB962C8B-B14F-4D97-AF65-F5344CB8AC3E}">
        <p14:creationId xmlns:p14="http://schemas.microsoft.com/office/powerpoint/2010/main" val="1837170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dirty="0" smtClean="0"/>
              <a:t>Link to the CEFR?  </a:t>
            </a:r>
            <a:endParaRPr lang="en-GB" dirty="0"/>
          </a:p>
        </p:txBody>
      </p:sp>
      <p:sp>
        <p:nvSpPr>
          <p:cNvPr id="61443" name="Content Placeholder 2"/>
          <p:cNvSpPr>
            <a:spLocks noGrp="1"/>
          </p:cNvSpPr>
          <p:nvPr>
            <p:ph idx="1"/>
          </p:nvPr>
        </p:nvSpPr>
        <p:spPr/>
        <p:txBody>
          <a:bodyPr>
            <a:normAutofit/>
          </a:bodyPr>
          <a:lstStyle/>
          <a:p>
            <a:pPr marL="0" indent="0">
              <a:buNone/>
            </a:pPr>
            <a:r>
              <a:rPr lang="en-GB" altLang="en-US" dirty="0" smtClean="0">
                <a:effectLst/>
              </a:rPr>
              <a:t>Each of the IFLC components, except the first, corresponds to a type of language competence as specified by the CEFR: </a:t>
            </a:r>
          </a:p>
          <a:p>
            <a:pPr marL="457200" lvl="1" indent="-457200">
              <a:buFont typeface="Arial" panose="020B0604020202020204" pitchFamily="34" charset="0"/>
              <a:buChar char="•"/>
            </a:pPr>
            <a:r>
              <a:rPr lang="en-GB" altLang="en-US" sz="3200" dirty="0" smtClean="0">
                <a:effectLst/>
              </a:rPr>
              <a:t>Functional competence.</a:t>
            </a:r>
          </a:p>
          <a:p>
            <a:pPr marL="457200" lvl="1" indent="-457200">
              <a:buFont typeface="Arial" panose="020B0604020202020204" pitchFamily="34" charset="0"/>
              <a:buChar char="•"/>
            </a:pPr>
            <a:r>
              <a:rPr lang="en-GB" altLang="en-US" sz="3200" dirty="0" smtClean="0">
                <a:effectLst/>
              </a:rPr>
              <a:t>Grammatical competence.</a:t>
            </a:r>
          </a:p>
          <a:p>
            <a:pPr marL="457200" lvl="1" indent="-457200">
              <a:buFont typeface="Arial" panose="020B0604020202020204" pitchFamily="34" charset="0"/>
              <a:buChar char="•"/>
            </a:pPr>
            <a:r>
              <a:rPr lang="en-GB" altLang="en-US" sz="3200" dirty="0" smtClean="0">
                <a:effectLst/>
              </a:rPr>
              <a:t>Lexical competence.</a:t>
            </a:r>
          </a:p>
          <a:p>
            <a:pPr marL="457200" lvl="1" indent="-457200">
              <a:buFont typeface="Arial" panose="020B0604020202020204" pitchFamily="34" charset="0"/>
              <a:buChar char="•"/>
            </a:pPr>
            <a:r>
              <a:rPr lang="en-GB" altLang="en-US" sz="3200" dirty="0" smtClean="0">
                <a:effectLst/>
              </a:rPr>
              <a:t>Discourse competence.</a:t>
            </a:r>
          </a:p>
        </p:txBody>
      </p:sp>
    </p:spTree>
    <p:extLst>
      <p:ext uri="{BB962C8B-B14F-4D97-AF65-F5344CB8AC3E}">
        <p14:creationId xmlns:p14="http://schemas.microsoft.com/office/powerpoint/2010/main" val="1175399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dirty="0" smtClean="0"/>
              <a:t>Data sources</a:t>
            </a:r>
            <a:endParaRPr lang="en-GB" dirty="0"/>
          </a:p>
        </p:txBody>
      </p:sp>
      <p:sp>
        <p:nvSpPr>
          <p:cNvPr id="62467" name="Content Placeholder 2"/>
          <p:cNvSpPr>
            <a:spLocks noGrp="1"/>
          </p:cNvSpPr>
          <p:nvPr>
            <p:ph idx="1"/>
          </p:nvPr>
        </p:nvSpPr>
        <p:spPr/>
        <p:txBody>
          <a:bodyPr>
            <a:noAutofit/>
          </a:bodyPr>
          <a:lstStyle/>
          <a:p>
            <a:pPr>
              <a:spcBef>
                <a:spcPts val="600"/>
              </a:spcBef>
            </a:pPr>
            <a:r>
              <a:rPr lang="en-GB" altLang="en-US" sz="2600" dirty="0" smtClean="0">
                <a:effectLst/>
              </a:rPr>
              <a:t>Linguistic information has been selected from a variety of relevant resources and regulated so as to inform our multilingual database. </a:t>
            </a:r>
          </a:p>
          <a:p>
            <a:pPr>
              <a:spcBef>
                <a:spcPts val="600"/>
              </a:spcBef>
            </a:pPr>
            <a:r>
              <a:rPr lang="en-GB" altLang="en-US" sz="2600" dirty="0" smtClean="0">
                <a:effectLst/>
              </a:rPr>
              <a:t>Specifically, we used:</a:t>
            </a:r>
          </a:p>
          <a:p>
            <a:pPr lvl="1">
              <a:spcBef>
                <a:spcPts val="600"/>
              </a:spcBef>
            </a:pPr>
            <a:r>
              <a:rPr lang="en-GB" altLang="en-US" sz="2600" dirty="0" smtClean="0">
                <a:effectLst/>
              </a:rPr>
              <a:t>descriptions of competences for each language from ‘Profile books’.</a:t>
            </a:r>
          </a:p>
          <a:p>
            <a:pPr lvl="1">
              <a:spcBef>
                <a:spcPts val="600"/>
              </a:spcBef>
            </a:pPr>
            <a:r>
              <a:rPr lang="en-GB" altLang="en-US" sz="2600" dirty="0" smtClean="0">
                <a:effectLst/>
              </a:rPr>
              <a:t>detailed descriptions of language elements, extracted from foreign language course books currently in use in Greek state schools.</a:t>
            </a:r>
          </a:p>
          <a:p>
            <a:pPr lvl="1">
              <a:spcBef>
                <a:spcPts val="600"/>
              </a:spcBef>
            </a:pPr>
            <a:r>
              <a:rPr lang="en-GB" altLang="en-US" sz="2600" dirty="0" smtClean="0">
                <a:effectLst/>
              </a:rPr>
              <a:t>descriptions from the KPG Task Typology.</a:t>
            </a:r>
            <a:endParaRPr lang="el-GR" altLang="en-US" sz="2600" dirty="0" smtClean="0">
              <a:effectLst/>
            </a:endParaRPr>
          </a:p>
          <a:p>
            <a:pPr>
              <a:spcBef>
                <a:spcPts val="600"/>
              </a:spcBef>
            </a:pPr>
            <a:endParaRPr lang="el-GR" altLang="en-US" sz="2600" dirty="0" smtClean="0">
              <a:effectLst/>
            </a:endParaRPr>
          </a:p>
        </p:txBody>
      </p:sp>
    </p:spTree>
    <p:extLst>
      <p:ext uri="{BB962C8B-B14F-4D97-AF65-F5344CB8AC3E}">
        <p14:creationId xmlns:p14="http://schemas.microsoft.com/office/powerpoint/2010/main" val="361572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dirty="0" smtClean="0"/>
              <a:t>Description of components (1/2)</a:t>
            </a:r>
            <a:endParaRPr lang="en-GB" dirty="0"/>
          </a:p>
        </p:txBody>
      </p:sp>
      <p:sp>
        <p:nvSpPr>
          <p:cNvPr id="63491" name="Content Placeholder 2"/>
          <p:cNvSpPr>
            <a:spLocks noGrp="1"/>
          </p:cNvSpPr>
          <p:nvPr>
            <p:ph idx="1"/>
          </p:nvPr>
        </p:nvSpPr>
        <p:spPr/>
        <p:txBody>
          <a:bodyPr>
            <a:noAutofit/>
          </a:bodyPr>
          <a:lstStyle/>
          <a:p>
            <a:pPr marL="0" indent="0">
              <a:spcBef>
                <a:spcPts val="600"/>
              </a:spcBef>
              <a:spcAft>
                <a:spcPts val="600"/>
              </a:spcAft>
              <a:buNone/>
            </a:pPr>
            <a:r>
              <a:rPr lang="en-GB" altLang="en-US" sz="2800" dirty="0" smtClean="0">
                <a:effectLst/>
              </a:rPr>
              <a:t>Elements in the database components are described in terms of a common set of metadata: </a:t>
            </a:r>
          </a:p>
          <a:p>
            <a:pPr marL="285750" lvl="1">
              <a:spcBef>
                <a:spcPts val="600"/>
              </a:spcBef>
              <a:spcAft>
                <a:spcPts val="600"/>
              </a:spcAft>
              <a:buFont typeface="Arial" panose="020B0604020202020204" pitchFamily="34" charset="0"/>
              <a:buChar char="•"/>
            </a:pPr>
            <a:r>
              <a:rPr lang="en-GB" altLang="en-US" dirty="0" smtClean="0">
                <a:effectLst/>
              </a:rPr>
              <a:t>the language proficiency level to which they belong.</a:t>
            </a:r>
          </a:p>
          <a:p>
            <a:pPr marL="285750" lvl="1">
              <a:spcBef>
                <a:spcPts val="600"/>
              </a:spcBef>
              <a:spcAft>
                <a:spcPts val="600"/>
              </a:spcAft>
              <a:buFont typeface="Arial" panose="020B0604020202020204" pitchFamily="34" charset="0"/>
              <a:buChar char="•"/>
            </a:pPr>
            <a:r>
              <a:rPr lang="en-GB" altLang="en-US" dirty="0" smtClean="0">
                <a:effectLst/>
              </a:rPr>
              <a:t>the activity to which they pertain (reading or listening comprehension, written or oral production, interaction, or mediation).</a:t>
            </a:r>
          </a:p>
          <a:p>
            <a:pPr marL="285750" lvl="1">
              <a:spcBef>
                <a:spcPts val="600"/>
              </a:spcBef>
              <a:spcAft>
                <a:spcPts val="600"/>
              </a:spcAft>
              <a:buFont typeface="Arial" panose="020B0604020202020204" pitchFamily="34" charset="0"/>
              <a:buChar char="•"/>
            </a:pPr>
            <a:r>
              <a:rPr lang="en-GB" altLang="en-US" dirty="0" smtClean="0">
                <a:effectLst/>
              </a:rPr>
              <a:t>the channel of communication (written or spoken).</a:t>
            </a:r>
          </a:p>
        </p:txBody>
      </p:sp>
    </p:spTree>
    <p:extLst>
      <p:ext uri="{BB962C8B-B14F-4D97-AF65-F5344CB8AC3E}">
        <p14:creationId xmlns:p14="http://schemas.microsoft.com/office/powerpoint/2010/main" val="2436487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dirty="0" smtClean="0"/>
              <a:t>Description of components (2/2)</a:t>
            </a:r>
            <a:endParaRPr lang="en-GB" dirty="0"/>
          </a:p>
        </p:txBody>
      </p:sp>
      <p:sp>
        <p:nvSpPr>
          <p:cNvPr id="63491" name="Content Placeholder 2"/>
          <p:cNvSpPr>
            <a:spLocks noGrp="1"/>
          </p:cNvSpPr>
          <p:nvPr>
            <p:ph idx="1"/>
          </p:nvPr>
        </p:nvSpPr>
        <p:spPr/>
        <p:txBody>
          <a:bodyPr>
            <a:noAutofit/>
          </a:bodyPr>
          <a:lstStyle/>
          <a:p>
            <a:pPr marL="285750" lvl="1">
              <a:spcBef>
                <a:spcPts val="600"/>
              </a:spcBef>
              <a:spcAft>
                <a:spcPts val="600"/>
              </a:spcAft>
              <a:buFont typeface="Arial" panose="020B0604020202020204" pitchFamily="34" charset="0"/>
              <a:buChar char="•"/>
            </a:pPr>
            <a:r>
              <a:rPr lang="en-GB" altLang="en-US" dirty="0" smtClean="0">
                <a:effectLst/>
              </a:rPr>
              <a:t>the language with which they are associated (with the exception of the reference level descriptors which are common for all languages).</a:t>
            </a:r>
          </a:p>
          <a:p>
            <a:pPr marL="285750" lvl="1">
              <a:spcBef>
                <a:spcPts val="600"/>
              </a:spcBef>
              <a:spcAft>
                <a:spcPts val="600"/>
              </a:spcAft>
              <a:buFont typeface="Arial" panose="020B0604020202020204" pitchFamily="34" charset="0"/>
              <a:buChar char="•"/>
            </a:pPr>
            <a:r>
              <a:rPr lang="en-GB" altLang="en-US" dirty="0" smtClean="0">
                <a:effectLst/>
              </a:rPr>
              <a:t>the source from which they are retrieved (Profile book, foreign language course book, KPG Task Typology).</a:t>
            </a:r>
          </a:p>
          <a:p>
            <a:pPr marL="285750" lvl="1">
              <a:spcBef>
                <a:spcPts val="600"/>
              </a:spcBef>
              <a:spcAft>
                <a:spcPts val="600"/>
              </a:spcAft>
              <a:buFont typeface="Arial" panose="020B0604020202020204" pitchFamily="34" charset="0"/>
              <a:buChar char="•"/>
            </a:pPr>
            <a:r>
              <a:rPr lang="en-US" altLang="en-US" dirty="0" smtClean="0">
                <a:effectLst/>
              </a:rPr>
              <a:t>the school grade to which they pertain, applicable only to elements drawn from course books. </a:t>
            </a:r>
            <a:endParaRPr lang="el-GR" altLang="en-US" dirty="0" smtClean="0">
              <a:effectLst/>
            </a:endParaRPr>
          </a:p>
        </p:txBody>
      </p:sp>
    </p:spTree>
    <p:extLst>
      <p:ext uri="{BB962C8B-B14F-4D97-AF65-F5344CB8AC3E}">
        <p14:creationId xmlns:p14="http://schemas.microsoft.com/office/powerpoint/2010/main" val="249232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GB" sz="4000" dirty="0"/>
              <a:t>Representation of competences in the database</a:t>
            </a:r>
            <a:r>
              <a:rPr lang="en-US" sz="4000" dirty="0"/>
              <a:t> </a:t>
            </a:r>
            <a:endParaRPr lang="el-GR" sz="4000" dirty="0"/>
          </a:p>
        </p:txBody>
      </p:sp>
      <p:sp>
        <p:nvSpPr>
          <p:cNvPr id="64515" name="Content Placeholder 2"/>
          <p:cNvSpPr>
            <a:spLocks noGrp="1"/>
          </p:cNvSpPr>
          <p:nvPr>
            <p:ph idx="1"/>
          </p:nvPr>
        </p:nvSpPr>
        <p:spPr/>
        <p:txBody>
          <a:bodyPr>
            <a:normAutofit/>
          </a:bodyPr>
          <a:lstStyle/>
          <a:p>
            <a:r>
              <a:rPr lang="en-GB" altLang="en-US" sz="2800" dirty="0" smtClean="0">
                <a:effectLst/>
              </a:rPr>
              <a:t>The database is ultimately aimed at supporting associations of the descriptions of distinct language components to one another, within or across languages, on the basis of shared metadata values. That is:</a:t>
            </a:r>
          </a:p>
          <a:p>
            <a:pPr lvl="1"/>
            <a:r>
              <a:rPr lang="en-GB" altLang="en-US" sz="2600" dirty="0" smtClean="0">
                <a:effectLst/>
              </a:rPr>
              <a:t>Individual descriptors or sets of descriptors can be connected to specific language functions, by which they are reified, as well as with linguistic (grammatical and lexical) elements and specific types of texts, at certain level of language proficiency. </a:t>
            </a:r>
            <a:endParaRPr lang="en-GB" altLang="en-US" sz="2600" dirty="0" smtClean="0">
              <a:effectLst/>
            </a:endParaRPr>
          </a:p>
        </p:txBody>
      </p:sp>
    </p:spTree>
    <p:extLst>
      <p:ext uri="{BB962C8B-B14F-4D97-AF65-F5344CB8AC3E}">
        <p14:creationId xmlns:p14="http://schemas.microsoft.com/office/powerpoint/2010/main" val="185342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dirty="0" smtClean="0"/>
              <a:t>What for?</a:t>
            </a:r>
            <a:endParaRPr lang="en-GB" dirty="0"/>
          </a:p>
        </p:txBody>
      </p:sp>
      <p:sp>
        <p:nvSpPr>
          <p:cNvPr id="3" name="Content Placeholder 2"/>
          <p:cNvSpPr>
            <a:spLocks noGrp="1"/>
          </p:cNvSpPr>
          <p:nvPr>
            <p:ph idx="1"/>
          </p:nvPr>
        </p:nvSpPr>
        <p:spPr/>
        <p:txBody>
          <a:bodyPr>
            <a:normAutofit/>
          </a:bodyPr>
          <a:lstStyle/>
          <a:p>
            <a:pPr>
              <a:defRPr/>
            </a:pPr>
            <a:r>
              <a:rPr lang="en-GB" sz="2800" dirty="0" smtClean="0">
                <a:effectLst/>
              </a:rPr>
              <a:t>In effect, the descriptions of language competences across foreign languages and proficiency levels are aimed at documenting the language proficiency descriptors of the IFLC. </a:t>
            </a:r>
          </a:p>
          <a:p>
            <a:pPr>
              <a:defRPr/>
            </a:pPr>
            <a:r>
              <a:rPr lang="en-GB" sz="2800" dirty="0" smtClean="0">
                <a:effectLst/>
              </a:rPr>
              <a:t>That is, they constitute the essential data which will nosh the statements regarding what learners are expected to do at different learning stages. </a:t>
            </a:r>
          </a:p>
        </p:txBody>
      </p:sp>
    </p:spTree>
    <p:extLst>
      <p:ext uri="{BB962C8B-B14F-4D97-AF65-F5344CB8AC3E}">
        <p14:creationId xmlns:p14="http://schemas.microsoft.com/office/powerpoint/2010/main" val="3883272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spcBef>
                <a:spcPct val="0"/>
              </a:spcBef>
              <a:defRPr/>
            </a:pPr>
            <a:r>
              <a:rPr lang="en-GB" sz="4000" kern="1200" dirty="0" smtClean="0">
                <a:solidFill>
                  <a:srgbClr val="5075BC"/>
                </a:solidFill>
                <a:latin typeface="+mj-lt"/>
                <a:ea typeface="+mj-ea"/>
                <a:cs typeface="+mj-cs"/>
              </a:rPr>
              <a:t>The representation of language proficiency (1/4)</a:t>
            </a:r>
            <a:endParaRPr lang="en-GB" sz="4000" kern="1200" dirty="0">
              <a:solidFill>
                <a:srgbClr val="5075BC"/>
              </a:solidFill>
              <a:latin typeface="+mj-lt"/>
              <a:ea typeface="+mj-ea"/>
              <a:cs typeface="+mj-cs"/>
            </a:endParaRPr>
          </a:p>
        </p:txBody>
      </p:sp>
      <p:sp>
        <p:nvSpPr>
          <p:cNvPr id="66563" name="Content Placeholder 2"/>
          <p:cNvSpPr>
            <a:spLocks noGrp="1"/>
          </p:cNvSpPr>
          <p:nvPr>
            <p:ph idx="1"/>
          </p:nvPr>
        </p:nvSpPr>
        <p:spPr/>
        <p:txBody>
          <a:bodyPr>
            <a:normAutofit/>
          </a:bodyPr>
          <a:lstStyle/>
          <a:p>
            <a:r>
              <a:rPr lang="en-GB" altLang="en-US" sz="2800" dirty="0" smtClean="0">
                <a:effectLst/>
              </a:rPr>
              <a:t>A significant part of this project had to do with the mappings of ontologies and typologies emerging from different paradigms, so that the linguistic knowledge associated with each proficiency level be eventually described in a unified manner, across all languages. </a:t>
            </a:r>
          </a:p>
          <a:p>
            <a:r>
              <a:rPr lang="en-GB" altLang="en-US" sz="2800" dirty="0" smtClean="0">
                <a:effectLst/>
              </a:rPr>
              <a:t>A single ontological and typological representation for each database component has emerged from these mappings.</a:t>
            </a:r>
            <a:endParaRPr lang="el-GR" altLang="en-US" sz="2800" dirty="0" smtClean="0">
              <a:effectLst/>
            </a:endParaRPr>
          </a:p>
        </p:txBody>
      </p:sp>
    </p:spTree>
    <p:extLst>
      <p:ext uri="{BB962C8B-B14F-4D97-AF65-F5344CB8AC3E}">
        <p14:creationId xmlns:p14="http://schemas.microsoft.com/office/powerpoint/2010/main" val="1957514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spcBef>
                <a:spcPct val="0"/>
              </a:spcBef>
              <a:defRPr/>
            </a:pPr>
            <a:r>
              <a:rPr lang="en-GB" sz="4000" kern="1200" dirty="0" smtClean="0">
                <a:solidFill>
                  <a:srgbClr val="5075BC"/>
                </a:solidFill>
                <a:latin typeface="+mj-lt"/>
                <a:ea typeface="+mj-ea"/>
                <a:cs typeface="+mj-cs"/>
              </a:rPr>
              <a:t>The representation of language proficiency (2/4)</a:t>
            </a:r>
            <a:endParaRPr lang="en-GB" sz="4000" kern="1200" dirty="0">
              <a:solidFill>
                <a:srgbClr val="5075BC"/>
              </a:solidFill>
              <a:latin typeface="+mj-lt"/>
              <a:ea typeface="+mj-ea"/>
              <a:cs typeface="+mj-cs"/>
            </a:endParaRPr>
          </a:p>
        </p:txBody>
      </p:sp>
      <p:sp>
        <p:nvSpPr>
          <p:cNvPr id="3" name="Content Placeholder 2"/>
          <p:cNvSpPr>
            <a:spLocks noGrp="1"/>
          </p:cNvSpPr>
          <p:nvPr>
            <p:ph idx="1"/>
          </p:nvPr>
        </p:nvSpPr>
        <p:spPr/>
        <p:txBody>
          <a:bodyPr>
            <a:noAutofit/>
          </a:bodyPr>
          <a:lstStyle/>
          <a:p>
            <a:pPr>
              <a:defRPr/>
            </a:pPr>
            <a:r>
              <a:rPr lang="en-GB" sz="2500" dirty="0" smtClean="0">
                <a:effectLst/>
              </a:rPr>
              <a:t>Language functions are uniformly described in terms of broadly specified Hyper-functions and several, more fine-grained Micro-functions and Notions inheriting from the former. </a:t>
            </a:r>
          </a:p>
          <a:p>
            <a:pPr>
              <a:defRPr/>
            </a:pPr>
            <a:r>
              <a:rPr lang="en-GB" sz="2500" dirty="0" smtClean="0">
                <a:effectLst/>
              </a:rPr>
              <a:t>The concept of inheritance is used here in the standard sense, corresponding to a basic </a:t>
            </a:r>
            <a:r>
              <a:rPr lang="en-GB" sz="2500" i="1" dirty="0" smtClean="0">
                <a:effectLst/>
              </a:rPr>
              <a:t>is-a</a:t>
            </a:r>
            <a:r>
              <a:rPr lang="en-GB" sz="2500" dirty="0" smtClean="0">
                <a:effectLst/>
              </a:rPr>
              <a:t> ontological relation: if a category x inherits from a category y, it is designated to have equally or more specific characteristics than category y. </a:t>
            </a:r>
          </a:p>
          <a:p>
            <a:pPr>
              <a:defRPr/>
            </a:pPr>
            <a:r>
              <a:rPr lang="en-GB" sz="2500" dirty="0" smtClean="0">
                <a:effectLst/>
              </a:rPr>
              <a:t>The ontology of language functions is simple, incorporating three levels of </a:t>
            </a:r>
            <a:r>
              <a:rPr lang="en-GB" sz="2500" dirty="0" smtClean="0">
                <a:effectLst/>
              </a:rPr>
              <a:t>specificity.</a:t>
            </a:r>
            <a:endParaRPr lang="en-GB" sz="2500" dirty="0" smtClean="0">
              <a:effectLst/>
            </a:endParaRPr>
          </a:p>
          <a:p>
            <a:pPr>
              <a:defRPr/>
            </a:pPr>
            <a:endParaRPr lang="el-GR" sz="2500" dirty="0"/>
          </a:p>
        </p:txBody>
      </p:sp>
    </p:spTree>
    <p:extLst>
      <p:ext uri="{BB962C8B-B14F-4D97-AF65-F5344CB8AC3E}">
        <p14:creationId xmlns:p14="http://schemas.microsoft.com/office/powerpoint/2010/main" val="2620951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Extract from the ontology of language functions: Hyper- and Micro-functions</a:t>
            </a:r>
            <a:endParaRPr lang="en-GB" dirty="0"/>
          </a:p>
        </p:txBody>
      </p:sp>
      <p:graphicFrame>
        <p:nvGraphicFramePr>
          <p:cNvPr id="10" name="Content Placeholder 7" descr="Extract from the ontology of language functions: Hyper- and Micro-functions&#10;"/>
          <p:cNvGraphicFramePr>
            <a:graphicFrameLocks noGrp="1"/>
          </p:cNvGraphicFramePr>
          <p:nvPr>
            <p:ph idx="1"/>
            <p:custDataLst>
              <p:tags r:id="rId1"/>
            </p:custDataLst>
            <p:extLst>
              <p:ext uri="{D42A27DB-BD31-4B8C-83A1-F6EECF244321}">
                <p14:modId xmlns:p14="http://schemas.microsoft.com/office/powerpoint/2010/main" val="3586753166"/>
              </p:ext>
            </p:extLst>
          </p:nvPr>
        </p:nvGraphicFramePr>
        <p:xfrm>
          <a:off x="457200" y="332656"/>
          <a:ext cx="8212906" cy="5760720"/>
        </p:xfrm>
        <a:graphic>
          <a:graphicData uri="http://schemas.openxmlformats.org/drawingml/2006/table">
            <a:tbl>
              <a:tblPr firstRow="1"/>
              <a:tblGrid>
                <a:gridCol w="2308250"/>
                <a:gridCol w="2886670"/>
                <a:gridCol w="3017986"/>
              </a:tblGrid>
              <a:tr h="314383">
                <a:tc>
                  <a:txBody>
                    <a:bodyPr/>
                    <a:lstStyle/>
                    <a:p>
                      <a:pPr algn="just">
                        <a:spcAft>
                          <a:spcPts val="0"/>
                        </a:spcAft>
                        <a:tabLst>
                          <a:tab pos="342900" algn="l"/>
                        </a:tabLst>
                      </a:pPr>
                      <a:r>
                        <a:rPr lang="en-GB" sz="2100" b="1" i="0" spc="-10" dirty="0">
                          <a:solidFill>
                            <a:schemeClr val="bg1"/>
                          </a:solidFill>
                          <a:effectLst>
                            <a:outerShdw blurRad="38100" dist="38100" dir="2700000" algn="tl">
                              <a:srgbClr val="000000">
                                <a:alpha val="43137"/>
                              </a:srgbClr>
                            </a:outerShdw>
                          </a:effectLst>
                          <a:latin typeface="Calibri"/>
                          <a:ea typeface="Times New Roman"/>
                        </a:rPr>
                        <a:t>Hyper-function</a:t>
                      </a:r>
                      <a:endParaRPr lang="el-GR" sz="2100" i="0" dirty="0">
                        <a:solidFill>
                          <a:schemeClr val="bg1"/>
                        </a:solidFill>
                        <a:effectLst>
                          <a:outerShdw blurRad="38100" dist="38100" dir="2700000" algn="tl">
                            <a:srgbClr val="000000">
                              <a:alpha val="43137"/>
                            </a:srgbClr>
                          </a:outerShdw>
                        </a:effectLst>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tx2">
                        <a:lumMod val="75000"/>
                      </a:schemeClr>
                    </a:solidFill>
                  </a:tcPr>
                </a:tc>
                <a:tc>
                  <a:txBody>
                    <a:bodyPr/>
                    <a:lstStyle/>
                    <a:p>
                      <a:pPr algn="just">
                        <a:spcAft>
                          <a:spcPts val="0"/>
                        </a:spcAft>
                        <a:tabLst>
                          <a:tab pos="342900" algn="l"/>
                        </a:tabLst>
                      </a:pPr>
                      <a:r>
                        <a:rPr lang="en-GB" sz="2100" b="1" i="0" spc="-10" dirty="0">
                          <a:solidFill>
                            <a:schemeClr val="bg1"/>
                          </a:solidFill>
                          <a:effectLst>
                            <a:outerShdw blurRad="38100" dist="38100" dir="2700000" algn="tl">
                              <a:srgbClr val="000000">
                                <a:alpha val="43137"/>
                              </a:srgbClr>
                            </a:outerShdw>
                          </a:effectLst>
                          <a:latin typeface="Calibri"/>
                          <a:ea typeface="Times New Roman"/>
                        </a:rPr>
                        <a:t>Micro-function</a:t>
                      </a:r>
                      <a:endParaRPr lang="el-GR" sz="2100" i="0" dirty="0">
                        <a:solidFill>
                          <a:schemeClr val="bg1"/>
                        </a:solidFill>
                        <a:effectLst>
                          <a:outerShdw blurRad="38100" dist="38100" dir="2700000" algn="tl">
                            <a:srgbClr val="000000">
                              <a:alpha val="43137"/>
                            </a:srgbClr>
                          </a:outerShdw>
                        </a:effectLst>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tx2">
                        <a:lumMod val="75000"/>
                      </a:schemeClr>
                    </a:solidFill>
                  </a:tcPr>
                </a:tc>
                <a:tc>
                  <a:txBody>
                    <a:bodyPr/>
                    <a:lstStyle/>
                    <a:p>
                      <a:pPr algn="just">
                        <a:spcAft>
                          <a:spcPts val="0"/>
                        </a:spcAft>
                        <a:tabLst>
                          <a:tab pos="342900" algn="l"/>
                        </a:tabLst>
                      </a:pPr>
                      <a:r>
                        <a:rPr lang="en-GB" sz="2100" b="1" i="0" spc="-10" dirty="0">
                          <a:solidFill>
                            <a:schemeClr val="bg1"/>
                          </a:solidFill>
                          <a:effectLst>
                            <a:outerShdw blurRad="38100" dist="38100" dir="2700000" algn="tl">
                              <a:srgbClr val="000000">
                                <a:alpha val="43137"/>
                              </a:srgbClr>
                            </a:outerShdw>
                          </a:effectLst>
                          <a:latin typeface="Calibri"/>
                          <a:ea typeface="Times New Roman"/>
                        </a:rPr>
                        <a:t>Notion</a:t>
                      </a:r>
                      <a:endParaRPr lang="el-GR" sz="2100" i="0" dirty="0">
                        <a:solidFill>
                          <a:schemeClr val="bg1"/>
                        </a:solidFill>
                        <a:effectLst>
                          <a:outerShdw blurRad="38100" dist="38100" dir="2700000" algn="tl">
                            <a:srgbClr val="000000">
                              <a:alpha val="43137"/>
                            </a:srgbClr>
                          </a:outerShdw>
                        </a:effectLst>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tx2">
                        <a:lumMod val="75000"/>
                      </a:schemeClr>
                    </a:solidFill>
                  </a:tcPr>
                </a:tc>
              </a:tr>
              <a:tr h="235787">
                <a:tc rowSpan="5">
                  <a:txBody>
                    <a:bodyPr/>
                    <a:lstStyle/>
                    <a:p>
                      <a:pPr>
                        <a:spcAft>
                          <a:spcPts val="0"/>
                        </a:spcAft>
                        <a:tabLst>
                          <a:tab pos="342900" algn="l"/>
                        </a:tabLst>
                      </a:pPr>
                      <a:r>
                        <a:rPr lang="en-GB" sz="2100" spc="-10" dirty="0">
                          <a:solidFill>
                            <a:srgbClr val="000000"/>
                          </a:solidFill>
                          <a:latin typeface="Calibri"/>
                          <a:ea typeface="Times New Roman"/>
                        </a:rPr>
                        <a:t>Give or ask for information</a:t>
                      </a:r>
                      <a:endParaRPr lang="el-GR" sz="2100" dirty="0">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just">
                        <a:spcAft>
                          <a:spcPts val="0"/>
                        </a:spcAft>
                        <a:tabLst>
                          <a:tab pos="342900" algn="l"/>
                        </a:tabLst>
                      </a:pPr>
                      <a:r>
                        <a:rPr lang="en-GB" sz="2100" spc="-10" dirty="0">
                          <a:solidFill>
                            <a:srgbClr val="000000"/>
                          </a:solidFill>
                          <a:latin typeface="Calibri"/>
                          <a:ea typeface="Times New Roman"/>
                        </a:rPr>
                        <a:t>Announce</a:t>
                      </a:r>
                      <a:endParaRPr lang="el-GR" sz="2100" dirty="0">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rowSpan="3">
                  <a:txBody>
                    <a:bodyPr/>
                    <a:lstStyle/>
                    <a:p>
                      <a:pPr algn="just">
                        <a:spcAft>
                          <a:spcPts val="0"/>
                        </a:spcAft>
                        <a:tabLst>
                          <a:tab pos="342900" algn="l"/>
                        </a:tabLst>
                      </a:pPr>
                      <a:endParaRPr lang="en-GB" sz="2100" spc="-10" dirty="0">
                        <a:solidFill>
                          <a:srgbClr val="000000"/>
                        </a:solidFill>
                        <a:latin typeface="Calibri"/>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r>
              <a:tr h="235787">
                <a:tc vMerge="1">
                  <a:txBody>
                    <a:bodyPr/>
                    <a:lstStyle/>
                    <a:p>
                      <a:endParaRPr lang="el-GR"/>
                    </a:p>
                  </a:txBody>
                  <a:tcPr/>
                </a:tc>
                <a:tc>
                  <a:txBody>
                    <a:bodyPr/>
                    <a:lstStyle/>
                    <a:p>
                      <a:pPr algn="just">
                        <a:spcAft>
                          <a:spcPts val="0"/>
                        </a:spcAft>
                        <a:tabLst>
                          <a:tab pos="342900" algn="l"/>
                        </a:tabLst>
                      </a:pPr>
                      <a:r>
                        <a:rPr lang="en-GB" sz="2100" spc="-10">
                          <a:solidFill>
                            <a:srgbClr val="000000"/>
                          </a:solidFill>
                          <a:latin typeface="Calibri"/>
                          <a:ea typeface="Times New Roman"/>
                        </a:rPr>
                        <a:t>Report</a:t>
                      </a:r>
                      <a:endParaRPr lang="el-GR" sz="2100">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vMerge="1">
                  <a:txBody>
                    <a:bodyPr/>
                    <a:lstStyle/>
                    <a:p>
                      <a:endParaRPr lang="el-GR"/>
                    </a:p>
                  </a:txBody>
                  <a:tcPr/>
                </a:tc>
              </a:tr>
              <a:tr h="235787">
                <a:tc vMerge="1">
                  <a:txBody>
                    <a:bodyPr/>
                    <a:lstStyle/>
                    <a:p>
                      <a:endParaRPr lang="el-GR"/>
                    </a:p>
                  </a:txBody>
                  <a:tcPr/>
                </a:tc>
                <a:tc>
                  <a:txBody>
                    <a:bodyPr/>
                    <a:lstStyle/>
                    <a:p>
                      <a:pPr algn="just">
                        <a:spcAft>
                          <a:spcPts val="0"/>
                        </a:spcAft>
                        <a:tabLst>
                          <a:tab pos="342900" algn="l"/>
                        </a:tabLst>
                      </a:pPr>
                      <a:r>
                        <a:rPr lang="en-GB" sz="2100" spc="-10">
                          <a:solidFill>
                            <a:srgbClr val="000000"/>
                          </a:solidFill>
                          <a:latin typeface="Calibri"/>
                          <a:ea typeface="Times New Roman"/>
                        </a:rPr>
                        <a:t>Reassure</a:t>
                      </a:r>
                      <a:endParaRPr lang="el-GR" sz="2100">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vMerge="1">
                  <a:txBody>
                    <a:bodyPr/>
                    <a:lstStyle/>
                    <a:p>
                      <a:endParaRPr lang="el-GR"/>
                    </a:p>
                  </a:txBody>
                  <a:tcPr/>
                </a:tc>
              </a:tr>
              <a:tr h="235787">
                <a:tc vMerge="1">
                  <a:txBody>
                    <a:bodyPr/>
                    <a:lstStyle/>
                    <a:p>
                      <a:endParaRPr lang="el-GR"/>
                    </a:p>
                  </a:txBody>
                  <a:tcPr/>
                </a:tc>
                <a:tc rowSpan="2">
                  <a:txBody>
                    <a:bodyPr/>
                    <a:lstStyle/>
                    <a:p>
                      <a:pPr algn="just">
                        <a:spcAft>
                          <a:spcPts val="0"/>
                        </a:spcAft>
                        <a:tabLst>
                          <a:tab pos="342900" algn="l"/>
                        </a:tabLst>
                      </a:pPr>
                      <a:r>
                        <a:rPr lang="en-GB" sz="2100" spc="-10" dirty="0">
                          <a:solidFill>
                            <a:srgbClr val="000000"/>
                          </a:solidFill>
                          <a:latin typeface="Calibri"/>
                          <a:ea typeface="Times New Roman"/>
                        </a:rPr>
                        <a:t>Claim</a:t>
                      </a:r>
                      <a:endParaRPr lang="el-GR" sz="2100" dirty="0">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just">
                        <a:spcAft>
                          <a:spcPts val="0"/>
                        </a:spcAft>
                        <a:tabLst>
                          <a:tab pos="342900" algn="l"/>
                        </a:tabLst>
                      </a:pPr>
                      <a:r>
                        <a:rPr lang="en-GB" sz="2100" spc="-10">
                          <a:solidFill>
                            <a:srgbClr val="000000"/>
                          </a:solidFill>
                          <a:latin typeface="Calibri"/>
                          <a:ea typeface="Times New Roman"/>
                        </a:rPr>
                        <a:t>Present as possible</a:t>
                      </a:r>
                      <a:endParaRPr lang="el-GR" sz="2100">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r>
              <a:tr h="235787">
                <a:tc vMerge="1">
                  <a:txBody>
                    <a:bodyPr/>
                    <a:lstStyle/>
                    <a:p>
                      <a:endParaRPr lang="el-GR"/>
                    </a:p>
                  </a:txBody>
                  <a:tcPr/>
                </a:tc>
                <a:tc vMerge="1">
                  <a:txBody>
                    <a:bodyPr/>
                    <a:lstStyle/>
                    <a:p>
                      <a:endParaRPr lang="el-GR"/>
                    </a:p>
                  </a:txBody>
                  <a:tcPr/>
                </a:tc>
                <a:tc>
                  <a:txBody>
                    <a:bodyPr/>
                    <a:lstStyle/>
                    <a:p>
                      <a:pPr algn="just">
                        <a:spcAft>
                          <a:spcPts val="0"/>
                        </a:spcAft>
                        <a:tabLst>
                          <a:tab pos="342900" algn="l"/>
                        </a:tabLst>
                      </a:pPr>
                      <a:r>
                        <a:rPr lang="en-GB" sz="2100" spc="-10">
                          <a:solidFill>
                            <a:srgbClr val="000000"/>
                          </a:solidFill>
                          <a:latin typeface="Calibri"/>
                          <a:ea typeface="Times New Roman"/>
                        </a:rPr>
                        <a:t>Present as certain</a:t>
                      </a:r>
                      <a:endParaRPr lang="el-GR" sz="2100">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r>
              <a:tr h="235787">
                <a:tc rowSpan="4">
                  <a:txBody>
                    <a:bodyPr/>
                    <a:lstStyle/>
                    <a:p>
                      <a:pPr>
                        <a:spcAft>
                          <a:spcPts val="0"/>
                        </a:spcAft>
                        <a:tabLst>
                          <a:tab pos="342900" algn="l"/>
                        </a:tabLst>
                      </a:pPr>
                      <a:r>
                        <a:rPr lang="en-GB" sz="2100" spc="-10" dirty="0">
                          <a:solidFill>
                            <a:srgbClr val="000000"/>
                          </a:solidFill>
                          <a:latin typeface="Calibri"/>
                          <a:ea typeface="Times New Roman"/>
                        </a:rPr>
                        <a:t>Express or ask about opinions</a:t>
                      </a:r>
                      <a:endParaRPr lang="el-GR" sz="2100" dirty="0">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just">
                        <a:spcAft>
                          <a:spcPts val="0"/>
                        </a:spcAft>
                        <a:tabLst>
                          <a:tab pos="342900" algn="l"/>
                        </a:tabLst>
                      </a:pPr>
                      <a:r>
                        <a:rPr lang="en-GB" sz="2100" spc="-10" dirty="0">
                          <a:solidFill>
                            <a:srgbClr val="000000"/>
                          </a:solidFill>
                          <a:latin typeface="Calibri"/>
                          <a:ea typeface="Times New Roman"/>
                        </a:rPr>
                        <a:t>Express certainty</a:t>
                      </a:r>
                      <a:endParaRPr lang="el-GR" sz="2100" dirty="0">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rowSpan="4">
                  <a:txBody>
                    <a:bodyPr/>
                    <a:lstStyle/>
                    <a:p>
                      <a:pPr algn="just">
                        <a:spcAft>
                          <a:spcPts val="0"/>
                        </a:spcAft>
                        <a:tabLst>
                          <a:tab pos="342900" algn="l"/>
                        </a:tabLst>
                      </a:pPr>
                      <a:endParaRPr lang="en-GB" sz="2100" spc="-10">
                        <a:solidFill>
                          <a:srgbClr val="000000"/>
                        </a:solidFill>
                        <a:latin typeface="Calibri"/>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r>
              <a:tr h="235787">
                <a:tc vMerge="1">
                  <a:txBody>
                    <a:bodyPr/>
                    <a:lstStyle/>
                    <a:p>
                      <a:endParaRPr lang="el-GR"/>
                    </a:p>
                  </a:txBody>
                  <a:tcPr/>
                </a:tc>
                <a:tc>
                  <a:txBody>
                    <a:bodyPr/>
                    <a:lstStyle/>
                    <a:p>
                      <a:pPr algn="just">
                        <a:spcAft>
                          <a:spcPts val="0"/>
                        </a:spcAft>
                        <a:tabLst>
                          <a:tab pos="342900" algn="l"/>
                        </a:tabLst>
                      </a:pPr>
                      <a:r>
                        <a:rPr lang="en-GB" sz="2100" spc="-10" dirty="0">
                          <a:solidFill>
                            <a:srgbClr val="000000"/>
                          </a:solidFill>
                          <a:latin typeface="Calibri"/>
                          <a:ea typeface="Times New Roman"/>
                        </a:rPr>
                        <a:t>Express uncertainty</a:t>
                      </a:r>
                      <a:endParaRPr lang="el-GR" sz="2100" dirty="0">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vMerge="1">
                  <a:txBody>
                    <a:bodyPr/>
                    <a:lstStyle/>
                    <a:p>
                      <a:endParaRPr lang="el-GR"/>
                    </a:p>
                  </a:txBody>
                  <a:tcPr/>
                </a:tc>
              </a:tr>
              <a:tr h="235787">
                <a:tc vMerge="1">
                  <a:txBody>
                    <a:bodyPr/>
                    <a:lstStyle/>
                    <a:p>
                      <a:endParaRPr lang="el-GR"/>
                    </a:p>
                  </a:txBody>
                  <a:tcPr/>
                </a:tc>
                <a:tc>
                  <a:txBody>
                    <a:bodyPr/>
                    <a:lstStyle/>
                    <a:p>
                      <a:pPr algn="just">
                        <a:spcAft>
                          <a:spcPts val="0"/>
                        </a:spcAft>
                        <a:tabLst>
                          <a:tab pos="342900" algn="l"/>
                        </a:tabLst>
                      </a:pPr>
                      <a:r>
                        <a:rPr lang="en-GB" sz="2100" spc="-10" dirty="0">
                          <a:solidFill>
                            <a:srgbClr val="000000"/>
                          </a:solidFill>
                          <a:latin typeface="Calibri"/>
                          <a:ea typeface="Times New Roman"/>
                        </a:rPr>
                        <a:t>Express ignorance</a:t>
                      </a:r>
                      <a:endParaRPr lang="el-GR" sz="2100" dirty="0">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vMerge="1">
                  <a:txBody>
                    <a:bodyPr/>
                    <a:lstStyle/>
                    <a:p>
                      <a:endParaRPr lang="el-GR"/>
                    </a:p>
                  </a:txBody>
                  <a:tcPr/>
                </a:tc>
              </a:tr>
              <a:tr h="235787">
                <a:tc vMerge="1">
                  <a:txBody>
                    <a:bodyPr/>
                    <a:lstStyle/>
                    <a:p>
                      <a:endParaRPr lang="el-GR"/>
                    </a:p>
                  </a:txBody>
                  <a:tcPr/>
                </a:tc>
                <a:tc>
                  <a:txBody>
                    <a:bodyPr/>
                    <a:lstStyle/>
                    <a:p>
                      <a:pPr algn="just">
                        <a:spcAft>
                          <a:spcPts val="0"/>
                        </a:spcAft>
                        <a:tabLst>
                          <a:tab pos="342900" algn="l"/>
                        </a:tabLst>
                      </a:pPr>
                      <a:r>
                        <a:rPr lang="en-GB" sz="2100" spc="-10" dirty="0">
                          <a:solidFill>
                            <a:srgbClr val="000000"/>
                          </a:solidFill>
                          <a:latin typeface="Calibri"/>
                          <a:ea typeface="Times New Roman"/>
                        </a:rPr>
                        <a:t>Express hypothesis</a:t>
                      </a:r>
                      <a:endParaRPr lang="el-GR" sz="2100" dirty="0">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vMerge="1">
                  <a:txBody>
                    <a:bodyPr/>
                    <a:lstStyle/>
                    <a:p>
                      <a:endParaRPr lang="el-GR"/>
                    </a:p>
                  </a:txBody>
                  <a:tcPr/>
                </a:tc>
              </a:tr>
              <a:tr h="235787">
                <a:tc rowSpan="5">
                  <a:txBody>
                    <a:bodyPr/>
                    <a:lstStyle/>
                    <a:p>
                      <a:pPr>
                        <a:spcAft>
                          <a:spcPts val="0"/>
                        </a:spcAft>
                        <a:tabLst>
                          <a:tab pos="342900" algn="l"/>
                        </a:tabLst>
                      </a:pPr>
                      <a:r>
                        <a:rPr lang="en-GB" sz="2100" spc="-10" dirty="0">
                          <a:solidFill>
                            <a:srgbClr val="000000"/>
                          </a:solidFill>
                          <a:latin typeface="Calibri"/>
                          <a:ea typeface="Times New Roman"/>
                        </a:rPr>
                        <a:t>Express or ask about preferences, desires, </a:t>
                      </a:r>
                      <a:endParaRPr lang="en-GB" sz="2100" spc="-10" dirty="0" smtClean="0">
                        <a:solidFill>
                          <a:srgbClr val="000000"/>
                        </a:solidFill>
                        <a:latin typeface="Calibri"/>
                        <a:ea typeface="Times New Roman"/>
                      </a:endParaRPr>
                    </a:p>
                    <a:p>
                      <a:pPr>
                        <a:spcAft>
                          <a:spcPts val="0"/>
                        </a:spcAft>
                        <a:tabLst>
                          <a:tab pos="342900" algn="l"/>
                        </a:tabLst>
                      </a:pPr>
                      <a:r>
                        <a:rPr lang="en-GB" sz="2100" spc="-10" dirty="0" smtClean="0">
                          <a:solidFill>
                            <a:srgbClr val="000000"/>
                          </a:solidFill>
                          <a:latin typeface="Calibri"/>
                          <a:ea typeface="Times New Roman"/>
                        </a:rPr>
                        <a:t>emotions</a:t>
                      </a:r>
                      <a:endParaRPr lang="el-GR" sz="2100" dirty="0">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spcAft>
                          <a:spcPts val="0"/>
                        </a:spcAft>
                        <a:tabLst>
                          <a:tab pos="342900" algn="l"/>
                        </a:tabLst>
                      </a:pPr>
                      <a:r>
                        <a:rPr lang="en-GB" sz="2100" spc="-10" dirty="0">
                          <a:solidFill>
                            <a:srgbClr val="000000"/>
                          </a:solidFill>
                          <a:latin typeface="Calibri"/>
                          <a:ea typeface="Times New Roman"/>
                        </a:rPr>
                        <a:t>Express anger</a:t>
                      </a:r>
                      <a:endParaRPr lang="el-GR" sz="2100" dirty="0">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spcAft>
                          <a:spcPts val="0"/>
                        </a:spcAft>
                        <a:tabLst>
                          <a:tab pos="342900" algn="l"/>
                        </a:tabLst>
                      </a:pPr>
                      <a:endParaRPr lang="en-GB" sz="2100" spc="-10" dirty="0">
                        <a:solidFill>
                          <a:srgbClr val="000000"/>
                        </a:solidFill>
                        <a:latin typeface="Calibri"/>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r>
              <a:tr h="471574">
                <a:tc vMerge="1">
                  <a:txBody>
                    <a:bodyPr/>
                    <a:lstStyle/>
                    <a:p>
                      <a:endParaRPr lang="el-GR"/>
                    </a:p>
                  </a:txBody>
                  <a:tcPr/>
                </a:tc>
                <a:tc rowSpan="2">
                  <a:txBody>
                    <a:bodyPr/>
                    <a:lstStyle/>
                    <a:p>
                      <a:pPr>
                        <a:spcAft>
                          <a:spcPts val="0"/>
                        </a:spcAft>
                        <a:tabLst>
                          <a:tab pos="342900" algn="l"/>
                        </a:tabLst>
                      </a:pPr>
                      <a:r>
                        <a:rPr lang="en-GB" sz="2100" spc="-10" dirty="0">
                          <a:solidFill>
                            <a:srgbClr val="000000"/>
                          </a:solidFill>
                          <a:latin typeface="Calibri"/>
                          <a:ea typeface="Times New Roman"/>
                        </a:rPr>
                        <a:t>Express satisfaction</a:t>
                      </a:r>
                      <a:endParaRPr lang="el-GR" sz="2100" dirty="0">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spcAft>
                          <a:spcPts val="0"/>
                        </a:spcAft>
                        <a:tabLst>
                          <a:tab pos="342900" algn="l"/>
                        </a:tabLst>
                      </a:pPr>
                      <a:r>
                        <a:rPr lang="en-GB" sz="2100" spc="-10" dirty="0">
                          <a:solidFill>
                            <a:srgbClr val="000000"/>
                          </a:solidFill>
                          <a:latin typeface="Calibri"/>
                          <a:ea typeface="Times New Roman"/>
                        </a:rPr>
                        <a:t>Express satisfaction with reservations</a:t>
                      </a:r>
                      <a:endParaRPr lang="el-GR" sz="2100" dirty="0">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r>
              <a:tr h="471574">
                <a:tc vMerge="1">
                  <a:txBody>
                    <a:bodyPr/>
                    <a:lstStyle/>
                    <a:p>
                      <a:endParaRPr lang="el-GR"/>
                    </a:p>
                  </a:txBody>
                  <a:tcPr/>
                </a:tc>
                <a:tc vMerge="1">
                  <a:txBody>
                    <a:bodyPr/>
                    <a:lstStyle/>
                    <a:p>
                      <a:endParaRPr lang="el-GR"/>
                    </a:p>
                  </a:txBody>
                  <a:tcPr/>
                </a:tc>
                <a:tc>
                  <a:txBody>
                    <a:bodyPr/>
                    <a:lstStyle/>
                    <a:p>
                      <a:pPr>
                        <a:spcAft>
                          <a:spcPts val="0"/>
                        </a:spcAft>
                        <a:tabLst>
                          <a:tab pos="342900" algn="l"/>
                        </a:tabLst>
                      </a:pPr>
                      <a:r>
                        <a:rPr lang="en-GB" sz="2100" spc="-10" dirty="0">
                          <a:solidFill>
                            <a:srgbClr val="000000"/>
                          </a:solidFill>
                          <a:latin typeface="Calibri"/>
                          <a:ea typeface="Times New Roman"/>
                        </a:rPr>
                        <a:t>Express satisfaction without reservations</a:t>
                      </a:r>
                      <a:endParaRPr lang="el-GR" sz="2100" dirty="0">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r>
              <a:tr h="235787">
                <a:tc vMerge="1">
                  <a:txBody>
                    <a:bodyPr/>
                    <a:lstStyle/>
                    <a:p>
                      <a:endParaRPr lang="el-GR"/>
                    </a:p>
                  </a:txBody>
                  <a:tcPr/>
                </a:tc>
                <a:tc>
                  <a:txBody>
                    <a:bodyPr/>
                    <a:lstStyle/>
                    <a:p>
                      <a:pPr>
                        <a:spcAft>
                          <a:spcPts val="0"/>
                        </a:spcAft>
                        <a:tabLst>
                          <a:tab pos="342900" algn="l"/>
                        </a:tabLst>
                      </a:pPr>
                      <a:r>
                        <a:rPr lang="en-GB" sz="2100" spc="-10" dirty="0">
                          <a:solidFill>
                            <a:srgbClr val="000000"/>
                          </a:solidFill>
                          <a:latin typeface="Calibri"/>
                          <a:ea typeface="Times New Roman"/>
                        </a:rPr>
                        <a:t>Express despair</a:t>
                      </a:r>
                      <a:endParaRPr lang="el-GR" sz="2100" dirty="0">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spcAft>
                          <a:spcPts val="0"/>
                        </a:spcAft>
                        <a:tabLst>
                          <a:tab pos="342900" algn="l"/>
                        </a:tabLst>
                      </a:pPr>
                      <a:endParaRPr lang="en-GB" sz="2100" spc="-10" dirty="0">
                        <a:solidFill>
                          <a:srgbClr val="000000"/>
                        </a:solidFill>
                        <a:latin typeface="Calibri"/>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r>
              <a:tr h="471574">
                <a:tc vMerge="1">
                  <a:txBody>
                    <a:bodyPr/>
                    <a:lstStyle/>
                    <a:p>
                      <a:endParaRPr lang="el-GR"/>
                    </a:p>
                  </a:txBody>
                  <a:tcPr/>
                </a:tc>
                <a:tc>
                  <a:txBody>
                    <a:bodyPr/>
                    <a:lstStyle/>
                    <a:p>
                      <a:pPr>
                        <a:spcAft>
                          <a:spcPts val="0"/>
                        </a:spcAft>
                        <a:tabLst>
                          <a:tab pos="342900" algn="l"/>
                        </a:tabLst>
                      </a:pPr>
                      <a:r>
                        <a:rPr lang="en-GB" sz="2100" spc="-10" dirty="0">
                          <a:solidFill>
                            <a:srgbClr val="000000"/>
                          </a:solidFill>
                          <a:latin typeface="Calibri"/>
                          <a:ea typeface="Times New Roman"/>
                        </a:rPr>
                        <a:t>Ask about interest or lack of interest</a:t>
                      </a:r>
                      <a:endParaRPr lang="el-GR" sz="2100" dirty="0">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spcAft>
                          <a:spcPts val="0"/>
                        </a:spcAft>
                        <a:tabLst>
                          <a:tab pos="342900" algn="l"/>
                        </a:tabLst>
                      </a:pPr>
                      <a:endParaRPr lang="en-GB" sz="2100" spc="-10" dirty="0">
                        <a:solidFill>
                          <a:srgbClr val="000000"/>
                        </a:solidFill>
                        <a:latin typeface="Calibri"/>
                        <a:ea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042636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spcBef>
                <a:spcPct val="0"/>
              </a:spcBef>
              <a:defRPr/>
            </a:pPr>
            <a:r>
              <a:rPr lang="en-GB" sz="4000" kern="1200" dirty="0" smtClean="0">
                <a:solidFill>
                  <a:srgbClr val="5075BC"/>
                </a:solidFill>
                <a:latin typeface="+mj-lt"/>
                <a:ea typeface="+mj-ea"/>
                <a:cs typeface="+mj-cs"/>
              </a:rPr>
              <a:t>The representation of language proficiency (3/4)</a:t>
            </a:r>
            <a:endParaRPr lang="en-GB" sz="4000" kern="1200" dirty="0">
              <a:solidFill>
                <a:srgbClr val="5075BC"/>
              </a:solidFill>
              <a:latin typeface="+mj-lt"/>
              <a:ea typeface="+mj-ea"/>
              <a:cs typeface="+mj-cs"/>
            </a:endParaRPr>
          </a:p>
        </p:txBody>
      </p:sp>
      <p:sp>
        <p:nvSpPr>
          <p:cNvPr id="3" name="Content Placeholder 2"/>
          <p:cNvSpPr>
            <a:spLocks noGrp="1"/>
          </p:cNvSpPr>
          <p:nvPr>
            <p:ph idx="1"/>
          </p:nvPr>
        </p:nvSpPr>
        <p:spPr/>
        <p:txBody>
          <a:bodyPr>
            <a:noAutofit/>
          </a:bodyPr>
          <a:lstStyle/>
          <a:p>
            <a:pPr>
              <a:defRPr/>
            </a:pPr>
            <a:r>
              <a:rPr lang="en-GB" sz="2800" dirty="0" smtClean="0">
                <a:effectLst/>
              </a:rPr>
              <a:t>The organization of linguistic data in simple ontological structures enables the formulation of generalizations over possible associations of individual descriptions (entries). For example, lexical and grammatical elements can be linked with fine-grained types of language functions (micro-functions); hyper-functions, as shown in Table 1, will abstract over such associations. </a:t>
            </a:r>
          </a:p>
        </p:txBody>
      </p:sp>
    </p:spTree>
    <p:extLst>
      <p:ext uri="{BB962C8B-B14F-4D97-AF65-F5344CB8AC3E}">
        <p14:creationId xmlns:p14="http://schemas.microsoft.com/office/powerpoint/2010/main" val="2440557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dirty="0" smtClean="0"/>
              <a:t>How are descriptors validated?  </a:t>
            </a:r>
            <a:endParaRPr lang="en-GB" dirty="0"/>
          </a:p>
        </p:txBody>
      </p:sp>
      <p:sp>
        <p:nvSpPr>
          <p:cNvPr id="9219" name="Content Placeholder 2"/>
          <p:cNvSpPr>
            <a:spLocks noGrp="1"/>
          </p:cNvSpPr>
          <p:nvPr>
            <p:ph idx="1"/>
          </p:nvPr>
        </p:nvSpPr>
        <p:spPr/>
        <p:txBody>
          <a:bodyPr>
            <a:normAutofit/>
          </a:bodyPr>
          <a:lstStyle/>
          <a:p>
            <a:pPr>
              <a:spcBef>
                <a:spcPts val="1200"/>
              </a:spcBef>
            </a:pPr>
            <a:r>
              <a:rPr lang="en-GB" altLang="en-US" dirty="0" smtClean="0">
                <a:effectLst/>
              </a:rPr>
              <a:t>By using a task and text-based approach.</a:t>
            </a:r>
          </a:p>
          <a:p>
            <a:pPr>
              <a:spcBef>
                <a:spcPts val="1200"/>
              </a:spcBef>
            </a:pPr>
            <a:r>
              <a:rPr lang="en-GB" altLang="en-US" dirty="0" smtClean="0">
                <a:effectLst/>
              </a:rPr>
              <a:t>By providing documentation to describe not only </a:t>
            </a:r>
            <a:r>
              <a:rPr lang="en-GB" altLang="en-US" b="1" dirty="0" smtClean="0">
                <a:effectLst/>
              </a:rPr>
              <a:t>what</a:t>
            </a:r>
            <a:r>
              <a:rPr lang="en-GB" altLang="en-US" dirty="0" smtClean="0">
                <a:effectLst/>
              </a:rPr>
              <a:t> one should be able to do, but also </a:t>
            </a:r>
            <a:r>
              <a:rPr lang="en-GB" altLang="en-US" b="1" dirty="0" smtClean="0">
                <a:effectLst/>
              </a:rPr>
              <a:t>how.</a:t>
            </a:r>
          </a:p>
          <a:p>
            <a:pPr>
              <a:spcBef>
                <a:spcPts val="1200"/>
              </a:spcBef>
            </a:pPr>
            <a:r>
              <a:rPr lang="en-GB" altLang="en-US" dirty="0" smtClean="0">
                <a:effectLst/>
              </a:rPr>
              <a:t>To this end, the language use that learners make in various communicative contexts is being described linguistically and documented.</a:t>
            </a:r>
            <a:endParaRPr lang="en-GB" altLang="en-US" dirty="0" smtClean="0">
              <a:effectLst/>
            </a:endParaRPr>
          </a:p>
        </p:txBody>
      </p:sp>
    </p:spTree>
    <p:extLst>
      <p:ext uri="{BB962C8B-B14F-4D97-AF65-F5344CB8AC3E}">
        <p14:creationId xmlns:p14="http://schemas.microsoft.com/office/powerpoint/2010/main" val="2035696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spcBef>
                <a:spcPct val="0"/>
              </a:spcBef>
              <a:defRPr/>
            </a:pPr>
            <a:r>
              <a:rPr lang="en-GB" sz="4000" kern="1200" dirty="0" smtClean="0">
                <a:solidFill>
                  <a:srgbClr val="5075BC"/>
                </a:solidFill>
                <a:latin typeface="+mj-lt"/>
                <a:ea typeface="+mj-ea"/>
                <a:cs typeface="+mj-cs"/>
              </a:rPr>
              <a:t>The representation of language proficiency (4/4)</a:t>
            </a:r>
            <a:endParaRPr lang="en-GB" sz="4000" kern="1200" dirty="0">
              <a:solidFill>
                <a:srgbClr val="5075BC"/>
              </a:solidFill>
              <a:latin typeface="+mj-lt"/>
              <a:ea typeface="+mj-ea"/>
              <a:cs typeface="+mj-cs"/>
            </a:endParaRPr>
          </a:p>
        </p:txBody>
      </p:sp>
      <p:sp>
        <p:nvSpPr>
          <p:cNvPr id="3" name="Content Placeholder 2"/>
          <p:cNvSpPr>
            <a:spLocks noGrp="1"/>
          </p:cNvSpPr>
          <p:nvPr>
            <p:ph idx="1"/>
          </p:nvPr>
        </p:nvSpPr>
        <p:spPr/>
        <p:txBody>
          <a:bodyPr>
            <a:noAutofit/>
          </a:bodyPr>
          <a:lstStyle/>
          <a:p>
            <a:pPr>
              <a:defRPr/>
            </a:pPr>
            <a:r>
              <a:rPr lang="en-GB" sz="2800" dirty="0" smtClean="0">
                <a:effectLst/>
              </a:rPr>
              <a:t>This kind of abstraction is intended to support the development of learning sequences for a certain language or for more than one language. Learning sequences are envisaged to systematically build on learners' knowledge and competences which are gradually acquired in the foreign language(s).</a:t>
            </a:r>
            <a:endParaRPr lang="el-GR" sz="2800" dirty="0" smtClean="0">
              <a:effectLst/>
            </a:endParaRPr>
          </a:p>
          <a:p>
            <a:pPr>
              <a:defRPr/>
            </a:pPr>
            <a:endParaRPr lang="el-GR" sz="2800" dirty="0"/>
          </a:p>
        </p:txBody>
      </p:sp>
    </p:spTree>
    <p:extLst>
      <p:ext uri="{BB962C8B-B14F-4D97-AF65-F5344CB8AC3E}">
        <p14:creationId xmlns:p14="http://schemas.microsoft.com/office/powerpoint/2010/main" val="3209041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dirty="0" smtClean="0"/>
              <a:t>Grammatical knowledge</a:t>
            </a:r>
            <a:endParaRPr lang="en-GB" dirty="0"/>
          </a:p>
        </p:txBody>
      </p:sp>
      <p:sp>
        <p:nvSpPr>
          <p:cNvPr id="70659" name="Content Placeholder 2"/>
          <p:cNvSpPr>
            <a:spLocks noGrp="1"/>
          </p:cNvSpPr>
          <p:nvPr>
            <p:ph idx="1"/>
          </p:nvPr>
        </p:nvSpPr>
        <p:spPr/>
        <p:txBody>
          <a:bodyPr>
            <a:noAutofit/>
          </a:bodyPr>
          <a:lstStyle/>
          <a:p>
            <a:r>
              <a:rPr lang="en-GB" altLang="en-US" sz="2400" dirty="0" smtClean="0">
                <a:effectLst/>
              </a:rPr>
              <a:t>The grammatical knowledge to be acquired at distinct levels of language proficiency is also represented in terms of structures including a Super-category and several Sub-categories. </a:t>
            </a:r>
          </a:p>
          <a:p>
            <a:r>
              <a:rPr lang="en-GB" altLang="en-US" sz="2400" dirty="0" smtClean="0">
                <a:effectLst/>
              </a:rPr>
              <a:t>Contrary to language functions, which essentially encode pragmatic aspects of linguistic communication and are language-independent, the grammatical patterns are language-specific: each sub-category is associated with the description of a pattern pertaining to one of the five languages of the database. The description of the grammatical elements is based on simple part of speech labels. </a:t>
            </a:r>
            <a:endParaRPr lang="en-GB" altLang="en-US" sz="2400" dirty="0" smtClean="0">
              <a:effectLst/>
            </a:endParaRPr>
          </a:p>
        </p:txBody>
      </p:sp>
    </p:spTree>
    <p:extLst>
      <p:ext uri="{BB962C8B-B14F-4D97-AF65-F5344CB8AC3E}">
        <p14:creationId xmlns:p14="http://schemas.microsoft.com/office/powerpoint/2010/main" val="3544153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GB" sz="3600" dirty="0" smtClean="0"/>
              <a:t>Extract from the ontology and types of grammatical patterns</a:t>
            </a:r>
            <a:endParaRPr lang="en-GB" sz="3600" dirty="0"/>
          </a:p>
        </p:txBody>
      </p:sp>
      <p:graphicFrame>
        <p:nvGraphicFramePr>
          <p:cNvPr id="9" name="Table 3" descr="types of grammatical patterns"/>
          <p:cNvGraphicFramePr>
            <a:graphicFrameLocks noGrp="1"/>
          </p:cNvGraphicFramePr>
          <p:nvPr>
            <p:ph idx="1"/>
            <p:custDataLst>
              <p:tags r:id="rId1"/>
            </p:custDataLst>
            <p:extLst>
              <p:ext uri="{D42A27DB-BD31-4B8C-83A1-F6EECF244321}">
                <p14:modId xmlns:p14="http://schemas.microsoft.com/office/powerpoint/2010/main" val="4029425506"/>
              </p:ext>
            </p:extLst>
          </p:nvPr>
        </p:nvGraphicFramePr>
        <p:xfrm>
          <a:off x="744042" y="1556792"/>
          <a:ext cx="7572374" cy="4783137"/>
        </p:xfrm>
        <a:graphic>
          <a:graphicData uri="http://schemas.openxmlformats.org/drawingml/2006/table">
            <a:tbl>
              <a:tblPr firstRow="1"/>
              <a:tblGrid>
                <a:gridCol w="1835727"/>
                <a:gridCol w="1759211"/>
                <a:gridCol w="3977436"/>
              </a:tblGrid>
              <a:tr h="339551">
                <a:tc>
                  <a:txBody>
                    <a:bodyPr/>
                    <a:lstStyle/>
                    <a:p>
                      <a:pPr algn="l">
                        <a:spcAft>
                          <a:spcPts val="0"/>
                        </a:spcAft>
                        <a:tabLst>
                          <a:tab pos="342900" algn="l"/>
                        </a:tabLst>
                      </a:pPr>
                      <a:r>
                        <a:rPr lang="en-GB" sz="2000" b="1" i="0" spc="-10" dirty="0">
                          <a:solidFill>
                            <a:schemeClr val="bg1"/>
                          </a:solidFill>
                          <a:latin typeface="Calibri"/>
                          <a:ea typeface="Times New Roman"/>
                        </a:rPr>
                        <a:t>Super-category</a:t>
                      </a:r>
                      <a:endParaRPr lang="el-GR" sz="2000" i="0" dirty="0">
                        <a:solidFill>
                          <a:schemeClr val="bg1"/>
                        </a:solidFill>
                        <a:latin typeface="Times New Roman"/>
                        <a:ea typeface="Times New Roman"/>
                      </a:endParaRPr>
                    </a:p>
                  </a:txBody>
                  <a:tcPr marL="68580" marR="68580" marT="0" marB="0">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algn="l">
                        <a:spcAft>
                          <a:spcPts val="0"/>
                        </a:spcAft>
                        <a:tabLst>
                          <a:tab pos="342900" algn="l"/>
                        </a:tabLst>
                      </a:pPr>
                      <a:r>
                        <a:rPr lang="en-GB" sz="2000" b="1" i="0" spc="-10" dirty="0">
                          <a:solidFill>
                            <a:schemeClr val="bg1"/>
                          </a:solidFill>
                          <a:latin typeface="Calibri"/>
                          <a:ea typeface="Times New Roman"/>
                        </a:rPr>
                        <a:t>Sub-category</a:t>
                      </a:r>
                      <a:endParaRPr lang="el-GR" sz="2000" i="0" dirty="0">
                        <a:solidFill>
                          <a:schemeClr val="bg1"/>
                        </a:solidFill>
                        <a:latin typeface="Times New Roman"/>
                        <a:ea typeface="Times New Roman"/>
                      </a:endParaRPr>
                    </a:p>
                  </a:txBody>
                  <a:tcPr marL="68580" marR="68580" marT="0" marB="0">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algn="l">
                        <a:spcAft>
                          <a:spcPts val="0"/>
                        </a:spcAft>
                        <a:tabLst>
                          <a:tab pos="342900" algn="l"/>
                        </a:tabLst>
                      </a:pPr>
                      <a:r>
                        <a:rPr lang="en-GB" sz="2000" b="1" i="0" spc="-10" dirty="0">
                          <a:solidFill>
                            <a:schemeClr val="bg1"/>
                          </a:solidFill>
                          <a:latin typeface="Calibri"/>
                          <a:ea typeface="Times New Roman"/>
                        </a:rPr>
                        <a:t>Language-specific pattern</a:t>
                      </a:r>
                      <a:endParaRPr lang="el-GR" sz="2000" i="0" dirty="0">
                        <a:solidFill>
                          <a:schemeClr val="bg1"/>
                        </a:solidFill>
                        <a:latin typeface="Times New Roman"/>
                        <a:ea typeface="Times New Roman"/>
                      </a:endParaRPr>
                    </a:p>
                  </a:txBody>
                  <a:tcPr marL="68580" marR="68580" marT="0" marB="0">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r>
              <a:tr h="1274319">
                <a:tc>
                  <a:txBody>
                    <a:bodyPr/>
                    <a:lstStyle/>
                    <a:p>
                      <a:pPr algn="l">
                        <a:spcAft>
                          <a:spcPts val="0"/>
                        </a:spcAft>
                        <a:tabLst>
                          <a:tab pos="342900" algn="l"/>
                        </a:tabLst>
                      </a:pPr>
                      <a:r>
                        <a:rPr lang="en-GB" sz="2000" i="0" spc="-10" dirty="0">
                          <a:solidFill>
                            <a:srgbClr val="000000"/>
                          </a:solidFill>
                          <a:latin typeface="Calibri"/>
                          <a:ea typeface="Times New Roman"/>
                        </a:rPr>
                        <a:t>Noun</a:t>
                      </a:r>
                      <a:endParaRPr lang="el-GR" sz="2000" i="0" dirty="0">
                        <a:latin typeface="Times New Roman"/>
                        <a:ea typeface="Times New Roman"/>
                      </a:endParaRPr>
                    </a:p>
                  </a:txBody>
                  <a:tcPr marL="68580" marR="68580" marT="0" marB="0">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chemeClr val="bg1"/>
                    </a:solidFill>
                  </a:tcPr>
                </a:tc>
                <a:tc>
                  <a:txBody>
                    <a:bodyPr/>
                    <a:lstStyle/>
                    <a:p>
                      <a:pPr algn="l">
                        <a:spcAft>
                          <a:spcPts val="0"/>
                        </a:spcAft>
                        <a:tabLst>
                          <a:tab pos="342900" algn="l"/>
                        </a:tabLst>
                      </a:pPr>
                      <a:r>
                        <a:rPr lang="en-GB" sz="2000" i="0" spc="-10" dirty="0">
                          <a:solidFill>
                            <a:srgbClr val="000000"/>
                          </a:solidFill>
                          <a:latin typeface="Calibri"/>
                          <a:ea typeface="Times New Roman"/>
                        </a:rPr>
                        <a:t>Common noun</a:t>
                      </a:r>
                      <a:endParaRPr lang="el-GR" sz="2000" i="0" dirty="0">
                        <a:latin typeface="Times New Roman"/>
                        <a:ea typeface="Times New Roman"/>
                      </a:endParaRPr>
                    </a:p>
                  </a:txBody>
                  <a:tcPr marL="68580" marR="68580" marT="0" marB="0">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chemeClr val="bg1"/>
                    </a:solidFill>
                  </a:tcPr>
                </a:tc>
                <a:tc>
                  <a:txBody>
                    <a:bodyPr/>
                    <a:lstStyle/>
                    <a:p>
                      <a:pPr algn="l">
                        <a:spcAft>
                          <a:spcPts val="0"/>
                        </a:spcAft>
                        <a:tabLst>
                          <a:tab pos="342900" algn="l"/>
                        </a:tabLst>
                      </a:pPr>
                      <a:r>
                        <a:rPr lang="en-GB" sz="2000" i="0" spc="-10" dirty="0">
                          <a:solidFill>
                            <a:srgbClr val="000000"/>
                          </a:solidFill>
                          <a:latin typeface="Calibri"/>
                          <a:ea typeface="Times New Roman"/>
                        </a:rPr>
                        <a:t>Common nouns appearing only in plural: trousers, tights, scissors, people (English)</a:t>
                      </a:r>
                      <a:endParaRPr lang="el-GR" sz="2000" i="0" dirty="0">
                        <a:latin typeface="Times New Roman"/>
                        <a:ea typeface="Times New Roman"/>
                      </a:endParaRPr>
                    </a:p>
                  </a:txBody>
                  <a:tcPr marL="68580" marR="68580" marT="0" marB="0">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chemeClr val="bg1"/>
                    </a:solidFill>
                  </a:tcPr>
                </a:tc>
              </a:tr>
              <a:tr h="1126560">
                <a:tc>
                  <a:txBody>
                    <a:bodyPr/>
                    <a:lstStyle/>
                    <a:p>
                      <a:pPr algn="l">
                        <a:spcAft>
                          <a:spcPts val="0"/>
                        </a:spcAft>
                        <a:tabLst>
                          <a:tab pos="342900" algn="l"/>
                        </a:tabLst>
                      </a:pPr>
                      <a:r>
                        <a:rPr lang="en-GB" sz="2000" i="0" spc="-10">
                          <a:solidFill>
                            <a:srgbClr val="000000"/>
                          </a:solidFill>
                          <a:latin typeface="Calibri"/>
                          <a:ea typeface="Times New Roman"/>
                        </a:rPr>
                        <a:t>Noun</a:t>
                      </a:r>
                      <a:endParaRPr lang="el-GR" sz="2000" i="0">
                        <a:latin typeface="Times New Roman"/>
                        <a:ea typeface="Times New Roman"/>
                      </a:endParaRPr>
                    </a:p>
                  </a:txBody>
                  <a:tcPr marL="68580" marR="68580" marT="0" marB="0">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chemeClr val="bg1"/>
                    </a:solidFill>
                  </a:tcPr>
                </a:tc>
                <a:tc>
                  <a:txBody>
                    <a:bodyPr/>
                    <a:lstStyle/>
                    <a:p>
                      <a:pPr algn="l">
                        <a:spcAft>
                          <a:spcPts val="0"/>
                        </a:spcAft>
                        <a:tabLst>
                          <a:tab pos="342900" algn="l"/>
                        </a:tabLst>
                      </a:pPr>
                      <a:r>
                        <a:rPr lang="en-GB" sz="2000" i="0" spc="-10" dirty="0">
                          <a:solidFill>
                            <a:srgbClr val="000000"/>
                          </a:solidFill>
                          <a:latin typeface="Calibri"/>
                          <a:ea typeface="Times New Roman"/>
                        </a:rPr>
                        <a:t>Common noun</a:t>
                      </a:r>
                      <a:endParaRPr lang="el-GR" sz="2000" i="0" dirty="0">
                        <a:latin typeface="Times New Roman"/>
                        <a:ea typeface="Times New Roman"/>
                      </a:endParaRPr>
                    </a:p>
                  </a:txBody>
                  <a:tcPr marL="68580" marR="68580" marT="0" marB="0">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chemeClr val="bg1"/>
                    </a:solidFill>
                  </a:tcPr>
                </a:tc>
                <a:tc>
                  <a:txBody>
                    <a:bodyPr/>
                    <a:lstStyle/>
                    <a:p>
                      <a:pPr algn="l">
                        <a:spcAft>
                          <a:spcPts val="0"/>
                        </a:spcAft>
                        <a:tabLst>
                          <a:tab pos="342900" algn="l"/>
                        </a:tabLst>
                      </a:pPr>
                      <a:r>
                        <a:rPr lang="en-GB" sz="2000" i="0" spc="-10" dirty="0">
                          <a:solidFill>
                            <a:srgbClr val="000000"/>
                          </a:solidFill>
                          <a:latin typeface="Calibri"/>
                          <a:ea typeface="Times New Roman"/>
                        </a:rPr>
                        <a:t>Inflection of common nouns - Case: </a:t>
                      </a:r>
                      <a:r>
                        <a:rPr lang="en-GB" sz="2000" i="0" spc="-10" dirty="0" err="1">
                          <a:solidFill>
                            <a:srgbClr val="000000"/>
                          </a:solidFill>
                          <a:latin typeface="Calibri"/>
                          <a:ea typeface="Times New Roman"/>
                        </a:rPr>
                        <a:t>Akkusativ</a:t>
                      </a:r>
                      <a:r>
                        <a:rPr lang="en-GB" sz="2000" i="0" spc="-10" dirty="0">
                          <a:solidFill>
                            <a:srgbClr val="000000"/>
                          </a:solidFill>
                          <a:latin typeface="Calibri"/>
                          <a:ea typeface="Times New Roman"/>
                        </a:rPr>
                        <a:t> (German)</a:t>
                      </a:r>
                      <a:endParaRPr lang="el-GR" sz="2000" i="0" dirty="0">
                        <a:latin typeface="Times New Roman"/>
                        <a:ea typeface="Times New Roman"/>
                      </a:endParaRPr>
                    </a:p>
                  </a:txBody>
                  <a:tcPr marL="68580" marR="68580" marT="0" marB="0">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chemeClr val="bg1"/>
                    </a:solidFill>
                  </a:tcPr>
                </a:tc>
              </a:tr>
              <a:tr h="971150">
                <a:tc>
                  <a:txBody>
                    <a:bodyPr/>
                    <a:lstStyle/>
                    <a:p>
                      <a:pPr algn="l">
                        <a:spcAft>
                          <a:spcPts val="0"/>
                        </a:spcAft>
                        <a:tabLst>
                          <a:tab pos="342900" algn="l"/>
                        </a:tabLst>
                      </a:pPr>
                      <a:r>
                        <a:rPr lang="en-GB" sz="2000" i="0" spc="-10">
                          <a:solidFill>
                            <a:srgbClr val="000000"/>
                          </a:solidFill>
                          <a:latin typeface="Calibri"/>
                          <a:ea typeface="Times New Roman"/>
                        </a:rPr>
                        <a:t>Noun</a:t>
                      </a:r>
                      <a:endParaRPr lang="el-GR" sz="2000" i="0">
                        <a:latin typeface="Times New Roman"/>
                        <a:ea typeface="Times New Roman"/>
                      </a:endParaRPr>
                    </a:p>
                  </a:txBody>
                  <a:tcPr marL="68580" marR="68580" marT="0" marB="0">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chemeClr val="bg1"/>
                    </a:solidFill>
                  </a:tcPr>
                </a:tc>
                <a:tc>
                  <a:txBody>
                    <a:bodyPr/>
                    <a:lstStyle/>
                    <a:p>
                      <a:pPr algn="l">
                        <a:spcAft>
                          <a:spcPts val="0"/>
                        </a:spcAft>
                        <a:tabLst>
                          <a:tab pos="342900" algn="l"/>
                        </a:tabLst>
                      </a:pPr>
                      <a:r>
                        <a:rPr lang="en-GB" sz="2000" i="0" spc="-10">
                          <a:solidFill>
                            <a:srgbClr val="000000"/>
                          </a:solidFill>
                          <a:latin typeface="Calibri"/>
                          <a:ea typeface="Times New Roman"/>
                        </a:rPr>
                        <a:t>Common noun</a:t>
                      </a:r>
                      <a:endParaRPr lang="el-GR" sz="2000" i="0">
                        <a:latin typeface="Times New Roman"/>
                        <a:ea typeface="Times New Roman"/>
                      </a:endParaRPr>
                    </a:p>
                  </a:txBody>
                  <a:tcPr marL="68580" marR="68580" marT="0" marB="0">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chemeClr val="bg1"/>
                    </a:solidFill>
                  </a:tcPr>
                </a:tc>
                <a:tc>
                  <a:txBody>
                    <a:bodyPr/>
                    <a:lstStyle/>
                    <a:p>
                      <a:pPr algn="l">
                        <a:spcAft>
                          <a:spcPts val="0"/>
                        </a:spcAft>
                        <a:tabLst>
                          <a:tab pos="342900" algn="l"/>
                        </a:tabLst>
                      </a:pPr>
                      <a:r>
                        <a:rPr lang="en-GB" sz="2000" i="0" spc="-10" dirty="0">
                          <a:solidFill>
                            <a:srgbClr val="000000"/>
                          </a:solidFill>
                          <a:latin typeface="Calibri"/>
                          <a:ea typeface="Times New Roman"/>
                        </a:rPr>
                        <a:t>Derivation of common nouns from adjectives: suffix </a:t>
                      </a:r>
                      <a:r>
                        <a:rPr lang="en-US" sz="2000" i="0" dirty="0" err="1">
                          <a:solidFill>
                            <a:srgbClr val="000000"/>
                          </a:solidFill>
                          <a:latin typeface="Calibri"/>
                          <a:ea typeface="Times New Roman"/>
                          <a:cs typeface="Arial"/>
                        </a:rPr>
                        <a:t>ité</a:t>
                      </a:r>
                      <a:r>
                        <a:rPr lang="en-US" sz="2000" i="0" dirty="0">
                          <a:solidFill>
                            <a:srgbClr val="000000"/>
                          </a:solidFill>
                          <a:latin typeface="Calibri"/>
                          <a:ea typeface="Times New Roman"/>
                          <a:cs typeface="Arial"/>
                        </a:rPr>
                        <a:t> (French)</a:t>
                      </a:r>
                      <a:endParaRPr lang="el-GR" sz="2000" i="0" dirty="0">
                        <a:latin typeface="Times New Roman"/>
                        <a:ea typeface="Times New Roman"/>
                      </a:endParaRPr>
                    </a:p>
                  </a:txBody>
                  <a:tcPr marL="68580" marR="68580" marT="0" marB="0">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chemeClr val="bg1"/>
                    </a:solidFill>
                  </a:tcPr>
                </a:tc>
              </a:tr>
              <a:tr h="1071557">
                <a:tc>
                  <a:txBody>
                    <a:bodyPr/>
                    <a:lstStyle/>
                    <a:p>
                      <a:pPr algn="l">
                        <a:spcAft>
                          <a:spcPts val="0"/>
                        </a:spcAft>
                        <a:tabLst>
                          <a:tab pos="342900" algn="l"/>
                        </a:tabLst>
                      </a:pPr>
                      <a:r>
                        <a:rPr lang="en-GB" sz="2000" i="0" spc="-10">
                          <a:solidFill>
                            <a:srgbClr val="000000"/>
                          </a:solidFill>
                          <a:latin typeface="Calibri"/>
                          <a:ea typeface="Times New Roman"/>
                        </a:rPr>
                        <a:t>Noun</a:t>
                      </a:r>
                      <a:endParaRPr lang="el-GR" sz="2000" i="0">
                        <a:latin typeface="Times New Roman"/>
                        <a:ea typeface="Times New Roman"/>
                      </a:endParaRPr>
                    </a:p>
                  </a:txBody>
                  <a:tcPr marL="68580" marR="68580" marT="0" marB="0">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chemeClr val="bg1"/>
                    </a:solidFill>
                  </a:tcPr>
                </a:tc>
                <a:tc>
                  <a:txBody>
                    <a:bodyPr/>
                    <a:lstStyle/>
                    <a:p>
                      <a:pPr algn="l">
                        <a:spcAft>
                          <a:spcPts val="0"/>
                        </a:spcAft>
                        <a:tabLst>
                          <a:tab pos="342900" algn="l"/>
                        </a:tabLst>
                      </a:pPr>
                      <a:r>
                        <a:rPr lang="en-GB" sz="2000" i="0" spc="-10" dirty="0">
                          <a:solidFill>
                            <a:srgbClr val="000000"/>
                          </a:solidFill>
                          <a:latin typeface="Calibri"/>
                          <a:ea typeface="Times New Roman"/>
                        </a:rPr>
                        <a:t>Proper noun</a:t>
                      </a:r>
                      <a:endParaRPr lang="el-GR" sz="2000" i="0" dirty="0">
                        <a:latin typeface="Times New Roman"/>
                        <a:ea typeface="Times New Roman"/>
                      </a:endParaRPr>
                    </a:p>
                  </a:txBody>
                  <a:tcPr marL="68580" marR="68580" marT="0" marB="0">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chemeClr val="bg1"/>
                    </a:solidFill>
                  </a:tcPr>
                </a:tc>
                <a:tc>
                  <a:txBody>
                    <a:bodyPr/>
                    <a:lstStyle/>
                    <a:p>
                      <a:pPr algn="l">
                        <a:spcAft>
                          <a:spcPts val="0"/>
                        </a:spcAft>
                        <a:tabLst>
                          <a:tab pos="342900" algn="l"/>
                        </a:tabLst>
                      </a:pPr>
                      <a:r>
                        <a:rPr lang="en-GB" sz="2000" i="0" spc="-10" dirty="0">
                          <a:solidFill>
                            <a:srgbClr val="000000"/>
                          </a:solidFill>
                          <a:latin typeface="Calibri"/>
                          <a:ea typeface="Times New Roman"/>
                        </a:rPr>
                        <a:t>Family names: los + surname (Spanish)</a:t>
                      </a:r>
                      <a:endParaRPr lang="el-GR" sz="2000" i="0" dirty="0">
                        <a:latin typeface="Times New Roman"/>
                        <a:ea typeface="Times New Roman"/>
                      </a:endParaRPr>
                    </a:p>
                  </a:txBody>
                  <a:tcPr marL="68580" marR="68580" marT="0" marB="0">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760241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Lexical knowledge</a:t>
            </a:r>
            <a:endParaRPr lang="en-GB" dirty="0"/>
          </a:p>
        </p:txBody>
      </p:sp>
      <p:sp>
        <p:nvSpPr>
          <p:cNvPr id="3" name="Content Placeholder 2"/>
          <p:cNvSpPr>
            <a:spLocks noGrp="1"/>
          </p:cNvSpPr>
          <p:nvPr>
            <p:ph idx="1"/>
          </p:nvPr>
        </p:nvSpPr>
        <p:spPr/>
        <p:txBody>
          <a:bodyPr>
            <a:normAutofit/>
          </a:bodyPr>
          <a:lstStyle/>
          <a:p>
            <a:pPr>
              <a:defRPr/>
            </a:pPr>
            <a:r>
              <a:rPr lang="en-GB" sz="2800" dirty="0" smtClean="0">
                <a:effectLst/>
              </a:rPr>
              <a:t>Similarly, the lexical knowledge associated with proficiency levels is described in generic terms and is also organized in </a:t>
            </a:r>
            <a:r>
              <a:rPr lang="en-GB" sz="2800" dirty="0" err="1" smtClean="0">
                <a:effectLst/>
              </a:rPr>
              <a:t>ontologies</a:t>
            </a:r>
            <a:r>
              <a:rPr lang="en-GB" sz="2800" dirty="0" smtClean="0">
                <a:effectLst/>
              </a:rPr>
              <a:t> which are based on general thematic domains and related, more fine-grained sub-domains, as exemplified in Table 3 below. </a:t>
            </a:r>
            <a:endParaRPr lang="el-GR" sz="2800" dirty="0" smtClean="0">
              <a:effectLst/>
            </a:endParaRPr>
          </a:p>
          <a:p>
            <a:pPr>
              <a:defRPr/>
            </a:pPr>
            <a:endParaRPr lang="el-GR" sz="3600" dirty="0"/>
          </a:p>
        </p:txBody>
      </p:sp>
    </p:spTree>
    <p:extLst>
      <p:ext uri="{BB962C8B-B14F-4D97-AF65-F5344CB8AC3E}">
        <p14:creationId xmlns:p14="http://schemas.microsoft.com/office/powerpoint/2010/main" val="3412697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GB" sz="3600" dirty="0" smtClean="0"/>
              <a:t>Extract from the ontology and types of thematically organized lexical units</a:t>
            </a:r>
            <a:endParaRPr lang="en-GB" sz="3600" dirty="0"/>
          </a:p>
        </p:txBody>
      </p:sp>
      <p:graphicFrame>
        <p:nvGraphicFramePr>
          <p:cNvPr id="9" name="Table 3" descr="Extract from the ontology and types of thematically organized lexical units"/>
          <p:cNvGraphicFramePr>
            <a:graphicFrameLocks noGrp="1"/>
          </p:cNvGraphicFramePr>
          <p:nvPr>
            <p:ph idx="1"/>
            <p:custDataLst>
              <p:tags r:id="rId1"/>
            </p:custDataLst>
            <p:extLst>
              <p:ext uri="{D42A27DB-BD31-4B8C-83A1-F6EECF244321}">
                <p14:modId xmlns:p14="http://schemas.microsoft.com/office/powerpoint/2010/main" val="283154692"/>
              </p:ext>
            </p:extLst>
          </p:nvPr>
        </p:nvGraphicFramePr>
        <p:xfrm>
          <a:off x="463550" y="1557338"/>
          <a:ext cx="7943663" cy="4648491"/>
        </p:xfrm>
        <a:graphic>
          <a:graphicData uri="http://schemas.openxmlformats.org/drawingml/2006/table">
            <a:tbl>
              <a:tblPr firstRow="1"/>
              <a:tblGrid>
                <a:gridCol w="1733675"/>
                <a:gridCol w="1728192"/>
                <a:gridCol w="4481796"/>
              </a:tblGrid>
              <a:tr h="500048">
                <a:tc>
                  <a:txBody>
                    <a:bodyPr/>
                    <a:lstStyle/>
                    <a:p>
                      <a:pPr>
                        <a:spcAft>
                          <a:spcPts val="0"/>
                        </a:spcAft>
                        <a:tabLst>
                          <a:tab pos="342900" algn="l"/>
                        </a:tabLst>
                      </a:pPr>
                      <a:r>
                        <a:rPr lang="en-GB" sz="2000" b="1" i="0" spc="-10" dirty="0">
                          <a:solidFill>
                            <a:schemeClr val="bg1"/>
                          </a:solidFill>
                          <a:latin typeface="Calibri"/>
                          <a:ea typeface="Times New Roman"/>
                        </a:rPr>
                        <a:t>Super-category</a:t>
                      </a:r>
                      <a:endParaRPr lang="el-GR" sz="2000" i="0" dirty="0">
                        <a:solidFill>
                          <a:schemeClr val="bg1"/>
                        </a:solidFill>
                        <a:latin typeface="Times New Roman"/>
                        <a:ea typeface="Times New Roman"/>
                      </a:endParaRPr>
                    </a:p>
                  </a:txBody>
                  <a:tcPr marL="68580" marR="68580" marT="0" marB="0">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chemeClr val="tx2">
                        <a:lumMod val="75000"/>
                      </a:schemeClr>
                    </a:solidFill>
                  </a:tcPr>
                </a:tc>
                <a:tc>
                  <a:txBody>
                    <a:bodyPr/>
                    <a:lstStyle/>
                    <a:p>
                      <a:pPr>
                        <a:spcAft>
                          <a:spcPts val="0"/>
                        </a:spcAft>
                        <a:tabLst>
                          <a:tab pos="342900" algn="l"/>
                        </a:tabLst>
                      </a:pPr>
                      <a:r>
                        <a:rPr lang="en-GB" sz="2000" b="1" i="0" spc="-10" dirty="0">
                          <a:solidFill>
                            <a:schemeClr val="bg1"/>
                          </a:solidFill>
                          <a:latin typeface="Calibri"/>
                          <a:ea typeface="Times New Roman"/>
                        </a:rPr>
                        <a:t>Sub-category</a:t>
                      </a:r>
                      <a:endParaRPr lang="el-GR" sz="2000" i="0" dirty="0">
                        <a:solidFill>
                          <a:schemeClr val="bg1"/>
                        </a:solidFill>
                        <a:latin typeface="Times New Roman"/>
                        <a:ea typeface="Times New Roman"/>
                      </a:endParaRPr>
                    </a:p>
                  </a:txBody>
                  <a:tcPr marL="68580" marR="68580" marT="0" marB="0">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chemeClr val="tx2">
                        <a:lumMod val="75000"/>
                      </a:schemeClr>
                    </a:solidFill>
                  </a:tcPr>
                </a:tc>
                <a:tc>
                  <a:txBody>
                    <a:bodyPr/>
                    <a:lstStyle/>
                    <a:p>
                      <a:pPr>
                        <a:spcAft>
                          <a:spcPts val="0"/>
                        </a:spcAft>
                        <a:tabLst>
                          <a:tab pos="342900" algn="l"/>
                        </a:tabLst>
                      </a:pPr>
                      <a:r>
                        <a:rPr lang="en-GB" sz="2000" b="1" i="0" spc="-10" dirty="0">
                          <a:solidFill>
                            <a:schemeClr val="bg1"/>
                          </a:solidFill>
                          <a:latin typeface="Calibri"/>
                          <a:ea typeface="Times New Roman"/>
                        </a:rPr>
                        <a:t>Language-specific lexical unit</a:t>
                      </a:r>
                      <a:endParaRPr lang="el-GR" sz="2000" i="0" dirty="0">
                        <a:solidFill>
                          <a:schemeClr val="bg1"/>
                        </a:solidFill>
                        <a:latin typeface="Times New Roman"/>
                        <a:ea typeface="Times New Roman"/>
                      </a:endParaRPr>
                    </a:p>
                  </a:txBody>
                  <a:tcPr marL="68580" marR="68580" marT="0" marB="0">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chemeClr val="tx2">
                        <a:lumMod val="75000"/>
                      </a:schemeClr>
                    </a:solidFill>
                  </a:tcPr>
                </a:tc>
              </a:tr>
              <a:tr h="1008364">
                <a:tc>
                  <a:txBody>
                    <a:bodyPr/>
                    <a:lstStyle/>
                    <a:p>
                      <a:pPr>
                        <a:spcAft>
                          <a:spcPts val="0"/>
                        </a:spcAft>
                        <a:tabLst>
                          <a:tab pos="342900" algn="l"/>
                        </a:tabLst>
                      </a:pPr>
                      <a:r>
                        <a:rPr lang="en-GB" sz="2000" i="0" spc="-10" dirty="0">
                          <a:solidFill>
                            <a:srgbClr val="000000"/>
                          </a:solidFill>
                          <a:latin typeface="Calibri"/>
                          <a:ea typeface="Times New Roman"/>
                        </a:rPr>
                        <a:t>Economy and industry</a:t>
                      </a:r>
                      <a:endParaRPr lang="el-GR" sz="2000" i="0" dirty="0">
                        <a:latin typeface="Times New Roman"/>
                        <a:ea typeface="Times New Roman"/>
                      </a:endParaRPr>
                    </a:p>
                  </a:txBody>
                  <a:tcPr marL="68580" marR="68580" marT="0" marB="0">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chemeClr val="bg1"/>
                    </a:solidFill>
                  </a:tcPr>
                </a:tc>
                <a:tc>
                  <a:txBody>
                    <a:bodyPr/>
                    <a:lstStyle/>
                    <a:p>
                      <a:pPr>
                        <a:spcAft>
                          <a:spcPts val="0"/>
                        </a:spcAft>
                        <a:tabLst>
                          <a:tab pos="342900" algn="l"/>
                        </a:tabLst>
                      </a:pPr>
                      <a:r>
                        <a:rPr lang="en-GB" sz="2000" i="0" spc="-10" dirty="0">
                          <a:solidFill>
                            <a:srgbClr val="000000"/>
                          </a:solidFill>
                          <a:latin typeface="Calibri"/>
                          <a:ea typeface="Times New Roman"/>
                        </a:rPr>
                        <a:t>Agriculture</a:t>
                      </a:r>
                      <a:endParaRPr lang="el-GR" sz="2000" i="0" dirty="0">
                        <a:latin typeface="Times New Roman"/>
                        <a:ea typeface="Times New Roman"/>
                      </a:endParaRPr>
                    </a:p>
                  </a:txBody>
                  <a:tcPr marL="68580" marR="68580" marT="0" marB="0">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chemeClr val="bg1"/>
                    </a:solidFill>
                  </a:tcPr>
                </a:tc>
                <a:tc>
                  <a:txBody>
                    <a:bodyPr/>
                    <a:lstStyle/>
                    <a:p>
                      <a:pPr>
                        <a:spcAft>
                          <a:spcPts val="0"/>
                        </a:spcAft>
                        <a:tabLst>
                          <a:tab pos="342900" algn="l"/>
                        </a:tabLst>
                      </a:pPr>
                      <a:r>
                        <a:rPr lang="en-GB" sz="2000" i="0" dirty="0" err="1" smtClean="0">
                          <a:solidFill>
                            <a:srgbClr val="000000"/>
                          </a:solidFill>
                          <a:latin typeface="Calibri"/>
                          <a:ea typeface="Times New Roman"/>
                          <a:cs typeface="Arial"/>
                        </a:rPr>
                        <a:t>sembrar</a:t>
                      </a:r>
                      <a:r>
                        <a:rPr lang="en-GB" sz="2000" i="0" dirty="0" smtClean="0">
                          <a:solidFill>
                            <a:srgbClr val="000000"/>
                          </a:solidFill>
                          <a:latin typeface="Calibri"/>
                          <a:ea typeface="Times New Roman"/>
                          <a:cs typeface="Arial"/>
                        </a:rPr>
                        <a:t>, </a:t>
                      </a:r>
                      <a:r>
                        <a:rPr lang="en-GB" sz="2000" i="0" dirty="0" err="1" smtClean="0">
                          <a:solidFill>
                            <a:srgbClr val="000000"/>
                          </a:solidFill>
                          <a:latin typeface="Calibri"/>
                          <a:ea typeface="Times New Roman"/>
                          <a:cs typeface="Arial"/>
                        </a:rPr>
                        <a:t>cosechar</a:t>
                      </a:r>
                      <a:r>
                        <a:rPr lang="en-GB" sz="2000" i="0" dirty="0" smtClean="0">
                          <a:solidFill>
                            <a:srgbClr val="000000"/>
                          </a:solidFill>
                          <a:latin typeface="Calibri"/>
                          <a:ea typeface="Times New Roman"/>
                          <a:cs typeface="Arial"/>
                        </a:rPr>
                        <a:t>, </a:t>
                      </a:r>
                      <a:r>
                        <a:rPr lang="en-GB" sz="2000" i="0" dirty="0" err="1" smtClean="0">
                          <a:solidFill>
                            <a:srgbClr val="000000"/>
                          </a:solidFill>
                          <a:latin typeface="Calibri"/>
                          <a:ea typeface="Times New Roman"/>
                          <a:cs typeface="Arial"/>
                        </a:rPr>
                        <a:t>cultivo</a:t>
                      </a:r>
                      <a:r>
                        <a:rPr lang="en-GB" sz="2000" i="0" dirty="0" smtClean="0">
                          <a:solidFill>
                            <a:srgbClr val="000000"/>
                          </a:solidFill>
                          <a:latin typeface="Calibri"/>
                          <a:ea typeface="Times New Roman"/>
                          <a:cs typeface="Arial"/>
                        </a:rPr>
                        <a:t>, </a:t>
                      </a:r>
                      <a:r>
                        <a:rPr lang="en-GB" sz="2000" i="0" dirty="0" err="1" smtClean="0">
                          <a:solidFill>
                            <a:srgbClr val="000000"/>
                          </a:solidFill>
                          <a:latin typeface="Calibri"/>
                          <a:ea typeface="Times New Roman"/>
                          <a:cs typeface="Arial"/>
                        </a:rPr>
                        <a:t>explotación</a:t>
                      </a:r>
                      <a:r>
                        <a:rPr lang="en-GB" sz="2000" i="0" dirty="0" smtClean="0">
                          <a:solidFill>
                            <a:srgbClr val="000000"/>
                          </a:solidFill>
                          <a:latin typeface="Calibri"/>
                          <a:ea typeface="Times New Roman"/>
                          <a:cs typeface="Arial"/>
                        </a:rPr>
                        <a:t>, </a:t>
                      </a:r>
                      <a:r>
                        <a:rPr lang="en-GB" sz="2000" i="0" dirty="0" err="1" smtClean="0">
                          <a:solidFill>
                            <a:srgbClr val="000000"/>
                          </a:solidFill>
                          <a:latin typeface="Calibri"/>
                          <a:ea typeface="Times New Roman"/>
                          <a:cs typeface="Arial"/>
                        </a:rPr>
                        <a:t>producción</a:t>
                      </a:r>
                      <a:r>
                        <a:rPr lang="en-GB" sz="2000" i="0" dirty="0" smtClean="0">
                          <a:solidFill>
                            <a:srgbClr val="000000"/>
                          </a:solidFill>
                          <a:latin typeface="Calibri"/>
                          <a:ea typeface="Times New Roman"/>
                          <a:cs typeface="Arial"/>
                        </a:rPr>
                        <a:t>, </a:t>
                      </a:r>
                      <a:r>
                        <a:rPr lang="en-GB" sz="2000" i="0" dirty="0" err="1" smtClean="0">
                          <a:solidFill>
                            <a:srgbClr val="000000"/>
                          </a:solidFill>
                          <a:latin typeface="Calibri"/>
                          <a:ea typeface="Times New Roman"/>
                          <a:cs typeface="Arial"/>
                        </a:rPr>
                        <a:t>recolección</a:t>
                      </a:r>
                      <a:r>
                        <a:rPr lang="en-GB" sz="2000" i="0" dirty="0" smtClean="0">
                          <a:solidFill>
                            <a:srgbClr val="000000"/>
                          </a:solidFill>
                          <a:latin typeface="Calibri"/>
                          <a:ea typeface="Times New Roman"/>
                          <a:cs typeface="Arial"/>
                        </a:rPr>
                        <a:t>, </a:t>
                      </a:r>
                      <a:r>
                        <a:rPr lang="en-GB" sz="2000" i="0" dirty="0" err="1" smtClean="0">
                          <a:solidFill>
                            <a:srgbClr val="000000"/>
                          </a:solidFill>
                          <a:latin typeface="Calibri"/>
                          <a:ea typeface="Times New Roman"/>
                          <a:cs typeface="Arial"/>
                        </a:rPr>
                        <a:t>fruto</a:t>
                      </a:r>
                      <a:r>
                        <a:rPr lang="en-GB" sz="2000" i="0" dirty="0" smtClean="0">
                          <a:solidFill>
                            <a:srgbClr val="000000"/>
                          </a:solidFill>
                          <a:latin typeface="Calibri"/>
                          <a:ea typeface="Times New Roman"/>
                          <a:cs typeface="Arial"/>
                        </a:rPr>
                        <a:t> (Spanish)</a:t>
                      </a:r>
                      <a:endParaRPr lang="en-GB" sz="2000" i="0" dirty="0">
                        <a:latin typeface="Times New Roman"/>
                        <a:ea typeface="Times New Roman"/>
                      </a:endParaRPr>
                    </a:p>
                  </a:txBody>
                  <a:tcPr marL="68580" marR="68580" marT="0" marB="0">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chemeClr val="bg1"/>
                    </a:solidFill>
                  </a:tcPr>
                </a:tc>
              </a:tr>
              <a:tr h="648072">
                <a:tc>
                  <a:txBody>
                    <a:bodyPr/>
                    <a:lstStyle/>
                    <a:p>
                      <a:pPr>
                        <a:spcAft>
                          <a:spcPts val="0"/>
                        </a:spcAft>
                        <a:tabLst>
                          <a:tab pos="342900" algn="l"/>
                        </a:tabLst>
                      </a:pPr>
                      <a:r>
                        <a:rPr lang="en-GB" sz="2000" i="0" spc="-10" dirty="0">
                          <a:solidFill>
                            <a:srgbClr val="000000"/>
                          </a:solidFill>
                          <a:latin typeface="Calibri"/>
                          <a:ea typeface="Times New Roman"/>
                        </a:rPr>
                        <a:t>Personal relationships</a:t>
                      </a:r>
                      <a:endParaRPr lang="el-GR" sz="2000" i="0" dirty="0">
                        <a:latin typeface="Times New Roman"/>
                        <a:ea typeface="Times New Roman"/>
                      </a:endParaRPr>
                    </a:p>
                  </a:txBody>
                  <a:tcPr marL="68580" marR="68580" marT="0" marB="0">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chemeClr val="bg1"/>
                    </a:solidFill>
                  </a:tcPr>
                </a:tc>
                <a:tc>
                  <a:txBody>
                    <a:bodyPr/>
                    <a:lstStyle/>
                    <a:p>
                      <a:pPr>
                        <a:spcAft>
                          <a:spcPts val="0"/>
                        </a:spcAft>
                        <a:tabLst>
                          <a:tab pos="342900" algn="l"/>
                        </a:tabLst>
                      </a:pPr>
                      <a:r>
                        <a:rPr lang="en-GB" sz="2000" i="0" spc="-10" dirty="0">
                          <a:solidFill>
                            <a:srgbClr val="000000"/>
                          </a:solidFill>
                          <a:latin typeface="Calibri"/>
                          <a:ea typeface="Times New Roman"/>
                        </a:rPr>
                        <a:t>Social life</a:t>
                      </a:r>
                      <a:endParaRPr lang="el-GR" sz="2000" i="0" dirty="0">
                        <a:latin typeface="Times New Roman"/>
                        <a:ea typeface="Times New Roman"/>
                      </a:endParaRPr>
                    </a:p>
                  </a:txBody>
                  <a:tcPr marL="68580" marR="68580" marT="0" marB="0">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chemeClr val="bg1"/>
                    </a:solidFill>
                  </a:tcPr>
                </a:tc>
                <a:tc>
                  <a:txBody>
                    <a:bodyPr/>
                    <a:lstStyle/>
                    <a:p>
                      <a:pPr>
                        <a:spcAft>
                          <a:spcPts val="0"/>
                        </a:spcAft>
                        <a:tabLst>
                          <a:tab pos="342900" algn="l"/>
                        </a:tabLst>
                      </a:pPr>
                      <a:r>
                        <a:rPr lang="en-GB" sz="2000" i="0" dirty="0" smtClean="0">
                          <a:solidFill>
                            <a:srgbClr val="000000"/>
                          </a:solidFill>
                          <a:latin typeface="Calibri"/>
                          <a:ea typeface="Times New Roman"/>
                          <a:cs typeface="Arial"/>
                        </a:rPr>
                        <a:t>friend, partner, colleague, guest, to know, to visit, party, present (English)</a:t>
                      </a:r>
                      <a:endParaRPr lang="en-GB" sz="2000" i="0" dirty="0">
                        <a:latin typeface="Times New Roman"/>
                        <a:ea typeface="Times New Roman"/>
                      </a:endParaRPr>
                    </a:p>
                  </a:txBody>
                  <a:tcPr marL="68580" marR="68580" marT="0" marB="0">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chemeClr val="bg1"/>
                    </a:solidFill>
                  </a:tcPr>
                </a:tc>
              </a:tr>
              <a:tr h="936104">
                <a:tc>
                  <a:txBody>
                    <a:bodyPr/>
                    <a:lstStyle/>
                    <a:p>
                      <a:pPr>
                        <a:spcAft>
                          <a:spcPts val="0"/>
                        </a:spcAft>
                        <a:tabLst>
                          <a:tab pos="342900" algn="l"/>
                        </a:tabLst>
                      </a:pPr>
                      <a:r>
                        <a:rPr lang="en-GB" sz="2000" i="0" spc="-10">
                          <a:solidFill>
                            <a:srgbClr val="000000"/>
                          </a:solidFill>
                          <a:latin typeface="Calibri"/>
                          <a:ea typeface="Times New Roman"/>
                        </a:rPr>
                        <a:t>Geography and environment</a:t>
                      </a:r>
                      <a:endParaRPr lang="el-GR" sz="2000" i="0">
                        <a:latin typeface="Times New Roman"/>
                        <a:ea typeface="Times New Roman"/>
                      </a:endParaRPr>
                    </a:p>
                  </a:txBody>
                  <a:tcPr marL="68580" marR="68580" marT="0" marB="0">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chemeClr val="bg1"/>
                    </a:solidFill>
                  </a:tcPr>
                </a:tc>
                <a:tc>
                  <a:txBody>
                    <a:bodyPr/>
                    <a:lstStyle/>
                    <a:p>
                      <a:pPr>
                        <a:spcAft>
                          <a:spcPts val="0"/>
                        </a:spcAft>
                        <a:tabLst>
                          <a:tab pos="342900" algn="l"/>
                        </a:tabLst>
                      </a:pPr>
                      <a:r>
                        <a:rPr lang="en-GB" sz="2000" i="0" spc="-10" dirty="0">
                          <a:solidFill>
                            <a:srgbClr val="000000"/>
                          </a:solidFill>
                          <a:latin typeface="Calibri"/>
                          <a:ea typeface="Times New Roman"/>
                        </a:rPr>
                        <a:t>Environment</a:t>
                      </a:r>
                      <a:endParaRPr lang="el-GR" sz="2000" i="0" dirty="0">
                        <a:latin typeface="Times New Roman"/>
                        <a:ea typeface="Times New Roman"/>
                      </a:endParaRPr>
                    </a:p>
                  </a:txBody>
                  <a:tcPr marL="68580" marR="68580" marT="0" marB="0">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chemeClr val="bg1"/>
                    </a:solidFill>
                  </a:tcPr>
                </a:tc>
                <a:tc>
                  <a:txBody>
                    <a:bodyPr/>
                    <a:lstStyle/>
                    <a:p>
                      <a:pPr>
                        <a:spcAft>
                          <a:spcPts val="0"/>
                        </a:spcAft>
                        <a:tabLst>
                          <a:tab pos="342900" algn="l"/>
                        </a:tabLst>
                      </a:pPr>
                      <a:r>
                        <a:rPr lang="en-GB" sz="2000" i="0" dirty="0" err="1" smtClean="0">
                          <a:solidFill>
                            <a:srgbClr val="000000"/>
                          </a:solidFill>
                          <a:latin typeface="Calibri"/>
                          <a:ea typeface="Times New Roman"/>
                          <a:cs typeface="Arial"/>
                        </a:rPr>
                        <a:t>ambiente</a:t>
                      </a:r>
                      <a:r>
                        <a:rPr lang="en-GB" sz="2000" i="0" dirty="0" smtClean="0">
                          <a:solidFill>
                            <a:srgbClr val="000000"/>
                          </a:solidFill>
                          <a:latin typeface="Calibri"/>
                          <a:ea typeface="Times New Roman"/>
                          <a:cs typeface="Arial"/>
                        </a:rPr>
                        <a:t>, </a:t>
                      </a:r>
                      <a:r>
                        <a:rPr lang="en-GB" sz="2000" i="0" dirty="0" err="1" smtClean="0">
                          <a:solidFill>
                            <a:srgbClr val="000000"/>
                          </a:solidFill>
                          <a:latin typeface="Calibri"/>
                          <a:ea typeface="Times New Roman"/>
                          <a:cs typeface="Arial"/>
                        </a:rPr>
                        <a:t>deserto</a:t>
                      </a:r>
                      <a:r>
                        <a:rPr lang="en-GB" sz="2000" i="0" dirty="0" smtClean="0">
                          <a:solidFill>
                            <a:srgbClr val="000000"/>
                          </a:solidFill>
                          <a:latin typeface="Calibri"/>
                          <a:ea typeface="Times New Roman"/>
                          <a:cs typeface="Arial"/>
                        </a:rPr>
                        <a:t>, </a:t>
                      </a:r>
                      <a:r>
                        <a:rPr lang="en-GB" sz="2000" i="0" dirty="0" err="1" smtClean="0">
                          <a:solidFill>
                            <a:srgbClr val="000000"/>
                          </a:solidFill>
                          <a:latin typeface="Calibri"/>
                          <a:ea typeface="Times New Roman"/>
                          <a:cs typeface="Arial"/>
                        </a:rPr>
                        <a:t>difendere</a:t>
                      </a:r>
                      <a:r>
                        <a:rPr lang="en-GB" sz="2000" i="0" dirty="0" smtClean="0">
                          <a:solidFill>
                            <a:srgbClr val="000000"/>
                          </a:solidFill>
                          <a:latin typeface="Calibri"/>
                          <a:ea typeface="Times New Roman"/>
                          <a:cs typeface="Arial"/>
                        </a:rPr>
                        <a:t>, </a:t>
                      </a:r>
                      <a:r>
                        <a:rPr lang="en-GB" sz="2000" i="0" dirty="0" err="1" smtClean="0">
                          <a:solidFill>
                            <a:srgbClr val="000000"/>
                          </a:solidFill>
                          <a:latin typeface="Calibri"/>
                          <a:ea typeface="Times New Roman"/>
                          <a:cs typeface="Arial"/>
                        </a:rPr>
                        <a:t>ghiacciaio</a:t>
                      </a:r>
                      <a:r>
                        <a:rPr lang="en-GB" sz="2000" i="0" dirty="0" smtClean="0">
                          <a:solidFill>
                            <a:srgbClr val="000000"/>
                          </a:solidFill>
                          <a:latin typeface="Calibri"/>
                          <a:ea typeface="Times New Roman"/>
                          <a:cs typeface="Arial"/>
                        </a:rPr>
                        <a:t>, </a:t>
                      </a:r>
                      <a:r>
                        <a:rPr lang="en-GB" sz="2000" i="0" dirty="0" err="1" smtClean="0">
                          <a:solidFill>
                            <a:srgbClr val="000000"/>
                          </a:solidFill>
                          <a:latin typeface="Calibri"/>
                          <a:ea typeface="Times New Roman"/>
                          <a:cs typeface="Arial"/>
                        </a:rPr>
                        <a:t>inquinamento</a:t>
                      </a:r>
                      <a:r>
                        <a:rPr lang="en-GB" sz="2000" i="0" dirty="0" smtClean="0">
                          <a:solidFill>
                            <a:srgbClr val="000000"/>
                          </a:solidFill>
                          <a:latin typeface="Calibri"/>
                          <a:ea typeface="Times New Roman"/>
                          <a:cs typeface="Arial"/>
                        </a:rPr>
                        <a:t>, </a:t>
                      </a:r>
                      <a:r>
                        <a:rPr lang="en-GB" sz="2000" i="0" dirty="0" err="1" smtClean="0">
                          <a:solidFill>
                            <a:srgbClr val="000000"/>
                          </a:solidFill>
                          <a:latin typeface="Calibri"/>
                          <a:ea typeface="Times New Roman"/>
                          <a:cs typeface="Arial"/>
                        </a:rPr>
                        <a:t>naturale</a:t>
                      </a:r>
                      <a:r>
                        <a:rPr lang="en-GB" sz="2000" i="0" dirty="0" smtClean="0">
                          <a:solidFill>
                            <a:srgbClr val="000000"/>
                          </a:solidFill>
                          <a:latin typeface="Calibri"/>
                          <a:ea typeface="Times New Roman"/>
                          <a:cs typeface="Arial"/>
                        </a:rPr>
                        <a:t> / </a:t>
                      </a:r>
                      <a:r>
                        <a:rPr lang="en-GB" sz="2000" i="0" dirty="0" err="1" smtClean="0">
                          <a:solidFill>
                            <a:srgbClr val="000000"/>
                          </a:solidFill>
                          <a:latin typeface="Calibri"/>
                          <a:ea typeface="Times New Roman"/>
                          <a:cs typeface="Arial"/>
                        </a:rPr>
                        <a:t>artificiale</a:t>
                      </a:r>
                      <a:r>
                        <a:rPr lang="en-GB" sz="2000" i="0" dirty="0" smtClean="0">
                          <a:solidFill>
                            <a:srgbClr val="000000"/>
                          </a:solidFill>
                          <a:latin typeface="Calibri"/>
                          <a:ea typeface="Times New Roman"/>
                          <a:cs typeface="Arial"/>
                        </a:rPr>
                        <a:t>, </a:t>
                      </a:r>
                      <a:r>
                        <a:rPr lang="en-GB" sz="2000" i="0" dirty="0" err="1" smtClean="0">
                          <a:solidFill>
                            <a:srgbClr val="000000"/>
                          </a:solidFill>
                          <a:latin typeface="Calibri"/>
                          <a:ea typeface="Times New Roman"/>
                          <a:cs typeface="Arial"/>
                        </a:rPr>
                        <a:t>proteggere</a:t>
                      </a:r>
                      <a:r>
                        <a:rPr lang="en-GB" sz="2000" i="0" dirty="0" smtClean="0">
                          <a:solidFill>
                            <a:srgbClr val="000000"/>
                          </a:solidFill>
                          <a:latin typeface="Calibri"/>
                          <a:ea typeface="Times New Roman"/>
                          <a:cs typeface="Arial"/>
                        </a:rPr>
                        <a:t>, </a:t>
                      </a:r>
                      <a:r>
                        <a:rPr lang="en-GB" sz="2000" i="0" dirty="0" err="1" smtClean="0">
                          <a:solidFill>
                            <a:srgbClr val="000000"/>
                          </a:solidFill>
                          <a:latin typeface="Calibri"/>
                          <a:ea typeface="Times New Roman"/>
                          <a:cs typeface="Arial"/>
                        </a:rPr>
                        <a:t>salvare</a:t>
                      </a:r>
                      <a:r>
                        <a:rPr lang="en-GB" sz="2000" i="0" dirty="0" smtClean="0">
                          <a:solidFill>
                            <a:srgbClr val="000000"/>
                          </a:solidFill>
                          <a:latin typeface="Calibri"/>
                          <a:ea typeface="Times New Roman"/>
                          <a:cs typeface="Arial"/>
                        </a:rPr>
                        <a:t> (Italian)</a:t>
                      </a:r>
                      <a:endParaRPr lang="en-GB" sz="2000" i="0" dirty="0">
                        <a:latin typeface="Times New Roman"/>
                        <a:ea typeface="Times New Roman"/>
                      </a:endParaRPr>
                    </a:p>
                  </a:txBody>
                  <a:tcPr marL="68580" marR="68580" marT="0" marB="0">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chemeClr val="bg1"/>
                    </a:solidFill>
                  </a:tcPr>
                </a:tc>
              </a:tr>
              <a:tr h="914368">
                <a:tc>
                  <a:txBody>
                    <a:bodyPr/>
                    <a:lstStyle/>
                    <a:p>
                      <a:pPr>
                        <a:spcAft>
                          <a:spcPts val="0"/>
                        </a:spcAft>
                        <a:tabLst>
                          <a:tab pos="342900" algn="l"/>
                        </a:tabLst>
                      </a:pPr>
                      <a:r>
                        <a:rPr lang="en-GB" sz="2000" i="0" spc="-10" dirty="0">
                          <a:solidFill>
                            <a:srgbClr val="000000"/>
                          </a:solidFill>
                          <a:latin typeface="Calibri"/>
                          <a:ea typeface="Times New Roman"/>
                        </a:rPr>
                        <a:t>Geography and environment</a:t>
                      </a:r>
                      <a:endParaRPr lang="el-GR" sz="2000" i="0" dirty="0">
                        <a:latin typeface="Times New Roman"/>
                        <a:ea typeface="Times New Roman"/>
                      </a:endParaRPr>
                    </a:p>
                  </a:txBody>
                  <a:tcPr marL="68580" marR="68580" marT="0" marB="0">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chemeClr val="bg1"/>
                    </a:solidFill>
                  </a:tcPr>
                </a:tc>
                <a:tc>
                  <a:txBody>
                    <a:bodyPr/>
                    <a:lstStyle/>
                    <a:p>
                      <a:pPr>
                        <a:spcAft>
                          <a:spcPts val="0"/>
                        </a:spcAft>
                        <a:tabLst>
                          <a:tab pos="342900" algn="l"/>
                        </a:tabLst>
                      </a:pPr>
                      <a:r>
                        <a:rPr lang="en-GB" sz="2000" i="0" spc="-10">
                          <a:solidFill>
                            <a:srgbClr val="000000"/>
                          </a:solidFill>
                          <a:latin typeface="Calibri"/>
                          <a:ea typeface="Times New Roman"/>
                        </a:rPr>
                        <a:t>Human environment</a:t>
                      </a:r>
                      <a:endParaRPr lang="el-GR" sz="2000" i="0">
                        <a:latin typeface="Times New Roman"/>
                        <a:ea typeface="Times New Roman"/>
                      </a:endParaRPr>
                    </a:p>
                  </a:txBody>
                  <a:tcPr marL="68580" marR="68580" marT="0" marB="0">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chemeClr val="bg1"/>
                    </a:solidFill>
                  </a:tcPr>
                </a:tc>
                <a:tc>
                  <a:txBody>
                    <a:bodyPr/>
                    <a:lstStyle/>
                    <a:p>
                      <a:pPr>
                        <a:spcAft>
                          <a:spcPts val="0"/>
                        </a:spcAft>
                        <a:tabLst>
                          <a:tab pos="342900" algn="l"/>
                        </a:tabLst>
                      </a:pPr>
                      <a:r>
                        <a:rPr lang="en-GB" sz="2000" i="0" dirty="0" smtClean="0">
                          <a:solidFill>
                            <a:srgbClr val="000000"/>
                          </a:solidFill>
                          <a:latin typeface="Calibri"/>
                          <a:ea typeface="Times New Roman"/>
                          <a:cs typeface="Arial"/>
                        </a:rPr>
                        <a:t>casa, </a:t>
                      </a:r>
                      <a:r>
                        <a:rPr lang="en-GB" sz="2000" i="0" dirty="0" err="1" smtClean="0">
                          <a:solidFill>
                            <a:srgbClr val="000000"/>
                          </a:solidFill>
                          <a:latin typeface="Calibri"/>
                          <a:ea typeface="Times New Roman"/>
                          <a:cs typeface="Arial"/>
                        </a:rPr>
                        <a:t>centro</a:t>
                      </a:r>
                      <a:r>
                        <a:rPr lang="en-GB" sz="2000" i="0" dirty="0" smtClean="0">
                          <a:solidFill>
                            <a:srgbClr val="000000"/>
                          </a:solidFill>
                          <a:latin typeface="Calibri"/>
                          <a:ea typeface="Times New Roman"/>
                          <a:cs typeface="Arial"/>
                        </a:rPr>
                        <a:t>, </a:t>
                      </a:r>
                      <a:r>
                        <a:rPr lang="en-GB" sz="2000" i="0" dirty="0" err="1" smtClean="0">
                          <a:solidFill>
                            <a:srgbClr val="000000"/>
                          </a:solidFill>
                          <a:latin typeface="Calibri"/>
                          <a:ea typeface="Times New Roman"/>
                          <a:cs typeface="Arial"/>
                        </a:rPr>
                        <a:t>chiesa</a:t>
                      </a:r>
                      <a:r>
                        <a:rPr lang="en-GB" sz="2000" i="0" dirty="0" smtClean="0">
                          <a:solidFill>
                            <a:srgbClr val="000000"/>
                          </a:solidFill>
                          <a:latin typeface="Calibri"/>
                          <a:ea typeface="Times New Roman"/>
                          <a:cs typeface="Arial"/>
                        </a:rPr>
                        <a:t>, </a:t>
                      </a:r>
                      <a:r>
                        <a:rPr lang="en-GB" sz="2000" i="0" dirty="0" err="1" smtClean="0">
                          <a:solidFill>
                            <a:srgbClr val="000000"/>
                          </a:solidFill>
                          <a:latin typeface="Calibri"/>
                          <a:ea typeface="Times New Roman"/>
                          <a:cs typeface="Arial"/>
                        </a:rPr>
                        <a:t>città</a:t>
                      </a:r>
                      <a:r>
                        <a:rPr lang="en-GB" sz="2000" i="0" dirty="0" smtClean="0">
                          <a:solidFill>
                            <a:srgbClr val="000000"/>
                          </a:solidFill>
                          <a:latin typeface="Calibri"/>
                          <a:ea typeface="Times New Roman"/>
                          <a:cs typeface="Arial"/>
                        </a:rPr>
                        <a:t>, </a:t>
                      </a:r>
                      <a:r>
                        <a:rPr lang="en-GB" sz="2000" i="0" dirty="0" err="1" smtClean="0">
                          <a:solidFill>
                            <a:srgbClr val="000000"/>
                          </a:solidFill>
                          <a:latin typeface="Calibri"/>
                          <a:ea typeface="Times New Roman"/>
                          <a:cs typeface="Arial"/>
                        </a:rPr>
                        <a:t>fabbrica</a:t>
                      </a:r>
                      <a:r>
                        <a:rPr lang="en-GB" sz="2000" i="0" dirty="0" smtClean="0">
                          <a:solidFill>
                            <a:srgbClr val="000000"/>
                          </a:solidFill>
                          <a:latin typeface="Calibri"/>
                          <a:ea typeface="Times New Roman"/>
                          <a:cs typeface="Arial"/>
                        </a:rPr>
                        <a:t>, </a:t>
                      </a:r>
                      <a:r>
                        <a:rPr lang="en-GB" sz="2000" i="0" dirty="0" err="1" smtClean="0">
                          <a:solidFill>
                            <a:srgbClr val="000000"/>
                          </a:solidFill>
                          <a:latin typeface="Calibri"/>
                          <a:ea typeface="Times New Roman"/>
                          <a:cs typeface="Arial"/>
                        </a:rPr>
                        <a:t>industria</a:t>
                      </a:r>
                      <a:r>
                        <a:rPr lang="en-GB" sz="2000" i="0" dirty="0" smtClean="0">
                          <a:solidFill>
                            <a:srgbClr val="000000"/>
                          </a:solidFill>
                          <a:latin typeface="Calibri"/>
                          <a:ea typeface="Times New Roman"/>
                          <a:cs typeface="Arial"/>
                        </a:rPr>
                        <a:t>, </a:t>
                      </a:r>
                      <a:r>
                        <a:rPr lang="en-GB" sz="2000" i="0" dirty="0" err="1" smtClean="0">
                          <a:solidFill>
                            <a:srgbClr val="000000"/>
                          </a:solidFill>
                          <a:latin typeface="Calibri"/>
                          <a:ea typeface="Times New Roman"/>
                          <a:cs typeface="Arial"/>
                        </a:rPr>
                        <a:t>parco</a:t>
                      </a:r>
                      <a:r>
                        <a:rPr lang="en-GB" sz="2000" i="0" dirty="0" smtClean="0">
                          <a:solidFill>
                            <a:srgbClr val="000000"/>
                          </a:solidFill>
                          <a:latin typeface="Calibri"/>
                          <a:ea typeface="Times New Roman"/>
                          <a:cs typeface="Arial"/>
                        </a:rPr>
                        <a:t>, piazza, </a:t>
                      </a:r>
                      <a:r>
                        <a:rPr lang="en-GB" sz="2000" i="0" dirty="0" err="1" smtClean="0">
                          <a:solidFill>
                            <a:srgbClr val="000000"/>
                          </a:solidFill>
                          <a:latin typeface="Calibri"/>
                          <a:ea typeface="Times New Roman"/>
                          <a:cs typeface="Arial"/>
                        </a:rPr>
                        <a:t>strada</a:t>
                      </a:r>
                      <a:r>
                        <a:rPr lang="en-GB" sz="2000" i="0" dirty="0" smtClean="0">
                          <a:solidFill>
                            <a:srgbClr val="000000"/>
                          </a:solidFill>
                          <a:latin typeface="Calibri"/>
                          <a:ea typeface="Times New Roman"/>
                          <a:cs typeface="Arial"/>
                        </a:rPr>
                        <a:t>, via (Italian)</a:t>
                      </a:r>
                      <a:endParaRPr lang="en-GB" sz="2000" i="0" dirty="0">
                        <a:latin typeface="Times New Roman"/>
                        <a:ea typeface="Times New Roman"/>
                      </a:endParaRPr>
                    </a:p>
                  </a:txBody>
                  <a:tcPr marL="68580" marR="68580" marT="0" marB="0">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chemeClr val="bg1"/>
                    </a:solidFill>
                  </a:tcPr>
                </a:tc>
              </a:tr>
              <a:tr h="641503">
                <a:tc>
                  <a:txBody>
                    <a:bodyPr/>
                    <a:lstStyle/>
                    <a:p>
                      <a:pPr>
                        <a:spcAft>
                          <a:spcPts val="0"/>
                        </a:spcAft>
                        <a:tabLst>
                          <a:tab pos="342900" algn="l"/>
                        </a:tabLst>
                      </a:pPr>
                      <a:r>
                        <a:rPr lang="en-GB" sz="2000" i="0" spc="-10">
                          <a:solidFill>
                            <a:srgbClr val="000000"/>
                          </a:solidFill>
                          <a:latin typeface="Calibri"/>
                          <a:ea typeface="Times New Roman"/>
                        </a:rPr>
                        <a:t>Education</a:t>
                      </a:r>
                      <a:endParaRPr lang="el-GR" sz="2000" i="0">
                        <a:latin typeface="Times New Roman"/>
                        <a:ea typeface="Times New Roman"/>
                      </a:endParaRPr>
                    </a:p>
                  </a:txBody>
                  <a:tcPr marL="68580" marR="68580" marT="0" marB="0">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chemeClr val="bg1"/>
                    </a:solidFill>
                  </a:tcPr>
                </a:tc>
                <a:tc>
                  <a:txBody>
                    <a:bodyPr/>
                    <a:lstStyle/>
                    <a:p>
                      <a:pPr>
                        <a:spcAft>
                          <a:spcPts val="0"/>
                        </a:spcAft>
                        <a:tabLst>
                          <a:tab pos="342900" algn="l"/>
                        </a:tabLst>
                      </a:pPr>
                      <a:r>
                        <a:rPr lang="en-GB" sz="2000" i="0" spc="-10" dirty="0">
                          <a:solidFill>
                            <a:srgbClr val="000000"/>
                          </a:solidFill>
                          <a:latin typeface="Calibri"/>
                          <a:ea typeface="Times New Roman"/>
                        </a:rPr>
                        <a:t>Examinations and certificates</a:t>
                      </a:r>
                      <a:endParaRPr lang="el-GR" sz="2000" i="0" dirty="0">
                        <a:latin typeface="Times New Roman"/>
                        <a:ea typeface="Times New Roman"/>
                      </a:endParaRPr>
                    </a:p>
                  </a:txBody>
                  <a:tcPr marL="68580" marR="68580" marT="0" marB="0">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chemeClr val="bg1"/>
                    </a:solidFill>
                  </a:tcPr>
                </a:tc>
                <a:tc>
                  <a:txBody>
                    <a:bodyPr/>
                    <a:lstStyle/>
                    <a:p>
                      <a:pPr>
                        <a:spcAft>
                          <a:spcPts val="0"/>
                        </a:spcAft>
                        <a:tabLst>
                          <a:tab pos="342900" algn="l"/>
                        </a:tabLst>
                      </a:pPr>
                      <a:r>
                        <a:rPr lang="en-GB" sz="2000" i="0" dirty="0" err="1" smtClean="0">
                          <a:solidFill>
                            <a:srgbClr val="000000"/>
                          </a:solidFill>
                          <a:latin typeface="Calibri"/>
                          <a:ea typeface="Times New Roman"/>
                          <a:cs typeface="Arial"/>
                        </a:rPr>
                        <a:t>Prüfung</a:t>
                      </a:r>
                      <a:r>
                        <a:rPr lang="en-GB" sz="2000" i="0" dirty="0" smtClean="0">
                          <a:solidFill>
                            <a:srgbClr val="000000"/>
                          </a:solidFill>
                          <a:latin typeface="Calibri"/>
                          <a:ea typeface="Times New Roman"/>
                          <a:cs typeface="Arial"/>
                        </a:rPr>
                        <a:t>, </a:t>
                      </a:r>
                      <a:r>
                        <a:rPr lang="en-GB" sz="2000" i="0" dirty="0" err="1" smtClean="0">
                          <a:solidFill>
                            <a:srgbClr val="000000"/>
                          </a:solidFill>
                          <a:latin typeface="Calibri"/>
                          <a:ea typeface="Times New Roman"/>
                          <a:cs typeface="Arial"/>
                        </a:rPr>
                        <a:t>Klassenarbeit</a:t>
                      </a:r>
                      <a:r>
                        <a:rPr lang="en-GB" sz="2000" i="0" dirty="0" smtClean="0">
                          <a:solidFill>
                            <a:srgbClr val="000000"/>
                          </a:solidFill>
                          <a:latin typeface="Calibri"/>
                          <a:ea typeface="Times New Roman"/>
                          <a:cs typeface="Arial"/>
                        </a:rPr>
                        <a:t>, </a:t>
                      </a:r>
                      <a:r>
                        <a:rPr lang="en-GB" sz="2000" i="0" dirty="0" err="1" smtClean="0">
                          <a:solidFill>
                            <a:srgbClr val="000000"/>
                          </a:solidFill>
                          <a:latin typeface="Calibri"/>
                          <a:ea typeface="Times New Roman"/>
                          <a:cs typeface="Arial"/>
                        </a:rPr>
                        <a:t>Schularbeit</a:t>
                      </a:r>
                      <a:r>
                        <a:rPr lang="en-GB" sz="2000" i="0" dirty="0" smtClean="0">
                          <a:solidFill>
                            <a:srgbClr val="000000"/>
                          </a:solidFill>
                          <a:latin typeface="Calibri"/>
                          <a:ea typeface="Times New Roman"/>
                          <a:cs typeface="Arial"/>
                        </a:rPr>
                        <a:t> (German)</a:t>
                      </a:r>
                      <a:endParaRPr lang="en-GB" sz="2000" i="0" dirty="0">
                        <a:latin typeface="Times New Roman"/>
                        <a:ea typeface="Times New Roman"/>
                      </a:endParaRPr>
                    </a:p>
                  </a:txBody>
                  <a:tcPr marL="68580" marR="68580" marT="0" marB="0">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242605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dirty="0" smtClean="0"/>
              <a:t>Textual knowledge</a:t>
            </a:r>
            <a:endParaRPr lang="en-GB" dirty="0"/>
          </a:p>
        </p:txBody>
      </p:sp>
      <p:sp>
        <p:nvSpPr>
          <p:cNvPr id="74755" name="Content Placeholder 2"/>
          <p:cNvSpPr>
            <a:spLocks noGrp="1"/>
          </p:cNvSpPr>
          <p:nvPr>
            <p:ph idx="1"/>
          </p:nvPr>
        </p:nvSpPr>
        <p:spPr/>
        <p:txBody>
          <a:bodyPr>
            <a:noAutofit/>
          </a:bodyPr>
          <a:lstStyle/>
          <a:p>
            <a:r>
              <a:rPr lang="en-GB" altLang="en-US" sz="2400" dirty="0" smtClean="0">
                <a:effectLst/>
              </a:rPr>
              <a:t>Finally, the text types with which the learner/user of language is expected to communicate are summarized in typed structures. </a:t>
            </a:r>
          </a:p>
          <a:p>
            <a:r>
              <a:rPr lang="en-GB" altLang="en-US" sz="2400" dirty="0" smtClean="0">
                <a:effectLst/>
              </a:rPr>
              <a:t>As shown in Table 4, the parameters of the communicative context in which a text is assumed to function are included in more fine-grained descriptions (subcategories) inheriting from general text descriptions. </a:t>
            </a:r>
          </a:p>
          <a:p>
            <a:r>
              <a:rPr lang="en-GB" altLang="en-US" sz="2400" dirty="0" smtClean="0">
                <a:effectLst/>
              </a:rPr>
              <a:t>Note that while text types and language functions are usually associated with specific language activities (comprehension, production, or mediation) and channels of communication (written or oral), the grammatical and lexical elements are usually underspecified as regards the values of these features.</a:t>
            </a:r>
            <a:endParaRPr lang="en-GB" altLang="en-US" sz="2400" dirty="0" smtClean="0">
              <a:effectLst/>
            </a:endParaRPr>
          </a:p>
        </p:txBody>
      </p:sp>
    </p:spTree>
    <p:extLst>
      <p:ext uri="{BB962C8B-B14F-4D97-AF65-F5344CB8AC3E}">
        <p14:creationId xmlns:p14="http://schemas.microsoft.com/office/powerpoint/2010/main" val="2906954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Extract from the ontology of texts</a:t>
            </a:r>
            <a:endParaRPr lang="en-GB" dirty="0"/>
          </a:p>
        </p:txBody>
      </p:sp>
      <p:graphicFrame>
        <p:nvGraphicFramePr>
          <p:cNvPr id="8" name="Table 3" descr="Extract from the ontology of texts"/>
          <p:cNvGraphicFramePr>
            <a:graphicFrameLocks noGrp="1"/>
          </p:cNvGraphicFramePr>
          <p:nvPr>
            <p:ph idx="1"/>
            <p:custDataLst>
              <p:tags r:id="rId1"/>
            </p:custDataLst>
            <p:extLst>
              <p:ext uri="{D42A27DB-BD31-4B8C-83A1-F6EECF244321}">
                <p14:modId xmlns:p14="http://schemas.microsoft.com/office/powerpoint/2010/main" val="2696482412"/>
              </p:ext>
            </p:extLst>
          </p:nvPr>
        </p:nvGraphicFramePr>
        <p:xfrm>
          <a:off x="785812" y="1556792"/>
          <a:ext cx="7572375" cy="3961852"/>
        </p:xfrm>
        <a:graphic>
          <a:graphicData uri="http://schemas.openxmlformats.org/drawingml/2006/table">
            <a:tbl>
              <a:tblPr firstRow="1"/>
              <a:tblGrid>
                <a:gridCol w="2562052"/>
                <a:gridCol w="5010323"/>
              </a:tblGrid>
              <a:tr h="673777">
                <a:tc>
                  <a:txBody>
                    <a:bodyPr/>
                    <a:lstStyle/>
                    <a:p>
                      <a:pPr algn="l">
                        <a:spcAft>
                          <a:spcPts val="0"/>
                        </a:spcAft>
                        <a:tabLst>
                          <a:tab pos="342900" algn="l"/>
                        </a:tabLst>
                      </a:pPr>
                      <a:r>
                        <a:rPr lang="en-GB" sz="2600" b="1" i="0" spc="-10" dirty="0" smtClean="0">
                          <a:solidFill>
                            <a:schemeClr val="bg1"/>
                          </a:solidFill>
                          <a:latin typeface="Calibri"/>
                          <a:ea typeface="Times New Roman"/>
                        </a:rPr>
                        <a:t> Super-category</a:t>
                      </a:r>
                      <a:endParaRPr lang="en-GB" sz="2600" i="0" dirty="0">
                        <a:solidFill>
                          <a:schemeClr val="bg1"/>
                        </a:solidFill>
                        <a:latin typeface="Times New Roman"/>
                        <a:ea typeface="Times New Roman"/>
                      </a:endParaRPr>
                    </a:p>
                  </a:txBody>
                  <a:tcPr marL="44866" marR="44866" marT="0" marB="0">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chemeClr val="tx2">
                        <a:lumMod val="75000"/>
                      </a:schemeClr>
                    </a:solidFill>
                  </a:tcPr>
                </a:tc>
                <a:tc>
                  <a:txBody>
                    <a:bodyPr/>
                    <a:lstStyle/>
                    <a:p>
                      <a:pPr algn="l">
                        <a:spcAft>
                          <a:spcPts val="0"/>
                        </a:spcAft>
                        <a:tabLst>
                          <a:tab pos="342900" algn="l"/>
                        </a:tabLst>
                      </a:pPr>
                      <a:r>
                        <a:rPr lang="en-GB" sz="2600" b="1" i="0" spc="-10" dirty="0">
                          <a:solidFill>
                            <a:schemeClr val="bg1"/>
                          </a:solidFill>
                          <a:latin typeface="Calibri"/>
                          <a:ea typeface="Times New Roman"/>
                        </a:rPr>
                        <a:t>Sub-category</a:t>
                      </a:r>
                      <a:endParaRPr lang="el-GR" sz="2600" i="0" dirty="0">
                        <a:solidFill>
                          <a:schemeClr val="bg1"/>
                        </a:solidFill>
                        <a:latin typeface="Times New Roman"/>
                        <a:ea typeface="Times New Roman"/>
                      </a:endParaRPr>
                    </a:p>
                  </a:txBody>
                  <a:tcPr marL="44866" marR="44866" marT="0" marB="0">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chemeClr val="tx2">
                        <a:lumMod val="75000"/>
                      </a:schemeClr>
                    </a:solidFill>
                  </a:tcPr>
                </a:tc>
              </a:tr>
              <a:tr h="478351">
                <a:tc rowSpan="2">
                  <a:txBody>
                    <a:bodyPr/>
                    <a:lstStyle/>
                    <a:p>
                      <a:pPr algn="l">
                        <a:spcAft>
                          <a:spcPts val="0"/>
                        </a:spcAft>
                        <a:tabLst>
                          <a:tab pos="342900" algn="l"/>
                        </a:tabLst>
                      </a:pPr>
                      <a:r>
                        <a:rPr lang="en-GB" sz="2600" i="0" spc="-10" dirty="0">
                          <a:solidFill>
                            <a:srgbClr val="000000"/>
                          </a:solidFill>
                          <a:latin typeface="Calibri"/>
                          <a:ea typeface="Times New Roman"/>
                        </a:rPr>
                        <a:t>Email</a:t>
                      </a:r>
                      <a:endParaRPr lang="el-GR" sz="2600" i="0" dirty="0">
                        <a:latin typeface="Times New Roman"/>
                        <a:ea typeface="Times New Roman"/>
                      </a:endParaRPr>
                    </a:p>
                  </a:txBody>
                  <a:tcPr marL="44866" marR="44866" marT="0" marB="0">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chemeClr val="bg1"/>
                    </a:solidFill>
                  </a:tcPr>
                </a:tc>
                <a:tc>
                  <a:txBody>
                    <a:bodyPr/>
                    <a:lstStyle/>
                    <a:p>
                      <a:pPr algn="l">
                        <a:spcAft>
                          <a:spcPts val="0"/>
                        </a:spcAft>
                        <a:tabLst>
                          <a:tab pos="342900" algn="l"/>
                        </a:tabLst>
                      </a:pPr>
                      <a:r>
                        <a:rPr lang="en-GB" sz="2600" i="0" spc="-10">
                          <a:solidFill>
                            <a:srgbClr val="000000"/>
                          </a:solidFill>
                          <a:latin typeface="Calibri"/>
                          <a:ea typeface="Times New Roman"/>
                        </a:rPr>
                        <a:t>Email for personal communication</a:t>
                      </a:r>
                      <a:endParaRPr lang="el-GR" sz="2600" i="0">
                        <a:latin typeface="Times New Roman"/>
                        <a:ea typeface="Times New Roman"/>
                      </a:endParaRPr>
                    </a:p>
                  </a:txBody>
                  <a:tcPr marL="44866" marR="44866" marT="0" marB="0">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chemeClr val="bg1"/>
                    </a:solidFill>
                  </a:tcPr>
                </a:tc>
              </a:tr>
              <a:tr h="619021">
                <a:tc vMerge="1">
                  <a:txBody>
                    <a:bodyPr/>
                    <a:lstStyle/>
                    <a:p>
                      <a:endParaRPr lang="el-GR"/>
                    </a:p>
                  </a:txBody>
                  <a:tcPr/>
                </a:tc>
                <a:tc>
                  <a:txBody>
                    <a:bodyPr/>
                    <a:lstStyle/>
                    <a:p>
                      <a:pPr algn="l">
                        <a:spcAft>
                          <a:spcPts val="0"/>
                        </a:spcAft>
                        <a:tabLst>
                          <a:tab pos="342900" algn="l"/>
                        </a:tabLst>
                      </a:pPr>
                      <a:r>
                        <a:rPr lang="en-GB" sz="2600" i="0" spc="-10" dirty="0">
                          <a:solidFill>
                            <a:srgbClr val="000000"/>
                          </a:solidFill>
                          <a:latin typeface="Calibri"/>
                          <a:ea typeface="Times New Roman"/>
                        </a:rPr>
                        <a:t>Professional email giving or asking for information </a:t>
                      </a:r>
                      <a:endParaRPr lang="el-GR" sz="2600" i="0" dirty="0">
                        <a:latin typeface="Times New Roman"/>
                        <a:ea typeface="Times New Roman"/>
                      </a:endParaRPr>
                    </a:p>
                  </a:txBody>
                  <a:tcPr marL="44866" marR="44866" marT="0" marB="0">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chemeClr val="bg1"/>
                    </a:solidFill>
                  </a:tcPr>
                </a:tc>
              </a:tr>
              <a:tr h="504311">
                <a:tc rowSpan="2">
                  <a:txBody>
                    <a:bodyPr/>
                    <a:lstStyle/>
                    <a:p>
                      <a:pPr algn="l">
                        <a:spcAft>
                          <a:spcPts val="0"/>
                        </a:spcAft>
                        <a:tabLst>
                          <a:tab pos="342900" algn="l"/>
                        </a:tabLst>
                      </a:pPr>
                      <a:r>
                        <a:rPr lang="en-GB" sz="2600" i="0" spc="-10">
                          <a:solidFill>
                            <a:srgbClr val="000000"/>
                          </a:solidFill>
                          <a:latin typeface="Calibri"/>
                          <a:ea typeface="Times New Roman"/>
                        </a:rPr>
                        <a:t>Poster</a:t>
                      </a:r>
                      <a:endParaRPr lang="el-GR" sz="2600" i="0">
                        <a:latin typeface="Times New Roman"/>
                        <a:ea typeface="Times New Roman"/>
                      </a:endParaRPr>
                    </a:p>
                  </a:txBody>
                  <a:tcPr marL="44866" marR="44866" marT="0" marB="0">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tabLst>
                          <a:tab pos="342900" algn="l"/>
                        </a:tabLst>
                      </a:pPr>
                      <a:r>
                        <a:rPr lang="en-GB" sz="2600" i="0" spc="-10" dirty="0">
                          <a:solidFill>
                            <a:srgbClr val="000000"/>
                          </a:solidFill>
                          <a:latin typeface="Calibri"/>
                          <a:ea typeface="Times New Roman"/>
                        </a:rPr>
                        <a:t>Poster for public show</a:t>
                      </a:r>
                      <a:endParaRPr lang="el-GR" sz="2600" i="0" dirty="0">
                        <a:latin typeface="Times New Roman"/>
                        <a:ea typeface="Times New Roman"/>
                      </a:endParaRPr>
                    </a:p>
                  </a:txBody>
                  <a:tcPr marL="44866" marR="44866" marT="0" marB="0">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chemeClr val="bg1"/>
                    </a:solidFill>
                  </a:tcPr>
                </a:tc>
              </a:tr>
              <a:tr h="504311">
                <a:tc vMerge="1">
                  <a:txBody>
                    <a:bodyPr/>
                    <a:lstStyle/>
                    <a:p>
                      <a:endParaRPr lang="el-GR"/>
                    </a:p>
                  </a:txBody>
                  <a:tcPr/>
                </a:tc>
                <a:tc>
                  <a:txBody>
                    <a:bodyPr/>
                    <a:lstStyle/>
                    <a:p>
                      <a:pPr algn="l">
                        <a:spcAft>
                          <a:spcPts val="0"/>
                        </a:spcAft>
                        <a:tabLst>
                          <a:tab pos="342900" algn="l"/>
                        </a:tabLst>
                      </a:pPr>
                      <a:r>
                        <a:rPr lang="en-GB" sz="2600" i="0" spc="-10" dirty="0">
                          <a:solidFill>
                            <a:srgbClr val="000000"/>
                          </a:solidFill>
                          <a:latin typeface="Calibri"/>
                          <a:ea typeface="Times New Roman"/>
                        </a:rPr>
                        <a:t>Detailed poster for concert</a:t>
                      </a:r>
                      <a:endParaRPr lang="el-GR" sz="2600" i="0" dirty="0">
                        <a:latin typeface="Times New Roman"/>
                        <a:ea typeface="Times New Roman"/>
                      </a:endParaRPr>
                    </a:p>
                  </a:txBody>
                  <a:tcPr marL="44866" marR="44866" marT="0" marB="0">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chemeClr val="bg1"/>
                    </a:solidFill>
                  </a:tcPr>
                </a:tc>
              </a:tr>
              <a:tr h="504311">
                <a:tc rowSpan="2">
                  <a:txBody>
                    <a:bodyPr/>
                    <a:lstStyle/>
                    <a:p>
                      <a:pPr algn="l">
                        <a:spcAft>
                          <a:spcPts val="0"/>
                        </a:spcAft>
                        <a:tabLst>
                          <a:tab pos="342900" algn="l"/>
                        </a:tabLst>
                      </a:pPr>
                      <a:r>
                        <a:rPr lang="en-GB" sz="2600" i="0" spc="-10">
                          <a:solidFill>
                            <a:srgbClr val="000000"/>
                          </a:solidFill>
                          <a:latin typeface="Calibri"/>
                          <a:ea typeface="Times New Roman"/>
                        </a:rPr>
                        <a:t>Form</a:t>
                      </a:r>
                      <a:endParaRPr lang="el-GR" sz="2600" i="0">
                        <a:latin typeface="Times New Roman"/>
                        <a:ea typeface="Times New Roman"/>
                      </a:endParaRPr>
                    </a:p>
                  </a:txBody>
                  <a:tcPr marL="44866" marR="44866" marT="0" marB="0">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chemeClr val="bg1"/>
                    </a:solidFill>
                  </a:tcPr>
                </a:tc>
                <a:tc>
                  <a:txBody>
                    <a:bodyPr/>
                    <a:lstStyle/>
                    <a:p>
                      <a:pPr algn="l">
                        <a:spcAft>
                          <a:spcPts val="0"/>
                        </a:spcAft>
                        <a:tabLst>
                          <a:tab pos="342900" algn="l"/>
                        </a:tabLst>
                      </a:pPr>
                      <a:r>
                        <a:rPr lang="en-GB" sz="2600" i="0" spc="-10" dirty="0">
                          <a:solidFill>
                            <a:srgbClr val="000000"/>
                          </a:solidFill>
                          <a:latin typeface="Calibri"/>
                          <a:ea typeface="Times New Roman"/>
                        </a:rPr>
                        <a:t>Airplane landing form</a:t>
                      </a:r>
                      <a:endParaRPr lang="el-GR" sz="2600" i="0" dirty="0">
                        <a:latin typeface="Times New Roman"/>
                        <a:ea typeface="Times New Roman"/>
                      </a:endParaRPr>
                    </a:p>
                  </a:txBody>
                  <a:tcPr marL="44866" marR="44866" marT="0" marB="0">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chemeClr val="bg1"/>
                    </a:solidFill>
                  </a:tcPr>
                </a:tc>
              </a:tr>
              <a:tr h="504311">
                <a:tc vMerge="1">
                  <a:txBody>
                    <a:bodyPr/>
                    <a:lstStyle/>
                    <a:p>
                      <a:endParaRPr lang="el-GR"/>
                    </a:p>
                  </a:txBody>
                  <a:tcPr/>
                </a:tc>
                <a:tc>
                  <a:txBody>
                    <a:bodyPr/>
                    <a:lstStyle/>
                    <a:p>
                      <a:pPr algn="l">
                        <a:spcAft>
                          <a:spcPts val="0"/>
                        </a:spcAft>
                        <a:tabLst>
                          <a:tab pos="342900" algn="l"/>
                        </a:tabLst>
                      </a:pPr>
                      <a:r>
                        <a:rPr lang="en-GB" sz="2600" i="0" spc="-10" dirty="0">
                          <a:solidFill>
                            <a:srgbClr val="000000"/>
                          </a:solidFill>
                          <a:latin typeface="Calibri"/>
                          <a:ea typeface="Times New Roman"/>
                        </a:rPr>
                        <a:t>Hotel check-in form</a:t>
                      </a:r>
                      <a:endParaRPr lang="el-GR" sz="2600" i="0" dirty="0">
                        <a:latin typeface="Times New Roman"/>
                        <a:ea typeface="Times New Roman"/>
                      </a:endParaRPr>
                    </a:p>
                  </a:txBody>
                  <a:tcPr marL="44866" marR="44866" marT="0" marB="0">
                    <a:lnL w="12700" cap="flat" cmpd="sng" algn="ctr">
                      <a:solidFill>
                        <a:srgbClr val="244061"/>
                      </a:solidFill>
                      <a:prstDash val="solid"/>
                      <a:round/>
                      <a:headEnd type="none" w="med" len="med"/>
                      <a:tailEnd type="none" w="med" len="med"/>
                    </a:lnL>
                    <a:lnR w="12700" cap="flat" cmpd="sng" algn="ctr">
                      <a:solidFill>
                        <a:srgbClr val="244061"/>
                      </a:solidFill>
                      <a:prstDash val="solid"/>
                      <a:round/>
                      <a:headEnd type="none" w="med" len="med"/>
                      <a:tailEnd type="none" w="med" len="med"/>
                    </a:lnR>
                    <a:lnT w="12700" cap="flat" cmpd="sng" algn="ctr">
                      <a:solidFill>
                        <a:srgbClr val="244061"/>
                      </a:solidFill>
                      <a:prstDash val="solid"/>
                      <a:round/>
                      <a:headEnd type="none" w="med" len="med"/>
                      <a:tailEnd type="none" w="med" len="med"/>
                    </a:lnT>
                    <a:lnB w="12700" cap="flat" cmpd="sng" algn="ctr">
                      <a:solidFill>
                        <a:srgbClr val="24406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144044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The mapping process (1/3)</a:t>
            </a:r>
            <a:endParaRPr lang="en-GB" dirty="0"/>
          </a:p>
        </p:txBody>
      </p:sp>
      <p:sp>
        <p:nvSpPr>
          <p:cNvPr id="3" name="Content Placeholder 2"/>
          <p:cNvSpPr>
            <a:spLocks noGrp="1"/>
          </p:cNvSpPr>
          <p:nvPr>
            <p:ph idx="1"/>
          </p:nvPr>
        </p:nvSpPr>
        <p:spPr/>
        <p:txBody>
          <a:bodyPr>
            <a:noAutofit/>
          </a:bodyPr>
          <a:lstStyle/>
          <a:p>
            <a:pPr>
              <a:defRPr/>
            </a:pPr>
            <a:r>
              <a:rPr lang="en-GB" sz="2800" dirty="0" smtClean="0">
                <a:effectLst/>
              </a:rPr>
              <a:t>The mapping of </a:t>
            </a:r>
            <a:r>
              <a:rPr lang="en-GB" sz="2800" dirty="0" err="1" smtClean="0">
                <a:effectLst/>
              </a:rPr>
              <a:t>ontologies</a:t>
            </a:r>
            <a:r>
              <a:rPr lang="en-GB" sz="2800" dirty="0" smtClean="0">
                <a:effectLst/>
              </a:rPr>
              <a:t> and typologies collected from different sources of data, for different languages, is not a trivial task. </a:t>
            </a:r>
          </a:p>
          <a:p>
            <a:pPr>
              <a:defRPr/>
            </a:pPr>
            <a:r>
              <a:rPr lang="en-GB" sz="2800" dirty="0" smtClean="0">
                <a:effectLst/>
              </a:rPr>
              <a:t>To facilitate and speed up the process of developing a common framework, we treated it as a modular task, initially relying on the data of the Profiles for English, French, German, Spanish, and Italian. </a:t>
            </a:r>
          </a:p>
        </p:txBody>
      </p:sp>
    </p:spTree>
    <p:extLst>
      <p:ext uri="{BB962C8B-B14F-4D97-AF65-F5344CB8AC3E}">
        <p14:creationId xmlns:p14="http://schemas.microsoft.com/office/powerpoint/2010/main" val="2648103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The mapping process (2/3)</a:t>
            </a:r>
            <a:endParaRPr lang="en-GB" dirty="0"/>
          </a:p>
        </p:txBody>
      </p:sp>
      <p:sp>
        <p:nvSpPr>
          <p:cNvPr id="3" name="Content Placeholder 2"/>
          <p:cNvSpPr>
            <a:spLocks noGrp="1"/>
          </p:cNvSpPr>
          <p:nvPr>
            <p:ph idx="1"/>
          </p:nvPr>
        </p:nvSpPr>
        <p:spPr/>
        <p:txBody>
          <a:bodyPr>
            <a:noAutofit/>
          </a:bodyPr>
          <a:lstStyle/>
          <a:p>
            <a:pPr>
              <a:defRPr/>
            </a:pPr>
            <a:r>
              <a:rPr lang="en-GB" sz="2800" dirty="0"/>
              <a:t>Common ontologies and typologies have emerged from the mappings of the Profiles data. At a subsequent stage, these ontologies have been employed for description of the contents of foreign language course books. </a:t>
            </a:r>
            <a:endParaRPr lang="en-GB" sz="2800" dirty="0" smtClean="0">
              <a:effectLst/>
            </a:endParaRPr>
          </a:p>
          <a:p>
            <a:pPr>
              <a:defRPr/>
            </a:pPr>
            <a:r>
              <a:rPr lang="en-GB" sz="2800" dirty="0" smtClean="0">
                <a:effectLst/>
              </a:rPr>
              <a:t>Slightly modified and, in some cases, enriched, to accommodate the heterogeneous body of language data retrieved from a variety of course books for the different languages, written by different authors, following distinct language teaching approaches. </a:t>
            </a:r>
          </a:p>
          <a:p>
            <a:pPr>
              <a:defRPr/>
            </a:pPr>
            <a:endParaRPr lang="el-GR" sz="4400" dirty="0"/>
          </a:p>
        </p:txBody>
      </p:sp>
    </p:spTree>
    <p:extLst>
      <p:ext uri="{BB962C8B-B14F-4D97-AF65-F5344CB8AC3E}">
        <p14:creationId xmlns:p14="http://schemas.microsoft.com/office/powerpoint/2010/main" val="2957763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dirty="0" smtClean="0"/>
              <a:t>The mapping process (3/3)</a:t>
            </a:r>
            <a:endParaRPr lang="en-GB" dirty="0"/>
          </a:p>
        </p:txBody>
      </p:sp>
      <p:sp>
        <p:nvSpPr>
          <p:cNvPr id="3" name="Content Placeholder 2"/>
          <p:cNvSpPr>
            <a:spLocks noGrp="1"/>
          </p:cNvSpPr>
          <p:nvPr>
            <p:ph idx="1"/>
          </p:nvPr>
        </p:nvSpPr>
        <p:spPr/>
        <p:txBody>
          <a:bodyPr>
            <a:noAutofit/>
          </a:bodyPr>
          <a:lstStyle/>
          <a:p>
            <a:pPr>
              <a:defRPr/>
            </a:pPr>
            <a:r>
              <a:rPr lang="en-GB" sz="2800" dirty="0" smtClean="0">
                <a:effectLst/>
              </a:rPr>
              <a:t>The revised ontology was mapped onto the descriptions acquired from the KPG Task typology, referring to language functions, grammatical and lexical knowledge, and the types of texts assessed at each language level (KPG data have also been stored in the database, described in terms of the common ontological schema used for the rest of the data).</a:t>
            </a:r>
          </a:p>
          <a:p>
            <a:pPr>
              <a:defRPr/>
            </a:pPr>
            <a:r>
              <a:rPr lang="en-GB" sz="2800" dirty="0" smtClean="0">
                <a:effectLst/>
              </a:rPr>
              <a:t>The English T-series has served as the basis for the compilation of the Profiles for the rest of the languages considered. </a:t>
            </a:r>
            <a:endParaRPr lang="en-GB" sz="4400" dirty="0"/>
          </a:p>
        </p:txBody>
      </p:sp>
    </p:spTree>
    <p:extLst>
      <p:ext uri="{BB962C8B-B14F-4D97-AF65-F5344CB8AC3E}">
        <p14:creationId xmlns:p14="http://schemas.microsoft.com/office/powerpoint/2010/main" val="690350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dirty="0" smtClean="0"/>
              <a:t>Validation through documentation (1/2)  </a:t>
            </a:r>
            <a:endParaRPr lang="en-GB" dirty="0"/>
          </a:p>
        </p:txBody>
      </p:sp>
      <p:sp>
        <p:nvSpPr>
          <p:cNvPr id="10243" name="Content Placeholder 2"/>
          <p:cNvSpPr>
            <a:spLocks noGrp="1"/>
          </p:cNvSpPr>
          <p:nvPr>
            <p:ph idx="1"/>
          </p:nvPr>
        </p:nvSpPr>
        <p:spPr/>
        <p:txBody>
          <a:bodyPr>
            <a:noAutofit/>
          </a:bodyPr>
          <a:lstStyle/>
          <a:p>
            <a:r>
              <a:rPr lang="en-GB" altLang="en-US" sz="2800" dirty="0" smtClean="0">
                <a:effectLst/>
              </a:rPr>
              <a:t>The documentation uses extensive empirical evidence.</a:t>
            </a:r>
          </a:p>
          <a:p>
            <a:r>
              <a:rPr lang="en-GB" altLang="en-US" sz="2800" dirty="0" smtClean="0">
                <a:effectLst/>
              </a:rPr>
              <a:t>Data is derived from the KPG English Corpus, which comprises collections of written texts [scripts] produced by candidates when tested at each of the 6-levels of foreign language proficiency.</a:t>
            </a:r>
          </a:p>
          <a:p>
            <a:r>
              <a:rPr lang="en-GB" altLang="en-US" sz="2800" dirty="0" smtClean="0">
                <a:effectLst/>
              </a:rPr>
              <a:t>This Corpus has been developed over a period of seven years and, up to date, totals to 3.7 million words.</a:t>
            </a:r>
          </a:p>
        </p:txBody>
      </p:sp>
    </p:spTree>
    <p:extLst>
      <p:ext uri="{BB962C8B-B14F-4D97-AF65-F5344CB8AC3E}">
        <p14:creationId xmlns:p14="http://schemas.microsoft.com/office/powerpoint/2010/main" val="1515880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The use of the data</a:t>
            </a:r>
            <a:endParaRPr lang="en-GB" dirty="0"/>
          </a:p>
        </p:txBody>
      </p:sp>
      <p:sp>
        <p:nvSpPr>
          <p:cNvPr id="78851" name="Content Placeholder 2"/>
          <p:cNvSpPr>
            <a:spLocks noGrp="1"/>
          </p:cNvSpPr>
          <p:nvPr>
            <p:ph idx="1"/>
          </p:nvPr>
        </p:nvSpPr>
        <p:spPr/>
        <p:txBody>
          <a:bodyPr>
            <a:normAutofit/>
          </a:bodyPr>
          <a:lstStyle/>
          <a:p>
            <a:r>
              <a:rPr lang="en-GB" altLang="en-US" sz="2500" dirty="0" smtClean="0">
                <a:effectLst/>
              </a:rPr>
              <a:t>The documented level descriptors can be straightforwardly transferred and incorporated into educational practice and may form the basis for the development of syllabi and language teaching units, which are not based on intuition and thus prone to arbitrary changes and reformulations. </a:t>
            </a:r>
          </a:p>
          <a:p>
            <a:r>
              <a:rPr lang="en-GB" altLang="en-US" sz="2500" dirty="0" smtClean="0">
                <a:effectLst/>
              </a:rPr>
              <a:t>Individual language components having common meta-data (level, language, etc.) can be associated to one another and to corresponding level descriptors. Such associations can form the basis for the development of language teaching units, targeted to particular language learning outcomes.</a:t>
            </a:r>
            <a:endParaRPr lang="el-GR" altLang="en-US" sz="2500" dirty="0" smtClean="0">
              <a:effectLst/>
            </a:endParaRPr>
          </a:p>
        </p:txBody>
      </p:sp>
    </p:spTree>
    <p:extLst>
      <p:ext uri="{BB962C8B-B14F-4D97-AF65-F5344CB8AC3E}">
        <p14:creationId xmlns:p14="http://schemas.microsoft.com/office/powerpoint/2010/main" val="1160673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GB" altLang="el-GR" dirty="0" smtClean="0"/>
              <a:t>Financing</a:t>
            </a:r>
          </a:p>
        </p:txBody>
      </p:sp>
      <p:sp>
        <p:nvSpPr>
          <p:cNvPr id="32771" name="Content Placeholder 2"/>
          <p:cNvSpPr>
            <a:spLocks noGrp="1"/>
          </p:cNvSpPr>
          <p:nvPr>
            <p:ph idx="1"/>
          </p:nvPr>
        </p:nvSpPr>
        <p:spPr>
          <a:xfrm>
            <a:off x="457200" y="1341438"/>
            <a:ext cx="8229600" cy="4525962"/>
          </a:xfrm>
        </p:spPr>
        <p:txBody>
          <a:bodyPr/>
          <a:lstStyle/>
          <a:p>
            <a:r>
              <a:rPr lang="en-GB" altLang="el-GR" sz="2000" dirty="0" smtClean="0"/>
              <a:t>The present educational material has been developed as part of the educational work of the instructor.</a:t>
            </a:r>
          </a:p>
          <a:p>
            <a:r>
              <a:rPr lang="en-GB" altLang="el-GR" sz="2000" dirty="0" smtClean="0"/>
              <a:t>The project “Open Academic Courses of the University of Athens” has only financed the reform of the educational material. </a:t>
            </a:r>
          </a:p>
          <a:p>
            <a:r>
              <a:rPr lang="en-GB" altLang="el-GR" sz="2000" dirty="0" smtClean="0"/>
              <a:t>The project is implemented under the operational program “Education and Lifelong Learning” and funded by the European Union (European Social Fund) and National Resources. </a:t>
            </a:r>
            <a:endParaRPr lang="el-GR" altLang="el-GR" sz="2000" dirty="0" smtClean="0"/>
          </a:p>
          <a:p>
            <a:endParaRPr lang="en-GB" altLang="el-GR" sz="2000" dirty="0"/>
          </a:p>
        </p:txBody>
      </p:sp>
      <p:pic>
        <p:nvPicPr>
          <p:cNvPr id="5" name="Εικόνα 4" descr="project 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1663" y="4437112"/>
            <a:ext cx="5400675" cy="1285875"/>
          </a:xfrm>
          <a:prstGeom prst="rect">
            <a:avLst/>
          </a:prstGeom>
          <a:noFill/>
          <a:ln>
            <a:noFill/>
          </a:ln>
        </p:spPr>
      </p:pic>
    </p:spTree>
    <p:custDataLst>
      <p:tags r:id="rId1"/>
    </p:custDataLst>
    <p:extLst>
      <p:ext uri="{BB962C8B-B14F-4D97-AF65-F5344CB8AC3E}">
        <p14:creationId xmlns:p14="http://schemas.microsoft.com/office/powerpoint/2010/main" val="320884607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p:nvPr>
        </p:nvSpPr>
        <p:spPr/>
        <p:txBody>
          <a:bodyPr/>
          <a:lstStyle/>
          <a:p>
            <a:r>
              <a:rPr lang="en-GB" altLang="el-GR" sz="4400" dirty="0" smtClean="0"/>
              <a:t>Notes</a:t>
            </a:r>
          </a:p>
        </p:txBody>
      </p:sp>
      <p:sp>
        <p:nvSpPr>
          <p:cNvPr id="33795" name="Text Placeholder 4"/>
          <p:cNvSpPr>
            <a:spLocks noGrp="1"/>
          </p:cNvSpPr>
          <p:nvPr>
            <p:ph type="body" idx="1"/>
          </p:nvPr>
        </p:nvSpPr>
        <p:spPr/>
        <p:txBody>
          <a:bodyPr/>
          <a:lstStyle/>
          <a:p>
            <a:endParaRPr lang="el-GR" altLang="el-GR" smtClean="0"/>
          </a:p>
        </p:txBody>
      </p:sp>
    </p:spTree>
    <p:custDataLst>
      <p:tags r:id="rId1"/>
    </p:custDataLst>
    <p:extLst>
      <p:ext uri="{BB962C8B-B14F-4D97-AF65-F5344CB8AC3E}">
        <p14:creationId xmlns:p14="http://schemas.microsoft.com/office/powerpoint/2010/main" val="260025675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p:cNvSpPr>
            <a:spLocks noGrp="1"/>
          </p:cNvSpPr>
          <p:nvPr>
            <p:ph type="title"/>
          </p:nvPr>
        </p:nvSpPr>
        <p:spPr/>
        <p:txBody>
          <a:bodyPr>
            <a:normAutofit fontScale="90000"/>
          </a:bodyPr>
          <a:lstStyle/>
          <a:p>
            <a:r>
              <a:rPr lang="en-GB" altLang="el-GR" dirty="0" smtClean="0">
                <a:solidFill>
                  <a:schemeClr val="accent1"/>
                </a:solidFill>
              </a:rPr>
              <a:t>Note on History of Published Version </a:t>
            </a:r>
          </a:p>
        </p:txBody>
      </p:sp>
      <p:sp>
        <p:nvSpPr>
          <p:cNvPr id="5" name="Content Placeholder 4"/>
          <p:cNvSpPr>
            <a:spLocks noGrp="1"/>
          </p:cNvSpPr>
          <p:nvPr>
            <p:ph idx="1"/>
          </p:nvPr>
        </p:nvSpPr>
        <p:spPr/>
        <p:txBody>
          <a:bodyPr>
            <a:normAutofit/>
          </a:bodyPr>
          <a:lstStyle/>
          <a:p>
            <a:pPr marL="0" indent="0">
              <a:buFont typeface="Arial" panose="020B0604020202020204" pitchFamily="34" charset="0"/>
              <a:buNone/>
            </a:pPr>
            <a:r>
              <a:rPr lang="en-GB" altLang="el-GR" sz="2000" dirty="0" smtClean="0"/>
              <a:t>The present work is the edition</a:t>
            </a:r>
            <a:r>
              <a:rPr lang="en-GB" altLang="el-GR" dirty="0" smtClean="0"/>
              <a:t> </a:t>
            </a:r>
            <a:r>
              <a:rPr lang="en-GB" altLang="el-GR" sz="2000" dirty="0" smtClean="0"/>
              <a:t>1.0.  </a:t>
            </a:r>
          </a:p>
        </p:txBody>
      </p:sp>
    </p:spTree>
    <p:custDataLst>
      <p:tags r:id="rId1"/>
    </p:custDataLst>
    <p:extLst>
      <p:ext uri="{BB962C8B-B14F-4D97-AF65-F5344CB8AC3E}">
        <p14:creationId xmlns:p14="http://schemas.microsoft.com/office/powerpoint/2010/main" val="59318080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GB" altLang="el-GR" dirty="0" smtClean="0">
                <a:solidFill>
                  <a:schemeClr val="accent1"/>
                </a:solidFill>
              </a:rPr>
              <a:t>Reference Note </a:t>
            </a:r>
          </a:p>
        </p:txBody>
      </p:sp>
      <p:sp>
        <p:nvSpPr>
          <p:cNvPr id="3" name="Content Placeholder 2" descr="The is the link to the open online course."/>
          <p:cNvSpPr>
            <a:spLocks noGrp="1"/>
          </p:cNvSpPr>
          <p:nvPr>
            <p:ph idx="1"/>
          </p:nvPr>
        </p:nvSpPr>
        <p:spPr>
          <a:xfrm>
            <a:off x="463550" y="1557338"/>
            <a:ext cx="8229600" cy="4525962"/>
          </a:xfrm>
        </p:spPr>
        <p:txBody>
          <a:bodyPr>
            <a:normAutofit/>
          </a:bodyPr>
          <a:lstStyle/>
          <a:p>
            <a:pPr marL="0" indent="0">
              <a:buNone/>
            </a:pPr>
            <a:r>
              <a:rPr lang="en-GB" altLang="el-GR" sz="2000" dirty="0"/>
              <a:t>Copyright National and </a:t>
            </a:r>
            <a:r>
              <a:rPr lang="en-GB" altLang="el-GR" sz="2000" dirty="0" err="1"/>
              <a:t>Kapodistrian</a:t>
            </a:r>
            <a:r>
              <a:rPr lang="en-GB" altLang="el-GR" sz="2000" dirty="0"/>
              <a:t> University of Athens, </a:t>
            </a:r>
            <a:r>
              <a:rPr lang="en-GB" sz="2000" dirty="0"/>
              <a:t>Bessie </a:t>
            </a:r>
            <a:r>
              <a:rPr lang="en-GB" sz="2000" dirty="0" err="1" smtClean="0"/>
              <a:t>Dendrinos</a:t>
            </a:r>
            <a:r>
              <a:rPr lang="en-GB" altLang="el-GR" sz="2000" dirty="0" smtClean="0"/>
              <a:t>. </a:t>
            </a:r>
            <a:r>
              <a:rPr lang="en-GB" sz="2000" dirty="0"/>
              <a:t>Bessie </a:t>
            </a:r>
            <a:r>
              <a:rPr lang="en-GB" sz="2000" dirty="0" err="1" smtClean="0"/>
              <a:t>Dendrinos</a:t>
            </a:r>
            <a:r>
              <a:rPr lang="en-GB" altLang="el-GR" sz="2000" dirty="0" smtClean="0"/>
              <a:t>. </a:t>
            </a:r>
            <a:r>
              <a:rPr lang="en-US" altLang="el-GR" sz="2000" dirty="0" smtClean="0"/>
              <a:t>“</a:t>
            </a:r>
            <a:r>
              <a:rPr lang="en-GB" altLang="el-GR" sz="2000" dirty="0"/>
              <a:t>European Perspectives in Language Teaching, Learning, </a:t>
            </a:r>
            <a:r>
              <a:rPr lang="en-GB" altLang="el-GR" sz="2000" dirty="0" smtClean="0"/>
              <a:t>Assessment</a:t>
            </a:r>
            <a:r>
              <a:rPr lang="en-GB" altLang="el-GR" sz="2000" dirty="0"/>
              <a:t>. Frameworks for the promotion of multilingualism in Greece”. Edition: 1.0. Athens </a:t>
            </a:r>
            <a:r>
              <a:rPr lang="en-GB" altLang="el-GR" sz="2000" dirty="0" smtClean="0"/>
              <a:t>2015. Available </a:t>
            </a:r>
            <a:r>
              <a:rPr lang="en-GB" altLang="el-GR" sz="2000" dirty="0"/>
              <a:t>at: </a:t>
            </a:r>
            <a:r>
              <a:rPr lang="en-GB" altLang="el-GR" sz="2000" dirty="0">
                <a:hlinkClick r:id="rId4" tooltip="European Perspectives in Language Teaching, Learning, Assessment Open Course"/>
              </a:rPr>
              <a:t>http://opencourses.uoa.gr/courses/ENL13/ </a:t>
            </a:r>
            <a:endParaRPr lang="en-GB" altLang="el-GR" sz="2000" dirty="0" smtClean="0"/>
          </a:p>
        </p:txBody>
      </p:sp>
    </p:spTree>
    <p:custDataLst>
      <p:tags r:id="rId1"/>
    </p:custDataLst>
    <p:extLst>
      <p:ext uri="{BB962C8B-B14F-4D97-AF65-F5344CB8AC3E}">
        <p14:creationId xmlns:p14="http://schemas.microsoft.com/office/powerpoint/2010/main" val="240274835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161925"/>
            <a:ext cx="8229600" cy="1143000"/>
          </a:xfrm>
        </p:spPr>
        <p:txBody>
          <a:bodyPr/>
          <a:lstStyle/>
          <a:p>
            <a:r>
              <a:rPr lang="en-GB" altLang="el-GR" dirty="0" smtClean="0">
                <a:solidFill>
                  <a:schemeClr val="accent1"/>
                </a:solidFill>
              </a:rPr>
              <a:t>Licensing Note </a:t>
            </a:r>
          </a:p>
        </p:txBody>
      </p:sp>
      <p:sp>
        <p:nvSpPr>
          <p:cNvPr id="36867" name="Content Placeholder 2"/>
          <p:cNvSpPr>
            <a:spLocks noGrp="1"/>
          </p:cNvSpPr>
          <p:nvPr>
            <p:ph idx="1"/>
          </p:nvPr>
        </p:nvSpPr>
        <p:spPr>
          <a:xfrm>
            <a:off x="107950" y="765175"/>
            <a:ext cx="8928100" cy="1439863"/>
          </a:xfrm>
        </p:spPr>
        <p:txBody>
          <a:bodyPr>
            <a:noAutofit/>
          </a:bodyPr>
          <a:lstStyle/>
          <a:p>
            <a:pPr marL="0" indent="0">
              <a:buNone/>
            </a:pPr>
            <a:r>
              <a:rPr lang="en-GB" altLang="el-GR" sz="1900" dirty="0" smtClean="0"/>
              <a:t>The current material is available under the Creative Commons Attribution-</a:t>
            </a:r>
            <a:r>
              <a:rPr lang="en-GB" altLang="el-GR" sz="1900" dirty="0" err="1" smtClean="0"/>
              <a:t>NonCommercial</a:t>
            </a:r>
            <a:r>
              <a:rPr lang="en-GB" altLang="el-GR" sz="1900" dirty="0" smtClean="0"/>
              <a:t>-</a:t>
            </a:r>
            <a:r>
              <a:rPr lang="en-GB" altLang="el-GR" sz="1900" dirty="0" err="1" smtClean="0"/>
              <a:t>ShareAlike</a:t>
            </a:r>
            <a:r>
              <a:rPr lang="en-GB" altLang="el-GR" sz="1900" dirty="0" smtClean="0"/>
              <a:t> 4.0 International license or later International Edition.  The individual works of third parties are excluded, e.g. photographs, diagrams etc. They are contained therein and covered under their conditions of use in the section «Use of Third Parties Work Note»</a:t>
            </a:r>
            <a:r>
              <a:rPr lang="el-GR" altLang="el-GR" sz="1900" dirty="0" smtClean="0"/>
              <a:t>.</a:t>
            </a:r>
            <a:endParaRPr lang="en-GB" altLang="el-GR" sz="1900" dirty="0" smtClean="0"/>
          </a:p>
          <a:p>
            <a:pPr marL="0" indent="0">
              <a:buNone/>
            </a:pPr>
            <a:endParaRPr lang="en-GB" altLang="el-GR" sz="2400" dirty="0" smtClean="0"/>
          </a:p>
          <a:p>
            <a:pPr marL="0" indent="0">
              <a:buFont typeface="Arial" panose="020B0604020202020204" pitchFamily="34" charset="0"/>
              <a:buNone/>
            </a:pPr>
            <a:endParaRPr lang="en-GB" altLang="el-GR" sz="2000" dirty="0" smtClean="0"/>
          </a:p>
        </p:txBody>
      </p:sp>
      <p:pic>
        <p:nvPicPr>
          <p:cNvPr id="36868"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l-GR" dirty="0" smtClean="0"/>
              <a:t>[1] http://creativecommons.org/licenses/by-nc-sa/4.0/ </a:t>
            </a:r>
          </a:p>
          <a:p>
            <a:endParaRPr lang="en-GB" altLang="el-GR" dirty="0" smtClean="0"/>
          </a:p>
          <a:p>
            <a:r>
              <a:rPr lang="en-GB" altLang="el-GR" dirty="0" smtClean="0"/>
              <a:t>As Non-Commercial is defined the use that:</a:t>
            </a:r>
          </a:p>
          <a:p>
            <a:pPr marL="285750" indent="-285750">
              <a:buFont typeface="Arial" panose="020B0604020202020204" pitchFamily="34" charset="0"/>
              <a:buChar char="•"/>
            </a:pPr>
            <a:r>
              <a:rPr lang="en-GB" altLang="el-GR" dirty="0" smtClean="0"/>
              <a:t>Does not involve direct or indirect financial benefits from the use of the work for the distributor of the work and the license holder</a:t>
            </a:r>
            <a:r>
              <a:rPr lang="el-GR" altLang="el-GR" dirty="0" smtClean="0"/>
              <a:t>.</a:t>
            </a:r>
            <a:endParaRPr lang="en-GB" altLang="el-GR" dirty="0" smtClean="0"/>
          </a:p>
          <a:p>
            <a:pPr marL="285750" indent="-285750">
              <a:buFont typeface="Arial" panose="020B0604020202020204" pitchFamily="34" charset="0"/>
              <a:buChar char="•"/>
            </a:pPr>
            <a:r>
              <a:rPr lang="en-GB" altLang="el-GR" dirty="0" smtClean="0"/>
              <a:t>Does not include financial transaction as a condition for  the use or access  to the work</a:t>
            </a:r>
            <a:r>
              <a:rPr lang="el-GR" altLang="el-GR" dirty="0" smtClean="0"/>
              <a:t>.</a:t>
            </a:r>
            <a:r>
              <a:rPr lang="en-GB" altLang="el-GR" dirty="0" smtClean="0"/>
              <a:t> </a:t>
            </a:r>
          </a:p>
          <a:p>
            <a:pPr marL="285750" indent="-285750">
              <a:buFont typeface="Arial" panose="020B0604020202020204" pitchFamily="34" charset="0"/>
              <a:buChar char="•"/>
            </a:pPr>
            <a:r>
              <a:rPr lang="en-GB" altLang="el-GR" dirty="0" smtClean="0"/>
              <a:t>Does not confer to the distributor and license holder of the work  indirect financial benefit (e.g. advertisements) from the viewing of the work on website</a:t>
            </a:r>
            <a:r>
              <a:rPr lang="en-GB" altLang="el-GR" dirty="0" smtClean="0">
                <a:latin typeface="Arial" panose="020B0604020202020204" pitchFamily="34" charset="0"/>
              </a:rPr>
              <a:t> </a:t>
            </a:r>
            <a:r>
              <a:rPr lang="el-GR" altLang="el-GR" dirty="0" smtClean="0">
                <a:latin typeface="Arial" panose="020B0604020202020204" pitchFamily="34" charset="0"/>
              </a:rPr>
              <a:t>.</a:t>
            </a:r>
            <a:endParaRPr lang="en-GB" altLang="el-GR" dirty="0" smtClean="0"/>
          </a:p>
          <a:p>
            <a:pPr>
              <a:buFont typeface="Arial" panose="020B0604020202020204" pitchFamily="34" charset="0"/>
              <a:buChar char="•"/>
            </a:pPr>
            <a:endParaRPr lang="en-GB" altLang="el-GR" dirty="0" smtClean="0"/>
          </a:p>
          <a:p>
            <a:r>
              <a:rPr lang="en-GB" altLang="el-GR" dirty="0" smtClean="0"/>
              <a:t>The copyright holder may give to the license holder a separate license to use the work for commercial use, if requested. </a:t>
            </a:r>
            <a:endParaRPr lang="en-GB" altLang="el-GR" dirty="0"/>
          </a:p>
        </p:txBody>
      </p:sp>
    </p:spTree>
    <p:custDataLst>
      <p:tags r:id="rId1"/>
    </p:custDataLst>
    <p:extLst>
      <p:ext uri="{BB962C8B-B14F-4D97-AF65-F5344CB8AC3E}">
        <p14:creationId xmlns:p14="http://schemas.microsoft.com/office/powerpoint/2010/main" val="424339462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GB" altLang="el-GR" dirty="0" smtClean="0"/>
              <a:t>Preservation Notices</a:t>
            </a:r>
          </a:p>
        </p:txBody>
      </p:sp>
      <p:sp>
        <p:nvSpPr>
          <p:cNvPr id="3" name="Content Placeholder 2"/>
          <p:cNvSpPr>
            <a:spLocks noGrp="1"/>
          </p:cNvSpPr>
          <p:nvPr>
            <p:ph idx="1"/>
          </p:nvPr>
        </p:nvSpPr>
        <p:spPr>
          <a:xfrm>
            <a:off x="463550" y="1557338"/>
            <a:ext cx="8229600" cy="4525962"/>
          </a:xfrm>
        </p:spPr>
        <p:txBody>
          <a:bodyPr>
            <a:normAutofit/>
          </a:bodyPr>
          <a:lstStyle/>
          <a:p>
            <a:pPr marL="0" indent="0">
              <a:buFont typeface="Arial" panose="020B0604020202020204" pitchFamily="34" charset="0"/>
              <a:buNone/>
            </a:pPr>
            <a:r>
              <a:rPr lang="en-GB" altLang="el-GR" sz="2400" dirty="0" smtClean="0"/>
              <a:t>Any reproduction or adaptation of the material should include: </a:t>
            </a:r>
          </a:p>
          <a:p>
            <a:pPr lvl="1">
              <a:buFont typeface="Wingdings" panose="05000000000000000000" pitchFamily="2" charset="2"/>
              <a:buChar char="§"/>
            </a:pPr>
            <a:r>
              <a:rPr lang="en-GB" altLang="el-GR" sz="2000" dirty="0" smtClean="0"/>
              <a:t>the Reference  Note</a:t>
            </a:r>
            <a:r>
              <a:rPr lang="el-GR" altLang="el-GR" sz="2000" dirty="0" smtClean="0"/>
              <a:t>,</a:t>
            </a:r>
            <a:r>
              <a:rPr lang="en-GB" altLang="el-GR" sz="2000" dirty="0" smtClean="0"/>
              <a:t> </a:t>
            </a:r>
          </a:p>
          <a:p>
            <a:pPr lvl="1">
              <a:buFont typeface="Wingdings" panose="05000000000000000000" pitchFamily="2" charset="2"/>
              <a:buChar char="§"/>
            </a:pPr>
            <a:r>
              <a:rPr lang="en-GB" altLang="el-GR" sz="2000" dirty="0" smtClean="0"/>
              <a:t>the Licensing Note</a:t>
            </a:r>
            <a:r>
              <a:rPr lang="el-GR" altLang="el-GR" sz="2000" dirty="0" smtClean="0"/>
              <a:t>,</a:t>
            </a:r>
            <a:endParaRPr lang="en-GB" altLang="el-GR" sz="2000" dirty="0" smtClean="0"/>
          </a:p>
          <a:p>
            <a:pPr lvl="1">
              <a:buFont typeface="Wingdings" panose="05000000000000000000" pitchFamily="2" charset="2"/>
              <a:buChar char="§"/>
            </a:pPr>
            <a:r>
              <a:rPr lang="en-GB" altLang="el-GR" sz="2000" dirty="0" smtClean="0"/>
              <a:t>the declaration of Notices Preservation</a:t>
            </a:r>
            <a:r>
              <a:rPr lang="el-GR" altLang="el-GR" sz="2000" dirty="0" smtClean="0"/>
              <a:t>,</a:t>
            </a:r>
            <a:endParaRPr lang="en-GB" altLang="el-GR" sz="2000" dirty="0" smtClean="0"/>
          </a:p>
          <a:p>
            <a:pPr lvl="1">
              <a:buFont typeface="Wingdings" panose="05000000000000000000" pitchFamily="2" charset="2"/>
              <a:buChar char="§"/>
            </a:pPr>
            <a:r>
              <a:rPr lang="en-GB" altLang="el-GR" sz="2000" dirty="0" smtClean="0"/>
              <a:t>the Use of Third Parties Work Note (if available), </a:t>
            </a:r>
          </a:p>
          <a:p>
            <a:pPr marL="0" indent="0">
              <a:buFont typeface="Arial" panose="020B0604020202020204" pitchFamily="34" charset="0"/>
              <a:buNone/>
            </a:pPr>
            <a:r>
              <a:rPr lang="en-GB" altLang="el-GR" sz="2400" dirty="0" smtClean="0"/>
              <a:t>together with the accompanied URLs.</a:t>
            </a:r>
          </a:p>
          <a:p>
            <a:pPr marL="0" indent="0"/>
            <a:endParaRPr lang="en-GB" altLang="el-GR" sz="2000" dirty="0" smtClean="0"/>
          </a:p>
        </p:txBody>
      </p:sp>
    </p:spTree>
    <p:custDataLst>
      <p:tags r:id="rId1"/>
    </p:custDataLst>
    <p:extLst>
      <p:ext uri="{BB962C8B-B14F-4D97-AF65-F5344CB8AC3E}">
        <p14:creationId xmlns:p14="http://schemas.microsoft.com/office/powerpoint/2010/main" val="1072814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dirty="0" smtClean="0"/>
              <a:t>Validation through documentation (2/2) </a:t>
            </a:r>
            <a:endParaRPr lang="en-GB" dirty="0"/>
          </a:p>
        </p:txBody>
      </p:sp>
      <p:sp>
        <p:nvSpPr>
          <p:cNvPr id="10243" name="Content Placeholder 2"/>
          <p:cNvSpPr>
            <a:spLocks noGrp="1"/>
          </p:cNvSpPr>
          <p:nvPr>
            <p:ph idx="1"/>
          </p:nvPr>
        </p:nvSpPr>
        <p:spPr/>
        <p:txBody>
          <a:bodyPr>
            <a:noAutofit/>
          </a:bodyPr>
          <a:lstStyle/>
          <a:p>
            <a:r>
              <a:rPr lang="en-GB" altLang="en-US" sz="2800" dirty="0" smtClean="0">
                <a:effectLst/>
              </a:rPr>
              <a:t>The KPG script collections have been systematized in a Script Database which is being enriched on an ongoing basis, maintaining a balance across proficiency levels, types of tasks which candidates are asked to perform as well as communicative environments to which they are asked to respond using the target language. </a:t>
            </a:r>
          </a:p>
        </p:txBody>
      </p:sp>
    </p:spTree>
    <p:extLst>
      <p:ext uri="{BB962C8B-B14F-4D97-AF65-F5344CB8AC3E}">
        <p14:creationId xmlns:p14="http://schemas.microsoft.com/office/powerpoint/2010/main" val="2127609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9"/>
  <p:tag name="ZHAW.ACCESSIBILITYADDIN.DEFAULTLANGUAGE" val="msoLanguageIDEnglishUK"/>
  <p:tag name="MMPROD_NEXTUNIQUEID" val="10010"/>
  <p:tag name="MMPROD_UIDATA" val="&lt;database version=&quot;7.0&quot;&gt;&lt;object type=&quot;1&quot; unique_id=&quot;10001&quot;&gt;&lt;object type=&quot;8&quot; unique_id=&quot;10125&quot;&gt;&lt;/object&gt;&lt;object type=&quot;2&quot; unique_id=&quot;10126&quot;&gt;&lt;object type=&quot;3&quot; unique_id=&quot;10127&quot;&gt;&lt;property id=&quot;20148&quot; value=&quot;5&quot;/&gt;&lt;property id=&quot;20300&quot; value=&quot;Slide 1 - &amp;quot;European Perspectives in Language Teaching, Learning, Assessment &amp;quot;&quot;/&gt;&lt;property id=&quot;20307&quot; value=&quot;256&quot;/&gt;&lt;/object&gt;&lt;object type=&quot;3&quot; unique_id=&quot;10128&quot;&gt;&lt;property id=&quot;20148&quot; value=&quot;5&quot;/&gt;&lt;property id=&quot;20300&quot; value=&quot;Slide 2 - &amp;quot;A multilingual exam suite&amp;quot;&quot;/&gt;&lt;property id=&quot;20307&quot; value=&quot;385&quot;/&gt;&lt;/object&gt;&lt;object type=&quot;3&quot; unique_id=&quot;10129&quot;&gt;&lt;property id=&quot;20148&quot; value=&quot;5&quot;/&gt;&lt;property id=&quot;20300&quot; value=&quot;Slide 3 - &amp;quot;Promoting multilingualism &amp;quot;&quot;/&gt;&lt;property id=&quot;20307&quot; value=&quot;386&quot;/&gt;&lt;/object&gt;&lt;object type=&quot;3&quot; unique_id=&quot;10130&quot;&gt;&lt;property id=&quot;20148&quot; value=&quot;5&quot;/&gt;&lt;property id=&quot;20300&quot; value=&quot;Slide 4 - &amp;quot;What is the KPG exam suite?  &amp;quot;&quot;/&gt;&lt;property id=&quot;20307&quot; value=&quot;387&quot;/&gt;&lt;/object&gt;&lt;object type=&quot;3&quot; unique_id=&quot;10131&quot;&gt;&lt;property id=&quot;20148&quot; value=&quot;5&quot;/&gt;&lt;property id=&quot;20300&quot; value=&quot;Slide 5 - &amp;quot;In what way is KPG a multilingual framework for language tests?&amp;quot;&quot;/&gt;&lt;property id=&quot;20307&quot; value=&quot;388&quot;/&gt;&lt;/object&gt;&lt;object type=&quot;3&quot; unique_id=&quot;10132&quot;&gt;&lt;property id=&quot;20148&quot; value=&quot;5&quot;/&gt;&lt;property id=&quot;20300&quot; value=&quot;Slide 6 - &amp;quot;Other characteristics of the KPG?  &amp;quot;&quot;/&gt;&lt;property id=&quot;20307&quot; value=&quot;389&quot;/&gt;&lt;/object&gt;&lt;object type=&quot;3&quot; unique_id=&quot;10133&quot;&gt;&lt;property id=&quot;20148&quot; value=&quot;5&quot;/&gt;&lt;property id=&quot;20300&quot; value=&quot;Slide 7 - &amp;quot;How are descriptors validated?  &amp;quot;&quot;/&gt;&lt;property id=&quot;20307&quot; value=&quot;390&quot;/&gt;&lt;/object&gt;&lt;object type=&quot;3&quot; unique_id=&quot;10134&quot;&gt;&lt;property id=&quot;20148&quot; value=&quot;5&quot;/&gt;&lt;property id=&quot;20300&quot; value=&quot;Slide 8 - &amp;quot;Validation through documentation (1/2)  &amp;quot;&quot;/&gt;&lt;property id=&quot;20307&quot; value=&quot;391&quot;/&gt;&lt;/object&gt;&lt;object type=&quot;3&quot; unique_id=&quot;10135&quot;&gt;&lt;property id=&quot;20148&quot; value=&quot;5&quot;/&gt;&lt;property id=&quot;20300&quot; value=&quot;Slide 9 - &amp;quot;Validation through documentation (2/2) &amp;quot;&quot;/&gt;&lt;property id=&quot;20307&quot; value=&quot;459&quot;/&gt;&lt;/object&gt;&lt;object type=&quot;3&quot; unique_id=&quot;10136&quot;&gt;&lt;property id=&quot;20148&quot; value=&quot;5&quot;/&gt;&lt;property id=&quot;20300&quot; value=&quot;Slide 10 - &amp;quot;Multilingual operationalisation&amp;quot;&quot;/&gt;&lt;property id=&quot;20307&quot; value=&quot;392&quot;/&gt;&lt;/object&gt;&lt;object type=&quot;3&quot; unique_id=&quot;10137&quot;&gt;&lt;property id=&quot;20148&quot; value=&quot;5&quot;/&gt;&lt;property id=&quot;20300&quot; value=&quot;Slide 11 - &amp;quot;Administration&amp;quot;&quot;/&gt;&lt;property id=&quot;20307&quot; value=&quot;393&quot;/&gt;&lt;/object&gt;&lt;object type=&quot;3&quot; unique_id=&quot;10138&quot;&gt;&lt;property id=&quot;20148&quot; value=&quot;5&quot;/&gt;&lt;property id=&quot;20300&quot; value=&quot;Slide 12 - &amp;quot;Testing understanding&amp;quot;&quot;/&gt;&lt;property id=&quot;20307&quot; value=&quot;394&quot;/&gt;&lt;/object&gt;&lt;object type=&quot;3&quot; unique_id=&quot;10139&quot;&gt;&lt;property id=&quot;20148&quot; value=&quot;5&quot;/&gt;&lt;property id=&quot;20300&quot; value=&quot;Slide 13 - &amp;quot;The task-based CALT&amp;quot;&quot;/&gt;&lt;property id=&quot;20307&quot; value=&quot;395&quot;/&gt;&lt;/object&gt;&lt;object type=&quot;3&quot; unique_id=&quot;10140&quot;&gt;&lt;property id=&quot;20148&quot; value=&quot;5&quot;/&gt;&lt;property id=&quot;20300&quot; value=&quot;Slide 14 - &amp;quot;Composition of testlets &amp;quot;&quot;/&gt;&lt;property id=&quot;20307&quot; value=&quot;396&quot;/&gt;&lt;/object&gt;&lt;object type=&quot;3&quot; unique_id=&quot;10141&quot;&gt;&lt;property id=&quot;20148&quot; value=&quot;5&quot;/&gt;&lt;property id=&quot;20300&quot; value=&quot;Slide 15 - &amp;quot;CALT task typology&amp;quot;&quot;/&gt;&lt;property id=&quot;20307&quot; value=&quot;397&quot;/&gt;&lt;/object&gt;&lt;object type=&quot;3&quot; unique_id=&quot;10142&quot;&gt;&lt;property id=&quot;20148&quot; value=&quot;5&quot;/&gt;&lt;property id=&quot;20300&quot; value=&quot;Slide 16 - &amp;quot;CALT testlet typology&amp;quot;&quot;/&gt;&lt;property id=&quot;20307&quot; value=&quot;398&quot;/&gt;&lt;/object&gt;&lt;object type=&quot;3&quot; unique_id=&quot;10143&quot;&gt;&lt;property id=&quot;20148&quot; value=&quot;5&quot;/&gt;&lt;property id=&quot;20300&quot; value=&quot;Slide 17 - &amp;quot;Starting and moving through the test&amp;quot;&quot;/&gt;&lt;property id=&quot;20307&quot; value=&quot;399&quot;/&gt;&lt;/object&gt;&lt;object type=&quot;3&quot; unique_id=&quot;10144&quot;&gt;&lt;property id=&quot;20148&quot; value=&quot;5&quot;/&gt;&lt;property id=&quot;20300&quot; value=&quot;Slide 18 - &amp;quot;Digital e-test typology&amp;quot;&quot;/&gt;&lt;property id=&quot;20307&quot; value=&quot;460&quot;/&gt;&lt;/object&gt;&lt;object type=&quot;3&quot; unique_id=&quot;10145&quot;&gt;&lt;property id=&quot;20148&quot; value=&quot;5&quot;/&gt;&lt;property id=&quot;20300&quot; value=&quot;Slide 19 - &amp;quot;Reading comprehension (French B2)&amp;#x0D;&amp;#x0A;Multiple choice (MC)-tick&amp;quot;&quot;/&gt;&lt;property id=&quot;20307&quot; value=&quot;401&quot;/&gt;&lt;/object&gt;&lt;object type=&quot;3&quot; unique_id=&quot;10146&quot;&gt;&lt;property id=&quot;20148&quot; value=&quot;5&quot;/&gt;&lt;property id=&quot;20300&quot; value=&quot;Slide 20 - &amp;quot;Reading comprehension (German C1)&amp;#x0D;&amp;#x0A;Multiple choice (MC)-tick&amp;quot;&quot;/&gt;&lt;property id=&quot;20307&quot; value=&quot;402&quot;/&gt;&lt;/object&gt;&lt;object type=&quot;3&quot; unique_id=&quot;10147&quot;&gt;&lt;property id=&quot;20148&quot; value=&quot;5&quot;/&gt;&lt;property id=&quot;20300&quot; value=&quot;Slide 21 - &amp;quot;Reading comprehension (English C2)&amp;#x0D;&amp;#x0A;Multiple choice (MC)-tick&amp;quot;&quot;/&gt;&lt;property id=&quot;20307&quot; value=&quot;403&quot;/&gt;&lt;/object&gt;&lt;object type=&quot;3&quot; unique_id=&quot;10148&quot;&gt;&lt;property id=&quot;20148&quot; value=&quot;5&quot;/&gt;&lt;property id=&quot;20300&quot; value=&quot;Slide 22 - &amp;quot;Language awareness (Italian C1)  &amp;#x0D;&amp;#x0A;Multiple match-insert missing item&amp;quot;&quot;/&gt;&lt;property id=&quot;20307&quot; value=&quot;404&quot;/&gt;&lt;/object&gt;&lt;object type=&quot;3&quot; unique_id=&quot;10149&quot;&gt;&lt;property id=&quot;20148&quot; value=&quot;5&quot;/&gt;&lt;property id=&quot;20300&quot; value=&quot;Slide 23 - &amp;quot;Language awareness (Spanish A2) &amp;#x0D;&amp;#x0A;Matching-drag-’n-drop (Q&amp;amp;A)&amp;quot;&quot;/&gt;&lt;property id=&quot;20307&quot; value=&quot;405&quot;/&gt;&lt;/object&gt;&lt;object type=&quot;3&quot; unique_id=&quot;10150&quot;&gt;&lt;property id=&quot;20148&quot; value=&quot;5&quot;/&gt;&lt;property id=&quot;20300&quot; value=&quot;Slide 24 - &amp;quot;Language awareness (English B1)&amp;#x0D;&amp;#x0A;Fill in - write in a word&amp;quot;&quot;/&gt;&lt;property id=&quot;20307&quot; value=&quot;406&quot;/&gt;&lt;/object&gt;&lt;object type=&quot;3&quot; unique_id=&quot;10151&quot;&gt;&lt;property id=&quot;20148&quot; value=&quot;5&quot;/&gt;&lt;property id=&quot;20300&quot; value=&quot;Slide 25 - &amp;quot;Language awarness (German A1) &amp;#x0D;&amp;#x0A;Match-drag’n-drop&amp;quot;&quot;/&gt;&lt;property id=&quot;20307&quot; value=&quot;407&quot;/&gt;&lt;/object&gt;&lt;object type=&quot;3&quot; unique_id=&quot;10152&quot;&gt;&lt;property id=&quot;20148&quot; value=&quot;5&quot;/&gt;&lt;property id=&quot;20300&quot; value=&quot;Slide 26 - &amp;quot;Language awareness (English B1)&amp;#x0D;&amp;#x0A;writing in a word&amp;quot;&quot;/&gt;&lt;property id=&quot;20307&quot; value=&quot;408&quot;/&gt;&lt;/object&gt;&lt;object type=&quot;3&quot; unique_id=&quot;10153&quot;&gt;&lt;property id=&quot;20148&quot; value=&quot;5&quot;/&gt;&lt;property id=&quot;20300&quot; value=&quot;Slide 27 - &amp;quot;Listening comprehension (A1) Multiple match (drag-’n-drop letter/number)&amp;quot;&quot;/&gt;&lt;property id=&quot;20307&quot; value=&quot;409&quot;/&gt;&lt;/object&gt;&lt;object type=&quot;3&quot; unique_id=&quot;10154&quot;&gt;&lt;property id=&quot;20148&quot; value=&quot;5&quot;/&gt;&lt;property id=&quot;20300&quot; value=&quot;Slide 28 - &amp;quot;Listening comprehension (Italian B1) &amp;#x0D;&amp;#x0A;Multiple match (drag-’n-drop letter/number)&amp;quot;&quot;/&gt;&lt;property id=&quot;20307&quot; value=&quot;410&quot;/&gt;&lt;/object&gt;&lt;object type=&quot;3&quot; unique_id=&quot;10155&quot;&gt;&lt;property id=&quot;20148&quot; value=&quot;5&quot;/&gt;&lt;property id=&quot;20300&quot; value=&quot;Slide 29 - &amp;quot;Testing production&amp;quot;&quot;/&gt;&lt;property id=&quot;20307&quot; value=&quot;411&quot;/&gt;&lt;/object&gt;&lt;object type=&quot;3&quot; unique_id=&quot;10157&quot;&gt;&lt;property id=&quot;20148&quot; value=&quot;5&quot;/&gt;&lt;property id=&quot;20300&quot; value=&quot;Slide 31 - &amp;quot;Oral production&amp;quot;&quot;/&gt;&lt;property id=&quot;20307&quot; value=&quot;413&quot;/&gt;&lt;/object&gt;&lt;object type=&quot;3&quot; unique_id=&quot;10158&quot;&gt;&lt;property id=&quot;20148&quot; value=&quot;5&quot;/&gt;&lt;property id=&quot;20300&quot; value=&quot;Slide 32 - &amp;quot;Speaking task (German B1)&amp;quot;&quot;/&gt;&lt;property id=&quot;20307&quot; value=&quot;414&quot;/&gt;&lt;/object&gt;&lt;object type=&quot;3&quot; unique_id=&quot;10159&quot;&gt;&lt;property id=&quot;20148&quot; value=&quot;5&quot;/&gt;&lt;property id=&quot;20300&quot; value=&quot;Slide 33 - &amp;quot;Speaking task (Italian B2)&amp;quot;&quot;/&gt;&lt;property id=&quot;20307&quot; value=&quot;415&quot;/&gt;&lt;/object&gt;&lt;object type=&quot;3&quot; unique_id=&quot;10160&quot;&gt;&lt;property id=&quot;20148&quot; value=&quot;5&quot;/&gt;&lt;property id=&quot;20300&quot; value=&quot;Slide 34 - &amp;quot;Speaking task (Spanish B2)&amp;quot;&quot;/&gt;&lt;property id=&quot;20307&quot; value=&quot;416&quot;/&gt;&lt;/object&gt;&lt;object type=&quot;3&quot; unique_id=&quot;10161&quot;&gt;&lt;property id=&quot;20148&quot; value=&quot;5&quot;/&gt;&lt;property id=&quot;20300&quot; value=&quot;Slide 35 - &amp;quot;Mediation in English (C2)&amp;quot;&quot;/&gt;&lt;property id=&quot;20307&quot; value=&quot;417&quot;/&gt;&lt;/object&gt;&lt;object type=&quot;3&quot; unique_id=&quot;10162&quot;&gt;&lt;property id=&quot;20148&quot; value=&quot;5&quot;/&gt;&lt;property id=&quot;20300&quot; value=&quot;Slide 36 - &amp;quot;Writing production&amp;quot;&quot;/&gt;&lt;property id=&quot;20307&quot; value=&quot;418&quot;/&gt;&lt;/object&gt;&lt;object type=&quot;3&quot; unique_id=&quot;10163&quot;&gt;&lt;property id=&quot;20148&quot; value=&quot;5&quot;/&gt;&lt;property id=&quot;20300&quot; value=&quot;Slide 37 - &amp;quot;Writing task (French B2)&amp;quot;&quot;/&gt;&lt;property id=&quot;20307&quot; value=&quot;419&quot;/&gt;&lt;/object&gt;&lt;object type=&quot;3&quot; unique_id=&quot;10164&quot;&gt;&lt;property id=&quot;20148&quot; value=&quot;5&quot;/&gt;&lt;property id=&quot;20300&quot; value=&quot;Slide 38 - &amp;quot;Writing task (Spanish A2)&amp;quot;&quot;/&gt;&lt;property id=&quot;20307&quot; value=&quot;420&quot;/&gt;&lt;/object&gt;&lt;object type=&quot;3&quot; unique_id=&quot;10165&quot;&gt;&lt;property id=&quot;20148&quot; value=&quot;5&quot;/&gt;&lt;property id=&quot;20300&quot; value=&quot;Slide 39 - &amp;quot;Writing task (English A1)&amp;quot;&quot;/&gt;&lt;property id=&quot;20307&quot; value=&quot;421&quot;/&gt;&lt;/object&gt;&lt;object type=&quot;3&quot; unique_id=&quot;10166&quot;&gt;&lt;property id=&quot;20148&quot; value=&quot;5&quot;/&gt;&lt;property id=&quot;20300&quot; value=&quot;Slide 40 - &amp;quot;Written mediation in Italian (C1)&amp;quot;&quot;/&gt;&lt;property id=&quot;20307&quot; value=&quot;422&quot;/&gt;&lt;/object&gt;&lt;object type=&quot;3&quot; unique_id=&quot;10167&quot;&gt;&lt;property id=&quot;20148&quot; value=&quot;5&quot;/&gt;&lt;property id=&quot;20300&quot; value=&quot;Slide 41 - &amp;quot;The Piloting Tool &amp;quot;&quot;/&gt;&lt;property id=&quot;20307&quot; value=&quot;424&quot;/&gt;&lt;/object&gt;&lt;object type=&quot;3&quot; unique_id=&quot;10168&quot;&gt;&lt;property id=&quot;20148&quot; value=&quot;5&quot;/&gt;&lt;property id=&quot;20300&quot; value=&quot;Slide 42 - &amp;quot;The Integrated Foreign Languages Curriculum (IFLC)&amp;quot;&quot;/&gt;&lt;property id=&quot;20307&quot; value=&quot;425&quot;/&gt;&lt;/object&gt;&lt;object type=&quot;3&quot; unique_id=&quot;10169&quot;&gt;&lt;property id=&quot;20148&quot; value=&quot;5&quot;/&gt;&lt;property id=&quot;20300&quot; value=&quot;Slide 43 - &amp;quot;What is the Integrated Curriculum for Foreign Languages (IFLC)? &amp;quot;&quot;/&gt;&lt;property id=&quot;20307&quot; value=&quot;426&quot;/&gt;&lt;/object&gt;&lt;object type=&quot;3&quot; unique_id=&quot;10170&quot;&gt;&lt;property id=&quot;20148&quot; value=&quot;5&quot;/&gt;&lt;property id=&quot;20300&quot; value=&quot;Slide 44 - &amp;quot;The pilot version of the IFLC (1/2) &amp;quot;&quot;/&gt;&lt;property id=&quot;20307&quot; value=&quot;427&quot;/&gt;&lt;/object&gt;&lt;object type=&quot;3&quot; unique_id=&quot;10171&quot;&gt;&lt;property id=&quot;20148&quot; value=&quot;5&quot;/&gt;&lt;property id=&quot;20300&quot; value=&quot;Slide 45 - &amp;quot;The pilot version of the IFLC (2/2) &amp;quot;&quot;/&gt;&lt;property id=&quot;20307&quot; value=&quot;428&quot;/&gt;&lt;/object&gt;&lt;object type=&quot;3&quot; unique_id=&quot;10172&quot;&gt;&lt;property id=&quot;20148&quot; value=&quot;5&quot;/&gt;&lt;property id=&quot;20300&quot; value=&quot;Slide 46 - &amp;quot;The content of the IFLC &amp;quot;&quot;/&gt;&lt;property id=&quot;20307&quot; value=&quot;429&quot;/&gt;&lt;/object&gt;&lt;object type=&quot;3&quot; unique_id=&quot;10173&quot;&gt;&lt;property id=&quot;20148&quot; value=&quot;5&quot;/&gt;&lt;property id=&quot;20300&quot; value=&quot;Slide 47 - &amp;quot;The IFLC descriptors &amp;quot;&quot;/&gt;&lt;property id=&quot;20307&quot; value=&quot;430&quot;/&gt;&lt;/object&gt;&lt;object type=&quot;3&quot; unique_id=&quot;10174&quot;&gt;&lt;property id=&quot;20148&quot; value=&quot;5&quot;/&gt;&lt;property id=&quot;20300&quot; value=&quot;Slide 48 - &amp;quot;Language theory behind the descriptors&amp;quot;&quot;/&gt;&lt;property id=&quot;20307&quot; value=&quot;431&quot;/&gt;&lt;/object&gt;&lt;object type=&quot;3&quot; unique_id=&quot;10175&quot;&gt;&lt;property id=&quot;20148&quot; value=&quot;5&quot;/&gt;&lt;property id=&quot;20300&quot; value=&quot;Slide 49 - &amp;quot;IFLC vs. CEFR levelled descriptors (1/3)&amp;quot;&quot;/&gt;&lt;property id=&quot;20307&quot; value=&quot;432&quot;/&gt;&lt;/object&gt;&lt;object type=&quot;3&quot; unique_id=&quot;10176&quot;&gt;&lt;property id=&quot;20148&quot; value=&quot;5&quot;/&gt;&lt;property id=&quot;20300&quot; value=&quot;Slide 50 - &amp;quot;IFLC vs. CEFR levelled descriptors (2/3)&amp;quot;&quot;/&gt;&lt;property id=&quot;20307&quot; value=&quot;433&quot;/&gt;&lt;/object&gt;&lt;object type=&quot;3&quot; unique_id=&quot;10177&quot;&gt;&lt;property id=&quot;20148&quot; value=&quot;5&quot;/&gt;&lt;property id=&quot;20300&quot; value=&quot;Slide 51 - &amp;quot;IFLC concerns (1/2)&amp;quot;&quot;/&gt;&lt;property id=&quot;20307&quot; value=&quot;434&quot;/&gt;&lt;/object&gt;&lt;object type=&quot;3&quot; unique_id=&quot;10178&quot;&gt;&lt;property id=&quot;20148&quot; value=&quot;5&quot;/&gt;&lt;property id=&quot;20300&quot; value=&quot;Slide 52 - &amp;quot;IFLC concerns (2/2)&amp;quot;&quot;/&gt;&lt;property id=&quot;20307&quot; value=&quot;461&quot;/&gt;&lt;/object&gt;&lt;object type=&quot;3&quot; unique_id=&quot;10179&quot;&gt;&lt;property id=&quot;20148&quot; value=&quot;5&quot;/&gt;&lt;property id=&quot;20300&quot; value=&quot;Slide 53 - &amp;quot;IFLC vs. CEFR levelled descriptors (3/3)&amp;quot;&quot;/&gt;&lt;property id=&quot;20307&quot; value=&quot;435&quot;/&gt;&lt;/object&gt;&lt;object type=&quot;3&quot; unique_id=&quot;10180&quot;&gt;&lt;property id=&quot;20148&quot; value=&quot;5&quot;/&gt;&lt;property id=&quot;20300&quot; value=&quot;Slide 54 - &amp;quot;Multilingual documentation&amp;quot;&quot;/&gt;&lt;property id=&quot;20307&quot; value=&quot;436&quot;/&gt;&lt;/object&gt;&lt;object type=&quot;3&quot; unique_id=&quot;10181&quot;&gt;&lt;property id=&quot;20148&quot; value=&quot;5&quot;/&gt;&lt;property id=&quot;20300&quot; value=&quot;Slide 55 - &amp;quot;Use of ICT for the documentation&amp;quot;&quot;/&gt;&lt;property id=&quot;20307&quot; value=&quot;437&quot;/&gt;&lt;/object&gt;&lt;object type=&quot;3&quot; unique_id=&quot;10182&quot;&gt;&lt;property id=&quot;20148&quot; value=&quot;5&quot;/&gt;&lt;property id=&quot;20300&quot; value=&quot;Slide 56 - &amp;quot;The IFLC database&amp;quot;&quot;/&gt;&lt;property id=&quot;20307&quot; value=&quot;438&quot;/&gt;&lt;/object&gt;&lt;object type=&quot;3&quot; unique_id=&quot;10183&quot;&gt;&lt;property id=&quot;20148&quot; value=&quot;5&quot;/&gt;&lt;property id=&quot;20300&quot; value=&quot;Slide 57 - &amp;quot;A multilingual database with descriptions of elements of communicative performance&amp;quot;&quot;/&gt;&lt;property id=&quot;20307&quot; value=&quot;439&quot;/&gt;&lt;/object&gt;&lt;object type=&quot;3&quot; unique_id=&quot;10184&quot;&gt;&lt;property id=&quot;20148&quot; value=&quot;5&quot;/&gt;&lt;property id=&quot;20300&quot; value=&quot;Slide 58 - &amp;quot;The IFLC database language components (1/2)&amp;quot;&quot;/&gt;&lt;property id=&quot;20307&quot; value=&quot;440&quot;/&gt;&lt;/object&gt;&lt;object type=&quot;3&quot; unique_id=&quot;10185&quot;&gt;&lt;property id=&quot;20148&quot; value=&quot;5&quot;/&gt;&lt;property id=&quot;20300&quot; value=&quot;Slide 59 - &amp;quot;The IFLC database language components (2/2)&amp;quot;&quot;/&gt;&lt;property id=&quot;20307&quot; value=&quot;462&quot;/&gt;&lt;/object&gt;&lt;object type=&quot;3&quot; unique_id=&quot;10186&quot;&gt;&lt;property id=&quot;20148&quot; value=&quot;5&quot;/&gt;&lt;property id=&quot;20300&quot; value=&quot;Slide 60 - &amp;quot;Link to the CEFR?  &amp;quot;&quot;/&gt;&lt;property id=&quot;20307&quot; value=&quot;441&quot;/&gt;&lt;/object&gt;&lt;object type=&quot;3&quot; unique_id=&quot;10187&quot;&gt;&lt;property id=&quot;20148&quot; value=&quot;5&quot;/&gt;&lt;property id=&quot;20300&quot; value=&quot;Slide 61 - &amp;quot;Data sources&amp;quot;&quot;/&gt;&lt;property id=&quot;20307&quot; value=&quot;442&quot;/&gt;&lt;/object&gt;&lt;object type=&quot;3&quot; unique_id=&quot;10188&quot;&gt;&lt;property id=&quot;20148&quot; value=&quot;5&quot;/&gt;&lt;property id=&quot;20300&quot; value=&quot;Slide 62 - &amp;quot;Description of components (1/2)&amp;quot;&quot;/&gt;&lt;property id=&quot;20307&quot; value=&quot;443&quot;/&gt;&lt;/object&gt;&lt;object type=&quot;3&quot; unique_id=&quot;10189&quot;&gt;&lt;property id=&quot;20148&quot; value=&quot;5&quot;/&gt;&lt;property id=&quot;20300&quot; value=&quot;Slide 63 - &amp;quot;Description of components (2/2)&amp;quot;&quot;/&gt;&lt;property id=&quot;20307&quot; value=&quot;463&quot;/&gt;&lt;/object&gt;&lt;object type=&quot;3&quot; unique_id=&quot;10190&quot;&gt;&lt;property id=&quot;20148&quot; value=&quot;5&quot;/&gt;&lt;property id=&quot;20300&quot; value=&quot;Slide 64 - &amp;quot;Representation of competences in the database &amp;quot;&quot;/&gt;&lt;property id=&quot;20307&quot; value=&quot;444&quot;/&gt;&lt;/object&gt;&lt;object type=&quot;3&quot; unique_id=&quot;10191&quot;&gt;&lt;property id=&quot;20148&quot; value=&quot;5&quot;/&gt;&lt;property id=&quot;20300&quot; value=&quot;Slide 65 - &amp;quot;What for?&amp;quot;&quot;/&gt;&lt;property id=&quot;20307&quot; value=&quot;445&quot;/&gt;&lt;/object&gt;&lt;object type=&quot;3&quot; unique_id=&quot;10192&quot;&gt;&lt;property id=&quot;20148&quot; value=&quot;5&quot;/&gt;&lt;property id=&quot;20300&quot; value=&quot;Slide 66 - &amp;quot;The representation of language proficiency (1/4)&amp;quot;&quot;/&gt;&lt;property id=&quot;20307&quot; value=&quot;446&quot;/&gt;&lt;/object&gt;&lt;object type=&quot;3&quot; unique_id=&quot;10193&quot;&gt;&lt;property id=&quot;20148&quot; value=&quot;5&quot;/&gt;&lt;property id=&quot;20300&quot; value=&quot;Slide 67 - &amp;quot;The representation of language proficiency (2/4)&amp;quot;&quot;/&gt;&lt;property id=&quot;20307&quot; value=&quot;447&quot;/&gt;&lt;/object&gt;&lt;object type=&quot;3&quot; unique_id=&quot;10194&quot;&gt;&lt;property id=&quot;20148&quot; value=&quot;5&quot;/&gt;&lt;property id=&quot;20300&quot; value=&quot;Slide 68 - &amp;quot;Extract from the ontology of language functions: Hyper- and Micro-functions&amp;quot;&quot;/&gt;&lt;property id=&quot;20307&quot; value=&quot;448&quot;/&gt;&lt;/object&gt;&lt;object type=&quot;3&quot; unique_id=&quot;10195&quot;&gt;&lt;property id=&quot;20148&quot; value=&quot;5&quot;/&gt;&lt;property id=&quot;20300&quot; value=&quot;Slide 69 - &amp;quot;The representation of language proficiency (3/4)&amp;quot;&quot;/&gt;&lt;property id=&quot;20307&quot; value=&quot;449&quot;/&gt;&lt;/object&gt;&lt;object type=&quot;3&quot; unique_id=&quot;10196&quot;&gt;&lt;property id=&quot;20148&quot; value=&quot;5&quot;/&gt;&lt;property id=&quot;20300&quot; value=&quot;Slide 70 - &amp;quot;The representation of language proficiency (4/4)&amp;quot;&quot;/&gt;&lt;property id=&quot;20307&quot; value=&quot;464&quot;/&gt;&lt;/object&gt;&lt;object type=&quot;3&quot; unique_id=&quot;10197&quot;&gt;&lt;property id=&quot;20148&quot; value=&quot;5&quot;/&gt;&lt;property id=&quot;20300&quot; value=&quot;Slide 71 - &amp;quot;Grammatical knowledge&amp;quot;&quot;/&gt;&lt;property id=&quot;20307&quot; value=&quot;450&quot;/&gt;&lt;/object&gt;&lt;object type=&quot;3&quot; unique_id=&quot;10198&quot;&gt;&lt;property id=&quot;20148&quot; value=&quot;5&quot;/&gt;&lt;property id=&quot;20300&quot; value=&quot;Slide 72 - &amp;quot;Extract from the ontology and types of grammatical patterns&amp;quot;&quot;/&gt;&lt;property id=&quot;20307&quot; value=&quot;451&quot;/&gt;&lt;/object&gt;&lt;object type=&quot;3&quot; unique_id=&quot;10199&quot;&gt;&lt;property id=&quot;20148&quot; value=&quot;5&quot;/&gt;&lt;property id=&quot;20300&quot; value=&quot;Slide 73 - &amp;quot;Lexical knowledge&amp;quot;&quot;/&gt;&lt;property id=&quot;20307&quot; value=&quot;452&quot;/&gt;&lt;/object&gt;&lt;object type=&quot;3&quot; unique_id=&quot;10200&quot;&gt;&lt;property id=&quot;20148&quot; value=&quot;5&quot;/&gt;&lt;property id=&quot;20300&quot; value=&quot;Slide 74 - &amp;quot;Extract from the ontology and types of thematically organized lexical units&amp;quot;&quot;/&gt;&lt;property id=&quot;20307&quot; value=&quot;453&quot;/&gt;&lt;/object&gt;&lt;object type=&quot;3&quot; unique_id=&quot;10201&quot;&gt;&lt;property id=&quot;20148&quot; value=&quot;5&quot;/&gt;&lt;property id=&quot;20300&quot; value=&quot;Slide 75 - &amp;quot;Textual knowledge&amp;quot;&quot;/&gt;&lt;property id=&quot;20307&quot; value=&quot;454&quot;/&gt;&lt;/object&gt;&lt;object type=&quot;3&quot; unique_id=&quot;10202&quot;&gt;&lt;property id=&quot;20148&quot; value=&quot;5&quot;/&gt;&lt;property id=&quot;20300&quot; value=&quot;Slide 76 - &amp;quot;Extract from the ontology of texts&amp;quot;&quot;/&gt;&lt;property id=&quot;20307&quot; value=&quot;455&quot;/&gt;&lt;/object&gt;&lt;object type=&quot;3&quot; unique_id=&quot;10203&quot;&gt;&lt;property id=&quot;20148&quot; value=&quot;5&quot;/&gt;&lt;property id=&quot;20300&quot; value=&quot;Slide 77 - &amp;quot;The mapping process (1/3)&amp;quot;&quot;/&gt;&lt;property id=&quot;20307&quot; value=&quot;456&quot;/&gt;&lt;/object&gt;&lt;object type=&quot;3&quot; unique_id=&quot;10204&quot;&gt;&lt;property id=&quot;20148&quot; value=&quot;5&quot;/&gt;&lt;property id=&quot;20300&quot; value=&quot;Slide 78 - &amp;quot;The mapping process (2/3)&amp;quot;&quot;/&gt;&lt;property id=&quot;20307&quot; value=&quot;457&quot;/&gt;&lt;/object&gt;&lt;object type=&quot;3&quot; unique_id=&quot;10205&quot;&gt;&lt;property id=&quot;20148&quot; value=&quot;5&quot;/&gt;&lt;property id=&quot;20300&quot; value=&quot;Slide 79 - &amp;quot;The mapping process (3/3)&amp;quot;&quot;/&gt;&lt;property id=&quot;20307&quot; value=&quot;465&quot;/&gt;&lt;/object&gt;&lt;object type=&quot;3&quot; unique_id=&quot;10206&quot;&gt;&lt;property id=&quot;20148&quot; value=&quot;5&quot;/&gt;&lt;property id=&quot;20300&quot; value=&quot;Slide 80 - &amp;quot;The use of the data&amp;quot;&quot;/&gt;&lt;property id=&quot;20307&quot; value=&quot;458&quot;/&gt;&lt;/object&gt;&lt;object type=&quot;3&quot; unique_id=&quot;10207&quot;&gt;&lt;property id=&quot;20148&quot; value=&quot;5&quot;/&gt;&lt;property id=&quot;20300&quot; value=&quot;Slide 81 - &amp;quot;Financing&amp;quot;&quot;/&gt;&lt;property id=&quot;20307&quot; value=&quot;378&quot;/&gt;&lt;/object&gt;&lt;object type=&quot;3&quot; unique_id=&quot;10208&quot;&gt;&lt;property id=&quot;20148&quot; value=&quot;5&quot;/&gt;&lt;property id=&quot;20300&quot; value=&quot;Slide 82 - &amp;quot;Notes&amp;quot;&quot;/&gt;&lt;property id=&quot;20307&quot; value=&quot;379&quot;/&gt;&lt;/object&gt;&lt;object type=&quot;3&quot; unique_id=&quot;10209&quot;&gt;&lt;property id=&quot;20148&quot; value=&quot;5&quot;/&gt;&lt;property id=&quot;20300&quot; value=&quot;Slide 83 - &amp;quot;Note on History of Published Version &amp;quot;&quot;/&gt;&lt;property id=&quot;20307&quot; value=&quot;380&quot;/&gt;&lt;/object&gt;&lt;object type=&quot;3&quot; unique_id=&quot;10210&quot;&gt;&lt;property id=&quot;20148&quot; value=&quot;5&quot;/&gt;&lt;property id=&quot;20300&quot; value=&quot;Slide 84 - &amp;quot;Reference Note &amp;quot;&quot;/&gt;&lt;property id=&quot;20307&quot; value=&quot;381&quot;/&gt;&lt;/object&gt;&lt;object type=&quot;3&quot; unique_id=&quot;10211&quot;&gt;&lt;property id=&quot;20148&quot; value=&quot;5&quot;/&gt;&lt;property id=&quot;20300&quot; value=&quot;Slide 85 - &amp;quot;Licensing Note &amp;quot;&quot;/&gt;&lt;property id=&quot;20307&quot; value=&quot;382&quot;/&gt;&lt;/object&gt;&lt;object type=&quot;3&quot; unique_id=&quot;10212&quot;&gt;&lt;property id=&quot;20148&quot; value=&quot;5&quot;/&gt;&lt;property id=&quot;20300&quot; value=&quot;Slide 86 - &amp;quot;Preservation Notices&amp;quot;&quot;/&gt;&lt;property id=&quot;20307&quot; value=&quot;383&quot;/&gt;&lt;/object&gt;&lt;object type=&quot;3&quot; unique_id=&quot;11621&quot;&gt;&lt;property id=&quot;20148&quot; value=&quot;5&quot;/&gt;&lt;property id=&quot;20300&quot; value=&quot;Slide 30 - &amp;quot;Testing levelled performance &amp;quot;&quot;/&gt;&lt;property id=&quot;20307&quot; value=&quot;466&quot;/&gt;&lt;/object&gt;&lt;/object&gt;&lt;/object&gt;&lt;/database&gt;"/>
  <p:tag name="ZHAW.ACCESSIBILITYADDIN.CHECKTIMEDATE" val="20/4/2016 1:56:09 μμ"/>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5,2,3,"/>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16.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17.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18.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32770,32771,5,"/>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36866,36867,36868,6,"/>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0F602378-5746-481E-9A24-2CE20EE8322E}">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962</TotalTime>
  <Words>4141</Words>
  <Application>Microsoft Office PowerPoint</Application>
  <PresentationFormat>Προβολή στην οθόνη (4:3)</PresentationFormat>
  <Paragraphs>344</Paragraphs>
  <Slides>86</Slides>
  <Notes>8</Notes>
  <HiddenSlides>0</HiddenSlides>
  <MMClips>0</MMClips>
  <ScaleCrop>false</ScaleCrop>
  <HeadingPairs>
    <vt:vector size="4" baseType="variant">
      <vt:variant>
        <vt:lpstr>Θέμα</vt:lpstr>
      </vt:variant>
      <vt:variant>
        <vt:i4>1</vt:i4>
      </vt:variant>
      <vt:variant>
        <vt:lpstr>Τίτλοι διαφανειών</vt:lpstr>
      </vt:variant>
      <vt:variant>
        <vt:i4>86</vt:i4>
      </vt:variant>
    </vt:vector>
  </HeadingPairs>
  <TitlesOfParts>
    <vt:vector size="87" baseType="lpstr">
      <vt:lpstr>Θέμα του Office</vt:lpstr>
      <vt:lpstr>European Perspectives in Language Teaching, Learning, Assessment </vt:lpstr>
      <vt:lpstr>A multilingual exam suite</vt:lpstr>
      <vt:lpstr>Promoting multilingualism </vt:lpstr>
      <vt:lpstr>What is the KPG exam suite?  </vt:lpstr>
      <vt:lpstr>In what way is KPG a multilingual framework for language tests?</vt:lpstr>
      <vt:lpstr>Other characteristics of the KPG?  </vt:lpstr>
      <vt:lpstr>How are descriptors validated?  </vt:lpstr>
      <vt:lpstr>Validation through documentation (1/2)  </vt:lpstr>
      <vt:lpstr>Validation through documentation (2/2) </vt:lpstr>
      <vt:lpstr>Multilingual operationalisation</vt:lpstr>
      <vt:lpstr>Administration</vt:lpstr>
      <vt:lpstr>Testing understanding</vt:lpstr>
      <vt:lpstr>The task-based CALT</vt:lpstr>
      <vt:lpstr>Composition of testlets </vt:lpstr>
      <vt:lpstr>CALT task typology</vt:lpstr>
      <vt:lpstr>CALT testlet typology</vt:lpstr>
      <vt:lpstr>Starting and moving through the test</vt:lpstr>
      <vt:lpstr>Digital e-test typology</vt:lpstr>
      <vt:lpstr>Reading comprehension (French B2) Multiple choice (MC)-tick</vt:lpstr>
      <vt:lpstr>Reading comprehension (German C1) Multiple choice (MC)-tick</vt:lpstr>
      <vt:lpstr>Reading comprehension (English C2) Multiple choice (MC)-tick</vt:lpstr>
      <vt:lpstr>Language awareness (Italian C1)   Multiple match-insert missing item</vt:lpstr>
      <vt:lpstr>Language awareness (Spanish A2)  Matching-drag-’n-drop (Q&amp;A)</vt:lpstr>
      <vt:lpstr>Language awareness (English B1) Fill in - write in a word</vt:lpstr>
      <vt:lpstr>Language awarness (German A1)  Match-drag’n-drop</vt:lpstr>
      <vt:lpstr>Language awareness (English B1) writing in a word</vt:lpstr>
      <vt:lpstr>Listening comprehension (A1) Multiple match (drag-’n-drop letter/number)</vt:lpstr>
      <vt:lpstr>Listening comprehension (Italian B1)  Multiple match (drag-’n-drop letter/number)</vt:lpstr>
      <vt:lpstr>Testing production</vt:lpstr>
      <vt:lpstr>Testing levelled performance </vt:lpstr>
      <vt:lpstr>Oral production</vt:lpstr>
      <vt:lpstr>Speaking task (German B1)</vt:lpstr>
      <vt:lpstr>Speaking task (Italian B2)</vt:lpstr>
      <vt:lpstr>Speaking task (Spanish B2)</vt:lpstr>
      <vt:lpstr>Mediation in English (C2)</vt:lpstr>
      <vt:lpstr>Writing production</vt:lpstr>
      <vt:lpstr>Writing task (French B2)</vt:lpstr>
      <vt:lpstr>Writing task (Spanish A2)</vt:lpstr>
      <vt:lpstr>Writing task (English A1)</vt:lpstr>
      <vt:lpstr>Written mediation in Italian (C1)</vt:lpstr>
      <vt:lpstr>The Piloting Tool </vt:lpstr>
      <vt:lpstr>The Integrated Foreign Languages Curriculum (IFLC)</vt:lpstr>
      <vt:lpstr>What is the Integrated Curriculum for Foreign Languages (IFLC)? </vt:lpstr>
      <vt:lpstr>The pilot version of the IFLC (1/2) </vt:lpstr>
      <vt:lpstr>The pilot version of the IFLC (2/2) </vt:lpstr>
      <vt:lpstr>The content of the IFLC </vt:lpstr>
      <vt:lpstr>The IFLC descriptors </vt:lpstr>
      <vt:lpstr>Language theory behind the descriptors</vt:lpstr>
      <vt:lpstr>IFLC vs. CEFR levelled descriptors (1/3)</vt:lpstr>
      <vt:lpstr>IFLC vs. CEFR levelled descriptors (2/3)</vt:lpstr>
      <vt:lpstr>IFLC concerns (1/2)</vt:lpstr>
      <vt:lpstr>IFLC concerns (2/2)</vt:lpstr>
      <vt:lpstr>IFLC vs. CEFR levelled descriptors (3/3)</vt:lpstr>
      <vt:lpstr>Multilingual documentation</vt:lpstr>
      <vt:lpstr>Use of ICT for the documentation</vt:lpstr>
      <vt:lpstr>The IFLC database</vt:lpstr>
      <vt:lpstr>A multilingual database with descriptions of elements of communicative performance</vt:lpstr>
      <vt:lpstr>The IFLC database language components (1/2)</vt:lpstr>
      <vt:lpstr>The IFLC database language components (2/2)</vt:lpstr>
      <vt:lpstr>Link to the CEFR?  </vt:lpstr>
      <vt:lpstr>Data sources</vt:lpstr>
      <vt:lpstr>Description of components (1/2)</vt:lpstr>
      <vt:lpstr>Description of components (2/2)</vt:lpstr>
      <vt:lpstr>Representation of competences in the database </vt:lpstr>
      <vt:lpstr>What for?</vt:lpstr>
      <vt:lpstr>The representation of language proficiency (1/4)</vt:lpstr>
      <vt:lpstr>The representation of language proficiency (2/4)</vt:lpstr>
      <vt:lpstr>Extract from the ontology of language functions: Hyper- and Micro-functions</vt:lpstr>
      <vt:lpstr>The representation of language proficiency (3/4)</vt:lpstr>
      <vt:lpstr>The representation of language proficiency (4/4)</vt:lpstr>
      <vt:lpstr>Grammatical knowledge</vt:lpstr>
      <vt:lpstr>Extract from the ontology and types of grammatical patterns</vt:lpstr>
      <vt:lpstr>Lexical knowledge</vt:lpstr>
      <vt:lpstr>Extract from the ontology and types of thematically organized lexical units</vt:lpstr>
      <vt:lpstr>Textual knowledge</vt:lpstr>
      <vt:lpstr>Extract from the ontology of texts</vt:lpstr>
      <vt:lpstr>The mapping process (1/3)</vt:lpstr>
      <vt:lpstr>The mapping process (2/3)</vt:lpstr>
      <vt:lpstr>The mapping process (3/3)</vt:lpstr>
      <vt:lpstr>The use of the data</vt:lpstr>
      <vt:lpstr>Financing</vt:lpstr>
      <vt:lpstr>Notes</vt:lpstr>
      <vt:lpstr>Note on History of Published Version </vt:lpstr>
      <vt:lpstr>Reference Note </vt:lpstr>
      <vt:lpstr>Licensing Note </vt:lpstr>
      <vt:lpstr>Preservation Notices</vt:lpstr>
    </vt:vector>
  </TitlesOfParts>
  <Manager>Faculty of English Language and Literature</Manager>
  <Company>National and Kapodistrian University of Athens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Perspectives in Language Teaching, Learning, Assessment</dc:title>
  <dc:subject>European Perspectives in Language Teaching, Learning, Assessment</dc:subject>
  <dc:creator>Bessie Dendrinos</dc:creator>
  <cp:lastModifiedBy>control</cp:lastModifiedBy>
  <cp:revision>118</cp:revision>
  <dcterms:created xsi:type="dcterms:W3CDTF">2015-08-10T14:47:42Z</dcterms:created>
  <dcterms:modified xsi:type="dcterms:W3CDTF">2016-04-20T11:14:00Z</dcterms:modified>
</cp:coreProperties>
</file>