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417" r:id="rId3"/>
    <p:sldId id="418" r:id="rId4"/>
    <p:sldId id="420" r:id="rId5"/>
    <p:sldId id="422" r:id="rId6"/>
    <p:sldId id="424" r:id="rId7"/>
    <p:sldId id="426" r:id="rId8"/>
    <p:sldId id="428" r:id="rId9"/>
    <p:sldId id="430" r:id="rId10"/>
    <p:sldId id="432" r:id="rId11"/>
    <p:sldId id="471" r:id="rId12"/>
    <p:sldId id="434" r:id="rId13"/>
    <p:sldId id="436" r:id="rId14"/>
    <p:sldId id="438" r:id="rId15"/>
    <p:sldId id="440" r:id="rId16"/>
    <p:sldId id="442" r:id="rId17"/>
    <p:sldId id="444" r:id="rId18"/>
    <p:sldId id="446" r:id="rId19"/>
    <p:sldId id="449" r:id="rId20"/>
    <p:sldId id="450" r:id="rId21"/>
    <p:sldId id="452" r:id="rId22"/>
    <p:sldId id="454" r:id="rId23"/>
    <p:sldId id="457" r:id="rId24"/>
    <p:sldId id="458" r:id="rId25"/>
    <p:sldId id="460" r:id="rId26"/>
    <p:sldId id="462" r:id="rId27"/>
    <p:sldId id="464" r:id="rId28"/>
    <p:sldId id="466" r:id="rId29"/>
    <p:sldId id="468" r:id="rId30"/>
    <p:sldId id="469" r:id="rId31"/>
    <p:sldId id="470" r:id="rId32"/>
    <p:sldId id="410" r:id="rId33"/>
    <p:sldId id="411" r:id="rId34"/>
    <p:sldId id="412" r:id="rId35"/>
    <p:sldId id="476" r:id="rId36"/>
    <p:sldId id="477" r:id="rId37"/>
    <p:sldId id="414" r:id="rId38"/>
    <p:sldId id="415" r:id="rId39"/>
    <p:sldId id="416" r:id="rId40"/>
    <p:sldId id="472" r:id="rId41"/>
    <p:sldId id="473" r:id="rId42"/>
    <p:sldId id="474" r:id="rId43"/>
    <p:sldId id="47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9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5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2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84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9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3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6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8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6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214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17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154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49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8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8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Ενότητα 1η. </a:t>
            </a:r>
            <a:r>
              <a:rPr lang="el-GR" dirty="0" err="1" smtClean="0"/>
              <a:t>Χορδωτά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1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1" r:id="rId11"/>
    <p:sldLayoutId id="2147483682" r:id="rId12"/>
    <p:sldLayoutId id="2147483680" r:id="rId13"/>
    <p:sldLayoutId id="2147483669" r:id="rId14"/>
    <p:sldLayoutId id="2147483675" r:id="rId15"/>
    <p:sldLayoutId id="2147483676" r:id="rId16"/>
    <p:sldLayoutId id="2147483678" r:id="rId17"/>
    <p:sldLayoutId id="2147483677" r:id="rId18"/>
    <p:sldLayoutId id="2147483683" r:id="rId1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1</a:t>
            </a:r>
            <a:r>
              <a:rPr lang="el-GR" sz="2800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Χορδωτά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800" dirty="0"/>
              <a:t>Παναγιώτης Παφίλης, </a:t>
            </a:r>
            <a:r>
              <a:rPr lang="el-GR" sz="2800" dirty="0" smtClean="0"/>
              <a:t>Επικ.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Κλαδόγραμμα των Χορδωτών</a:t>
            </a:r>
            <a:r>
              <a:rPr lang="en-US" sz="4000" dirty="0" smtClean="0"/>
              <a:t> 1/2</a:t>
            </a:r>
            <a:endParaRPr lang="en-US" sz="4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9" y="1408886"/>
            <a:ext cx="7249854" cy="4750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0973" y="59653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2733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Κλαδόγραμμα των Χορδωτών</a:t>
            </a:r>
            <a:r>
              <a:rPr lang="en-US" sz="4000" dirty="0" smtClean="0"/>
              <a:t> 2/2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66866" y="1559954"/>
            <a:ext cx="5422355" cy="47654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73827" y="50104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66015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>
                <a:ea typeface="ＭＳ Ｐゴシック" panose="020B0600070205080204" pitchFamily="34" charset="-128"/>
              </a:rPr>
              <a:t>Τα 5 βασικά χαρακτηριστικά </a:t>
            </a:r>
            <a:r>
              <a:rPr lang="el-GR" altLang="en-US" sz="4000" dirty="0" smtClean="0">
                <a:ea typeface="ＭＳ Ｐゴシック" panose="020B0600070205080204" pitchFamily="34" charset="-128"/>
              </a:rPr>
              <a:t/>
            </a:r>
            <a:br>
              <a:rPr lang="el-GR" altLang="en-US" sz="4000" dirty="0" smtClean="0">
                <a:ea typeface="ＭＳ Ｐゴシック" panose="020B0600070205080204" pitchFamily="34" charset="-128"/>
              </a:rPr>
            </a:br>
            <a:r>
              <a:rPr lang="el-GR" altLang="en-US" sz="4000" dirty="0" smtClean="0">
                <a:ea typeface="ＭＳ Ｐゴシック" panose="020B0600070205080204" pitchFamily="34" charset="-128"/>
              </a:rPr>
              <a:t>των </a:t>
            </a:r>
            <a:r>
              <a:rPr lang="el-GR" altLang="en-US" sz="4000" dirty="0" err="1">
                <a:ea typeface="ＭＳ Ｐゴシック" panose="020B0600070205080204" pitchFamily="34" charset="-128"/>
              </a:rPr>
              <a:t>Χορδωτών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altLang="en-US" sz="2400" dirty="0" err="1">
                <a:ea typeface="ＭＳ Ｐゴシック" panose="020B0600070205080204" pitchFamily="34" charset="-128"/>
              </a:rPr>
              <a:t>Νωτιαία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χορδή.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2400"/>
              </a:spcBef>
            </a:pPr>
            <a:r>
              <a:rPr lang="el-GR" altLang="en-US" sz="2400" dirty="0">
                <a:ea typeface="ＭＳ Ｐゴシック" panose="020B0600070205080204" pitchFamily="34" charset="-128"/>
              </a:rPr>
              <a:t>Ραχιαίο σωληνοειδές νευρικό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σχοινί.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24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Φ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αρυγγικοί</a:t>
            </a:r>
            <a:r>
              <a:rPr lang="el-GR" altLang="en-US" sz="2400" dirty="0">
                <a:ea typeface="ＭＳ Ｐゴシック" panose="020B0600070205080204" pitchFamily="34" charset="-128"/>
              </a:rPr>
              <a:t> θύλακες και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σχισμές.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24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Ε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νδόστυλο</a:t>
            </a:r>
            <a:r>
              <a:rPr lang="el-GR" altLang="en-US" sz="2400" dirty="0">
                <a:ea typeface="ＭＳ Ｐゴシック" panose="020B0600070205080204" pitchFamily="34" charset="-128"/>
              </a:rPr>
              <a:t> (θυρεοειδής αδένας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).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24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Μ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εταεδρική</a:t>
            </a:r>
            <a:r>
              <a:rPr lang="el-GR" altLang="en-US" sz="2400" dirty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ουρά.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Νωτιαία</a:t>
            </a:r>
            <a:r>
              <a:rPr lang="el-GR" dirty="0" smtClean="0"/>
              <a:t> χορδή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83096" y="1690689"/>
            <a:ext cx="4358640" cy="47807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800" dirty="0">
                <a:ea typeface="ＭＳ Ｐゴシック" panose="020B0600070205080204" pitchFamily="34" charset="-128"/>
              </a:rPr>
              <a:t>Α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ποτελεί</a:t>
            </a:r>
            <a:r>
              <a:rPr lang="el-GR" altLang="en-US" sz="3800" dirty="0">
                <a:ea typeface="ＭＳ Ｐゴシック" panose="020B0600070205080204" pitchFamily="34" charset="-128"/>
              </a:rPr>
              <a:t> το πρώτο τμήμα του 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ενδοσκελετού</a:t>
            </a:r>
            <a:r>
              <a:rPr lang="el-GR" altLang="en-US" sz="3800" dirty="0">
                <a:ea typeface="ＭＳ Ｐゴシック" panose="020B0600070205080204" pitchFamily="34" charset="-128"/>
              </a:rPr>
              <a:t> στο έμβρυο</a:t>
            </a:r>
          </a:p>
          <a:p>
            <a:pPr>
              <a:lnSpc>
                <a:spcPct val="110000"/>
              </a:lnSpc>
            </a:pPr>
            <a:r>
              <a:rPr lang="en-US" altLang="en-US" sz="3800" dirty="0">
                <a:ea typeface="ＭＳ Ｐゴシック" panose="020B0600070205080204" pitchFamily="34" charset="-128"/>
              </a:rPr>
              <a:t>Α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ποτελεί</a:t>
            </a:r>
            <a:r>
              <a:rPr lang="el-GR" altLang="en-US" sz="3800" dirty="0">
                <a:ea typeface="ＭＳ Ｐゴシック" panose="020B0600070205080204" pitchFamily="34" charset="-128"/>
              </a:rPr>
              <a:t> σημείο πρόσφυσης μυών</a:t>
            </a:r>
          </a:p>
          <a:p>
            <a:pPr>
              <a:lnSpc>
                <a:spcPct val="110000"/>
              </a:lnSpc>
            </a:pPr>
            <a:r>
              <a:rPr lang="en-US" altLang="en-US" sz="3800" dirty="0">
                <a:ea typeface="ＭＳ Ｐゴシック" panose="020B0600070205080204" pitchFamily="34" charset="-128"/>
              </a:rPr>
              <a:t>Ε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πιτρέπει</a:t>
            </a:r>
            <a:r>
              <a:rPr lang="el-GR" altLang="en-US" sz="3800" dirty="0">
                <a:ea typeface="ＭＳ Ｐゴシック" panose="020B0600070205080204" pitchFamily="34" charset="-128"/>
              </a:rPr>
              <a:t> κυματοειδείς κινήσεις του σώματος</a:t>
            </a:r>
          </a:p>
          <a:p>
            <a:pPr>
              <a:lnSpc>
                <a:spcPct val="110000"/>
              </a:lnSpc>
            </a:pPr>
            <a:r>
              <a:rPr lang="en-US" altLang="en-US" sz="3800" dirty="0">
                <a:ea typeface="ＭＳ Ｐゴシック" panose="020B0600070205080204" pitchFamily="34" charset="-128"/>
              </a:rPr>
              <a:t>Σ</a:t>
            </a:r>
            <a:r>
              <a:rPr lang="el-GR" altLang="en-US" sz="3800" dirty="0">
                <a:ea typeface="ＭＳ Ｐゴシック" panose="020B0600070205080204" pitchFamily="34" charset="-128"/>
              </a:rPr>
              <a:t>ε όλα τα 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sz="3800" dirty="0">
                <a:ea typeface="ＭＳ Ｐゴシック" panose="020B0600070205080204" pitchFamily="34" charset="-128"/>
              </a:rPr>
              <a:t> (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πλήν</a:t>
            </a:r>
            <a:r>
              <a:rPr lang="el-GR" altLang="en-US" sz="3800" dirty="0">
                <a:ea typeface="ＭＳ Ｐゴシック" panose="020B0600070205080204" pitchFamily="34" charset="-128"/>
              </a:rPr>
              <a:t> </a:t>
            </a:r>
            <a:r>
              <a:rPr lang="el-GR" altLang="en-US" sz="3800" dirty="0" err="1">
                <a:ea typeface="ＭＳ Ｐゴシック" panose="020B0600070205080204" pitchFamily="34" charset="-128"/>
              </a:rPr>
              <a:t>μυξίνων</a:t>
            </a:r>
            <a:r>
              <a:rPr lang="el-GR" altLang="en-US" sz="3800" dirty="0">
                <a:ea typeface="ＭＳ Ｐゴシック" panose="020B0600070205080204" pitchFamily="34" charset="-128"/>
              </a:rPr>
              <a:t>) σχηματίζονται σπόνδυλοι και τοποθετούνται πλευρικά της χορδής. Στα περισσότερα εκτοπίζεται πλήρως.  </a:t>
            </a:r>
            <a:endParaRPr lang="en-US" altLang="en-US" sz="3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3" y="1935030"/>
            <a:ext cx="3886200" cy="38582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52136" y="46301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6837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>
                <a:ea typeface="ＭＳ Ｐゴシック" panose="020B0600070205080204" pitchFamily="34" charset="-128"/>
              </a:rPr>
              <a:t>Ραχιαίο σωληνοειδές </a:t>
            </a:r>
            <a:r>
              <a:rPr lang="el-GR" altLang="en-US" sz="4000" dirty="0" smtClean="0">
                <a:ea typeface="ＭＳ Ｐゴシック" panose="020B0600070205080204" pitchFamily="34" charset="-128"/>
              </a:rPr>
              <a:t/>
            </a:r>
            <a:br>
              <a:rPr lang="el-GR" altLang="en-US" sz="4000" dirty="0" smtClean="0">
                <a:ea typeface="ＭＳ Ｐゴシック" panose="020B0600070205080204" pitchFamily="34" charset="-128"/>
              </a:rPr>
            </a:br>
            <a:r>
              <a:rPr lang="el-GR" altLang="en-US" sz="4000" dirty="0" smtClean="0">
                <a:ea typeface="ＭＳ Ｐゴシック" panose="020B0600070205080204" pitchFamily="34" charset="-128"/>
              </a:rPr>
              <a:t>νευρικό σχοινί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83" y="2240280"/>
            <a:ext cx="3905167" cy="312225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οποθετείται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ραχιαία σε σχέση με τον πεπτικό σωλήνα (σε αντίθεση με τα περισσότερα ασπόνδυλα).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>
                <a:ea typeface="ＭＳ Ｐゴシック" panose="020B0600070205080204" pitchFamily="34" charset="-128"/>
              </a:rPr>
              <a:t>ο πρόσθιο άκρο του σχηματίζει τον εγκέφαλο στα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sz="2400" dirty="0">
                <a:ea typeface="ＭＳ Ｐゴシック" panose="020B0600070205080204" pitchFamily="34" charset="-128"/>
              </a:rPr>
              <a:t>. 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3" b="28533"/>
          <a:stretch/>
        </p:blipFill>
        <p:spPr>
          <a:xfrm>
            <a:off x="4629150" y="2240280"/>
            <a:ext cx="3886200" cy="172212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346" y="38239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5223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Φαρυγγικοί θύλακες και σχισμές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530" y="1690689"/>
            <a:ext cx="4674870" cy="491564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3400" dirty="0">
                <a:ea typeface="ＭＳ Ｐゴシック" panose="020B0600070205080204" pitchFamily="34" charset="-128"/>
              </a:rPr>
              <a:t>Προκύπτουν από κατάλληλες αναδιπλώσεις του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ενδοδέρματος</a:t>
            </a:r>
            <a:r>
              <a:rPr lang="el-GR" altLang="en-US" sz="3400" dirty="0">
                <a:ea typeface="ＭＳ Ｐゴシック" panose="020B0600070205080204" pitchFamily="34" charset="-128"/>
              </a:rPr>
              <a:t> και του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εξωδέρματος</a:t>
            </a:r>
            <a:r>
              <a:rPr lang="el-GR" altLang="en-US" sz="3400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3400" dirty="0">
                <a:ea typeface="ＭＳ Ｐゴシック" panose="020B0600070205080204" pitchFamily="34" charset="-128"/>
              </a:rPr>
              <a:t>Σ</a:t>
            </a:r>
            <a:r>
              <a:rPr lang="el-GR" altLang="en-US" sz="3400" dirty="0">
                <a:ea typeface="ＭＳ Ｐゴシック" panose="020B0600070205080204" pitchFamily="34" charset="-128"/>
              </a:rPr>
              <a:t>τα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sz="3400" dirty="0">
                <a:ea typeface="ＭＳ Ｐゴシック" panose="020B0600070205080204" pitchFamily="34" charset="-128"/>
              </a:rPr>
              <a:t> δημιουργούν δομές όπως η 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ευσταχιανή</a:t>
            </a:r>
            <a:r>
              <a:rPr lang="el-GR" altLang="en-US" sz="3400" dirty="0">
                <a:ea typeface="ＭＳ Ｐゴシック" panose="020B0600070205080204" pitchFamily="34" charset="-128"/>
              </a:rPr>
              <a:t> σάλπιγγα, οι αμυγδαλές κ.α.</a:t>
            </a:r>
          </a:p>
          <a:p>
            <a:pPr>
              <a:lnSpc>
                <a:spcPct val="110000"/>
              </a:lnSpc>
            </a:pPr>
            <a:r>
              <a:rPr lang="en-US" altLang="en-US" sz="3400" dirty="0">
                <a:ea typeface="ＭＳ Ｐゴシック" panose="020B0600070205080204" pitchFamily="34" charset="-128"/>
              </a:rPr>
              <a:t>Π</a:t>
            </a:r>
            <a:r>
              <a:rPr lang="el-GR" altLang="en-US" sz="3400" dirty="0" err="1">
                <a:ea typeface="ＭＳ Ｐゴシック" panose="020B0600070205080204" pitchFamily="34" charset="-128"/>
              </a:rPr>
              <a:t>ροέκυψαν</a:t>
            </a:r>
            <a:r>
              <a:rPr lang="el-GR" altLang="en-US" sz="3400" dirty="0">
                <a:ea typeface="ＭＳ Ｐゴシック" panose="020B0600070205080204" pitchFamily="34" charset="-128"/>
              </a:rPr>
              <a:t> για την εξυπηρέτηση της διατροφής μέσω διήθησης του νερού που οδηγείται από δονήσεις βλεφαρίδων ή από μυώδη αντλία.</a:t>
            </a:r>
            <a:endParaRPr lang="en-US" altLang="en-US" sz="3400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sz="3400" dirty="0">
                <a:ea typeface="ＭＳ Ｐゴシック" panose="020B0600070205080204" pitchFamily="34" charset="-128"/>
              </a:rPr>
              <a:t>Μ</a:t>
            </a:r>
            <a:r>
              <a:rPr lang="el-GR" altLang="en-US" sz="3400" dirty="0">
                <a:ea typeface="ＭＳ Ｐゴシック" panose="020B0600070205080204" pitchFamily="34" charset="-128"/>
              </a:rPr>
              <a:t>ε κατάλληλη τροποποίηση των αορτικών τόξων οδηγηθήκαμε σταδιακά στην ανάπτυξη εσωτερικών βραγχίων.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7" b="10265"/>
          <a:stretch/>
        </p:blipFill>
        <p:spPr>
          <a:xfrm>
            <a:off x="5044440" y="2938509"/>
            <a:ext cx="3470910" cy="213908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346" y="46181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76039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Ενδόστυλο</a:t>
            </a:r>
            <a:r>
              <a:rPr lang="el-GR" dirty="0" smtClean="0"/>
              <a:t> (θυρεοειδής αδένας)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4001430" cy="478071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Ε</a:t>
            </a:r>
            <a:r>
              <a:rPr lang="el-GR" altLang="en-US" dirty="0" err="1">
                <a:ea typeface="ＭＳ Ｐゴシック" panose="020B0600070205080204" pitchFamily="34" charset="-128"/>
              </a:rPr>
              <a:t>κκρίνει</a:t>
            </a:r>
            <a:r>
              <a:rPr lang="el-GR" altLang="en-US" dirty="0">
                <a:ea typeface="ＭＳ Ｐゴシック" panose="020B0600070205080204" pitchFamily="34" charset="-128"/>
              </a:rPr>
              <a:t> βλέννα που παγιδεύει την τροφή και την οδηγεί στη φαρυγγική κοιλότητα. </a:t>
            </a:r>
            <a:r>
              <a:rPr lang="en-US" altLang="en-US" dirty="0">
                <a:ea typeface="ＭＳ Ｐゴシック" panose="020B0600070205080204" pitchFamily="34" charset="-128"/>
              </a:rPr>
              <a:t>Σ</a:t>
            </a:r>
            <a:r>
              <a:rPr lang="el-GR" altLang="en-US" dirty="0">
                <a:ea typeface="ＭＳ Ｐゴシック" panose="020B0600070205080204" pitchFamily="34" charset="-128"/>
              </a:rPr>
              <a:t>τα πρωτόγονα </a:t>
            </a:r>
            <a:r>
              <a:rPr lang="el-GR" altLang="en-US" dirty="0" err="1">
                <a:ea typeface="ＭＳ Ｐゴシック" panose="020B0600070205080204" pitchFamily="34" charset="-128"/>
              </a:rPr>
              <a:t>Χορδωτά</a:t>
            </a:r>
            <a:r>
              <a:rPr lang="el-GR" altLang="en-US" dirty="0">
                <a:ea typeface="ＭＳ Ｐゴシック" panose="020B0600070205080204" pitchFamily="34" charset="-128"/>
              </a:rPr>
              <a:t> το </a:t>
            </a:r>
            <a:r>
              <a:rPr lang="el-GR" altLang="en-US" dirty="0" err="1">
                <a:ea typeface="ＭＳ Ｐゴシック" panose="020B0600070205080204" pitchFamily="34" charset="-128"/>
              </a:rPr>
              <a:t>ενδόστηλο</a:t>
            </a:r>
            <a:r>
              <a:rPr lang="el-GR" altLang="en-US" dirty="0">
                <a:ea typeface="ＭＳ Ｐゴシック" panose="020B0600070205080204" pitchFamily="34" charset="-128"/>
              </a:rPr>
              <a:t> και ο φάρυγγας </a:t>
            </a:r>
            <a:r>
              <a:rPr lang="el-GR" altLang="en-US" dirty="0" err="1">
                <a:ea typeface="ＭＳ Ｐゴシック" panose="020B0600070205080204" pitchFamily="34" charset="-128"/>
              </a:rPr>
              <a:t>συνλειτουργούσαν</a:t>
            </a:r>
            <a:r>
              <a:rPr lang="el-GR" altLang="en-US" dirty="0">
                <a:ea typeface="ＭＳ Ｐゴシック" panose="020B0600070205080204" pitchFamily="34" charset="-128"/>
              </a:rPr>
              <a:t> ως τροφική διηθητική συσκευή.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Μερικά κύτταρα του </a:t>
            </a:r>
            <a:r>
              <a:rPr lang="el-GR" altLang="en-US" dirty="0" err="1">
                <a:ea typeface="ＭＳ Ｐゴシック" panose="020B0600070205080204" pitchFamily="34" charset="-128"/>
              </a:rPr>
              <a:t>ενδόστυλου</a:t>
            </a:r>
            <a:r>
              <a:rPr lang="el-GR" altLang="en-US" dirty="0">
                <a:ea typeface="ＭＳ Ｐゴシック" panose="020B0600070205080204" pitchFamily="34" charset="-128"/>
              </a:rPr>
              <a:t> παράγουν πρωτεΐνες σε αναλογία με τον θυρεοειδή αδένα των </a:t>
            </a:r>
            <a:r>
              <a:rPr lang="el-GR" altLang="en-US" dirty="0" err="1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dirty="0">
                <a:ea typeface="ＭＳ Ｐゴシック" panose="020B0600070205080204" pitchFamily="34" charset="-128"/>
              </a:rPr>
              <a:t> που εκκρίνει ορμόνες.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96" b="10266"/>
          <a:stretch/>
        </p:blipFill>
        <p:spPr>
          <a:xfrm>
            <a:off x="4631011" y="2600347"/>
            <a:ext cx="3884339" cy="243840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346" y="45699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56354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Μεταεδρική</a:t>
            </a:r>
            <a:r>
              <a:rPr lang="el-GR" dirty="0" smtClean="0"/>
              <a:t> ουρά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618" y="1825625"/>
            <a:ext cx="400223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Δ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ιασφαλίζει</a:t>
            </a:r>
            <a:r>
              <a:rPr lang="el-GR" altLang="en-US" sz="2400" dirty="0">
                <a:ea typeface="ＭＳ Ｐゴシック" panose="020B0600070205080204" pitchFamily="34" charset="-128"/>
              </a:rPr>
              <a:t> την κίνηση.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Ε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ξελίχθηκε</a:t>
            </a:r>
            <a:r>
              <a:rPr lang="el-GR" altLang="en-US" sz="2400" dirty="0">
                <a:ea typeface="ＭＳ Ｐゴシック" panose="020B0600070205080204" pitchFamily="34" charset="-128"/>
              </a:rPr>
              <a:t> ειδικά για την προώθηση μέσα σε υδάτινα περιβάλλοντα.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Α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νάλογα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με τη χρηστικότητά της ενισχύθηκε με πτερύγια (στα ψάρια) ή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υποπλάστηκε</a:t>
            </a:r>
            <a:r>
              <a:rPr lang="el-GR" altLang="en-US" sz="2400" dirty="0">
                <a:ea typeface="ＭＳ Ｐゴシック" panose="020B0600070205080204" pitchFamily="34" charset="-128"/>
              </a:rPr>
              <a:t> πλήρως (στους ανώτερους πιθήκους).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3" t="31594" r="393" b="22876"/>
          <a:stretch/>
        </p:blipFill>
        <p:spPr>
          <a:xfrm>
            <a:off x="4514850" y="2727959"/>
            <a:ext cx="3882396" cy="198120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7974" y="50275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46469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Καταγωγή και εξέλιξη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/>
            </a:r>
            <a:br>
              <a:rPr lang="el-GR" altLang="en-US" dirty="0" smtClean="0">
                <a:ea typeface="ＭＳ Ｐゴシック" panose="020B0600070205080204" pitchFamily="34" charset="-128"/>
              </a:rPr>
            </a:br>
            <a:r>
              <a:rPr lang="el-GR" altLang="en-US" dirty="0" smtClean="0">
                <a:ea typeface="ＭＳ Ｐゴシック" panose="020B0600070205080204" pitchFamily="34" charset="-128"/>
              </a:rPr>
              <a:t>των </a:t>
            </a:r>
            <a:r>
              <a:rPr lang="el-GR" altLang="en-US" dirty="0" err="1">
                <a:ea typeface="ＭＳ Ｐゴシック" panose="020B0600070205080204" pitchFamily="34" charset="-128"/>
              </a:rPr>
              <a:t>Χορδωτών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500" dirty="0">
                <a:ea typeface="ＭＳ Ｐゴシック" panose="020B0600070205080204" pitchFamily="34" charset="-128"/>
              </a:rPr>
              <a:t>Η</a:t>
            </a:r>
            <a:r>
              <a:rPr lang="el-GR" altLang="en-US" sz="3500" dirty="0">
                <a:ea typeface="ＭＳ Ｐゴシック" panose="020B0600070205080204" pitchFamily="34" charset="-128"/>
              </a:rPr>
              <a:t> εξέλιξη των πρωτόγονων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Χορδωτών</a:t>
            </a:r>
            <a:r>
              <a:rPr lang="el-GR" altLang="en-US" sz="3500" dirty="0">
                <a:ea typeface="ＭＳ Ｐゴシック" panose="020B0600070205080204" pitchFamily="34" charset="-128"/>
              </a:rPr>
              <a:t> είναι πλημμελώς γνωστή λόγω της περιορισμένης αντιπροσώπευσης στο αρχείο των απολιθωμάτων.</a:t>
            </a:r>
          </a:p>
          <a:p>
            <a:pPr>
              <a:lnSpc>
                <a:spcPct val="110000"/>
              </a:lnSpc>
            </a:pPr>
            <a:r>
              <a:rPr lang="en-US" altLang="en-US" sz="3500" dirty="0">
                <a:ea typeface="ＭＳ Ｐゴシック" panose="020B0600070205080204" pitchFamily="34" charset="-128"/>
              </a:rPr>
              <a:t>Α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ρχικά</a:t>
            </a:r>
            <a:r>
              <a:rPr lang="el-GR" altLang="en-US" sz="3500" dirty="0">
                <a:ea typeface="ＭＳ Ｐゴシック" panose="020B0600070205080204" pitchFamily="34" charset="-128"/>
              </a:rPr>
              <a:t> η μελέτη των εξελικτικών γραμμών στα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Χορδωτά</a:t>
            </a:r>
            <a:r>
              <a:rPr lang="el-GR" altLang="en-US" sz="3500" dirty="0">
                <a:ea typeface="ＭＳ Ｐゴシック" panose="020B0600070205080204" pitchFamily="34" charset="-128"/>
              </a:rPr>
              <a:t> εστίαζε στη σύγκριση των πρώτων αναπτυξιακών σταδίων των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αρτίγονων</a:t>
            </a:r>
            <a:r>
              <a:rPr lang="el-GR" altLang="en-US" sz="3500" dirty="0">
                <a:ea typeface="ＭＳ Ｐゴシック" panose="020B0600070205080204" pitchFamily="34" charset="-128"/>
              </a:rPr>
              <a:t> μορφών με έμφαση στις αναλογίες και όχι τις ομολογίες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l-GR" altLang="en-US" sz="3500" dirty="0">
                <a:ea typeface="ＭＳ Ｐゴシック" panose="020B0600070205080204" pitchFamily="34" charset="-128"/>
              </a:rPr>
              <a:t>με συνέπεια να θεωρηθεί λανθασμένα ότι προέρχονται από τα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Πρωτοστόμια</a:t>
            </a:r>
            <a:r>
              <a:rPr lang="el-GR" altLang="en-US" sz="3500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altLang="en-US" sz="3500" dirty="0">
                <a:ea typeface="ＭＳ Ｐゴシック" panose="020B0600070205080204" pitchFamily="34" charset="-128"/>
              </a:rPr>
              <a:t>Στις μέρες μας μια σειρά δεδομένων (μοριακών, μορφολογικών και αναπτυξιακών) συνηγορούν την εξελικτική ομοιότητα και συνάφεια των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Δευτεροστομίων</a:t>
            </a:r>
            <a:r>
              <a:rPr lang="el-GR" altLang="en-US" sz="3500" dirty="0">
                <a:ea typeface="ＭＳ Ｐゴシック" panose="020B0600070205080204" pitchFamily="34" charset="-128"/>
              </a:rPr>
              <a:t> (Εχινόδερμα,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Ημιχορδωτά</a:t>
            </a:r>
            <a:r>
              <a:rPr lang="el-GR" altLang="en-US" sz="3500" dirty="0">
                <a:ea typeface="ＭＳ Ｐゴシック" panose="020B0600070205080204" pitchFamily="34" charset="-128"/>
              </a:rPr>
              <a:t>,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Λοφοφόρα</a:t>
            </a:r>
            <a:r>
              <a:rPr lang="el-GR" altLang="en-US" sz="3500" dirty="0">
                <a:ea typeface="ＭＳ Ｐゴシック" panose="020B0600070205080204" pitchFamily="34" charset="-128"/>
              </a:rPr>
              <a:t> και </a:t>
            </a:r>
            <a:r>
              <a:rPr lang="el-GR" altLang="en-US" sz="3500" dirty="0" err="1">
                <a:ea typeface="ＭＳ Ｐゴシック" panose="020B0600070205080204" pitchFamily="34" charset="-128"/>
              </a:rPr>
              <a:t>Χορδωτά</a:t>
            </a:r>
            <a:r>
              <a:rPr lang="el-GR" altLang="en-US" sz="3500" dirty="0" smtClean="0">
                <a:ea typeface="ＭＳ Ｐゴシック" panose="020B0600070205080204" pitchFamily="34" charset="-128"/>
              </a:rPr>
              <a:t>).</a:t>
            </a:r>
            <a:endParaRPr lang="en-US" altLang="en-US" sz="35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ιοί είναι οι πιθανοί πρόγονοι των </a:t>
            </a:r>
            <a:r>
              <a:rPr lang="el-GR" altLang="en-US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Σπονδυλοζώων</a:t>
            </a:r>
            <a:r>
              <a:rPr lang="el-GR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;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9" y="1825625"/>
            <a:ext cx="7589542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2185" y="386955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395" y="38627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3231" y="38627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2185" y="56652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7347" y="56756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17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4557" y="56652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Χορδωτά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86335"/>
            <a:ext cx="7886700" cy="16299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739" y="48162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22884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Είναι σωστό να κάνουμε αυτή την ερώτηση;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9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Φυλογένεση των </a:t>
            </a:r>
            <a:r>
              <a:rPr lang="el-GR" altLang="en-US" dirty="0" err="1" smtClean="0"/>
              <a:t>Μεταζώων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24" y="1823335"/>
            <a:ext cx="5825351" cy="4308475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54" y="1823335"/>
            <a:ext cx="1834896" cy="1626282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9" y="1792470"/>
            <a:ext cx="2194560" cy="1609344"/>
          </a:xfrm>
        </p:spPr>
      </p:pic>
      <p:sp>
        <p:nvSpPr>
          <p:cNvPr id="8" name="TextBox 7"/>
          <p:cNvSpPr txBox="1"/>
          <p:nvPr/>
        </p:nvSpPr>
        <p:spPr>
          <a:xfrm>
            <a:off x="2280949" y="308311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4090" y="312481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20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6742" y="581311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14978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n-US" sz="3200" dirty="0"/>
              <a:t>Διακρίνουμε δύο διαφορετικές γραμμές οργανισμών </a:t>
            </a:r>
            <a:r>
              <a:rPr lang="el-GR" altLang="en-US" sz="3200" dirty="0" smtClean="0"/>
              <a:t>ως </a:t>
            </a:r>
            <a:r>
              <a:rPr lang="el-GR" altLang="en-US" sz="3200" dirty="0"/>
              <a:t>προς την εμβρυακή </a:t>
            </a:r>
            <a:r>
              <a:rPr lang="el-GR" altLang="en-US" sz="3200" dirty="0" smtClean="0"/>
              <a:t>ανάπτυξη</a:t>
            </a:r>
            <a:endParaRPr lang="en-GB" alt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37292"/>
              </p:ext>
            </p:extLst>
          </p:nvPr>
        </p:nvGraphicFramePr>
        <p:xfrm>
          <a:off x="1163133" y="2659381"/>
          <a:ext cx="6808471" cy="2794000"/>
        </p:xfrm>
        <a:graphic>
          <a:graphicData uri="http://schemas.openxmlformats.org/drawingml/2006/table">
            <a:tbl>
              <a:tblPr/>
              <a:tblGrid>
                <a:gridCol w="2269043"/>
                <a:gridCol w="2472762"/>
                <a:gridCol w="2066666"/>
              </a:tblGrid>
              <a:tr h="7823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Διαίρεση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0" lang="el-G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πειροειδής</a:t>
                      </a: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Ακτινωτή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3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Ανάπτυξη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Προκαθορισμένη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Μη καθορισμένη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3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Πρώτο σωματικό άνοιγμα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Στόμα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Έ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l-G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ρα</a:t>
                      </a: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54582" y="2219280"/>
            <a:ext cx="2033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200" b="1" dirty="0" err="1">
                <a:latin typeface="+mn-lt"/>
              </a:rPr>
              <a:t>Πρωτοστόμια</a:t>
            </a:r>
            <a:endParaRPr lang="en-GB" altLang="en-US" sz="2200" b="1" dirty="0">
              <a:latin typeface="+mn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02037" y="2219281"/>
            <a:ext cx="21621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200" b="1" dirty="0" err="1">
                <a:latin typeface="+mn-lt"/>
              </a:rPr>
              <a:t>Δευτεροστόμια</a:t>
            </a:r>
            <a:endParaRPr lang="en-GB" altLang="en-US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101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 smtClean="0"/>
              <a:t>Ακτινωτή αυλάκωση &amp; περιστροφική αυλάκωση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1716291"/>
            <a:ext cx="5369271" cy="37520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6256" y="54683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3059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Δευτεροστόμια </a:t>
            </a:r>
            <a:r>
              <a:rPr lang="en-US" sz="4000" dirty="0"/>
              <a:t>vs. </a:t>
            </a:r>
            <a:r>
              <a:rPr lang="el-GR" sz="4000" dirty="0" smtClean="0"/>
              <a:t>Πρωτοστομίων 1/3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2496154"/>
            <a:ext cx="7886700" cy="28133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8758" y="55558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631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 err="1">
                <a:ea typeface="ＭＳ Ｐゴシック" panose="020B0600070205080204" pitchFamily="34" charset="-128"/>
              </a:rPr>
              <a:t>Δευτεροστόμια</a:t>
            </a:r>
            <a:r>
              <a:rPr lang="el-GR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ea typeface="ＭＳ Ｐゴシック" panose="020B0600070205080204" pitchFamily="34" charset="-128"/>
              </a:rPr>
              <a:t>vs. </a:t>
            </a:r>
            <a:r>
              <a:rPr lang="el-GR" altLang="en-US" sz="4000" dirty="0" smtClean="0">
                <a:ea typeface="ＭＳ Ｐゴシック" panose="020B0600070205080204" pitchFamily="34" charset="-128"/>
              </a:rPr>
              <a:t>Πρωτοστομίων 2/3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5" r="21015"/>
          <a:stretch/>
        </p:blipFill>
        <p:spPr>
          <a:xfrm>
            <a:off x="2286000" y="1832670"/>
            <a:ext cx="4572000" cy="433724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7120" y="57027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593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Δευτεροστόμια </a:t>
            </a:r>
            <a:r>
              <a:rPr lang="en-US" sz="4000" dirty="0"/>
              <a:t>vs. </a:t>
            </a:r>
            <a:r>
              <a:rPr lang="el-GR" sz="4000" dirty="0"/>
              <a:t>Πρωτοστομίων </a:t>
            </a:r>
            <a:r>
              <a:rPr lang="el-GR" sz="4000" dirty="0" smtClean="0"/>
              <a:t>3/3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49489"/>
              </p:ext>
            </p:extLst>
          </p:nvPr>
        </p:nvGraphicFramePr>
        <p:xfrm>
          <a:off x="1236775" y="1856002"/>
          <a:ext cx="6968807" cy="1371600"/>
        </p:xfrm>
        <a:graphic>
          <a:graphicData uri="http://schemas.openxmlformats.org/drawingml/2006/table">
            <a:tbl>
              <a:tblPr/>
              <a:tblGrid>
                <a:gridCol w="3795882"/>
                <a:gridCol w="3172925"/>
              </a:tblGrid>
              <a:tr h="13125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Πλατυέλμινθες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Αννελίδες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Αρθρόποδα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Μαλάκια,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α περισσότερα από τα υπόλοιπα φύλα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Χορδωτά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Εχινόδερμα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l-G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Ημιχορδωτά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44799" y="1478412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1800" b="1" dirty="0" err="1">
                <a:latin typeface="+mn-lt"/>
              </a:rPr>
              <a:t>Πρωτοστόμια</a:t>
            </a:r>
            <a:endParaRPr lang="en-GB" altLang="en-US" sz="1800" b="1" dirty="0"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60948" y="1478412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1800" b="1" dirty="0" err="1">
                <a:latin typeface="+mn-lt"/>
              </a:rPr>
              <a:t>Δευτεροστόμια</a:t>
            </a:r>
            <a:endParaRPr lang="en-GB" altLang="en-US" sz="1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4" y="3259589"/>
            <a:ext cx="3834124" cy="2908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71" y="3268295"/>
            <a:ext cx="2833186" cy="2970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4799" y="42495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25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5812" y="43020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26</a:t>
            </a:r>
            <a:endParaRPr lang="el-G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87184" y="42373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27</a:t>
            </a:r>
            <a:endParaRPr lang="el-G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793567" y="423733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28</a:t>
            </a:r>
            <a:endParaRPr lang="el-GR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802126" y="579933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9188" y="580901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30</a:t>
            </a:r>
            <a:endParaRPr lang="el-GR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61632" y="46792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096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Ποικιλία των </a:t>
            </a:r>
            <a:r>
              <a:rPr lang="el-GR" dirty="0" err="1" smtClean="0"/>
              <a:t>Χορδωτών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8" y="1965115"/>
            <a:ext cx="3228975" cy="40290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3403" y="56492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32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42" y="2378598"/>
            <a:ext cx="4554208" cy="2582756"/>
          </a:xfrm>
        </p:spPr>
      </p:pic>
      <p:sp>
        <p:nvSpPr>
          <p:cNvPr id="10" name="TextBox 9"/>
          <p:cNvSpPr txBox="1"/>
          <p:nvPr/>
        </p:nvSpPr>
        <p:spPr>
          <a:xfrm>
            <a:off x="8173590" y="46843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64052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600" dirty="0">
                <a:ea typeface="ＭＳ Ｐゴシック" panose="020B0600070205080204" pitchFamily="34" charset="-128"/>
              </a:rPr>
              <a:t>Γιατί μας ενδιαφέρει η αναπτυξιακή βιολογία των πρωτόγονων </a:t>
            </a:r>
            <a:r>
              <a:rPr lang="el-GR" altLang="en-US" sz="3600" dirty="0" err="1">
                <a:ea typeface="ＭＳ Ｐゴシック" panose="020B0600070205080204" pitchFamily="34" charset="-128"/>
              </a:rPr>
              <a:t>Χορδωτών</a:t>
            </a:r>
            <a:r>
              <a:rPr lang="el-GR" altLang="en-US" sz="3600" dirty="0">
                <a:ea typeface="ＭＳ Ｐゴシック" panose="020B0600070205080204" pitchFamily="34" charset="-128"/>
              </a:rPr>
              <a:t>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825625"/>
            <a:ext cx="4240530" cy="4351338"/>
          </a:xfrm>
        </p:spPr>
        <p:txBody>
          <a:bodyPr>
            <a:normAutofit fontScale="40000" lnSpcReduction="20000"/>
          </a:bodyPr>
          <a:lstStyle/>
          <a:p>
            <a:r>
              <a:rPr lang="el-GR" altLang="en-US" sz="5100" dirty="0">
                <a:ea typeface="ＭＳ Ｐゴシック" panose="020B0600070205080204" pitchFamily="34" charset="-128"/>
              </a:rPr>
              <a:t>Άγνωστα σημεία στην εξέλιξη.</a:t>
            </a:r>
          </a:p>
          <a:p>
            <a:r>
              <a:rPr lang="en-US" altLang="en-US" sz="5100" dirty="0">
                <a:ea typeface="ＭＳ Ｐゴシック" panose="020B0600070205080204" pitchFamily="34" charset="-128"/>
              </a:rPr>
              <a:t>Α</a:t>
            </a:r>
            <a:r>
              <a:rPr lang="el-GR" altLang="en-US" sz="5100" dirty="0" err="1">
                <a:ea typeface="ＭＳ Ｐゴシック" panose="020B0600070205080204" pitchFamily="34" charset="-128"/>
              </a:rPr>
              <a:t>νάλογα</a:t>
            </a:r>
            <a:r>
              <a:rPr lang="el-GR" altLang="en-US" sz="5100" dirty="0">
                <a:ea typeface="ＭＳ Ｐゴシック" panose="020B0600070205080204" pitchFamily="34" charset="-128"/>
              </a:rPr>
              <a:t> στάδια στην εμβρυογένεση των ανώτερων </a:t>
            </a:r>
            <a:r>
              <a:rPr lang="el-GR" altLang="en-US" sz="5100" dirty="0" err="1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sz="5100" dirty="0">
                <a:ea typeface="ＭＳ Ｐゴシック" panose="020B0600070205080204" pitchFamily="34" charset="-128"/>
              </a:rPr>
              <a:t>.</a:t>
            </a:r>
            <a:endParaRPr lang="en-US" altLang="en-US" sz="5100" dirty="0">
              <a:ea typeface="ＭＳ Ｐゴシック" panose="020B0600070205080204" pitchFamily="34" charset="-128"/>
            </a:endParaRPr>
          </a:p>
          <a:p>
            <a:r>
              <a:rPr lang="en-GB" altLang="en-US" sz="5100" dirty="0">
                <a:ea typeface="ＭＳ Ｐゴシック" panose="020B0600070205080204" pitchFamily="34" charset="-128"/>
              </a:rPr>
              <a:t>“students of zoology delude themselves into imagining that when they look at some modern animal, which they call ‘primitive’ they are seeing a remote ancestor…Lancelets are live creatures…who have had exactly the same time as we have in which to evolve. Another </a:t>
            </a:r>
            <a:r>
              <a:rPr lang="en-GB" altLang="en-US" sz="5100" dirty="0" err="1">
                <a:ea typeface="ＭＳ Ｐゴシック" panose="020B0600070205080204" pitchFamily="34" charset="-128"/>
              </a:rPr>
              <a:t>telltale</a:t>
            </a:r>
            <a:r>
              <a:rPr lang="en-GB" altLang="en-US" sz="5100" dirty="0">
                <a:ea typeface="ＭＳ Ｐゴシック" panose="020B0600070205080204" pitchFamily="34" charset="-128"/>
              </a:rPr>
              <a:t> phrase is ‘a side branch, of the main line of evolution’. All living animals are side branches. No line of evolution is more ‘main’ than any other”   </a:t>
            </a:r>
          </a:p>
          <a:p>
            <a:pPr>
              <a:buNone/>
            </a:pPr>
            <a:r>
              <a:rPr lang="en-GB" altLang="en-US" sz="5100" i="1" dirty="0">
                <a:ea typeface="ＭＳ Ｐゴシック" panose="020B0600070205080204" pitchFamily="34" charset="-128"/>
              </a:rPr>
              <a:t>Richard Dawkins “the ancestor’s tale”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28</a:t>
            </a:fld>
            <a:endParaRPr lang="en-US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57" y="2093262"/>
            <a:ext cx="3333750" cy="3333750"/>
          </a:xfrm>
        </p:spPr>
      </p:pic>
      <p:sp>
        <p:nvSpPr>
          <p:cNvPr id="8" name="TextBox 7"/>
          <p:cNvSpPr txBox="1"/>
          <p:nvPr/>
        </p:nvSpPr>
        <p:spPr>
          <a:xfrm>
            <a:off x="7700654" y="50272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r>
              <a:rPr lang="en-US" sz="1200" dirty="0" smtClean="0"/>
              <a:t>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07227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στοιχεία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20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Τα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Χορδωτά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έχουν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ηλικί</a:t>
            </a:r>
            <a:r>
              <a:rPr lang="en-US" altLang="en-US" sz="2600" dirty="0">
                <a:ea typeface="ＭＳ Ｐゴシック" panose="020B0600070205080204" pitchFamily="34" charset="-128"/>
              </a:rPr>
              <a:t>α μεγαλύτερη των 600.000.000 ετών.</a:t>
            </a:r>
          </a:p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Τα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Χορδωτά</a:t>
            </a:r>
            <a:r>
              <a:rPr lang="en-US" altLang="en-US" sz="2600" dirty="0">
                <a:ea typeface="ＭＳ Ｐゴシック" panose="020B0600070205080204" pitchFamily="34" charset="-128"/>
              </a:rPr>
              <a:t> πα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ρουσιάζουν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μεγάλη</a:t>
            </a:r>
            <a:r>
              <a:rPr lang="en-US" altLang="en-US" sz="2600" dirty="0">
                <a:ea typeface="ＭＳ Ｐゴシック" panose="020B0600070205080204" pitchFamily="34" charset="-128"/>
              </a:rPr>
              <a:t> π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οικιλί</a:t>
            </a:r>
            <a:r>
              <a:rPr lang="en-US" altLang="en-US" sz="2600" dirty="0">
                <a:ea typeface="ＭＳ Ｐゴシック" panose="020B0600070205080204" pitchFamily="34" charset="-128"/>
              </a:rPr>
              <a:t>α μορφών (</a:t>
            </a:r>
            <a:r>
              <a:rPr lang="el-GR" altLang="en-US" sz="2600" dirty="0">
                <a:ea typeface="ＭＳ Ｐゴシック" panose="020B0600070205080204" pitchFamily="34" charset="-128"/>
              </a:rPr>
              <a:t>πάνω από </a:t>
            </a:r>
            <a:r>
              <a:rPr lang="en-US" altLang="en-US" sz="2600" dirty="0">
                <a:ea typeface="ＭＳ Ｐゴシック" panose="020B0600070205080204" pitchFamily="34" charset="-128"/>
              </a:rPr>
              <a:t>45.000 </a:t>
            </a:r>
            <a:r>
              <a:rPr lang="el-GR" altLang="en-US" sz="2600" dirty="0" err="1">
                <a:ea typeface="ＭＳ Ｐゴシック" panose="020B0600070205080204" pitchFamily="34" charset="-128"/>
              </a:rPr>
              <a:t>αρτίγονα</a:t>
            </a:r>
            <a:r>
              <a:rPr lang="el-GR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είδη</a:t>
            </a:r>
            <a:r>
              <a:rPr lang="el-GR" altLang="en-US" sz="2600" dirty="0">
                <a:ea typeface="ＭＳ Ｐゴシック" panose="020B0600070205080204" pitchFamily="34" charset="-128"/>
              </a:rPr>
              <a:t>)</a:t>
            </a:r>
            <a:r>
              <a:rPr lang="en-US" altLang="en-US" sz="2600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2600" dirty="0" err="1">
                <a:ea typeface="ＭＳ Ｐゴシック" panose="020B0600070205080204" pitchFamily="34" charset="-128"/>
              </a:rPr>
              <a:t>Το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μέγεθός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τους</a:t>
            </a:r>
            <a:r>
              <a:rPr lang="en-US" altLang="en-US" sz="2600" dirty="0">
                <a:ea typeface="ＭＳ Ｐゴシック" panose="020B0600070205080204" pitchFamily="34" charset="-128"/>
              </a:rPr>
              <a:t> π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οικίλει</a:t>
            </a:r>
            <a:r>
              <a:rPr lang="en-US" altLang="en-US" sz="2600" dirty="0">
                <a:ea typeface="ＭＳ Ｐゴシック" panose="020B0600070205080204" pitchFamily="34" charset="-128"/>
              </a:rPr>
              <a:t> από 0,1</a:t>
            </a:r>
            <a:r>
              <a:rPr lang="el-GR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ea typeface="ＭＳ Ｐゴシック" panose="020B0600070205080204" pitchFamily="34" charset="-128"/>
              </a:rPr>
              <a:t>g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στ</a:t>
            </a:r>
            <a:r>
              <a:rPr lang="en-US" altLang="en-US" sz="2600" dirty="0">
                <a:ea typeface="ＭＳ Ｐゴシック" panose="020B0600070205080204" pitchFamily="34" charset="-128"/>
              </a:rPr>
              <a:t>α ψάρια ως τους 100 τόνους της γαλάζιας φάλαινας.</a:t>
            </a:r>
          </a:p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Απα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ντώντ</a:t>
            </a:r>
            <a:r>
              <a:rPr lang="en-US" altLang="en-US" sz="2600" dirty="0">
                <a:ea typeface="ＭＳ Ｐゴシック" panose="020B0600070205080204" pitchFamily="34" charset="-128"/>
              </a:rPr>
              <a:t>αι τόσο στις αβυσσαίες περιοχές των ωκεανών όσο και στις υψηλότερες κορυφές των Ιμαλαΐων.</a:t>
            </a:r>
          </a:p>
          <a:p>
            <a:pPr>
              <a:lnSpc>
                <a:spcPct val="11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Η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συμ</a:t>
            </a:r>
            <a:r>
              <a:rPr lang="en-US" altLang="en-US" sz="2600" dirty="0">
                <a:ea typeface="ＭＳ Ｐゴシック" panose="020B0600070205080204" pitchFamily="34" charset="-128"/>
              </a:rPr>
              <a:t>περιφορά τους είναι εξίσου ποικίλη όσο και οι διαφορές στα μεγέθη τους.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Ποιοι είναι οι εκπρόσωποι </a:t>
            </a:r>
            <a:br>
              <a:rPr lang="el-GR" dirty="0" smtClean="0"/>
            </a:br>
            <a:r>
              <a:rPr lang="el-GR" dirty="0" smtClean="0"/>
              <a:t>της ομάδας</a:t>
            </a:r>
            <a:r>
              <a:rPr lang="en-US" dirty="0"/>
              <a:t>;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altLang="en-US" sz="2400" dirty="0" err="1">
                <a:ea typeface="ＭＳ Ｐゴシック" panose="020B0600070205080204" pitchFamily="34" charset="-128"/>
              </a:rPr>
              <a:t>Δευτεροστόμια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που διαθέτουν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νωτιαία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χορδή,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κοιλωματικό</a:t>
            </a:r>
            <a:r>
              <a:rPr lang="el-GR" altLang="en-US" sz="2400" dirty="0">
                <a:ea typeface="ＭＳ Ｐゴシック" panose="020B0600070205080204" pitchFamily="34" charset="-128"/>
              </a:rPr>
              <a:t> νευρικό σχοινί,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ενδόστυλο</a:t>
            </a:r>
            <a:r>
              <a:rPr lang="el-GR" altLang="en-US" sz="2400" dirty="0">
                <a:ea typeface="ＭＳ Ｐゴシック" panose="020B0600070205080204" pitchFamily="34" charset="-128"/>
              </a:rPr>
              <a:t> και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βραγχιακές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σχισμές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  <a:endParaRPr lang="sk-SK" altLang="en-US" sz="2400" dirty="0" smtClean="0">
              <a:ea typeface="ＭＳ Ｐゴシック" panose="020B0600070205080204" pitchFamily="34" charset="-128"/>
            </a:endParaRPr>
          </a:p>
          <a:p>
            <a:endParaRPr lang="el-GR" altLang="en-US" sz="2400" dirty="0">
              <a:ea typeface="ＭＳ Ｐゴシック" panose="020B0600070205080204" pitchFamily="34" charset="-128"/>
            </a:endParaRPr>
          </a:p>
          <a:p>
            <a:r>
              <a:rPr lang="el-GR" altLang="en-US" sz="2400" dirty="0">
                <a:ea typeface="ＭＳ Ｐゴシック" panose="020B0600070205080204" pitchFamily="34" charset="-128"/>
              </a:rPr>
              <a:t>Το φύλο περιλαμβάνει όλα τα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sz="2400" dirty="0">
                <a:ea typeface="ＭＳ Ｐゴシック" panose="020B0600070205080204" pitchFamily="34" charset="-128"/>
              </a:rPr>
              <a:t>, τα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κεφαλοχορδωτά</a:t>
            </a:r>
            <a:r>
              <a:rPr lang="el-GR" altLang="en-US" sz="2400" dirty="0">
                <a:ea typeface="ＭＳ Ｐゴシック" panose="020B0600070205080204" pitchFamily="34" charset="-128"/>
              </a:rPr>
              <a:t> και τα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ουροχορδωτά</a:t>
            </a:r>
            <a:r>
              <a:rPr lang="el-GR" altLang="en-US" sz="2400" dirty="0">
                <a:ea typeface="ＭＳ Ｐゴシック" panose="020B0600070205080204" pitchFamily="34" charset="-128"/>
              </a:rPr>
              <a:t>.</a:t>
            </a:r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28215"/>
            <a:ext cx="3886200" cy="43461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48200" y="5910263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i="1" dirty="0" err="1">
                <a:latin typeface="Lucida Grande" pitchFamily="-106" charset="0"/>
              </a:rPr>
              <a:t>Pristella</a:t>
            </a:r>
            <a:r>
              <a:rPr lang="el-GR" altLang="en-US" sz="1600" b="1" i="1" dirty="0">
                <a:latin typeface="Lucida Grande" pitchFamily="-106" charset="0"/>
              </a:rPr>
              <a:t> </a:t>
            </a:r>
            <a:r>
              <a:rPr lang="en-US" altLang="en-US" sz="1600" b="1" i="1" dirty="0" err="1">
                <a:latin typeface="Lucida Grande" pitchFamily="-106" charset="0"/>
              </a:rPr>
              <a:t>maxillaris</a:t>
            </a:r>
            <a:endParaRPr lang="en-US" alt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185925" y="55949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65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>
                <a:ea typeface="ＭＳ Ｐゴシック" panose="020B0600070205080204" pitchFamily="34" charset="-128"/>
              </a:rPr>
              <a:t>Ποικιλία Χορδτών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Η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μεγάλη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π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οικιλί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α των ζώντων Χορδωτών εκπροσωπεί ένα μικρό ποσοστό εκείνων που έχουν υπάρξει στο παρελθόν.</a:t>
            </a:r>
          </a:p>
          <a:p>
            <a:r>
              <a:rPr lang="en-US" altLang="en-US" sz="2400" dirty="0" err="1" smtClean="0">
                <a:ea typeface="ＭＳ Ｐゴシック" panose="020B0600070205080204" pitchFamily="34" charset="-128"/>
              </a:rPr>
              <a:t>Γι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α κάθε ζωντανό είδος αντιστοιχούν τουλάχιστον δέκα που έχουν εξαφανισθεί.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Ομαδοποίηση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l-GR" altLang="en-US" sz="2400" dirty="0" err="1" smtClean="0">
                <a:ea typeface="ＭＳ Ｐゴシック" panose="020B0600070205080204" pitchFamily="34" charset="-128"/>
              </a:rPr>
              <a:t>Υποφύλο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Ουροχορδωτά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(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χιτινόζωα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).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n-US" sz="2400" dirty="0" err="1" smtClean="0">
                <a:ea typeface="ＭＳ Ｐゴシック" panose="020B0600070205080204" pitchFamily="34" charset="-128"/>
              </a:rPr>
              <a:t>Υποφύλο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Κεφαλοχορδωτά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n-US" sz="2400" dirty="0" err="1" smtClean="0">
                <a:ea typeface="ＭＳ Ｐゴシック" panose="020B0600070205080204" pitchFamily="34" charset="-128"/>
              </a:rPr>
              <a:t>Υποφύλο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(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κρανιωτά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).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1η. Χορδωτά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Παναγιώτης Παφίλης, 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1. Χορδωτά».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1η. Χορδωτά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</a:t>
            </a:r>
            <a:r>
              <a:rPr lang="en-US" sz="1600" b="1" dirty="0" smtClean="0"/>
              <a:t>.</a:t>
            </a:r>
            <a:r>
              <a:rPr lang="el-GR" sz="1600" b="1" dirty="0" smtClean="0"/>
              <a:t> </a:t>
            </a:r>
            <a:r>
              <a:rPr lang="el-GR" sz="1600" dirty="0"/>
              <a:t>Σύνδεσμος:  </a:t>
            </a:r>
            <a:r>
              <a:rPr lang="en-US" sz="1600" dirty="0"/>
              <a:t>http://www.iaszoology.com/cephalochordata/.  </a:t>
            </a:r>
            <a:r>
              <a:rPr lang="el-GR" sz="1600" dirty="0"/>
              <a:t>Πηγή: </a:t>
            </a:r>
            <a:r>
              <a:rPr lang="en-US" sz="1600" dirty="0"/>
              <a:t>http://www.iaszoology.com.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n-US" sz="1600" dirty="0"/>
              <a:t>Wikipedia the Free Encyclopedia, Creative Commons </a:t>
            </a:r>
            <a:r>
              <a:rPr lang="en-US" sz="1600" dirty="0" err="1"/>
              <a:t>Licence</a:t>
            </a:r>
            <a:r>
              <a:rPr lang="en-US" sz="1600" dirty="0"/>
              <a:t>. </a:t>
            </a:r>
            <a:r>
              <a:rPr lang="el-GR" sz="1600" dirty="0"/>
              <a:t>Σύνδεσμος:  </a:t>
            </a:r>
            <a:r>
              <a:rPr lang="en-US" sz="1600" dirty="0"/>
              <a:t>https://en.wikipedia.org/wiki/Pristella_maxillaris  </a:t>
            </a:r>
            <a:r>
              <a:rPr lang="el-GR" sz="1600" dirty="0"/>
              <a:t>Πηγή: </a:t>
            </a:r>
            <a:r>
              <a:rPr lang="en-US" sz="1600" dirty="0"/>
              <a:t>https://en.wikipedia.org.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3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http://gallery4share.com/l/lancelet.html.   </a:t>
            </a:r>
            <a:r>
              <a:rPr lang="el-GR" sz="1600" dirty="0"/>
              <a:t>Πηγή: </a:t>
            </a:r>
            <a:r>
              <a:rPr lang="en-US" sz="1600" dirty="0"/>
              <a:t>http://gallery4share.com.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4.  </a:t>
            </a:r>
            <a:r>
              <a:rPr lang="en-US" sz="1600" dirty="0"/>
              <a:t>Copyright © 2013 DoctorsKnowBest.com.  </a:t>
            </a:r>
            <a:r>
              <a:rPr lang="el-GR" sz="1600" dirty="0"/>
              <a:t>Σύνδεσμος:  </a:t>
            </a:r>
            <a:r>
              <a:rPr lang="en-US" sz="1600" dirty="0"/>
              <a:t>http://doctorsknowbest.com/1340/amniotic-membrane-totally-useless-says-team . </a:t>
            </a:r>
            <a:r>
              <a:rPr lang="el-GR" sz="1600" dirty="0"/>
              <a:t>Πηγή: </a:t>
            </a:r>
            <a:r>
              <a:rPr lang="en-US" sz="1600" dirty="0"/>
              <a:t>http://doctorsknowbest.com.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5</a:t>
            </a:r>
            <a:r>
              <a:rPr lang="el-GR" sz="1600" b="1" dirty="0"/>
              <a:t>. </a:t>
            </a:r>
            <a:r>
              <a:rPr lang="el-GR" sz="1600" dirty="0"/>
              <a:t>Πηγή: </a:t>
            </a:r>
            <a:r>
              <a:rPr lang="en-US" sz="1600" dirty="0"/>
              <a:t>Copyright 2011 </a:t>
            </a:r>
            <a:r>
              <a:rPr lang="el-GR" sz="1600" dirty="0"/>
              <a:t>Εκδόσεις </a:t>
            </a:r>
            <a:r>
              <a:rPr lang="en-US" sz="1600" dirty="0"/>
              <a:t>Utopia. 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</a:t>
            </a:r>
            <a:r>
              <a:rPr lang="el-GR" sz="1600" dirty="0"/>
              <a:t>Ζωολογία Ολοκληρωμένες Αρχές. Τόμος ΙΙ. 14η Αμερικάνικη – 2η Ελληνική Έκδοση.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6.   </a:t>
            </a:r>
            <a:r>
              <a:rPr lang="en-US" sz="1600" dirty="0"/>
              <a:t>Copyright 2011 </a:t>
            </a:r>
            <a:r>
              <a:rPr lang="el-GR" sz="1600" dirty="0"/>
              <a:t>Εκδόσεις </a:t>
            </a:r>
            <a:r>
              <a:rPr lang="en-US" sz="1600" dirty="0"/>
              <a:t>Utopia. 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</a:t>
            </a:r>
            <a:r>
              <a:rPr lang="el-GR" sz="1600" dirty="0"/>
              <a:t>Ζωολογία Ολοκληρωμένες Αρχές. Τόμος ΙΙ. 14η Αμερικάνικη – 2η Ελληνική Έκδοση.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7.  </a:t>
            </a:r>
            <a:r>
              <a:rPr lang="en-US" sz="1600" dirty="0"/>
              <a:t>Creative Commons </a:t>
            </a:r>
            <a:r>
              <a:rPr lang="en-US" sz="1600" dirty="0" err="1"/>
              <a:t>Licence</a:t>
            </a:r>
            <a:r>
              <a:rPr lang="en-US" sz="1600" dirty="0"/>
              <a:t>.   </a:t>
            </a:r>
            <a:r>
              <a:rPr lang="el-GR" sz="1600" dirty="0"/>
              <a:t>Σύνδεσμος: </a:t>
            </a:r>
            <a:r>
              <a:rPr lang="en-US" sz="1600" dirty="0"/>
              <a:t>http://www.geojeff.org/course-materials/historical-geology-lab/lab-6-fossils/Life-cladogram.png/view.   </a:t>
            </a:r>
            <a:r>
              <a:rPr lang="el-GR" sz="1600" dirty="0"/>
              <a:t>Πηγή:  </a:t>
            </a:r>
            <a:r>
              <a:rPr lang="en-US" sz="1600" dirty="0"/>
              <a:t>http://www.geojeff.org.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περίπτωση του </a:t>
            </a:r>
            <a:r>
              <a:rPr lang="el-GR" sz="4000" dirty="0" err="1" smtClean="0"/>
              <a:t>αμφίξοου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altLang="en-US" sz="4000" dirty="0">
                <a:ea typeface="ＭＳ Ｐゴシック" panose="020B0600070205080204" pitchFamily="34" charset="-128"/>
              </a:rPr>
              <a:t>(</a:t>
            </a:r>
            <a:r>
              <a:rPr lang="en-US" altLang="en-US" sz="4000" i="1" dirty="0" err="1">
                <a:ea typeface="ＭＳ Ｐゴシック" panose="020B0600070205080204" pitchFamily="34" charset="-128"/>
              </a:rPr>
              <a:t>Branchiostoma</a:t>
            </a:r>
            <a:r>
              <a:rPr lang="en-US" altLang="en-US" sz="40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i="1" dirty="0" err="1">
                <a:ea typeface="ＭＳ Ｐゴシック" panose="020B0600070205080204" pitchFamily="34" charset="-128"/>
              </a:rPr>
              <a:t>floridae</a:t>
            </a:r>
            <a:r>
              <a:rPr lang="en-US" altLang="en-US" sz="4000" dirty="0">
                <a:ea typeface="ＭＳ Ｐゴシック" panose="020B0600070205080204" pitchFamily="34" charset="-128"/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2414"/>
            <a:ext cx="3735532" cy="2967980"/>
          </a:xfrm>
        </p:spPr>
        <p:txBody>
          <a:bodyPr/>
          <a:lstStyle/>
          <a:p>
            <a:r>
              <a:rPr lang="el-GR" altLang="en-US" sz="2400" dirty="0" smtClean="0">
                <a:ea typeface="ＭＳ Ｐゴシック" panose="020B0600070205080204" pitchFamily="34" charset="-128"/>
              </a:rPr>
              <a:t>Απλούστατη δομή.</a:t>
            </a:r>
            <a:endParaRPr lang="sk-SK" altLang="en-US" sz="2400" dirty="0" smtClean="0">
              <a:ea typeface="ＭＳ Ｐゴシック" panose="020B0600070205080204" pitchFamily="34" charset="-128"/>
            </a:endParaRPr>
          </a:p>
          <a:p>
            <a:r>
              <a:rPr lang="el-GR" altLang="en-US" sz="2400" dirty="0" smtClean="0">
                <a:ea typeface="ＭＳ Ｐゴシック" panose="020B0600070205080204" pitchFamily="34" charset="-128"/>
              </a:rPr>
              <a:t>Για </a:t>
            </a:r>
            <a:r>
              <a:rPr lang="el-GR" altLang="en-US" sz="2400" dirty="0">
                <a:ea typeface="ＭＳ Ｐゴシック" panose="020B0600070205080204" pitchFamily="34" charset="-128"/>
              </a:rPr>
              <a:t>χρόνια εθεωρείτο ο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απ’ευθείας</a:t>
            </a:r>
            <a:r>
              <a:rPr lang="el-GR" altLang="en-US" sz="2400" dirty="0">
                <a:ea typeface="ＭＳ Ｐゴシック" panose="020B0600070205080204" pitchFamily="34" charset="-128"/>
              </a:rPr>
              <a:t> πρόγονος των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Σπονδυλωτών.</a:t>
            </a:r>
            <a:endParaRPr lang="sk-SK" altLang="en-US" sz="2400" dirty="0" smtClean="0">
              <a:ea typeface="ＭＳ Ｐゴシック" panose="020B0600070205080204" pitchFamily="34" charset="-128"/>
            </a:endParaRPr>
          </a:p>
          <a:p>
            <a:r>
              <a:rPr lang="el-GR" altLang="en-US" sz="2400" dirty="0" smtClean="0">
                <a:ea typeface="ＭＳ Ｐゴシック" panose="020B0600070205080204" pitchFamily="34" charset="-128"/>
              </a:rPr>
              <a:t>Φέρει </a:t>
            </a:r>
            <a:r>
              <a:rPr lang="el-GR" altLang="en-US" sz="2400" dirty="0">
                <a:ea typeface="ＭＳ Ｐゴシック" panose="020B0600070205080204" pitchFamily="34" charset="-128"/>
              </a:rPr>
              <a:t>τα 5 βασικά χαρακτηριστικά των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χορδωτών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4"/>
          <a:stretch/>
        </p:blipFill>
        <p:spPr>
          <a:xfrm>
            <a:off x="4549223" y="2087812"/>
            <a:ext cx="3884080" cy="3645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346" y="473917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3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8.  </a:t>
            </a:r>
            <a:r>
              <a:rPr lang="en-US" sz="1600" dirty="0"/>
              <a:t>Copyright Biology Helper 2013. Awesome </a:t>
            </a:r>
            <a:r>
              <a:rPr lang="en-US" sz="1600" dirty="0" err="1"/>
              <a:t>Inc</a:t>
            </a:r>
            <a:r>
              <a:rPr lang="en-US" sz="1600" dirty="0"/>
              <a:t>  </a:t>
            </a:r>
            <a:r>
              <a:rPr lang="el-GR" sz="1600" dirty="0"/>
              <a:t>Σύνδεσμος: </a:t>
            </a:r>
            <a:r>
              <a:rPr lang="en-US" sz="1600" dirty="0"/>
              <a:t>http://www.biologyhelper.com/2013_07_01_archive.html   </a:t>
            </a:r>
            <a:r>
              <a:rPr lang="el-GR" sz="1600" dirty="0"/>
              <a:t>Πηγή: </a:t>
            </a:r>
            <a:r>
              <a:rPr lang="en-US" sz="1600" dirty="0"/>
              <a:t>http://www.biologyhelper.com.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9. </a:t>
            </a:r>
            <a:r>
              <a:rPr lang="en-US" sz="1600" dirty="0"/>
              <a:t>Copyright Biology Helper 2013. Awesome </a:t>
            </a:r>
            <a:r>
              <a:rPr lang="en-US" sz="1600" dirty="0" err="1"/>
              <a:t>Inc</a:t>
            </a:r>
            <a:r>
              <a:rPr lang="en-US" sz="1600" dirty="0"/>
              <a:t>  </a:t>
            </a:r>
            <a:r>
              <a:rPr lang="el-GR" sz="1600" dirty="0"/>
              <a:t>Σύνδεσμος: </a:t>
            </a:r>
            <a:r>
              <a:rPr lang="en-US" sz="1600" dirty="0"/>
              <a:t>http://www.biologyhelper.com/2013_07_01_archive.html   </a:t>
            </a:r>
            <a:r>
              <a:rPr lang="el-GR" sz="1600" dirty="0"/>
              <a:t>Πηγή:  </a:t>
            </a:r>
            <a:r>
              <a:rPr lang="en-US" sz="1600" dirty="0"/>
              <a:t>http://www.biologyhelper.com.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10. </a:t>
            </a:r>
            <a:r>
              <a:rPr lang="en-US" sz="1600" dirty="0"/>
              <a:t>Copyright Biology Helper 2013. Awesome </a:t>
            </a:r>
            <a:r>
              <a:rPr lang="en-US" sz="1600" dirty="0" err="1"/>
              <a:t>Inc</a:t>
            </a:r>
            <a:r>
              <a:rPr lang="en-US" sz="1600" dirty="0"/>
              <a:t>  </a:t>
            </a:r>
            <a:r>
              <a:rPr lang="el-GR" sz="1600" dirty="0"/>
              <a:t>Σύνδεσμος: </a:t>
            </a:r>
            <a:r>
              <a:rPr lang="en-US" sz="1600" dirty="0"/>
              <a:t>http://www.biologyhelper.com/2013_07_01_archive.html   </a:t>
            </a:r>
            <a:r>
              <a:rPr lang="el-GR" sz="1600" dirty="0"/>
              <a:t>Πηγή:  </a:t>
            </a:r>
            <a:r>
              <a:rPr lang="en-US" sz="1600" dirty="0"/>
              <a:t>http://www.biologyhelper.com.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11</a:t>
            </a:r>
            <a:r>
              <a:rPr lang="el-GR" sz="1600" dirty="0"/>
              <a:t>. </a:t>
            </a:r>
            <a:r>
              <a:rPr lang="en-US" sz="1600" dirty="0"/>
              <a:t>Copyright Biology Helper 2013. Awesome </a:t>
            </a:r>
            <a:r>
              <a:rPr lang="en-US" sz="1600" dirty="0" err="1"/>
              <a:t>Inc</a:t>
            </a:r>
            <a:r>
              <a:rPr lang="en-US" sz="1600" dirty="0"/>
              <a:t>  </a:t>
            </a:r>
            <a:r>
              <a:rPr lang="el-GR" sz="1600" dirty="0"/>
              <a:t>Σύνδεσμος: </a:t>
            </a:r>
            <a:r>
              <a:rPr lang="en-US" sz="1600" dirty="0"/>
              <a:t>http://www.biologyhelper.com/2013_07_01_archive.html   </a:t>
            </a:r>
            <a:r>
              <a:rPr lang="el-GR" sz="1600" dirty="0"/>
              <a:t>Πηγή:  </a:t>
            </a:r>
            <a:r>
              <a:rPr lang="en-US" sz="1600" dirty="0"/>
              <a:t>http://www.biologyhelper.com.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12. </a:t>
            </a:r>
            <a:r>
              <a:rPr lang="en-US" sz="1600" dirty="0"/>
              <a:t>Copyright Biology Helper 2013. Awesome </a:t>
            </a:r>
            <a:r>
              <a:rPr lang="en-US" sz="1600" dirty="0" err="1"/>
              <a:t>Inc</a:t>
            </a:r>
            <a:r>
              <a:rPr lang="en-US" sz="1600" dirty="0"/>
              <a:t>  </a:t>
            </a:r>
            <a:r>
              <a:rPr lang="el-GR" sz="1600" dirty="0"/>
              <a:t>Σύνδεσμος: </a:t>
            </a:r>
            <a:r>
              <a:rPr lang="en-US" sz="1600" dirty="0"/>
              <a:t>http://www.biologyhelper.com/2013_07_01_archive.html   </a:t>
            </a:r>
            <a:r>
              <a:rPr lang="el-GR" sz="1600" dirty="0"/>
              <a:t>Πηγή:  </a:t>
            </a:r>
            <a:r>
              <a:rPr lang="en-US" sz="1600" dirty="0"/>
              <a:t>http://www.biologyhelper.com.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13</a:t>
            </a:r>
            <a:r>
              <a:rPr lang="el-GR" sz="1600" dirty="0"/>
              <a:t>. </a:t>
            </a:r>
            <a:r>
              <a:rPr lang="en-US" sz="1600" dirty="0" err="1"/>
              <a:t>Argiope</a:t>
            </a:r>
            <a:r>
              <a:rPr lang="en-US" sz="1600" dirty="0"/>
              <a:t>. © Greg and Marybeth </a:t>
            </a:r>
            <a:r>
              <a:rPr lang="en-US" sz="1600" dirty="0" err="1"/>
              <a:t>Dimijian</a:t>
            </a:r>
            <a:r>
              <a:rPr lang="en-US" sz="1600" dirty="0"/>
              <a:t> .  All rights reserved. </a:t>
            </a:r>
            <a:r>
              <a:rPr lang="el-GR" sz="1600" dirty="0"/>
              <a:t>Σύνδεσμος:  </a:t>
            </a:r>
            <a:r>
              <a:rPr lang="en-US" sz="1600" dirty="0"/>
              <a:t>http://tolweb.org/2485  </a:t>
            </a:r>
            <a:r>
              <a:rPr lang="el-GR" sz="1600" dirty="0"/>
              <a:t>Πηγή: </a:t>
            </a:r>
            <a:r>
              <a:rPr lang="en-US" sz="1600" dirty="0"/>
              <a:t>http://tolweb.org.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14. </a:t>
            </a:r>
            <a:r>
              <a:rPr lang="en-US" sz="1600" dirty="0"/>
              <a:t>Copyright © 2015 - </a:t>
            </a:r>
            <a:r>
              <a:rPr lang="en-US" sz="1600" dirty="0" err="1"/>
              <a:t>Cultura</a:t>
            </a:r>
            <a:r>
              <a:rPr lang="en-US" sz="1600" dirty="0"/>
              <a:t> Mix  </a:t>
            </a:r>
            <a:r>
              <a:rPr lang="el-GR" sz="1600" dirty="0"/>
              <a:t>Σύνδεσμος:  </a:t>
            </a:r>
            <a:r>
              <a:rPr lang="en-US" sz="1600" dirty="0"/>
              <a:t>http://www.culturamix.com/animais/fotos-ourico-do-mar. </a:t>
            </a:r>
            <a:r>
              <a:rPr lang="el-GR" sz="1600" dirty="0"/>
              <a:t>Πηγή: </a:t>
            </a:r>
            <a:r>
              <a:rPr lang="en-US" sz="1600" dirty="0"/>
              <a:t>http://www.culturamix.com.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15. </a:t>
            </a:r>
            <a:r>
              <a:rPr lang="en-US" sz="1600" dirty="0" err="1"/>
              <a:t>Cyphoma</a:t>
            </a:r>
            <a:r>
              <a:rPr lang="en-US" sz="1600" dirty="0"/>
              <a:t> </a:t>
            </a:r>
            <a:r>
              <a:rPr lang="en-US" sz="1600" dirty="0" err="1"/>
              <a:t>gibbosum</a:t>
            </a:r>
            <a:r>
              <a:rPr lang="en-US" sz="1600" dirty="0"/>
              <a:t>. © 1981 Greg and Marybeth </a:t>
            </a:r>
            <a:r>
              <a:rPr lang="en-US" sz="1600" dirty="0" err="1"/>
              <a:t>Dimijian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http://tolweb.org/tolarchive/2459/20060309/Bilateria.html. </a:t>
            </a:r>
            <a:r>
              <a:rPr lang="el-GR" sz="1600" dirty="0"/>
              <a:t>Πηγή: </a:t>
            </a:r>
            <a:r>
              <a:rPr lang="en-US" sz="1600" dirty="0"/>
              <a:t>http://tolweb.org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16. </a:t>
            </a:r>
            <a:r>
              <a:rPr lang="en-US" sz="1600" dirty="0" err="1"/>
              <a:t>Pulmonata</a:t>
            </a:r>
            <a:r>
              <a:rPr lang="en-US" sz="1600" dirty="0"/>
              <a:t>. © BIODIDAC.  </a:t>
            </a:r>
            <a:r>
              <a:rPr lang="el-GR" sz="1600" dirty="0"/>
              <a:t>Σύνδεσμος: </a:t>
            </a:r>
            <a:r>
              <a:rPr lang="en-US" sz="1600" dirty="0"/>
              <a:t>http://tolweb.org/images/Heterobranchia/20280. </a:t>
            </a:r>
            <a:r>
              <a:rPr lang="el-GR" sz="1600" dirty="0"/>
              <a:t>Πηγή: </a:t>
            </a:r>
            <a:r>
              <a:rPr lang="en-US" sz="1600" dirty="0"/>
              <a:t>http://tolweb.org.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17. </a:t>
            </a:r>
            <a:r>
              <a:rPr lang="en-US" sz="1600" dirty="0" err="1"/>
              <a:t>Bipalium</a:t>
            </a:r>
            <a:r>
              <a:rPr lang="en-US" sz="1600" dirty="0"/>
              <a:t>. © Greg and Marybeth </a:t>
            </a:r>
            <a:r>
              <a:rPr lang="en-US" sz="1600" dirty="0" err="1"/>
              <a:t>Dimijian</a:t>
            </a:r>
            <a:r>
              <a:rPr lang="en-US" sz="1600" dirty="0"/>
              <a:t>.  </a:t>
            </a:r>
            <a:r>
              <a:rPr lang="el-GR" sz="1600" dirty="0"/>
              <a:t>Σύνδεσμος:  </a:t>
            </a:r>
            <a:r>
              <a:rPr lang="en-US" sz="1600" dirty="0"/>
              <a:t>http://tolweb.org/2485.  </a:t>
            </a:r>
            <a:r>
              <a:rPr lang="el-GR" sz="1600" dirty="0"/>
              <a:t>Πηγή: </a:t>
            </a:r>
            <a:r>
              <a:rPr lang="en-US" sz="1600" dirty="0"/>
              <a:t>http://tolweb.org.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18. </a:t>
            </a:r>
            <a:r>
              <a:rPr lang="en-US" sz="1600" dirty="0" err="1"/>
              <a:t>Dactylotum</a:t>
            </a:r>
            <a:r>
              <a:rPr lang="en-US" sz="1600" dirty="0"/>
              <a:t> </a:t>
            </a:r>
            <a:r>
              <a:rPr lang="en-US" sz="1600" dirty="0" err="1"/>
              <a:t>variegatum</a:t>
            </a:r>
            <a:r>
              <a:rPr lang="en-US" sz="1600" dirty="0"/>
              <a:t>. © 1995 Joseph L. Spencer. </a:t>
            </a:r>
            <a:r>
              <a:rPr lang="el-GR" sz="1600" dirty="0"/>
              <a:t>Σύνδεσμος: </a:t>
            </a:r>
            <a:r>
              <a:rPr lang="en-US" sz="1600" dirty="0"/>
              <a:t>http://tolweb.org/Neoptera/8267. </a:t>
            </a:r>
            <a:r>
              <a:rPr lang="el-GR" sz="1600" dirty="0"/>
              <a:t>Πηγή: </a:t>
            </a:r>
            <a:r>
              <a:rPr lang="en-US" sz="1600" dirty="0"/>
              <a:t>http://tolweb.org.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19.  </a:t>
            </a:r>
            <a:r>
              <a:rPr lang="en-US" sz="1600" dirty="0"/>
              <a:t>Copyright  2010-2015 © Daypic.ru.  </a:t>
            </a:r>
            <a:r>
              <a:rPr lang="el-GR" sz="1600" dirty="0"/>
              <a:t>Σύνδεσμος:  </a:t>
            </a:r>
            <a:r>
              <a:rPr lang="en-US" sz="1600" dirty="0"/>
              <a:t>http://daypic.ru/animals/91153.  </a:t>
            </a:r>
            <a:r>
              <a:rPr lang="el-GR" sz="1600" dirty="0"/>
              <a:t>Πηγή:</a:t>
            </a:r>
            <a:r>
              <a:rPr lang="en-US" sz="1600" dirty="0"/>
              <a:t>http://daypic.ru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20.  </a:t>
            </a:r>
            <a:r>
              <a:rPr lang="en-US" sz="1600" dirty="0"/>
              <a:t>Copyright  © 2015 Pomegranate. 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http://www.pomegranate.com/sc1689.html.   </a:t>
            </a:r>
            <a:r>
              <a:rPr lang="el-GR" sz="1600" dirty="0"/>
              <a:t>Πηγή:</a:t>
            </a:r>
            <a:r>
              <a:rPr lang="en-US" sz="1600" dirty="0"/>
              <a:t>http://www.pomegranate.com.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21. </a:t>
            </a:r>
            <a:r>
              <a:rPr lang="el-GR" sz="1600" dirty="0"/>
              <a:t>Σύνδεσμος:  </a:t>
            </a:r>
            <a:r>
              <a:rPr lang="en-US" sz="1600" dirty="0"/>
              <a:t>http://www.nematodes.org/teaching/retired_teaching/odl/odltax/. </a:t>
            </a:r>
            <a:r>
              <a:rPr lang="el-GR" sz="1600" dirty="0"/>
              <a:t>Πηγή: </a:t>
            </a:r>
            <a:r>
              <a:rPr lang="en-US" sz="1600" dirty="0"/>
              <a:t>http://www.nematodes.org.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22. </a:t>
            </a:r>
            <a:r>
              <a:rPr lang="el-GR" sz="1600" dirty="0"/>
              <a:t>Σύνδεσμος:  </a:t>
            </a:r>
            <a:r>
              <a:rPr lang="en-US" sz="1600" dirty="0"/>
              <a:t>http://www.slideshare.net/ritayevdayeva/intoranimal-lecture-8.  </a:t>
            </a:r>
            <a:r>
              <a:rPr lang="el-GR" sz="1600" dirty="0"/>
              <a:t>Πηγή: </a:t>
            </a:r>
            <a:r>
              <a:rPr lang="en-US" sz="1600" dirty="0"/>
              <a:t>http://www.slideshare.net.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23</a:t>
            </a:r>
            <a:r>
              <a:rPr lang="el-GR" sz="1600" dirty="0"/>
              <a:t>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24</a:t>
            </a:r>
            <a:r>
              <a:rPr lang="el-GR" sz="1600" dirty="0"/>
              <a:t>.  © 2015 </a:t>
            </a:r>
            <a:r>
              <a:rPr lang="en-US" sz="1600" dirty="0"/>
              <a:t>stack exchange </a:t>
            </a:r>
            <a:r>
              <a:rPr lang="en-US" sz="1600" dirty="0" err="1"/>
              <a:t>inc</a:t>
            </a:r>
            <a:r>
              <a:rPr lang="en-US" sz="1600" dirty="0"/>
              <a:t>; user contributions licensed under cc by-</a:t>
            </a:r>
            <a:r>
              <a:rPr lang="en-US" sz="1600" dirty="0" err="1"/>
              <a:t>sa</a:t>
            </a:r>
            <a:r>
              <a:rPr lang="en-US" sz="1600" dirty="0"/>
              <a:t> 3.0 with attribution required. </a:t>
            </a:r>
            <a:r>
              <a:rPr lang="el-GR" sz="1600" dirty="0"/>
              <a:t>Σύνδεσμος:  </a:t>
            </a:r>
            <a:r>
              <a:rPr lang="en-US" sz="1600" dirty="0"/>
              <a:t>http://biology.stackexchange.com/questions/1145/fetal-development-gastrulation-and-embryonic-disc. </a:t>
            </a:r>
            <a:r>
              <a:rPr lang="el-GR" sz="1600" dirty="0"/>
              <a:t>Πηγή: </a:t>
            </a:r>
            <a:r>
              <a:rPr lang="en-US" sz="1600" dirty="0"/>
              <a:t>http://biology.stackexchange.com.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4/5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E</a:t>
            </a:r>
            <a:r>
              <a:rPr lang="el-GR" sz="1600" b="1" dirty="0"/>
              <a:t>ικόνα  25</a:t>
            </a:r>
            <a:r>
              <a:rPr lang="el-GR" sz="1600" dirty="0"/>
              <a:t>. </a:t>
            </a:r>
            <a:r>
              <a:rPr lang="en-US" sz="1600" dirty="0" err="1"/>
              <a:t>Alitta</a:t>
            </a:r>
            <a:r>
              <a:rPr lang="en-US" sz="1600" dirty="0"/>
              <a:t> </a:t>
            </a:r>
            <a:r>
              <a:rPr lang="en-US" sz="1600" dirty="0" err="1"/>
              <a:t>succinea</a:t>
            </a:r>
            <a:r>
              <a:rPr lang="en-US" sz="1600" dirty="0"/>
              <a:t>. Creative Commons Attribution-</a:t>
            </a:r>
            <a:r>
              <a:rPr lang="en-US" sz="1600" dirty="0" err="1"/>
              <a:t>ShareAlike</a:t>
            </a:r>
            <a:r>
              <a:rPr lang="en-US" sz="1600" dirty="0"/>
              <a:t> License.   </a:t>
            </a:r>
            <a:r>
              <a:rPr lang="el-GR" sz="1600" dirty="0"/>
              <a:t>Σύνδεσμος:  </a:t>
            </a:r>
            <a:r>
              <a:rPr lang="en-US" sz="1600" dirty="0"/>
              <a:t>https://en.wikipedia.org/wiki/Nereididae  </a:t>
            </a:r>
            <a:r>
              <a:rPr lang="el-GR" sz="1600" dirty="0"/>
              <a:t>Πηγή: </a:t>
            </a:r>
            <a:r>
              <a:rPr lang="en-US" sz="1600" dirty="0"/>
              <a:t>https://en.wikipedia.org.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26.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27. </a:t>
            </a:r>
            <a:r>
              <a:rPr lang="en-US" sz="1600" dirty="0" err="1"/>
              <a:t>Echinoidea</a:t>
            </a:r>
            <a:r>
              <a:rPr lang="en-US" sz="1600" dirty="0"/>
              <a:t>. </a:t>
            </a:r>
            <a:r>
              <a:rPr lang="el-GR" sz="1600" dirty="0"/>
              <a:t>Σύνδεσμος:  </a:t>
            </a:r>
            <a:r>
              <a:rPr lang="en-US" sz="1600" dirty="0"/>
              <a:t>http://www.ecured.cu/index.php/Erizo_de_mar.  </a:t>
            </a:r>
            <a:r>
              <a:rPr lang="el-GR" sz="1600" dirty="0"/>
              <a:t>Πηγή: </a:t>
            </a:r>
            <a:r>
              <a:rPr lang="en-US" sz="1600" dirty="0"/>
              <a:t>http://www.ecured.cu.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28. </a:t>
            </a:r>
            <a:r>
              <a:rPr lang="el-GR" sz="1600" dirty="0"/>
              <a:t>© 2006-2015 </a:t>
            </a:r>
            <a:r>
              <a:rPr lang="en-US" sz="1600" dirty="0" err="1"/>
              <a:t>ScienceBlogs</a:t>
            </a:r>
            <a:r>
              <a:rPr lang="en-US" sz="1600" dirty="0"/>
              <a:t> LLC. </a:t>
            </a:r>
            <a:r>
              <a:rPr lang="en-US" sz="1600" dirty="0" err="1"/>
              <a:t>ScienceBlogs</a:t>
            </a:r>
            <a:r>
              <a:rPr lang="en-US" sz="1600" dirty="0"/>
              <a:t> is a registered trademark of </a:t>
            </a:r>
            <a:r>
              <a:rPr lang="en-US" sz="1600" dirty="0" err="1"/>
              <a:t>ScienceBlogs</a:t>
            </a:r>
            <a:r>
              <a:rPr lang="en-US" sz="1600" dirty="0"/>
              <a:t> LLC. All rights reserved.  </a:t>
            </a:r>
            <a:r>
              <a:rPr lang="el-GR" sz="1600" dirty="0"/>
              <a:t>Σύνδεσμος:  </a:t>
            </a:r>
            <a:r>
              <a:rPr lang="en-US" sz="1600" dirty="0"/>
              <a:t>http://scienceblogs.com/pharyngula/2006/01/12/hemichordate-evodevo/.  </a:t>
            </a:r>
            <a:r>
              <a:rPr lang="el-GR" sz="1600" dirty="0"/>
              <a:t>Πηγή: </a:t>
            </a:r>
            <a:r>
              <a:rPr lang="en-US" sz="1600" dirty="0"/>
              <a:t>http://scienceblogs.com.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29. </a:t>
            </a:r>
            <a:r>
              <a:rPr lang="en-US" sz="1600" dirty="0"/>
              <a:t>octopus bad quality, © 2012.  </a:t>
            </a:r>
            <a:r>
              <a:rPr lang="el-GR" sz="1600" dirty="0"/>
              <a:t>Σύνδεσμος: </a:t>
            </a:r>
            <a:r>
              <a:rPr lang="en-US" sz="1600" dirty="0"/>
              <a:t>http://www.eighttwomusic.com/riversponge/.   </a:t>
            </a:r>
            <a:r>
              <a:rPr lang="el-GR" sz="1600" dirty="0"/>
              <a:t>Πηγή: </a:t>
            </a:r>
            <a:r>
              <a:rPr lang="en-US" sz="1600" dirty="0"/>
              <a:t>http://www.eighttwomusic.com.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30. </a:t>
            </a:r>
            <a:r>
              <a:rPr lang="el-GR" sz="1600" dirty="0"/>
              <a:t>© 2014 </a:t>
            </a:r>
            <a:r>
              <a:rPr lang="en-US" sz="1600" dirty="0" err="1"/>
              <a:t>StudyBlue</a:t>
            </a:r>
            <a:r>
              <a:rPr lang="en-US" sz="1600" dirty="0"/>
              <a:t> Inc. All rights reserved. </a:t>
            </a:r>
            <a:r>
              <a:rPr lang="el-GR" sz="1600" dirty="0"/>
              <a:t>Σύνδεσμος:  </a:t>
            </a:r>
            <a:r>
              <a:rPr lang="en-US" sz="1600" dirty="0"/>
              <a:t>https://www.studyblue.com/notes/note/n/bio-204-study-guide-2012-13-simpsonjenkinsonberta/deck/9714871.  </a:t>
            </a:r>
            <a:r>
              <a:rPr lang="el-GR" sz="1600" dirty="0"/>
              <a:t>Πηγή: </a:t>
            </a:r>
            <a:r>
              <a:rPr lang="en-US" sz="1600" dirty="0"/>
              <a:t>https://www.studyblue.com.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31. </a:t>
            </a:r>
            <a:r>
              <a:rPr lang="el-GR" sz="1600" dirty="0"/>
              <a:t>Σύνδεσμος: </a:t>
            </a:r>
            <a:r>
              <a:rPr lang="en-US" sz="1600" dirty="0"/>
              <a:t>http://www.amazon.com/David-Beckham-Personality-Poster-Topless/dp/B001IXQVZG.   </a:t>
            </a:r>
            <a:r>
              <a:rPr lang="el-GR" sz="1600" dirty="0"/>
              <a:t>Πηγή: </a:t>
            </a:r>
            <a:r>
              <a:rPr lang="en-US" sz="1600" dirty="0"/>
              <a:t>http://www.amazon.com.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32.    </a:t>
            </a:r>
            <a:r>
              <a:rPr lang="en-US" sz="1600" dirty="0"/>
              <a:t>Copyright of Andrew Forsyth.  </a:t>
            </a:r>
            <a:r>
              <a:rPr lang="el-GR" sz="1600" dirty="0"/>
              <a:t>Σύνδεσμος:  </a:t>
            </a:r>
            <a:r>
              <a:rPr lang="en-US" sz="1600" dirty="0"/>
              <a:t>http://zoology2014rylee.weebly.com/phylum-chordate.html.  </a:t>
            </a:r>
            <a:r>
              <a:rPr lang="el-GR" sz="1600" dirty="0"/>
              <a:t>Πηγή: </a:t>
            </a:r>
            <a:r>
              <a:rPr lang="en-US" sz="1600" dirty="0"/>
              <a:t>http://zoology2014rylee.weebly.com.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5/5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33. </a:t>
            </a:r>
            <a:r>
              <a:rPr lang="el-GR" sz="1600" dirty="0"/>
              <a:t>Σύνδεσμος: </a:t>
            </a:r>
            <a:r>
              <a:rPr lang="en-US" sz="1600" dirty="0"/>
              <a:t>http://www.thewildlifephotographer.com/galleries/africa/african-big-cats/.   </a:t>
            </a:r>
            <a:r>
              <a:rPr lang="el-GR" sz="1600" dirty="0"/>
              <a:t>Πηγή: </a:t>
            </a:r>
            <a:r>
              <a:rPr lang="en-US" sz="1600" dirty="0"/>
              <a:t>http://www.thewildlifephotographer.com/.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34.  </a:t>
            </a:r>
            <a:r>
              <a:rPr lang="en-US" sz="1600" dirty="0"/>
              <a:t>All Content Copyright © 1999-2015 </a:t>
            </a:r>
            <a:r>
              <a:rPr lang="en-US" sz="1600" dirty="0" err="1"/>
              <a:t>CafePress</a:t>
            </a:r>
            <a:r>
              <a:rPr lang="en-US" sz="1600" dirty="0"/>
              <a:t> Inc.   </a:t>
            </a:r>
            <a:r>
              <a:rPr lang="el-GR" sz="1600" dirty="0"/>
              <a:t>Σύνδεσμος:   </a:t>
            </a:r>
            <a:r>
              <a:rPr lang="en-US" sz="1600" dirty="0"/>
              <a:t>http://www.cafepress.com/+chordate-cladogram+mens-t-shirts.  </a:t>
            </a:r>
            <a:r>
              <a:rPr lang="el-GR" sz="1600" dirty="0"/>
              <a:t>Πηγή: </a:t>
            </a:r>
            <a:r>
              <a:rPr lang="en-US" sz="1600" dirty="0"/>
              <a:t>http://www.cafepress.com.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Όμως…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400" dirty="0">
                <a:ea typeface="ＭＳ Ｐゴシック" panose="020B0600070205080204" pitchFamily="34" charset="-128"/>
              </a:rPr>
              <a:t>Δεν διαθέτει κεφάλι. </a:t>
            </a:r>
          </a:p>
          <a:p>
            <a:r>
              <a:rPr lang="el-GR" altLang="en-US" sz="2400" dirty="0">
                <a:ea typeface="ＭＳ Ｐゴシック" panose="020B0600070205080204" pitchFamily="34" charset="-128"/>
              </a:rPr>
              <a:t>Δεν φέρει εξειδικευμένα αισθητήρια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όργανα</a:t>
            </a:r>
            <a:r>
              <a:rPr lang="sk-SK" altLang="en-US" sz="2400" dirty="0" smtClean="0">
                <a:ea typeface="ＭＳ Ｐゴシック" panose="020B0600070205080204" pitchFamily="34" charset="-128"/>
              </a:rPr>
              <a:t>.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r>
              <a:rPr lang="el-GR" altLang="en-US" sz="2400" dirty="0">
                <a:ea typeface="ＭＳ Ｐゴシック" panose="020B0600070205080204" pitchFamily="34" charset="-128"/>
              </a:rPr>
              <a:t>Αδυναμία υιοθέτησης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βασικών</a:t>
            </a:r>
            <a:r>
              <a:rPr lang="sk-SK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συμπεριφορικών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/οικολογικών </a:t>
            </a:r>
            <a:r>
              <a:rPr lang="el-GR" altLang="en-US" sz="2400" dirty="0">
                <a:ea typeface="ＭＳ Ｐゴシック" panose="020B0600070205080204" pitchFamily="34" charset="-128"/>
              </a:rPr>
              <a:t>γραμμών του φύλου.</a:t>
            </a:r>
          </a:p>
          <a:p>
            <a:r>
              <a:rPr lang="el-GR" altLang="en-US" sz="2400" dirty="0">
                <a:ea typeface="ＭＳ Ｐゴシック" panose="020B0600070205080204" pitchFamily="34" charset="-128"/>
              </a:rPr>
              <a:t>Δεν πρόκειται για τον πρόγονο των Σπονδυλωτών αλλά φαίνεται ότι αποτελεί μια πρώιμη γραμμή απόκλισης από αυτή την προγονική μορφή.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Χορδωτά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400" dirty="0">
                <a:ea typeface="ＭＳ Ｐゴシック" panose="020B0600070205080204" pitchFamily="34" charset="-128"/>
              </a:rPr>
              <a:t>Το βασικό ειδοποιό χαρακτηριστικό της ομάδας είναι η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νωτιαία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χορδή. Πρόκειται για ραβδοειδή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ημίσκληρο</a:t>
            </a:r>
            <a:r>
              <a:rPr lang="el-GR" altLang="en-US" sz="2400" dirty="0">
                <a:ea typeface="ＭＳ Ｐゴシック" panose="020B0600070205080204" pitchFamily="34" charset="-128"/>
              </a:rPr>
              <a:t> σχηματισμό κυττάρων που περιβάλλεται από μια ινώδη θήκη.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Ο</a:t>
            </a:r>
            <a:r>
              <a:rPr lang="el-GR" altLang="en-US" sz="2400" dirty="0">
                <a:ea typeface="ＭＳ Ｐゴシック" panose="020B0600070205080204" pitchFamily="34" charset="-128"/>
              </a:rPr>
              <a:t> ρόλος της χορδής είναι να καθιστά στο σώμα πιο «σταθερό», παρέχοντας σημείο πρόσφυσης των κινητικών μυών.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Π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αρουσιάζουν</a:t>
            </a:r>
            <a:r>
              <a:rPr lang="el-GR" altLang="en-US" sz="2400" dirty="0">
                <a:ea typeface="ＭＳ Ｐゴシック" panose="020B0600070205080204" pitchFamily="34" charset="-128"/>
              </a:rPr>
              <a:t> πολλά κοινά στοιχεία με τα ασπόνδυλα (π.χ. αμφίπλευρη συμμετρία,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μεταμέρεια</a:t>
            </a:r>
            <a:r>
              <a:rPr lang="el-GR" altLang="en-US" sz="2400" dirty="0">
                <a:ea typeface="ＭＳ Ｐゴシック" panose="020B0600070205080204" pitchFamily="34" charset="-128"/>
              </a:rPr>
              <a:t>,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κεφαλοποίηση</a:t>
            </a:r>
            <a:r>
              <a:rPr lang="el-GR" altLang="en-US" sz="2400" dirty="0">
                <a:ea typeface="ＭＳ Ｐゴシック" panose="020B0600070205080204" pitchFamily="34" charset="-128"/>
              </a:rPr>
              <a:t> κ.α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.).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Φυλογένεση των </a:t>
            </a:r>
            <a:r>
              <a:rPr lang="el-GR" dirty="0" err="1" smtClean="0"/>
              <a:t>Χορδωτών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400" dirty="0">
                <a:ea typeface="ＭＳ Ｐゴシック" panose="020B0600070205080204" pitchFamily="34" charset="-128"/>
              </a:rPr>
              <a:t>Η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κλαδιστική</a:t>
            </a:r>
            <a:r>
              <a:rPr lang="el-GR" altLang="en-US" sz="2400" dirty="0">
                <a:ea typeface="ＭＳ Ｐゴシック" panose="020B0600070205080204" pitchFamily="34" charset="-128"/>
              </a:rPr>
              <a:t> προσέγγιση αποκλίνει από την παραδοσιακή ταξινόμηση του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Λινναίου</a:t>
            </a:r>
            <a:r>
              <a:rPr lang="el-GR" altLang="en-US" sz="24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l-GR" altLang="en-US" sz="2400" dirty="0">
                <a:ea typeface="ＭＳ Ｐゴシック" panose="020B0600070205080204" pitchFamily="34" charset="-128"/>
              </a:rPr>
              <a:t>Τα </a:t>
            </a:r>
            <a:r>
              <a:rPr lang="en-US" altLang="en-US" sz="2400" dirty="0">
                <a:ea typeface="ＭＳ Ｐゴシック" panose="020B0600070205080204" pitchFamily="34" charset="-128"/>
              </a:rPr>
              <a:t>taxa </a:t>
            </a:r>
            <a:r>
              <a:rPr lang="el-GR" altLang="en-US" sz="2400" dirty="0">
                <a:ea typeface="ＭＳ Ｐゴシック" panose="020B0600070205080204" pitchFamily="34" charset="-128"/>
              </a:rPr>
              <a:t>των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Χορδωτών</a:t>
            </a:r>
            <a:r>
              <a:rPr lang="el-GR" altLang="en-US" sz="2400" dirty="0">
                <a:ea typeface="ＭＳ Ｐゴシック" panose="020B0600070205080204" pitchFamily="34" charset="-128"/>
              </a:rPr>
              <a:t> δεν είναι όλα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μονοφυλετικά</a:t>
            </a:r>
            <a:r>
              <a:rPr lang="el-GR" altLang="en-US" sz="2400" dirty="0">
                <a:ea typeface="ＭＳ Ｐゴシック" panose="020B0600070205080204" pitchFamily="34" charset="-128"/>
              </a:rPr>
              <a:t> (π.χ. τα ερπετά είναι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παραφυλετική</a:t>
            </a:r>
            <a:r>
              <a:rPr lang="el-GR" altLang="en-US" sz="2400" dirty="0">
                <a:ea typeface="ＭＳ Ｐゴシック" panose="020B0600070205080204" pitchFamily="34" charset="-128"/>
              </a:rPr>
              <a:t> ομάδα).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l-GR" altLang="en-US" sz="2400" dirty="0">
                <a:ea typeface="ＭＳ Ｐゴシック" panose="020B0600070205080204" pitchFamily="34" charset="-128"/>
              </a:rPr>
              <a:t>Τα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κλαδογράμματα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και τα φυλογενετικά δένδρα παρέχουν διαφορετικού τύπου πληροφορίες και είναι κατασκευασμένα με διακριτά στοιχεία.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των </a:t>
            </a:r>
            <a:r>
              <a:rPr lang="el-GR" dirty="0" err="1" smtClean="0"/>
              <a:t>Χορδωτών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1887151"/>
            <a:ext cx="3911257" cy="437991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49" y="1798638"/>
            <a:ext cx="3975443" cy="4410075"/>
          </a:xfrm>
        </p:spPr>
        <p:txBody>
          <a:bodyPr>
            <a:normAutofit/>
          </a:bodyPr>
          <a:lstStyle/>
          <a:p>
            <a:r>
              <a:rPr lang="el-GR" altLang="en-US" sz="2400" b="1" dirty="0" err="1">
                <a:ea typeface="ＭＳ Ｐゴシック" panose="020B0600070205080204" pitchFamily="34" charset="-128"/>
              </a:rPr>
              <a:t>Πρωτοχορδωτά</a:t>
            </a:r>
            <a:r>
              <a:rPr lang="el-GR" altLang="en-US" sz="2400" b="1" dirty="0">
                <a:ea typeface="ＭＳ Ｐゴシック" panose="020B0600070205080204" pitchFamily="34" charset="-128"/>
              </a:rPr>
              <a:t> (</a:t>
            </a:r>
            <a:r>
              <a:rPr lang="el-GR" altLang="en-US" sz="2400" b="1" dirty="0" err="1">
                <a:ea typeface="ＭＳ Ｐゴシック" panose="020B0600070205080204" pitchFamily="34" charset="-128"/>
              </a:rPr>
              <a:t>Ακράνια</a:t>
            </a:r>
            <a:r>
              <a:rPr lang="el-GR" altLang="en-US" sz="2400" b="1" dirty="0">
                <a:ea typeface="ＭＳ Ｐゴシック" panose="020B0600070205080204" pitchFamily="34" charset="-128"/>
              </a:rPr>
              <a:t>) </a:t>
            </a:r>
            <a:r>
              <a:rPr lang="el-GR" altLang="en-US" sz="2400" dirty="0">
                <a:ea typeface="ＭＳ Ｐゴシック" panose="020B0600070205080204" pitchFamily="34" charset="-128"/>
              </a:rPr>
              <a:t>και 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Σπονδυλοζώα</a:t>
            </a:r>
            <a:r>
              <a:rPr lang="el-GR" altLang="en-US" sz="2400" dirty="0">
                <a:ea typeface="ＭＳ Ｐゴシック" panose="020B0600070205080204" pitchFamily="34" charset="-128"/>
              </a:rPr>
              <a:t> (</a:t>
            </a:r>
            <a:r>
              <a:rPr lang="el-GR" altLang="en-US" sz="2400" dirty="0" err="1">
                <a:ea typeface="ＭＳ Ｐゴシック" panose="020B0600070205080204" pitchFamily="34" charset="-128"/>
              </a:rPr>
              <a:t>Κρανιωτά</a:t>
            </a:r>
            <a:r>
              <a:rPr lang="el-GR" altLang="en-US" sz="2400" dirty="0">
                <a:ea typeface="ＭＳ Ｐゴシック" panose="020B0600070205080204" pitchFamily="34" charset="-128"/>
              </a:rPr>
              <a:t>).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Τα </a:t>
            </a:r>
            <a:r>
              <a:rPr lang="el-GR" altLang="en-US" sz="2400" dirty="0">
                <a:ea typeface="ＭＳ Ｐゴシック" panose="020B0600070205080204" pitchFamily="34" charset="-128"/>
              </a:rPr>
              <a:t>τελευταία διακρίνονται σε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: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pPr marL="457200"/>
            <a:r>
              <a:rPr lang="el-GR" altLang="en-US" sz="2400" b="1" dirty="0" err="1">
                <a:ea typeface="ＭＳ Ｐゴシック" panose="020B0600070205080204" pitchFamily="34" charset="-128"/>
              </a:rPr>
              <a:t>Αμνιωτά</a:t>
            </a:r>
            <a:r>
              <a:rPr lang="el-GR" altLang="en-US" sz="2400" dirty="0">
                <a:ea typeface="ＭＳ Ｐゴシック" panose="020B0600070205080204" pitchFamily="34" charset="-128"/>
              </a:rPr>
              <a:t> (ερπετά, πουλιά και θηλαστικά) και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Αναμνιωτά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  <a:endParaRPr lang="el-GR" altLang="en-US" sz="2400" dirty="0">
              <a:ea typeface="ＭＳ Ｐゴシック" panose="020B0600070205080204" pitchFamily="34" charset="-128"/>
            </a:endParaRPr>
          </a:p>
          <a:p>
            <a:pPr marL="457200"/>
            <a:r>
              <a:rPr lang="el-GR" altLang="en-US" sz="2400" b="1" dirty="0" err="1">
                <a:ea typeface="ＭＳ Ｐゴシック" panose="020B0600070205080204" pitchFamily="34" charset="-128"/>
              </a:rPr>
              <a:t>Άγναθα</a:t>
            </a:r>
            <a:r>
              <a:rPr lang="el-GR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>
                <a:ea typeface="ＭＳ Ｐゴシック" panose="020B0600070205080204" pitchFamily="34" charset="-128"/>
              </a:rPr>
              <a:t>και </a:t>
            </a:r>
            <a:r>
              <a:rPr lang="el-GR" altLang="en-US" sz="2400" b="1" dirty="0" err="1" smtClean="0">
                <a:ea typeface="ＭＳ Ｐゴシック" panose="020B0600070205080204" pitchFamily="34" charset="-128"/>
              </a:rPr>
              <a:t>Γναθόστομα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 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1343" y="5509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251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9090" y="502286"/>
            <a:ext cx="3303270" cy="190563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Φυλογενετικό δένδρο των </a:t>
            </a:r>
            <a:r>
              <a:rPr lang="el-GR" dirty="0" err="1" smtClean="0"/>
              <a:t>Χορδωτών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Χορδωτά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6786" y="58333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l-GR" sz="1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26" y="88320"/>
            <a:ext cx="4899827" cy="6129542"/>
          </a:xfrm>
        </p:spPr>
      </p:pic>
    </p:spTree>
    <p:extLst>
      <p:ext uri="{BB962C8B-B14F-4D97-AF65-F5344CB8AC3E}">
        <p14:creationId xmlns:p14="http://schemas.microsoft.com/office/powerpoint/2010/main" val="29105227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681</TotalTime>
  <Words>2186</Words>
  <Application>Microsoft Office PowerPoint</Application>
  <PresentationFormat>On-screen Show (4:3)</PresentationFormat>
  <Paragraphs>330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Lucida Grande</vt:lpstr>
      <vt:lpstr>ＭＳ Ｐゴシック</vt:lpstr>
      <vt:lpstr>ＭＳ Ｐゴシック</vt:lpstr>
      <vt:lpstr>Tahoma</vt:lpstr>
      <vt:lpstr>Times New Roman</vt:lpstr>
      <vt:lpstr>Wingdings</vt:lpstr>
      <vt:lpstr>Θέμα του Office</vt:lpstr>
      <vt:lpstr>Ζωολογία ΙΙ</vt:lpstr>
      <vt:lpstr>Χορδωτά</vt:lpstr>
      <vt:lpstr>Ποιοι είναι οι εκπρόσωποι  της ομάδας;</vt:lpstr>
      <vt:lpstr>Η περίπτωση του αμφίξοου (Branchiostoma floridae)</vt:lpstr>
      <vt:lpstr>Όμως…</vt:lpstr>
      <vt:lpstr>Τα Χορδωτά</vt:lpstr>
      <vt:lpstr>Φυλογένεση των Χορδωτών</vt:lpstr>
      <vt:lpstr>Διαχωρισμός των Χορδωτών</vt:lpstr>
      <vt:lpstr>Φυλογενετικό δένδρο των Χορδωτών</vt:lpstr>
      <vt:lpstr>Κλαδόγραμμα των Χορδωτών 1/2</vt:lpstr>
      <vt:lpstr>Κλαδόγραμμα των Χορδωτών 2/2</vt:lpstr>
      <vt:lpstr>Τα 5 βασικά χαρακτηριστικά  των Χορδωτών</vt:lpstr>
      <vt:lpstr>Νωτιαία χορδή</vt:lpstr>
      <vt:lpstr>Ραχιαίο σωληνοειδές  νευρικό σχοινί</vt:lpstr>
      <vt:lpstr>Φαρυγγικοί θύλακες και σχισμές</vt:lpstr>
      <vt:lpstr>Ενδόστυλο (θυρεοειδής αδένας)</vt:lpstr>
      <vt:lpstr>Μεταεδρική ουρά</vt:lpstr>
      <vt:lpstr>Καταγωγή και εξέλιξη  των Χορδωτών</vt:lpstr>
      <vt:lpstr>Ποιοί είναι οι πιθανοί πρόγονοι των Σπονδυλοζώων;</vt:lpstr>
      <vt:lpstr>Είναι σωστό να κάνουμε αυτή την ερώτηση;</vt:lpstr>
      <vt:lpstr>Φυλογένεση των Μεταζώων</vt:lpstr>
      <vt:lpstr>Διακρίνουμε δύο διαφορετικές γραμμές οργανισμών ως προς την εμβρυακή ανάπτυξη</vt:lpstr>
      <vt:lpstr>Ακτινωτή αυλάκωση &amp; περιστροφική αυλάκωση</vt:lpstr>
      <vt:lpstr>Δευτεροστόμια vs. Πρωτοστομίων 1/3</vt:lpstr>
      <vt:lpstr>Δευτεροστόμια vs. Πρωτοστομίων 2/3</vt:lpstr>
      <vt:lpstr>Δευτεροστόμια vs. Πρωτοστομίων 3/3</vt:lpstr>
      <vt:lpstr>Ποικιλία των Χορδωτών</vt:lpstr>
      <vt:lpstr>Γιατί μας ενδιαφέρει η αναπτυξιακή βιολογία των πρωτόγονων Χορδωτών;</vt:lpstr>
      <vt:lpstr>Γενικά στοιχεία</vt:lpstr>
      <vt:lpstr>Ποικιλία Χορδτών</vt:lpstr>
      <vt:lpstr>Ομαδοποίηση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1/5</vt:lpstr>
      <vt:lpstr>Σημείωμα  Χρήσης Έργων Τρίτων 2/5</vt:lpstr>
      <vt:lpstr>Σημείωμα  Χρήσης Έργων Τρίτων 3/5</vt:lpstr>
      <vt:lpstr>Σημείωμα  Χρήσης Έργων Τρίτων 4/5</vt:lpstr>
      <vt:lpstr>Σημείωμα  Χρήσης Έργων Τρίτων 5/5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102</cp:revision>
  <dcterms:created xsi:type="dcterms:W3CDTF">2015-03-24T06:43:16Z</dcterms:created>
  <dcterms:modified xsi:type="dcterms:W3CDTF">2015-11-12T21:42:00Z</dcterms:modified>
</cp:coreProperties>
</file>