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sldIdLst>
    <p:sldId id="329"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30" r:id="rId35"/>
    <p:sldId id="290" r:id="rId36"/>
    <p:sldId id="295" r:id="rId37"/>
    <p:sldId id="331" r:id="rId38"/>
    <p:sldId id="332" r:id="rId39"/>
    <p:sldId id="291" r:id="rId40"/>
    <p:sldId id="294" r:id="rId41"/>
    <p:sldId id="364" r:id="rId42"/>
    <p:sldId id="365" r:id="rId43"/>
    <p:sldId id="367" r:id="rId44"/>
    <p:sldId id="368" r:id="rId45"/>
    <p:sldId id="369" r:id="rId46"/>
    <p:sldId id="366" r:id="rId47"/>
  </p:sldIdLst>
  <p:sldSz cx="9144000" cy="6858000" type="screen4x3"/>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30"/>
            <p14:sldId id="290"/>
            <p14:sldId id="295"/>
            <p14:sldId id="331"/>
            <p14:sldId id="332"/>
            <p14:sldId id="291"/>
            <p14:sldId id="294"/>
          </p14:sldIdLst>
        </p14:section>
        <p14:section name="Untitled Section" id="{0F1CB131-A6BD-43D0-B8D4-1F27CEF7A05E}">
          <p14:sldIdLst>
            <p14:sldId id="364"/>
            <p14:sldId id="365"/>
            <p14:sldId id="367"/>
            <p14:sldId id="368"/>
            <p14:sldId id="369"/>
            <p14:sldId id="3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9309"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05080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63117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20192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20477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66010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61542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13104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Ιωνάς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smileatyou.com/300/1/61/33/300-1-61-33-8.html" TargetMode="External"/><Relationship Id="rId2" Type="http://schemas.openxmlformats.org/officeDocument/2006/relationships/hyperlink" Target="http://www.zum.de/Faecher/kR/BW/greschn/jona.htm" TargetMode="External"/><Relationship Id="rId1" Type="http://schemas.openxmlformats.org/officeDocument/2006/relationships/slideLayout" Target="../slideLayouts/slideLayout2.xml"/><Relationship Id="rId4" Type="http://schemas.openxmlformats.org/officeDocument/2006/relationships/hyperlink" Target="http://biblicalstudiesblog.blogspot.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eclass.uoa.gr/courses/SOCTHEOL13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bibelwerk.ch/upload/pre/18425h480w640.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mmons.wikimedia.org/wiki/File:Map_of_Assyria.png" TargetMode="External"/><Relationship Id="rId5" Type="http://schemas.openxmlformats.org/officeDocument/2006/relationships/hyperlink" Target="http://www.zum.de/Faecher/kR/BW/greschn/jonarel.jpg" TargetMode="External"/><Relationship Id="rId4" Type="http://schemas.openxmlformats.org/officeDocument/2006/relationships/hyperlink" Target="http://www.saint.gr/photos/standard/0921/ProfitisIonas01.jp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Dore_jonah.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bs.twimg.com/profile_images/2106327675/psb_400x400.jpg" TargetMode="External"/><Relationship Id="rId5" Type="http://schemas.openxmlformats.org/officeDocument/2006/relationships/hyperlink" Target="https://commons.wikimedia.org/wiki/File:Ricinusstrauch.jpg" TargetMode="External"/><Relationship Id="rId4" Type="http://schemas.openxmlformats.org/officeDocument/2006/relationships/hyperlink" Target="http://www.academig.com/wp-content/uploads/2014/07/Jonah-500x357.jpg?ckattempt=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bibelwerk.de/sixcms/media.php/170/thumbnails/Jona_408.jpg.371931.jpg?backend_call=tr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ommons.wikimedia.org/wiki/File:Sarleinsbach_Pfarrkirche_-_Sprinzenstein-Epitaph_2g.jpg" TargetMode="External"/><Relationship Id="rId5" Type="http://schemas.openxmlformats.org/officeDocument/2006/relationships/hyperlink" Target="https://commons.wikimedia.org/wiki/File:Nineveh_Nebi_Yunus_Excavation_Bull-Man_Head.JPG" TargetMode="External"/><Relationship Id="rId4" Type="http://schemas.openxmlformats.org/officeDocument/2006/relationships/hyperlink" Target="https://en.wikipedia.org/wiki/File:Nineveh_north_palace_king_hunting_lion.jp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Jonah_catacomb.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maik.gr/wp-content/uploads/ag-Andreas-Kritis-Panselinou-nef.png" TargetMode="External"/><Relationship Id="rId4" Type="http://schemas.openxmlformats.org/officeDocument/2006/relationships/hyperlink" Target="https://commons.wikimedia.org/wiki/File:Prophet_Jonah.jp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e.wikipedia.org/wiki/Datei:Meister_des_Book_of_Lindisfarne_001.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a:solidFill>
                  <a:srgbClr val="5075BC"/>
                </a:solidFill>
              </a:rPr>
              <a:t>Χριστολογικές Μαρτυρίες της Παλαιάς Διαθήκης</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Ιωνάς</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Κι όμως</a:t>
            </a:r>
            <a:r>
              <a:rPr lang="el-GR" dirty="0" smtClean="0"/>
              <a:t>!!!</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4824"/>
            <a:ext cx="3393934" cy="4281339"/>
          </a:xfrm>
        </p:spPr>
      </p:pic>
      <p:sp>
        <p:nvSpPr>
          <p:cNvPr id="4" name="Θέση περιεχομένου 3"/>
          <p:cNvSpPr>
            <a:spLocks noGrp="1"/>
          </p:cNvSpPr>
          <p:nvPr>
            <p:ph sz="half" idx="2"/>
          </p:nvPr>
        </p:nvSpPr>
        <p:spPr>
          <a:xfrm>
            <a:off x="3995936" y="1600200"/>
            <a:ext cx="4752528" cy="4525963"/>
          </a:xfrm>
        </p:spPr>
        <p:txBody>
          <a:bodyPr>
            <a:noAutofit/>
          </a:bodyPr>
          <a:lstStyle/>
          <a:p>
            <a:pPr marL="0" indent="0">
              <a:lnSpc>
                <a:spcPts val="1800"/>
              </a:lnSpc>
              <a:spcBef>
                <a:spcPts val="0"/>
              </a:spcBef>
              <a:buNone/>
            </a:pPr>
            <a:r>
              <a:rPr lang="el-GR" sz="2000" dirty="0"/>
              <a:t>Αντιθετικά προς τις άλλες προφητείες, στην επικεφαλίδα δεν μνημονεύεται ο χρόνος συγγραφής του, ούτε το όνομα του βασιλιά του Ισραήλ ή της </a:t>
            </a:r>
            <a:r>
              <a:rPr lang="el-GR" sz="2000" dirty="0" err="1"/>
              <a:t>Νινευί</a:t>
            </a:r>
            <a:r>
              <a:rPr lang="el-GR" sz="2000" dirty="0"/>
              <a:t>! Το Τέλος της είναι ανοικτό!!! Δεν ακούγονται προρρήσεις παρά μόνον μία πρόταση: </a:t>
            </a:r>
            <a:r>
              <a:rPr lang="el-GR" sz="2000" b="1" i="1" dirty="0"/>
              <a:t>Ακόμη σαράντα μέρες και η </a:t>
            </a:r>
            <a:r>
              <a:rPr lang="el-GR" sz="2000" b="1" i="1" dirty="0" err="1"/>
              <a:t>Νινευί</a:t>
            </a:r>
            <a:r>
              <a:rPr lang="el-GR" sz="2000" b="1" i="1" dirty="0"/>
              <a:t> καταστρέφεται! </a:t>
            </a:r>
            <a:r>
              <a:rPr lang="el-GR" sz="2000" dirty="0"/>
              <a:t>(3, 4). </a:t>
            </a:r>
          </a:p>
          <a:p>
            <a:pPr marL="0" indent="0">
              <a:lnSpc>
                <a:spcPts val="1800"/>
              </a:lnSpc>
              <a:spcBef>
                <a:spcPts val="0"/>
              </a:spcBef>
              <a:buNone/>
            </a:pPr>
            <a:endParaRPr lang="el-GR" sz="2000" dirty="0"/>
          </a:p>
          <a:p>
            <a:pPr marL="0" indent="0">
              <a:lnSpc>
                <a:spcPts val="1800"/>
              </a:lnSpc>
              <a:spcBef>
                <a:spcPts val="0"/>
              </a:spcBef>
              <a:buNone/>
            </a:pPr>
            <a:r>
              <a:rPr lang="el-GR" sz="2000" dirty="0"/>
              <a:t>Στο προσκήνιο τοποθετείται η πορεία του Προφήτη. Ο Ιωνάς δεν αποστέλλεται ως κήρυκας μετάνοιας αλλά ως προάγγελος δεινών χωρίς «εάν, όταν…». Ο Ιωνάς στα μάτια των </a:t>
            </a:r>
            <a:r>
              <a:rPr lang="el-GR" sz="2000" dirty="0" err="1"/>
              <a:t>Νινευιτών</a:t>
            </a:r>
            <a:r>
              <a:rPr lang="el-GR" sz="2000" dirty="0"/>
              <a:t> δεν έχει κάποια νομιμοποίηση ή αυθεντία! Οι </a:t>
            </a:r>
            <a:r>
              <a:rPr lang="el-GR" sz="2000" dirty="0" err="1"/>
              <a:t>Νινευίτες</a:t>
            </a:r>
            <a:r>
              <a:rPr lang="el-GR" sz="2000" dirty="0"/>
              <a:t> δεν επιχειρούν να </a:t>
            </a:r>
            <a:r>
              <a:rPr lang="el-GR" sz="2000" dirty="0" err="1"/>
              <a:t>αποδράσουν</a:t>
            </a:r>
            <a:r>
              <a:rPr lang="el-GR" sz="2000" dirty="0"/>
              <a:t>, ή να απολαύσουν όσο γίνεται καλύτερα τις τελευταίες μέρες της ζωής τους. Δεν επικαλούνται το έλεος του Θεού! Κινητοποιούνται σε μετάνοια μήπως και ο Θεός ακολουθήσει το παράδειγμά τους! </a:t>
            </a:r>
          </a:p>
        </p:txBody>
      </p:sp>
      <p:sp>
        <p:nvSpPr>
          <p:cNvPr id="6" name="TextBox 5"/>
          <p:cNvSpPr txBox="1"/>
          <p:nvPr/>
        </p:nvSpPr>
        <p:spPr>
          <a:xfrm>
            <a:off x="3582035" y="5905907"/>
            <a:ext cx="265976" cy="220256"/>
          </a:xfrm>
          <a:prstGeom prst="rect">
            <a:avLst/>
          </a:prstGeom>
        </p:spPr>
        <p:txBody>
          <a:bodyPr vert="horz" wrap="square" lIns="91440" tIns="45720" rIns="91440" bIns="45720" rtlCol="0" anchor="ctr">
            <a:noAutofit/>
          </a:bodyPr>
          <a:lstStyle/>
          <a:p>
            <a:pPr algn="ctr"/>
            <a:r>
              <a:rPr lang="el-GR" sz="1500" dirty="0" smtClean="0"/>
              <a:t>9</a:t>
            </a:r>
          </a:p>
        </p:txBody>
      </p:sp>
    </p:spTree>
    <p:extLst>
      <p:ext uri="{BB962C8B-B14F-4D97-AF65-F5344CB8AC3E}">
        <p14:creationId xmlns:p14="http://schemas.microsoft.com/office/powerpoint/2010/main" val="3256279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7 - Πίνακας"/>
          <p:cNvGraphicFramePr>
            <a:graphicFrameLocks noGrp="1"/>
          </p:cNvGraphicFramePr>
          <p:nvPr>
            <p:extLst>
              <p:ext uri="{D42A27DB-BD31-4B8C-83A1-F6EECF244321}">
                <p14:modId xmlns:p14="http://schemas.microsoft.com/office/powerpoint/2010/main" val="4049989406"/>
              </p:ext>
            </p:extLst>
          </p:nvPr>
        </p:nvGraphicFramePr>
        <p:xfrm>
          <a:off x="467544" y="116631"/>
          <a:ext cx="8424936" cy="6183256"/>
        </p:xfrm>
        <a:graphic>
          <a:graphicData uri="http://schemas.openxmlformats.org/drawingml/2006/table">
            <a:tbl>
              <a:tblPr>
                <a:tableStyleId>{35758FB7-9AC5-4552-8A53-C91805E547FA}</a:tableStyleId>
              </a:tblPr>
              <a:tblGrid>
                <a:gridCol w="2664296"/>
                <a:gridCol w="5760640"/>
              </a:tblGrid>
              <a:tr h="360041">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dk1"/>
                          </a:solidFill>
                          <a:effectLst/>
                          <a:latin typeface="+mn-lt"/>
                          <a:cs typeface="+mn-cs"/>
                        </a:rPr>
                        <a:t>ΣΥΓΚΡΙΣΗ ΜΕ ΤΟ ΑΠΟΚΑΛΥΨΗ κεφ. 11</a:t>
                      </a:r>
                      <a:endParaRPr kumimoji="0" lang="el-GR" sz="20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35195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cs typeface="Times New Roman" pitchFamily="18" charset="0"/>
                        </a:rPr>
                        <a:t>ΙΩΝΑΣ</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mn-lt"/>
                          <a:cs typeface="Times New Roman" pitchFamily="18" charset="0"/>
                        </a:rPr>
                        <a:t>ΑΠΟΚΑΛΥΨΗ 11- «ΑΝΤΙ-ΩΝΑΣ»</a:t>
                      </a:r>
                    </a:p>
                  </a:txBody>
                  <a:tcPr marL="61784" marR="61784" marT="0" marB="0" horzOverflow="overflow"/>
                </a:tc>
              </a:tr>
              <a:tr h="1137514">
                <a:tc>
                  <a:txBody>
                    <a:bodyPr/>
                    <a:lstStyle/>
                    <a:p>
                      <a:pPr marL="0" marR="0" lvl="0" indent="0" algn="l" defTabSz="914400" rtl="0" eaLnBrk="1" fontAlgn="base" latinLnBrk="0" hangingPunct="1">
                        <a:lnSpc>
                          <a:spcPts val="168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mn-lt"/>
                          <a:cs typeface="Times New Roman" pitchFamily="18" charset="0"/>
                        </a:rPr>
                        <a:t>Ο Ιωνάς αποστέλλεται μόνος και χωρίς ο ίδιος να έχει κάποιο διακριτικό ότι είναι προφήτης, αφού οι </a:t>
                      </a:r>
                      <a:r>
                        <a:rPr kumimoji="0" lang="el-GR" sz="1400" b="1" i="0" u="none" strike="noStrike" cap="none" normalizeH="0" baseline="0" dirty="0" err="1" smtClean="0">
                          <a:ln>
                            <a:noFill/>
                          </a:ln>
                          <a:solidFill>
                            <a:schemeClr val="tx1"/>
                          </a:solidFill>
                          <a:effectLst/>
                          <a:latin typeface="+mn-lt"/>
                          <a:cs typeface="Times New Roman" pitchFamily="18" charset="0"/>
                        </a:rPr>
                        <a:t>Νινευίτες</a:t>
                      </a:r>
                      <a:r>
                        <a:rPr kumimoji="0" lang="el-GR" sz="1400" b="1" i="0" u="none" strike="noStrike" cap="none" normalizeH="0" baseline="0" dirty="0" smtClean="0">
                          <a:ln>
                            <a:noFill/>
                          </a:ln>
                          <a:solidFill>
                            <a:schemeClr val="tx1"/>
                          </a:solidFill>
                          <a:effectLst/>
                          <a:latin typeface="+mn-lt"/>
                          <a:cs typeface="Times New Roman" pitchFamily="18" charset="0"/>
                        </a:rPr>
                        <a:t> δεν γνώριζαν καν ότι ξεβράστηκε από το κήτος</a:t>
                      </a:r>
                    </a:p>
                  </a:txBody>
                  <a:tcPr marL="61784" marR="61784" marT="0" marB="0" horzOverflow="overflow"/>
                </a:tc>
                <a:tc>
                  <a:txBody>
                    <a:bodyPr/>
                    <a:lstStyle/>
                    <a:p>
                      <a:pPr marL="0" marR="0" lvl="0" indent="0" algn="l" defTabSz="914400" rtl="0" eaLnBrk="1" fontAlgn="base" latinLnBrk="0" hangingPunct="1">
                        <a:lnSpc>
                          <a:spcPts val="1680"/>
                        </a:lnSpc>
                        <a:spcBef>
                          <a:spcPct val="0"/>
                        </a:spcBef>
                        <a:spcAft>
                          <a:spcPct val="0"/>
                        </a:spcAft>
                        <a:buClrTx/>
                        <a:buSzTx/>
                        <a:buFontTx/>
                        <a:buNone/>
                        <a:tabLst/>
                        <a:defRPr/>
                      </a:pPr>
                      <a:r>
                        <a:rPr kumimoji="0" lang="el-GR" sz="1400" b="1" i="0" u="none" strike="noStrike" cap="none" normalizeH="0" baseline="0" dirty="0" smtClean="0">
                          <a:ln>
                            <a:noFill/>
                          </a:ln>
                          <a:solidFill>
                            <a:schemeClr val="tx1"/>
                          </a:solidFill>
                          <a:effectLst/>
                          <a:latin typeface="+mn-lt"/>
                          <a:cs typeface="Times New Roman" pitchFamily="18" charset="0"/>
                        </a:rPr>
                        <a:t>Έχουμε δύο μάρτυρες (για να είναι αξιόπιστη η μαρτυρία) με ειδική περιβολή: </a:t>
                      </a:r>
                      <a:r>
                        <a:rPr kumimoji="0" lang="el-GR" sz="1400" kern="1200" dirty="0" smtClean="0">
                          <a:solidFill>
                            <a:schemeClr val="dk1"/>
                          </a:solidFill>
                          <a:latin typeface="+mn-lt"/>
                          <a:ea typeface="+mn-ea"/>
                          <a:cs typeface="+mn-cs"/>
                        </a:rPr>
                        <a:t>Οι </a:t>
                      </a:r>
                      <a:r>
                        <a:rPr kumimoji="0" lang="el-GR" sz="1400" b="1" i="1" kern="1200" dirty="0" err="1" smtClean="0">
                          <a:solidFill>
                            <a:schemeClr val="dk1"/>
                          </a:solidFill>
                          <a:latin typeface="+mn-lt"/>
                          <a:ea typeface="+mn-ea"/>
                          <a:cs typeface="+mn-cs"/>
                        </a:rPr>
                        <a:t>σάκκοι</a:t>
                      </a:r>
                      <a:r>
                        <a:rPr kumimoji="0" lang="el-GR" sz="1400" b="1" i="1" kern="1200" dirty="0" smtClean="0">
                          <a:solidFill>
                            <a:schemeClr val="dk1"/>
                          </a:solidFill>
                          <a:latin typeface="+mn-lt"/>
                          <a:ea typeface="+mn-ea"/>
                          <a:cs typeface="+mn-cs"/>
                        </a:rPr>
                        <a:t>,</a:t>
                      </a:r>
                      <a:r>
                        <a:rPr kumimoji="0" lang="el-GR" sz="1400" b="0" i="0" kern="1200" baseline="0" dirty="0" smtClean="0">
                          <a:solidFill>
                            <a:schemeClr val="dk1"/>
                          </a:solidFill>
                          <a:latin typeface="+mn-lt"/>
                          <a:ea typeface="+mn-ea"/>
                          <a:cs typeface="+mn-cs"/>
                        </a:rPr>
                        <a:t> </a:t>
                      </a:r>
                      <a:r>
                        <a:rPr kumimoji="0" lang="el-GR" sz="1400" kern="1200" dirty="0" smtClean="0">
                          <a:solidFill>
                            <a:schemeClr val="dk1"/>
                          </a:solidFill>
                          <a:latin typeface="+mn-lt"/>
                          <a:ea typeface="+mn-ea"/>
                          <a:cs typeface="+mn-cs"/>
                        </a:rPr>
                        <a:t>με τους οποίους είναι περιβεβλημένοι, υπογραμμίζουν το προφητικό τους αξίωμα (</a:t>
                      </a:r>
                      <a:r>
                        <a:rPr kumimoji="0" lang="el-GR" sz="1400" kern="1200" dirty="0" err="1" smtClean="0">
                          <a:solidFill>
                            <a:schemeClr val="dk1"/>
                          </a:solidFill>
                          <a:latin typeface="+mn-lt"/>
                          <a:ea typeface="+mn-ea"/>
                          <a:cs typeface="+mn-cs"/>
                        </a:rPr>
                        <a:t>Ησ</a:t>
                      </a:r>
                      <a:r>
                        <a:rPr kumimoji="0" lang="el-GR" sz="1400" kern="1200" dirty="0" smtClean="0">
                          <a:solidFill>
                            <a:schemeClr val="dk1"/>
                          </a:solidFill>
                          <a:latin typeface="+mn-lt"/>
                          <a:ea typeface="+mn-ea"/>
                          <a:cs typeface="+mn-cs"/>
                        </a:rPr>
                        <a:t>. 20, 2</a:t>
                      </a:r>
                      <a:r>
                        <a:rPr kumimoji="0" lang="el-GR" sz="1400" kern="1200" baseline="30000" dirty="0" smtClean="0">
                          <a:solidFill>
                            <a:schemeClr val="dk1"/>
                          </a:solidFill>
                          <a:latin typeface="+mn-lt"/>
                          <a:ea typeface="+mn-ea"/>
                          <a:cs typeface="+mn-cs"/>
                        </a:rPr>
                        <a:t>. </a:t>
                      </a:r>
                      <a:r>
                        <a:rPr kumimoji="0" lang="el-GR" sz="1400" kern="1200" dirty="0" err="1" smtClean="0">
                          <a:solidFill>
                            <a:schemeClr val="dk1"/>
                          </a:solidFill>
                          <a:latin typeface="+mn-lt"/>
                          <a:ea typeface="+mn-ea"/>
                          <a:cs typeface="+mn-cs"/>
                        </a:rPr>
                        <a:t>Ζαχ</a:t>
                      </a:r>
                      <a:r>
                        <a:rPr kumimoji="0" lang="el-GR" sz="1400" kern="1200" dirty="0" smtClean="0">
                          <a:solidFill>
                            <a:schemeClr val="dk1"/>
                          </a:solidFill>
                          <a:latin typeface="+mn-lt"/>
                          <a:ea typeface="+mn-ea"/>
                          <a:cs typeface="+mn-cs"/>
                        </a:rPr>
                        <a:t>. 13, 4) και υποδηλώνουν ότι κηρύττουν μετάνοια (Δ’ </a:t>
                      </a:r>
                      <a:r>
                        <a:rPr kumimoji="0" lang="el-GR" sz="1400" kern="1200" dirty="0" err="1" smtClean="0">
                          <a:solidFill>
                            <a:schemeClr val="dk1"/>
                          </a:solidFill>
                          <a:latin typeface="+mn-lt"/>
                          <a:ea typeface="+mn-ea"/>
                          <a:cs typeface="+mn-cs"/>
                        </a:rPr>
                        <a:t>Βασ</a:t>
                      </a:r>
                      <a:r>
                        <a:rPr kumimoji="0" lang="el-GR" sz="1400" kern="1200" dirty="0" smtClean="0">
                          <a:solidFill>
                            <a:schemeClr val="dk1"/>
                          </a:solidFill>
                          <a:latin typeface="+mn-lt"/>
                          <a:ea typeface="+mn-ea"/>
                          <a:cs typeface="+mn-cs"/>
                        </a:rPr>
                        <a:t>. 1, 8</a:t>
                      </a:r>
                      <a:r>
                        <a:rPr kumimoji="0" lang="el-GR" sz="1400" kern="1200" baseline="30000" dirty="0" smtClean="0">
                          <a:solidFill>
                            <a:schemeClr val="dk1"/>
                          </a:solidFill>
                          <a:latin typeface="+mn-lt"/>
                          <a:ea typeface="+mn-ea"/>
                          <a:cs typeface="+mn-cs"/>
                        </a:rPr>
                        <a:t>.</a:t>
                      </a:r>
                      <a:r>
                        <a:rPr kumimoji="0" lang="el-GR" sz="1400" kern="1200" dirty="0" smtClean="0">
                          <a:solidFill>
                            <a:schemeClr val="dk1"/>
                          </a:solidFill>
                          <a:latin typeface="+mn-lt"/>
                          <a:ea typeface="+mn-ea"/>
                          <a:cs typeface="+mn-cs"/>
                        </a:rPr>
                        <a:t> 19, 2</a:t>
                      </a:r>
                      <a:r>
                        <a:rPr kumimoji="0" lang="el-GR" sz="1400" kern="1200" baseline="30000" dirty="0" smtClean="0">
                          <a:solidFill>
                            <a:schemeClr val="dk1"/>
                          </a:solidFill>
                          <a:latin typeface="+mn-lt"/>
                          <a:ea typeface="+mn-ea"/>
                          <a:cs typeface="+mn-cs"/>
                        </a:rPr>
                        <a:t>.</a:t>
                      </a:r>
                      <a:r>
                        <a:rPr kumimoji="0" lang="el-GR" sz="1400" kern="1200" dirty="0" smtClean="0">
                          <a:solidFill>
                            <a:schemeClr val="dk1"/>
                          </a:solidFill>
                          <a:latin typeface="+mn-lt"/>
                          <a:ea typeface="+mn-ea"/>
                          <a:cs typeface="+mn-cs"/>
                        </a:rPr>
                        <a:t> </a:t>
                      </a:r>
                      <a:r>
                        <a:rPr kumimoji="0" lang="el-GR" sz="1400" kern="1200" dirty="0" err="1" smtClean="0">
                          <a:solidFill>
                            <a:schemeClr val="dk1"/>
                          </a:solidFill>
                          <a:latin typeface="+mn-lt"/>
                          <a:ea typeface="+mn-ea"/>
                          <a:cs typeface="+mn-cs"/>
                        </a:rPr>
                        <a:t>πρβλ</a:t>
                      </a:r>
                      <a:r>
                        <a:rPr kumimoji="0" lang="el-GR" sz="1400" kern="1200" dirty="0" smtClean="0">
                          <a:solidFill>
                            <a:schemeClr val="dk1"/>
                          </a:solidFill>
                          <a:latin typeface="+mn-lt"/>
                          <a:ea typeface="+mn-ea"/>
                          <a:cs typeface="+mn-cs"/>
                        </a:rPr>
                        <a:t>. ένδυμα </a:t>
                      </a:r>
                      <a:r>
                        <a:rPr kumimoji="0" lang="el-GR" sz="1400" i="1" kern="1200" dirty="0" smtClean="0">
                          <a:solidFill>
                            <a:schemeClr val="dk1"/>
                          </a:solidFill>
                          <a:latin typeface="+mn-lt"/>
                          <a:ea typeface="+mn-ea"/>
                          <a:cs typeface="+mn-cs"/>
                        </a:rPr>
                        <a:t>Ιωάννη Βαπτιστή</a:t>
                      </a:r>
                      <a:r>
                        <a:rPr kumimoji="0" lang="el-GR" sz="1400" kern="1200" dirty="0" smtClean="0">
                          <a:solidFill>
                            <a:schemeClr val="dk1"/>
                          </a:solidFill>
                          <a:latin typeface="+mn-lt"/>
                          <a:ea typeface="+mn-ea"/>
                          <a:cs typeface="+mn-cs"/>
                        </a:rPr>
                        <a:t> </a:t>
                      </a:r>
                      <a:r>
                        <a:rPr kumimoji="0" lang="el-GR" sz="1400" kern="1200" dirty="0" err="1" smtClean="0">
                          <a:solidFill>
                            <a:schemeClr val="dk1"/>
                          </a:solidFill>
                          <a:latin typeface="+mn-lt"/>
                          <a:ea typeface="+mn-ea"/>
                          <a:cs typeface="+mn-cs"/>
                        </a:rPr>
                        <a:t>Μτ</a:t>
                      </a:r>
                      <a:r>
                        <a:rPr kumimoji="0" lang="el-GR" sz="1400" kern="1200" dirty="0" smtClean="0">
                          <a:solidFill>
                            <a:schemeClr val="dk1"/>
                          </a:solidFill>
                          <a:latin typeface="+mn-lt"/>
                          <a:ea typeface="+mn-ea"/>
                          <a:cs typeface="+mn-cs"/>
                        </a:rPr>
                        <a:t>. 3,  4. Εβρ. 11, 37). </a:t>
                      </a:r>
                    </a:p>
                  </a:txBody>
                  <a:tcPr marL="61784" marR="61784" marT="0" marB="0" horzOverflow="overflow"/>
                </a:tc>
              </a:tr>
              <a:tr h="21337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mn-lt"/>
                          <a:cs typeface="Times New Roman" pitchFamily="18" charset="0"/>
                        </a:rPr>
                        <a:t>Ο Ιωνάς μόνος απλώς προαναγγέλλει στους </a:t>
                      </a:r>
                      <a:r>
                        <a:rPr kumimoji="0" lang="el-GR" sz="1400" b="1" i="0" u="none" strike="noStrike" cap="none" normalizeH="0" baseline="0" dirty="0" err="1" smtClean="0">
                          <a:ln>
                            <a:noFill/>
                          </a:ln>
                          <a:solidFill>
                            <a:schemeClr val="tx1"/>
                          </a:solidFill>
                          <a:effectLst/>
                          <a:latin typeface="+mn-lt"/>
                          <a:cs typeface="Times New Roman" pitchFamily="18" charset="0"/>
                        </a:rPr>
                        <a:t>Νινευίτες</a:t>
                      </a:r>
                      <a:r>
                        <a:rPr kumimoji="0" lang="el-GR" sz="1400" b="1" i="0" u="none" strike="noStrike" cap="none" normalizeH="0" baseline="0" dirty="0" smtClean="0">
                          <a:ln>
                            <a:noFill/>
                          </a:ln>
                          <a:solidFill>
                            <a:schemeClr val="tx1"/>
                          </a:solidFill>
                          <a:effectLst/>
                          <a:latin typeface="+mn-lt"/>
                          <a:cs typeface="Times New Roman" pitchFamily="18" charset="0"/>
                        </a:rPr>
                        <a:t> την καταστροφή χωρίς να τους δηλώνει την ευκαιρία της μετάνοιας και χωρίς το κήρυγμά του να συνοδεύεται από σημεία εξουσίας</a:t>
                      </a:r>
                    </a:p>
                  </a:txBody>
                  <a:tcPr marL="61784" marR="61784" marT="0" marB="0" horzOverflow="overflow"/>
                </a:tc>
                <a:tc>
                  <a:txBody>
                    <a:bodyPr/>
                    <a:lstStyle/>
                    <a:p>
                      <a:pPr marL="0" marR="0" lvl="0" indent="0" algn="l" defTabSz="914400" rtl="0" eaLnBrk="1" fontAlgn="base" latinLnBrk="0" hangingPunct="1">
                        <a:lnSpc>
                          <a:spcPts val="1680"/>
                        </a:lnSpc>
                        <a:spcBef>
                          <a:spcPct val="0"/>
                        </a:spcBef>
                        <a:spcAft>
                          <a:spcPct val="0"/>
                        </a:spcAft>
                        <a:buClrTx/>
                        <a:buSzTx/>
                        <a:buFontTx/>
                        <a:buNone/>
                        <a:tabLst/>
                        <a:defRPr/>
                      </a:pPr>
                      <a:r>
                        <a:rPr kumimoji="0" lang="el-GR" sz="1400" kern="1200" dirty="0" smtClean="0">
                          <a:solidFill>
                            <a:schemeClr val="dk1"/>
                          </a:solidFill>
                          <a:latin typeface="+mn-lt"/>
                          <a:ea typeface="+mn-ea"/>
                          <a:cs typeface="+mn-cs"/>
                        </a:rPr>
                        <a:t>Αυτοί</a:t>
                      </a:r>
                      <a:r>
                        <a:rPr kumimoji="0" lang="el-GR" sz="1400" kern="1200" baseline="0" dirty="0" smtClean="0">
                          <a:solidFill>
                            <a:schemeClr val="dk1"/>
                          </a:solidFill>
                          <a:latin typeface="+mn-lt"/>
                          <a:ea typeface="+mn-ea"/>
                          <a:cs typeface="+mn-cs"/>
                        </a:rPr>
                        <a:t> οι δύο </a:t>
                      </a:r>
                      <a:r>
                        <a:rPr kumimoji="0" lang="el-GR" sz="1400" kern="1200" dirty="0" smtClean="0">
                          <a:solidFill>
                            <a:schemeClr val="dk1"/>
                          </a:solidFill>
                          <a:latin typeface="+mn-lt"/>
                          <a:ea typeface="+mn-ea"/>
                          <a:cs typeface="+mn-cs"/>
                        </a:rPr>
                        <a:t>Χριστοί πραγματοποιούν</a:t>
                      </a:r>
                      <a:r>
                        <a:rPr kumimoji="0" lang="el-GR" sz="1400" kern="1200" baseline="0" dirty="0" smtClean="0">
                          <a:solidFill>
                            <a:schemeClr val="dk1"/>
                          </a:solidFill>
                          <a:latin typeface="+mn-lt"/>
                          <a:ea typeface="+mn-ea"/>
                          <a:cs typeface="+mn-cs"/>
                        </a:rPr>
                        <a:t> </a:t>
                      </a:r>
                      <a:r>
                        <a:rPr kumimoji="0" lang="el-GR" sz="1400" kern="1200" dirty="0" smtClean="0">
                          <a:solidFill>
                            <a:schemeClr val="dk1"/>
                          </a:solidFill>
                          <a:latin typeface="+mn-lt"/>
                          <a:ea typeface="+mn-ea"/>
                          <a:cs typeface="+mn-cs"/>
                        </a:rPr>
                        <a:t>καταπληκτικά σημεία, τα οποία συνοδεύουν το κήρυγμά τους και συνδέονται με το τριμερές Σύμπαν. </a:t>
                      </a:r>
                      <a:r>
                        <a:rPr kumimoji="0" lang="el-GR" sz="1400" b="1" u="sng" kern="1200" dirty="0" smtClean="0">
                          <a:solidFill>
                            <a:schemeClr val="dk1"/>
                          </a:solidFill>
                          <a:latin typeface="+mn-lt"/>
                          <a:ea typeface="+mn-ea"/>
                          <a:cs typeface="+mn-cs"/>
                        </a:rPr>
                        <a:t>Αυτοί</a:t>
                      </a:r>
                      <a:r>
                        <a:rPr kumimoji="0" lang="el-GR" sz="1400" kern="1200" dirty="0" smtClean="0">
                          <a:solidFill>
                            <a:schemeClr val="dk1"/>
                          </a:solidFill>
                          <a:latin typeface="+mn-lt"/>
                          <a:ea typeface="+mn-ea"/>
                          <a:cs typeface="+mn-cs"/>
                        </a:rPr>
                        <a:t> (και όχι άλλοι ψευδοπροφήτες) έχουν την </a:t>
                      </a:r>
                      <a:r>
                        <a:rPr kumimoji="0" lang="el-GR" sz="1400" b="1" u="sng" kern="1200" dirty="0" smtClean="0">
                          <a:solidFill>
                            <a:schemeClr val="dk1"/>
                          </a:solidFill>
                          <a:latin typeface="+mn-lt"/>
                          <a:ea typeface="+mn-ea"/>
                          <a:cs typeface="+mn-cs"/>
                        </a:rPr>
                        <a:t>εξουσία</a:t>
                      </a:r>
                      <a:r>
                        <a:rPr kumimoji="0" lang="el-GR" sz="1400" kern="1200" dirty="0" smtClean="0">
                          <a:solidFill>
                            <a:schemeClr val="dk1"/>
                          </a:solidFill>
                          <a:latin typeface="+mn-lt"/>
                          <a:ea typeface="+mn-ea"/>
                          <a:cs typeface="+mn-cs"/>
                        </a:rPr>
                        <a:t> μιμούμενοι τον προφήτη Ηλία να κλείνουν τον </a:t>
                      </a:r>
                      <a:r>
                        <a:rPr kumimoji="0" lang="el-GR" sz="1400" i="1" kern="1200" dirty="0" smtClean="0">
                          <a:solidFill>
                            <a:schemeClr val="dk1"/>
                          </a:solidFill>
                          <a:latin typeface="+mn-lt"/>
                          <a:ea typeface="+mn-ea"/>
                          <a:cs typeface="+mn-cs"/>
                        </a:rPr>
                        <a:t>ουρανό </a:t>
                      </a:r>
                      <a:r>
                        <a:rPr kumimoji="0" lang="el-GR" sz="1400" kern="1200" dirty="0" smtClean="0">
                          <a:solidFill>
                            <a:schemeClr val="dk1"/>
                          </a:solidFill>
                          <a:latin typeface="+mn-lt"/>
                          <a:ea typeface="+mn-ea"/>
                          <a:cs typeface="+mn-cs"/>
                        </a:rPr>
                        <a:t>για να μη βρέχει (11, 6</a:t>
                      </a:r>
                      <a:r>
                        <a:rPr kumimoji="0" lang="el-GR" sz="1400" kern="1200" baseline="30000" dirty="0" smtClean="0">
                          <a:solidFill>
                            <a:schemeClr val="dk1"/>
                          </a:solidFill>
                          <a:latin typeface="+mn-lt"/>
                          <a:ea typeface="+mn-ea"/>
                          <a:cs typeface="+mn-cs"/>
                        </a:rPr>
                        <a:t>α</a:t>
                      </a:r>
                      <a:r>
                        <a:rPr kumimoji="0" lang="el-GR" sz="1400" kern="1200" dirty="0" smtClean="0">
                          <a:solidFill>
                            <a:schemeClr val="dk1"/>
                          </a:solidFill>
                          <a:latin typeface="+mn-lt"/>
                          <a:ea typeface="+mn-ea"/>
                          <a:cs typeface="+mn-cs"/>
                        </a:rPr>
                        <a:t>), να μετατρέπουν τα ύδατα σε αίμα όπως ο Μωυσής (</a:t>
                      </a:r>
                      <a:r>
                        <a:rPr kumimoji="0" lang="el-GR" sz="1400" kern="1200" dirty="0" err="1" smtClean="0">
                          <a:solidFill>
                            <a:schemeClr val="dk1"/>
                          </a:solidFill>
                          <a:latin typeface="+mn-lt"/>
                          <a:ea typeface="+mn-ea"/>
                          <a:cs typeface="+mn-cs"/>
                        </a:rPr>
                        <a:t>πρβλ</a:t>
                      </a:r>
                      <a:r>
                        <a:rPr kumimoji="0" lang="el-GR" sz="1400" kern="1200" dirty="0" smtClean="0">
                          <a:solidFill>
                            <a:schemeClr val="dk1"/>
                          </a:solidFill>
                          <a:latin typeface="+mn-lt"/>
                          <a:ea typeface="+mn-ea"/>
                          <a:cs typeface="+mn-cs"/>
                        </a:rPr>
                        <a:t>. Εξ. 7, 17-19), , και να πατάσσουν τη γη με όποια πληγή και όσες φορές θελήσουν. Οι μάρτυρες συνεπώς επιτελούν πιο εντυπωσιακά σημεία από τον ίδιο τον Ιησού, ο οποίος αρνήθηκε να πραγματοποιήσει </a:t>
                      </a:r>
                      <a:r>
                        <a:rPr kumimoji="0" lang="el-GR" sz="1400" i="1" kern="1200" dirty="0" err="1" smtClean="0">
                          <a:solidFill>
                            <a:schemeClr val="dk1"/>
                          </a:solidFill>
                          <a:latin typeface="+mn-lt"/>
                          <a:ea typeface="+mn-ea"/>
                          <a:cs typeface="+mn-cs"/>
                        </a:rPr>
                        <a:t>σημείον</a:t>
                      </a:r>
                      <a:r>
                        <a:rPr kumimoji="0" lang="el-GR" sz="1400" i="1" kern="1200" dirty="0" smtClean="0">
                          <a:solidFill>
                            <a:schemeClr val="dk1"/>
                          </a:solidFill>
                          <a:latin typeface="+mn-lt"/>
                          <a:ea typeface="+mn-ea"/>
                          <a:cs typeface="+mn-cs"/>
                        </a:rPr>
                        <a:t> εκ του ουρανού</a:t>
                      </a:r>
                      <a:r>
                        <a:rPr kumimoji="0" lang="el-GR" sz="1400" kern="1200" dirty="0" smtClean="0">
                          <a:solidFill>
                            <a:schemeClr val="dk1"/>
                          </a:solidFill>
                          <a:latin typeface="+mn-lt"/>
                          <a:ea typeface="+mn-ea"/>
                          <a:cs typeface="+mn-cs"/>
                        </a:rPr>
                        <a:t> (</a:t>
                      </a:r>
                      <a:r>
                        <a:rPr kumimoji="0" lang="el-GR" sz="1400" kern="1200" dirty="0" err="1" smtClean="0">
                          <a:solidFill>
                            <a:schemeClr val="dk1"/>
                          </a:solidFill>
                          <a:latin typeface="+mn-lt"/>
                          <a:ea typeface="+mn-ea"/>
                          <a:cs typeface="+mn-cs"/>
                        </a:rPr>
                        <a:t>Μτ</a:t>
                      </a:r>
                      <a:r>
                        <a:rPr kumimoji="0" lang="el-GR" sz="1400" kern="1200" dirty="0" smtClean="0">
                          <a:solidFill>
                            <a:schemeClr val="dk1"/>
                          </a:solidFill>
                          <a:latin typeface="+mn-lt"/>
                          <a:ea typeface="+mn-ea"/>
                          <a:cs typeface="+mn-cs"/>
                        </a:rPr>
                        <a:t>. 12, 38-9). Επαληθεύουν έτσι την υπόσχεση του Κυρίου τους στον αποχαιρετιστήριο λόγο Του στον Ιωάννη (</a:t>
                      </a:r>
                      <a:r>
                        <a:rPr kumimoji="0" lang="el-GR" sz="1400" b="1" i="1" kern="1200" dirty="0" err="1" smtClean="0">
                          <a:solidFill>
                            <a:schemeClr val="dk1"/>
                          </a:solidFill>
                          <a:latin typeface="+mn-lt"/>
                          <a:ea typeface="+mn-ea"/>
                          <a:cs typeface="+mn-cs"/>
                        </a:rPr>
                        <a:t>μείζονα</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τούτων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ποιήσει</a:t>
                      </a:r>
                      <a:r>
                        <a:rPr kumimoji="0" lang="el-GR" sz="1400" kern="1200" dirty="0" smtClean="0">
                          <a:solidFill>
                            <a:schemeClr val="dk1"/>
                          </a:solidFill>
                          <a:latin typeface="+mn-lt"/>
                          <a:ea typeface="+mn-ea"/>
                          <a:cs typeface="+mn-cs"/>
                        </a:rPr>
                        <a:t> 14, 12).</a:t>
                      </a:r>
                    </a:p>
                  </a:txBody>
                  <a:tcPr marL="61784" marR="61784" marT="0" marB="0" horzOverflow="overflow"/>
                </a:tc>
              </a:tr>
              <a:tr h="20637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mn-lt"/>
                          <a:cs typeface="Times New Roman" pitchFamily="18" charset="0"/>
                        </a:rPr>
                        <a:t>Οι κάτοικοι της Νινευί μεταστρέφονται και μετανοούν. Το τέλος του Ιωνά παραμένει άγνωστο!!!</a:t>
                      </a:r>
                    </a:p>
                  </a:txBody>
                  <a:tcPr marL="61784" marR="61784"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kern="1200" dirty="0" smtClean="0">
                          <a:solidFill>
                            <a:schemeClr val="dk1"/>
                          </a:solidFill>
                          <a:latin typeface="+mn-lt"/>
                          <a:ea typeface="+mn-ea"/>
                          <a:cs typeface="+mn-cs"/>
                        </a:rPr>
                        <a:t>ΤΟ ΤΕΛΟΣ ΤΩΝ ΜΑΡΤΥΡΩΝ ΚΑΤΑΡΧΑΣ ΤΡΑΓΙΚΟ:</a:t>
                      </a:r>
                      <a:r>
                        <a:rPr kumimoji="0" lang="el-GR" sz="1400" kern="1200" baseline="0" dirty="0" smtClean="0">
                          <a:solidFill>
                            <a:schemeClr val="dk1"/>
                          </a:solidFill>
                          <a:latin typeface="+mn-lt"/>
                          <a:ea typeface="+mn-ea"/>
                          <a:cs typeface="+mn-cs"/>
                        </a:rPr>
                        <a:t> Στην μεγάλη Πόλη,</a:t>
                      </a:r>
                      <a:r>
                        <a:rPr kumimoji="0" lang="el-GR" sz="1400" kern="1200" dirty="0" smtClean="0">
                          <a:solidFill>
                            <a:schemeClr val="dk1"/>
                          </a:solidFill>
                          <a:latin typeface="+mn-lt"/>
                          <a:ea typeface="+mn-ea"/>
                          <a:cs typeface="+mn-cs"/>
                        </a:rPr>
                        <a:t> η οποία </a:t>
                      </a:r>
                      <a:r>
                        <a:rPr kumimoji="0" lang="el-GR" sz="1400" b="1" i="1" kern="1200" dirty="0" smtClean="0">
                          <a:solidFill>
                            <a:schemeClr val="dk1"/>
                          </a:solidFill>
                          <a:latin typeface="+mn-lt"/>
                          <a:ea typeface="+mn-ea"/>
                          <a:cs typeface="+mn-cs"/>
                        </a:rPr>
                        <a:t>πνευματικώς καλείται Σόδομα και </a:t>
                      </a:r>
                      <a:r>
                        <a:rPr kumimoji="0" lang="el-GR" sz="1400" kern="1200" dirty="0" smtClean="0">
                          <a:solidFill>
                            <a:schemeClr val="dk1"/>
                          </a:solidFill>
                          <a:latin typeface="+mn-lt"/>
                          <a:ea typeface="+mn-ea"/>
                          <a:cs typeface="+mn-cs"/>
                        </a:rPr>
                        <a:t>Αίγυπτος και πιθανότατα ταυτίζεται με την</a:t>
                      </a:r>
                      <a:r>
                        <a:rPr kumimoji="0" lang="el-GR" sz="1400" b="1" i="1" kern="1200" dirty="0" smtClean="0">
                          <a:solidFill>
                            <a:schemeClr val="dk1"/>
                          </a:solidFill>
                          <a:latin typeface="+mn-lt"/>
                          <a:ea typeface="+mn-ea"/>
                          <a:cs typeface="+mn-cs"/>
                        </a:rPr>
                        <a:t> αγία </a:t>
                      </a:r>
                      <a:r>
                        <a:rPr kumimoji="0" lang="el-GR" sz="1400" b="1" i="1" kern="1200" cap="all" dirty="0" smtClean="0">
                          <a:solidFill>
                            <a:schemeClr val="dk1"/>
                          </a:solidFill>
                          <a:latin typeface="+mn-lt"/>
                          <a:ea typeface="+mn-ea"/>
                          <a:cs typeface="+mn-cs"/>
                        </a:rPr>
                        <a:t>π</a:t>
                      </a:r>
                      <a:r>
                        <a:rPr kumimoji="0" lang="el-GR" sz="1400" b="1" i="1" kern="1200" dirty="0" smtClean="0">
                          <a:solidFill>
                            <a:schemeClr val="dk1"/>
                          </a:solidFill>
                          <a:latin typeface="+mn-lt"/>
                          <a:ea typeface="+mn-ea"/>
                          <a:cs typeface="+mn-cs"/>
                        </a:rPr>
                        <a:t>όλη - ΙΕΡΟΥΣΑΛΗΜ </a:t>
                      </a:r>
                      <a:r>
                        <a:rPr kumimoji="0" lang="el-GR" sz="1400" kern="1200" dirty="0" smtClean="0">
                          <a:solidFill>
                            <a:schemeClr val="dk1"/>
                          </a:solidFill>
                          <a:latin typeface="+mn-lt"/>
                          <a:ea typeface="+mn-ea"/>
                          <a:cs typeface="+mn-cs"/>
                        </a:rPr>
                        <a:t>του στ. 2. το </a:t>
                      </a:r>
                      <a:r>
                        <a:rPr kumimoji="0" lang="el-GR" sz="1400" kern="1200" cap="all" dirty="0" smtClean="0">
                          <a:solidFill>
                            <a:schemeClr val="dk1"/>
                          </a:solidFill>
                          <a:latin typeface="+mn-lt"/>
                          <a:ea typeface="+mn-ea"/>
                          <a:cs typeface="+mn-cs"/>
                        </a:rPr>
                        <a:t>θ</a:t>
                      </a:r>
                      <a:r>
                        <a:rPr kumimoji="0" lang="el-GR" sz="1400" kern="1200" dirty="0" smtClean="0">
                          <a:solidFill>
                            <a:schemeClr val="dk1"/>
                          </a:solidFill>
                          <a:latin typeface="+mn-lt"/>
                          <a:ea typeface="+mn-ea"/>
                          <a:cs typeface="+mn-cs"/>
                        </a:rPr>
                        <a:t>ηρίο/ο Αντίχριστος συντρίβει σφαγιάζει τους μάρτυρες και</a:t>
                      </a:r>
                      <a:r>
                        <a:rPr kumimoji="0" lang="el-GR" sz="1400" kern="1200" baseline="0" dirty="0" smtClean="0">
                          <a:solidFill>
                            <a:schemeClr val="dk1"/>
                          </a:solidFill>
                          <a:latin typeface="+mn-lt"/>
                          <a:ea typeface="+mn-ea"/>
                          <a:cs typeface="+mn-cs"/>
                        </a:rPr>
                        <a:t> τα πτώματά τους παραμένουν άταφα (έσχατος ονειδισμός)</a:t>
                      </a:r>
                      <a:r>
                        <a:rPr kumimoji="0" lang="el-GR" sz="1400" kern="1200" dirty="0" smtClean="0">
                          <a:solidFill>
                            <a:schemeClr val="dk1"/>
                          </a:solidFill>
                          <a:latin typeface="+mn-lt"/>
                          <a:ea typeface="+mn-ea"/>
                          <a:cs typeface="+mn-cs"/>
                        </a:rPr>
                        <a:t>. Θεατές</a:t>
                      </a:r>
                      <a:r>
                        <a:rPr kumimoji="0" lang="el-GR" sz="1400" kern="1200" baseline="0" dirty="0" smtClean="0">
                          <a:solidFill>
                            <a:schemeClr val="dk1"/>
                          </a:solidFill>
                          <a:latin typeface="+mn-lt"/>
                          <a:ea typeface="+mn-ea"/>
                          <a:cs typeface="+mn-cs"/>
                        </a:rPr>
                        <a:t> </a:t>
                      </a:r>
                      <a:r>
                        <a:rPr kumimoji="0" lang="el-GR" sz="1400" kern="1200" dirty="0" smtClean="0">
                          <a:solidFill>
                            <a:schemeClr val="dk1"/>
                          </a:solidFill>
                          <a:latin typeface="+mn-lt"/>
                          <a:ea typeface="+mn-ea"/>
                          <a:cs typeface="+mn-cs"/>
                        </a:rPr>
                        <a:t>αυτής της σφαγής γίνονται επί 3 ½ μέρες όλοι οι λαοί και τα έθνη, τα οποία την έχουν καταπατήσει. ΟΛΟΙ ΧΑΙΡΟΝΤΑΙ και ΑΝΤΑΛΛΑΣΣΟΥΝ</a:t>
                      </a:r>
                      <a:r>
                        <a:rPr kumimoji="0" lang="el-GR" sz="1400" kern="1200" baseline="0" dirty="0" smtClean="0">
                          <a:solidFill>
                            <a:schemeClr val="dk1"/>
                          </a:solidFill>
                          <a:latin typeface="+mn-lt"/>
                          <a:ea typeface="+mn-ea"/>
                          <a:cs typeface="+mn-cs"/>
                        </a:rPr>
                        <a:t> ΔΩΡΑ. ΣΤΟ ΤΕΛΟΣ ΌΜΩΣ ΠΡΑΓΜΑΤΟΠΟΙΕΙΤΑΙ Η ΑΝΑΛΗΨΗ και </a:t>
                      </a:r>
                      <a:r>
                        <a:rPr kumimoji="0" lang="el-GR" sz="1400" kern="1200" dirty="0" smtClean="0">
                          <a:solidFill>
                            <a:schemeClr val="dk1"/>
                          </a:solidFill>
                          <a:latin typeface="+mn-lt"/>
                          <a:ea typeface="+mn-ea"/>
                          <a:cs typeface="+mn-cs"/>
                        </a:rPr>
                        <a:t>σεισμός, ο οποίος προκαλεί την πτώση του 1/10 της πόλεως και το θάνατο 7.000. Τα 9/10 της Πόλης σώζονται!</a:t>
                      </a:r>
                      <a:endParaRPr kumimoji="0" lang="el-GR" sz="1400" b="0"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4" name="TextBox 3"/>
          <p:cNvSpPr txBox="1"/>
          <p:nvPr/>
        </p:nvSpPr>
        <p:spPr>
          <a:xfrm>
            <a:off x="8676456" y="6021288"/>
            <a:ext cx="288032" cy="288032"/>
          </a:xfrm>
          <a:prstGeom prst="rect">
            <a:avLst/>
          </a:prstGeom>
        </p:spPr>
        <p:txBody>
          <a:bodyPr vert="horz" wrap="square" lIns="91440" tIns="45720" rIns="91440" bIns="45720" rtlCol="0" anchor="ctr">
            <a:normAutofit fontScale="85000" lnSpcReduction="20000"/>
          </a:bodyPr>
          <a:lstStyle/>
          <a:p>
            <a:pPr algn="ctr"/>
            <a:r>
              <a:rPr lang="el-GR" dirty="0" smtClean="0"/>
              <a:t>2</a:t>
            </a:r>
          </a:p>
        </p:txBody>
      </p:sp>
    </p:spTree>
    <p:extLst>
      <p:ext uri="{BB962C8B-B14F-4D97-AF65-F5344CB8AC3E}">
        <p14:creationId xmlns:p14="http://schemas.microsoft.com/office/powerpoint/2010/main" val="96974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smtClean="0"/>
              <a:t>ΑΛΛΑΓΗ-ΕΠΙΣΤΡΟΦΗ</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2274193"/>
            <a:ext cx="3712565" cy="2846536"/>
          </a:xfrm>
        </p:spPr>
      </p:pic>
      <p:sp>
        <p:nvSpPr>
          <p:cNvPr id="4" name="Θέση περιεχομένου 3"/>
          <p:cNvSpPr>
            <a:spLocks noGrp="1"/>
          </p:cNvSpPr>
          <p:nvPr>
            <p:ph sz="half" idx="2"/>
          </p:nvPr>
        </p:nvSpPr>
        <p:spPr>
          <a:xfrm>
            <a:off x="3964085" y="1124744"/>
            <a:ext cx="4856387" cy="5145435"/>
          </a:xfrm>
        </p:spPr>
        <p:txBody>
          <a:bodyPr>
            <a:noAutofit/>
          </a:bodyPr>
          <a:lstStyle/>
          <a:p>
            <a:pPr marL="0" indent="0">
              <a:lnSpc>
                <a:spcPts val="1700"/>
              </a:lnSpc>
              <a:spcBef>
                <a:spcPts val="0"/>
              </a:spcBef>
              <a:buNone/>
            </a:pPr>
            <a:r>
              <a:rPr lang="el-GR" sz="1900" dirty="0">
                <a:cs typeface="Times New Roman" pitchFamily="18" charset="0"/>
              </a:rPr>
              <a:t>Το βιβλίο του Ιωνά αφηγείται μια περιπέτεια </a:t>
            </a:r>
            <a:r>
              <a:rPr lang="el-GR" sz="1900" b="1" dirty="0">
                <a:cs typeface="Times New Roman" pitchFamily="18" charset="0"/>
              </a:rPr>
              <a:t>όπου κανένας δεν εξέρχεται όπως εισέρχεται εκτός ίσως από έναν</a:t>
            </a:r>
            <a:r>
              <a:rPr lang="el-GR" sz="1900" dirty="0">
                <a:cs typeface="Times New Roman" pitchFamily="18" charset="0"/>
              </a:rPr>
              <a:t>! Ναύτες, άνθρωποι και ζώα (!) της ακόμη και ο ίδιος ο Θεός αλλάζουν- «μετανοούν». Οι ναύτες ενώ στην αρχή της φουρτούνας φωνάζει έκαστος τον Θεό του, στο τέλος επικαλούνται τον </a:t>
            </a:r>
            <a:r>
              <a:rPr lang="el-GR" sz="1900" dirty="0" err="1">
                <a:cs typeface="Times New Roman" pitchFamily="18" charset="0"/>
              </a:rPr>
              <a:t>Γιαχβέ</a:t>
            </a:r>
            <a:r>
              <a:rPr lang="el-GR" sz="1900" dirty="0">
                <a:cs typeface="Times New Roman" pitchFamily="18" charset="0"/>
              </a:rPr>
              <a:t>. Το ίδιο και οι κάτοικοι της </a:t>
            </a:r>
            <a:r>
              <a:rPr lang="el-GR" sz="1900" i="1" dirty="0">
                <a:cs typeface="Times New Roman" pitchFamily="18" charset="0"/>
              </a:rPr>
              <a:t>πόλης της μεγάλης</a:t>
            </a:r>
            <a:r>
              <a:rPr lang="el-GR" sz="1900" dirty="0">
                <a:cs typeface="Times New Roman" pitchFamily="18" charset="0"/>
              </a:rPr>
              <a:t>. Ο ίδιος ο </a:t>
            </a:r>
            <a:r>
              <a:rPr lang="el-GR" sz="1900" dirty="0" err="1">
                <a:cs typeface="Times New Roman" pitchFamily="18" charset="0"/>
              </a:rPr>
              <a:t>Γιαχβέ</a:t>
            </a:r>
            <a:r>
              <a:rPr lang="el-GR" sz="1900" dirty="0">
                <a:cs typeface="Times New Roman" pitchFamily="18" charset="0"/>
              </a:rPr>
              <a:t> «μετανοεί» από την οργή φανερώνοντας το έλεός (</a:t>
            </a:r>
            <a:r>
              <a:rPr lang="de-DE" sz="1900" dirty="0" err="1">
                <a:cs typeface="Times New Roman" pitchFamily="18" charset="0"/>
              </a:rPr>
              <a:t>rahem</a:t>
            </a:r>
            <a:r>
              <a:rPr lang="el-GR" sz="1900" dirty="0">
                <a:cs typeface="Times New Roman" pitchFamily="18" charset="0"/>
              </a:rPr>
              <a:t>=</a:t>
            </a:r>
            <a:r>
              <a:rPr lang="de-DE" sz="1900" dirty="0">
                <a:cs typeface="Times New Roman" pitchFamily="18" charset="0"/>
              </a:rPr>
              <a:t> </a:t>
            </a:r>
            <a:r>
              <a:rPr lang="el-GR" sz="1900" b="1" dirty="0">
                <a:cs typeface="Times New Roman" pitchFamily="18" charset="0"/>
              </a:rPr>
              <a:t>τα μητρικά Του σπλάχνα!)</a:t>
            </a:r>
            <a:r>
              <a:rPr lang="el-GR" sz="1900" dirty="0">
                <a:cs typeface="Times New Roman" pitchFamily="18" charset="0"/>
              </a:rPr>
              <a:t>. Όταν </a:t>
            </a:r>
            <a:r>
              <a:rPr lang="el-GR" sz="1900" i="1" dirty="0">
                <a:cs typeface="Times New Roman" pitchFamily="18" charset="0"/>
              </a:rPr>
              <a:t>επιστρέφει (=μετανοεί)</a:t>
            </a:r>
            <a:r>
              <a:rPr lang="el-GR" sz="1900" dirty="0">
                <a:cs typeface="Times New Roman" pitchFamily="18" charset="0"/>
              </a:rPr>
              <a:t> ο άνθρωπος από την κακία, βιώνει την εγγύτητα του Θεού.</a:t>
            </a:r>
          </a:p>
          <a:p>
            <a:pPr marL="0" indent="0">
              <a:lnSpc>
                <a:spcPts val="1700"/>
              </a:lnSpc>
              <a:spcBef>
                <a:spcPts val="0"/>
              </a:spcBef>
              <a:buNone/>
            </a:pPr>
            <a:r>
              <a:rPr lang="el-GR" sz="1900" dirty="0">
                <a:cs typeface="Times New Roman" pitchFamily="18" charset="0"/>
              </a:rPr>
              <a:t>Κανένας δεν είναι σκλαβωμένος στην καταγωγή (</a:t>
            </a:r>
            <a:r>
              <a:rPr lang="en-US" sz="1900" dirty="0">
                <a:cs typeface="Times New Roman" pitchFamily="18" charset="0"/>
              </a:rPr>
              <a:t>DNA)</a:t>
            </a:r>
            <a:r>
              <a:rPr lang="el-GR" sz="1900" dirty="0">
                <a:cs typeface="Times New Roman" pitchFamily="18" charset="0"/>
              </a:rPr>
              <a:t> του, στο παρελθόν, στο κακό</a:t>
            </a:r>
            <a:r>
              <a:rPr lang="en-US" sz="1900" dirty="0">
                <a:cs typeface="Times New Roman" pitchFamily="18" charset="0"/>
              </a:rPr>
              <a:t>,</a:t>
            </a:r>
            <a:r>
              <a:rPr lang="el-GR" sz="1900" dirty="0">
                <a:cs typeface="Times New Roman" pitchFamily="18" charset="0"/>
              </a:rPr>
              <a:t> στη μοίρα. Υπάρχει δυνατότητα σωτηρίας, όταν </a:t>
            </a:r>
            <a:r>
              <a:rPr lang="el-GR" sz="1900" b="1" dirty="0">
                <a:cs typeface="Times New Roman" pitchFamily="18" charset="0"/>
              </a:rPr>
              <a:t>εμπιστεύεται </a:t>
            </a:r>
            <a:r>
              <a:rPr lang="el-GR" sz="1900" dirty="0">
                <a:cs typeface="Times New Roman" pitchFamily="18" charset="0"/>
              </a:rPr>
              <a:t>κάποιος αποκλειστικά στον Θεό και αλλάζει: </a:t>
            </a:r>
            <a:r>
              <a:rPr lang="el-GR" sz="1900" i="1" dirty="0" err="1"/>
              <a:t>καὶ</a:t>
            </a:r>
            <a:r>
              <a:rPr lang="el-GR" sz="1900" i="1" dirty="0"/>
              <a:t> </a:t>
            </a:r>
            <a:r>
              <a:rPr lang="el-GR" sz="1900" i="1" dirty="0" err="1"/>
              <a:t>ἐνεπίστευσαν</a:t>
            </a:r>
            <a:r>
              <a:rPr lang="el-GR" sz="1900" i="1" dirty="0"/>
              <a:t> </a:t>
            </a:r>
            <a:r>
              <a:rPr lang="el-GR" sz="1900" i="1" dirty="0" err="1"/>
              <a:t>οἱ</a:t>
            </a:r>
            <a:r>
              <a:rPr lang="el-GR" sz="1900" i="1" dirty="0"/>
              <a:t> </a:t>
            </a:r>
            <a:r>
              <a:rPr lang="el-GR" sz="1900" i="1" dirty="0" err="1"/>
              <a:t>ἄνδρες</a:t>
            </a:r>
            <a:r>
              <a:rPr lang="el-GR" sz="1900" i="1" dirty="0"/>
              <a:t> </a:t>
            </a:r>
            <a:r>
              <a:rPr lang="el-GR" sz="1900" i="1" dirty="0" err="1"/>
              <a:t>Νινευη</a:t>
            </a:r>
            <a:r>
              <a:rPr lang="el-GR" sz="1900" i="1" dirty="0"/>
              <a:t> </a:t>
            </a:r>
            <a:r>
              <a:rPr lang="el-GR" sz="1900" i="1" dirty="0" err="1"/>
              <a:t>τῷ</a:t>
            </a:r>
            <a:r>
              <a:rPr lang="el-GR" sz="1900" i="1" dirty="0"/>
              <a:t> </a:t>
            </a:r>
            <a:r>
              <a:rPr lang="el-GR" sz="1900" i="1" dirty="0" err="1"/>
              <a:t>Θεῷ</a:t>
            </a:r>
            <a:r>
              <a:rPr lang="el-GR" sz="1900" i="1" dirty="0"/>
              <a:t>  </a:t>
            </a:r>
            <a:r>
              <a:rPr lang="en-US" sz="1900" dirty="0"/>
              <a:t>(3</a:t>
            </a:r>
            <a:r>
              <a:rPr lang="el-GR" sz="1900" dirty="0"/>
              <a:t>, </a:t>
            </a:r>
            <a:r>
              <a:rPr lang="en-US" sz="1900" dirty="0"/>
              <a:t>5)</a:t>
            </a:r>
            <a:r>
              <a:rPr lang="el-GR" sz="1900" dirty="0"/>
              <a:t>. </a:t>
            </a:r>
            <a:r>
              <a:rPr lang="el-GR" sz="1900" i="1" dirty="0"/>
              <a:t>Και πάσαν την </a:t>
            </a:r>
            <a:r>
              <a:rPr lang="el-GR" sz="1900" i="1" dirty="0" err="1"/>
              <a:t>ζωήν</a:t>
            </a:r>
            <a:r>
              <a:rPr lang="el-GR" sz="1900" i="1" dirty="0"/>
              <a:t> ημών Χριστώ τω Θεώ </a:t>
            </a:r>
            <a:r>
              <a:rPr lang="el-GR" sz="1900" i="1" dirty="0" err="1"/>
              <a:t>παραθώμεθα</a:t>
            </a:r>
            <a:endParaRPr lang="el-GR" sz="1900" i="1" dirty="0"/>
          </a:p>
          <a:p>
            <a:pPr marL="0" indent="0">
              <a:lnSpc>
                <a:spcPts val="1700"/>
              </a:lnSpc>
              <a:spcBef>
                <a:spcPts val="0"/>
              </a:spcBef>
              <a:buNone/>
            </a:pPr>
            <a:r>
              <a:rPr lang="el-GR" sz="1900" dirty="0">
                <a:cs typeface="Times New Roman" pitchFamily="18" charset="0"/>
              </a:rPr>
              <a:t>Όταν ο Ιωνάς αποδιδράσκει του Θεού προς την </a:t>
            </a:r>
            <a:r>
              <a:rPr lang="el-GR" sz="1900" dirty="0" err="1">
                <a:cs typeface="Times New Roman" pitchFamily="18" charset="0"/>
              </a:rPr>
              <a:t>Θαρσείς</a:t>
            </a:r>
            <a:r>
              <a:rPr lang="el-GR" sz="1900" dirty="0">
                <a:cs typeface="Times New Roman" pitchFamily="18" charset="0"/>
              </a:rPr>
              <a:t>/την Ισπανία (;) η σχέση εμπιστοσύνης κατακερματίζεται. Ο Διάλογος μαζί Του αποκαθίσταται στην κοιλιά του </a:t>
            </a:r>
            <a:r>
              <a:rPr lang="el-GR" sz="1900" dirty="0" smtClean="0">
                <a:cs typeface="Times New Roman" pitchFamily="18" charset="0"/>
              </a:rPr>
              <a:t>κήτους</a:t>
            </a:r>
            <a:r>
              <a:rPr lang="el-GR" sz="1900" dirty="0" smtClean="0"/>
              <a:t>.</a:t>
            </a:r>
            <a:endParaRPr lang="el-GR" sz="1900" dirty="0">
              <a:cs typeface="Times New Roman" pitchFamily="18" charset="0"/>
            </a:endParaRPr>
          </a:p>
        </p:txBody>
      </p:sp>
      <p:sp>
        <p:nvSpPr>
          <p:cNvPr id="6" name="TextBox 5"/>
          <p:cNvSpPr txBox="1"/>
          <p:nvPr/>
        </p:nvSpPr>
        <p:spPr>
          <a:xfrm>
            <a:off x="3522951" y="5120729"/>
            <a:ext cx="428139" cy="259397"/>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73527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txBody>
          <a:bodyPr>
            <a:normAutofit fontScale="90000"/>
          </a:bodyPr>
          <a:lstStyle/>
          <a:p>
            <a:r>
              <a:rPr lang="el-GR" dirty="0"/>
              <a:t>ΠΟΛΛΑ ΕΡΩΤΗΜΑΤΑ</a:t>
            </a:r>
            <a:br>
              <a:rPr lang="el-GR" dirty="0"/>
            </a:br>
            <a:r>
              <a:rPr lang="el-GR" dirty="0"/>
              <a:t>ΚΑΙ </a:t>
            </a:r>
            <a:r>
              <a:rPr lang="el-GR" dirty="0" smtClean="0"/>
              <a:t>ΕΝΑ </a:t>
            </a:r>
            <a:r>
              <a:rPr lang="el-GR" dirty="0"/>
              <a:t>ΤΕΛΟΣ … ΑΝΟΙΚΤΟ</a:t>
            </a:r>
            <a:r>
              <a:rPr lang="el-GR" dirty="0" smtClean="0"/>
              <a:t>!</a:t>
            </a:r>
            <a:endParaRPr lang="el-GR" dirty="0"/>
          </a:p>
        </p:txBody>
      </p:sp>
      <p:sp>
        <p:nvSpPr>
          <p:cNvPr id="3" name="Θέση περιεχομένου 2"/>
          <p:cNvSpPr>
            <a:spLocks noGrp="1"/>
          </p:cNvSpPr>
          <p:nvPr>
            <p:ph sz="half" idx="1"/>
          </p:nvPr>
        </p:nvSpPr>
        <p:spPr>
          <a:xfrm>
            <a:off x="395536" y="1484784"/>
            <a:ext cx="5544616" cy="4752528"/>
          </a:xfrm>
        </p:spPr>
        <p:txBody>
          <a:bodyPr>
            <a:noAutofit/>
          </a:bodyPr>
          <a:lstStyle/>
          <a:p>
            <a:pPr marL="0" indent="0">
              <a:lnSpc>
                <a:spcPts val="1900"/>
              </a:lnSpc>
              <a:spcBef>
                <a:spcPts val="0"/>
              </a:spcBef>
              <a:buNone/>
            </a:pPr>
            <a:r>
              <a:rPr lang="el-GR" sz="2000" dirty="0" smtClean="0"/>
              <a:t>Καταιγισμός </a:t>
            </a:r>
            <a:r>
              <a:rPr lang="el-GR" sz="2000" dirty="0"/>
              <a:t>ερωτημάτων προς τον Ιωνά από το περιβάλλον και τον Θεό του:</a:t>
            </a:r>
          </a:p>
          <a:p>
            <a:pPr marL="180000" indent="-180000">
              <a:lnSpc>
                <a:spcPts val="1900"/>
              </a:lnSpc>
              <a:spcBef>
                <a:spcPts val="0"/>
              </a:spcBef>
              <a:buAutoNum type="arabicPeriod"/>
            </a:pPr>
            <a:r>
              <a:rPr lang="el-GR" sz="2000" b="1" i="1" dirty="0"/>
              <a:t>Πώς μπορείς να κοιμάσαι; </a:t>
            </a:r>
            <a:r>
              <a:rPr lang="el-GR" sz="2000" dirty="0"/>
              <a:t>Σήκω και φώναξε </a:t>
            </a:r>
            <a:r>
              <a:rPr lang="el-GR" sz="2000" dirty="0" smtClean="0"/>
              <a:t>στον </a:t>
            </a:r>
            <a:r>
              <a:rPr lang="el-GR" sz="2000" dirty="0"/>
              <a:t>Θεό σου! </a:t>
            </a:r>
          </a:p>
          <a:p>
            <a:pPr marL="180000" indent="-180000">
              <a:lnSpc>
                <a:spcPts val="1900"/>
              </a:lnSpc>
              <a:spcBef>
                <a:spcPts val="0"/>
              </a:spcBef>
              <a:buAutoNum type="arabicPeriod"/>
            </a:pPr>
            <a:r>
              <a:rPr lang="el-GR" sz="2000" b="1" i="1" dirty="0"/>
              <a:t>Ποιο είναι το επάγγελμά σου και από πού έρχεσαι; Ποια είναι η χώρα σου και από ποιον λαό κατάγεσαι; </a:t>
            </a:r>
            <a:r>
              <a:rPr lang="el-GR" sz="2000" dirty="0"/>
              <a:t>Στο πρώτο δεν απαντά και στο δεύτερο: </a:t>
            </a:r>
            <a:r>
              <a:rPr lang="el-GR" sz="2000" i="1" dirty="0"/>
              <a:t>είμαι Εβραίος, τον Θεό του ουρανού σέβομαι</a:t>
            </a:r>
            <a:r>
              <a:rPr lang="el-GR" sz="2000" dirty="0"/>
              <a:t>.</a:t>
            </a:r>
          </a:p>
          <a:p>
            <a:pPr marL="180000" indent="-180000">
              <a:lnSpc>
                <a:spcPts val="1900"/>
              </a:lnSpc>
              <a:spcBef>
                <a:spcPts val="0"/>
              </a:spcBef>
              <a:buFontTx/>
              <a:buAutoNum type="arabicPeriod"/>
            </a:pPr>
            <a:r>
              <a:rPr lang="el-GR" sz="2000" b="1" i="1" dirty="0" smtClean="0"/>
              <a:t>Τι </a:t>
            </a:r>
            <a:r>
              <a:rPr lang="el-GR" sz="2000" b="1" i="1" dirty="0"/>
              <a:t>πρέπει να κάνουμε με σένα; </a:t>
            </a:r>
            <a:r>
              <a:rPr lang="el-GR" sz="2000" dirty="0"/>
              <a:t>Και τότε προσεύχονται εκείνοι –όχι αυτός!- στον </a:t>
            </a:r>
            <a:r>
              <a:rPr lang="el-GR" sz="2000" dirty="0" err="1"/>
              <a:t>Γιαχβέ</a:t>
            </a:r>
            <a:r>
              <a:rPr lang="el-GR" sz="2000" dirty="0"/>
              <a:t> </a:t>
            </a:r>
          </a:p>
          <a:p>
            <a:pPr marL="180000" indent="-457200">
              <a:lnSpc>
                <a:spcPts val="1900"/>
              </a:lnSpc>
              <a:spcBef>
                <a:spcPts val="0"/>
              </a:spcBef>
              <a:buNone/>
            </a:pPr>
            <a:r>
              <a:rPr lang="el-GR" sz="2000" dirty="0" smtClean="0"/>
              <a:t>   να </a:t>
            </a:r>
            <a:r>
              <a:rPr lang="el-GR" sz="2000" dirty="0"/>
              <a:t>μην τους ενοχοποιήσει. Κι όταν τον πετούν και ηρεμεί η θάλασσα ασπάζονται τη «θρησκεία» του. Άθελά του ο Ιωνάς τους άλλαξε! Ο Ιωνάς προσεύχεται για α’ φορά στην κοιλιά του </a:t>
            </a:r>
            <a:r>
              <a:rPr lang="el-GR" sz="2000" dirty="0" smtClean="0"/>
              <a:t>κήτους. </a:t>
            </a:r>
          </a:p>
          <a:p>
            <a:pPr marL="180000" indent="-457200">
              <a:lnSpc>
                <a:spcPts val="1900"/>
              </a:lnSpc>
              <a:spcBef>
                <a:spcPts val="0"/>
              </a:spcBef>
              <a:buNone/>
            </a:pPr>
            <a:r>
              <a:rPr lang="el-GR" sz="2000" b="1" i="1" dirty="0" smtClean="0"/>
              <a:t>4.Ποιος </a:t>
            </a:r>
            <a:r>
              <a:rPr lang="el-GR" sz="2000" b="1" i="1" dirty="0"/>
              <a:t>ξέρει;</a:t>
            </a:r>
            <a:r>
              <a:rPr lang="el-GR" sz="2000" b="1" i="1" dirty="0">
                <a:solidFill>
                  <a:srgbClr val="C00000"/>
                </a:solidFill>
              </a:rPr>
              <a:t> Ίσως </a:t>
            </a:r>
            <a:r>
              <a:rPr lang="el-GR" sz="2000" b="1" i="1" dirty="0"/>
              <a:t>αλλάξει γνώμη ο Θεός. </a:t>
            </a:r>
            <a:r>
              <a:rPr lang="el-GR" sz="2000" b="1" i="1" dirty="0">
                <a:solidFill>
                  <a:srgbClr val="C00000"/>
                </a:solidFill>
              </a:rPr>
              <a:t>Ίσως </a:t>
            </a:r>
            <a:r>
              <a:rPr lang="el-GR" sz="2000" b="1" i="1" dirty="0"/>
              <a:t>σταματήσει τη μεγάλη του οργή και δεν καταστραφούμε</a:t>
            </a:r>
            <a:r>
              <a:rPr lang="el-GR" sz="2000" dirty="0"/>
              <a:t> (3, 9). Δεν ξέρουν τον Θεό του Ιωνά. Τους αρκεί το ίσως όπως και στους ναύτες: ίσως μας λυπηθεί και σωθούμε!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2060848"/>
            <a:ext cx="2962672" cy="1669869"/>
          </a:xfrm>
        </p:spPr>
      </p:pic>
      <p:sp>
        <p:nvSpPr>
          <p:cNvPr id="6" name="TextBox 5"/>
          <p:cNvSpPr txBox="1"/>
          <p:nvPr/>
        </p:nvSpPr>
        <p:spPr>
          <a:xfrm>
            <a:off x="6372200" y="3897052"/>
            <a:ext cx="2386608" cy="1251284"/>
          </a:xfrm>
          <a:prstGeom prst="rect">
            <a:avLst/>
          </a:prstGeom>
        </p:spPr>
        <p:txBody>
          <a:bodyPr vert="horz" wrap="square" lIns="91440" tIns="45720" rIns="91440" bIns="45720" rtlCol="0" anchor="ctr">
            <a:noAutofit/>
          </a:bodyPr>
          <a:lstStyle/>
          <a:p>
            <a:pPr algn="ctr">
              <a:lnSpc>
                <a:spcPts val="1900"/>
              </a:lnSpc>
            </a:pPr>
            <a:r>
              <a:rPr lang="el-GR" sz="2000" b="1" dirty="0"/>
              <a:t>Χαρακτηριστικά τα  ΊΣΩΣ</a:t>
            </a:r>
          </a:p>
          <a:p>
            <a:pPr algn="ctr">
              <a:lnSpc>
                <a:spcPts val="1900"/>
              </a:lnSpc>
            </a:pPr>
            <a:r>
              <a:rPr lang="el-GR" sz="2000" b="1" dirty="0"/>
              <a:t>ΠΟΥ ΟΔΗΓΟΥΝ ΟΜΩΣ ΣΤΗ ΣΩΤΗΡΙΑ</a:t>
            </a:r>
            <a:r>
              <a:rPr lang="el-GR" sz="2000" b="1" dirty="0" smtClean="0"/>
              <a:t>!!!</a:t>
            </a:r>
            <a:endParaRPr lang="el-GR" sz="2000" b="1" dirty="0"/>
          </a:p>
        </p:txBody>
      </p:sp>
      <p:sp>
        <p:nvSpPr>
          <p:cNvPr id="7" name="TextBox 6"/>
          <p:cNvSpPr txBox="1"/>
          <p:nvPr/>
        </p:nvSpPr>
        <p:spPr>
          <a:xfrm>
            <a:off x="5940152" y="3424789"/>
            <a:ext cx="428139" cy="259397"/>
          </a:xfrm>
          <a:prstGeom prst="rect">
            <a:avLst/>
          </a:prstGeom>
        </p:spPr>
        <p:txBody>
          <a:bodyPr vert="horz" wrap="square" lIns="91440" tIns="45720" rIns="91440" bIns="45720" rtlCol="0" anchor="ctr">
            <a:noAutofit/>
          </a:bodyPr>
          <a:lstStyle/>
          <a:p>
            <a:pPr algn="ctr"/>
            <a:r>
              <a:rPr lang="el-GR" sz="1500" dirty="0" smtClean="0"/>
              <a:t>11</a:t>
            </a:r>
          </a:p>
        </p:txBody>
      </p:sp>
    </p:spTree>
    <p:extLst>
      <p:ext uri="{BB962C8B-B14F-4D97-AF65-F5344CB8AC3E}">
        <p14:creationId xmlns:p14="http://schemas.microsoft.com/office/powerpoint/2010/main" val="117643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717062"/>
            <a:ext cx="3527262" cy="2952686"/>
          </a:xfrm>
        </p:spPr>
      </p:pic>
      <p:sp>
        <p:nvSpPr>
          <p:cNvPr id="4" name="Θέση περιεχομένου 3"/>
          <p:cNvSpPr>
            <a:spLocks noGrp="1"/>
          </p:cNvSpPr>
          <p:nvPr>
            <p:ph sz="half" idx="2"/>
          </p:nvPr>
        </p:nvSpPr>
        <p:spPr>
          <a:xfrm>
            <a:off x="3922798" y="260648"/>
            <a:ext cx="4825666" cy="5865515"/>
          </a:xfrm>
        </p:spPr>
        <p:txBody>
          <a:bodyPr>
            <a:noAutofit/>
          </a:bodyPr>
          <a:lstStyle/>
          <a:p>
            <a:pPr marL="216000" indent="-216000">
              <a:lnSpc>
                <a:spcPts val="2100"/>
              </a:lnSpc>
              <a:spcBef>
                <a:spcPts val="0"/>
              </a:spcBef>
              <a:buAutoNum type="arabicPeriod"/>
            </a:pPr>
            <a:r>
              <a:rPr lang="el-GR" sz="2000" dirty="0">
                <a:solidFill>
                  <a:srgbClr val="000000"/>
                </a:solidFill>
                <a:cs typeface="Times New Roman" pitchFamily="18" charset="0"/>
              </a:rPr>
              <a:t>Ρωτά κι ο Θεός: </a:t>
            </a:r>
            <a:r>
              <a:rPr lang="el-GR" sz="2000" i="1" dirty="0">
                <a:solidFill>
                  <a:srgbClr val="000000"/>
                </a:solidFill>
                <a:cs typeface="Times New Roman" pitchFamily="18" charset="0"/>
              </a:rPr>
              <a:t>είναι σωστό να θυμώνεις Ιωνά;</a:t>
            </a:r>
            <a:r>
              <a:rPr lang="el-GR" sz="2000" dirty="0">
                <a:solidFill>
                  <a:srgbClr val="000000"/>
                </a:solidFill>
                <a:cs typeface="Times New Roman" pitchFamily="18" charset="0"/>
              </a:rPr>
              <a:t> (4, 4). Αυτός δεν απαντά!</a:t>
            </a:r>
          </a:p>
          <a:p>
            <a:pPr marL="216000" indent="-216000">
              <a:lnSpc>
                <a:spcPts val="2100"/>
              </a:lnSpc>
              <a:spcBef>
                <a:spcPts val="0"/>
              </a:spcBef>
              <a:buAutoNum type="arabicPeriod"/>
            </a:pPr>
            <a:r>
              <a:rPr lang="el-GR" sz="2000" dirty="0">
                <a:solidFill>
                  <a:srgbClr val="000000"/>
                </a:solidFill>
                <a:cs typeface="Times New Roman" pitchFamily="18" charset="0"/>
              </a:rPr>
              <a:t>Ο Θεός προστατεύει με το πλατύφυλλο φυτό </a:t>
            </a:r>
            <a:r>
              <a:rPr lang="el-GR" sz="2000" dirty="0" err="1">
                <a:solidFill>
                  <a:srgbClr val="000000"/>
                </a:solidFill>
                <a:cs typeface="Times New Roman" pitchFamily="18" charset="0"/>
              </a:rPr>
              <a:t>ρίκινος</a:t>
            </a:r>
            <a:r>
              <a:rPr lang="el-GR" sz="2000" dirty="0">
                <a:solidFill>
                  <a:srgbClr val="000000"/>
                </a:solidFill>
                <a:cs typeface="Times New Roman" pitchFamily="18" charset="0"/>
              </a:rPr>
              <a:t> (</a:t>
            </a:r>
            <a:r>
              <a:rPr lang="el-GR" sz="2000" dirty="0" err="1">
                <a:solidFill>
                  <a:srgbClr val="000000"/>
                </a:solidFill>
                <a:cs typeface="Times New Roman" pitchFamily="18" charset="0"/>
              </a:rPr>
              <a:t>ρετσινολαδιά</a:t>
            </a:r>
            <a:r>
              <a:rPr lang="el-GR" sz="2000" dirty="0">
                <a:solidFill>
                  <a:srgbClr val="000000"/>
                </a:solidFill>
                <a:cs typeface="Times New Roman" pitchFamily="18" charset="0"/>
              </a:rPr>
              <a:t>). Για α’ φορά χαίρεται ο Ιωνάς ΑΛΛΆ με τον εαυτό του. Όταν μετά ξεράθηκε και οργίζεται τότε τον ρωτά: </a:t>
            </a:r>
            <a:r>
              <a:rPr lang="el-GR" sz="2000" i="1" dirty="0">
                <a:solidFill>
                  <a:srgbClr val="000000"/>
                </a:solidFill>
                <a:cs typeface="Times New Roman" pitchFamily="18" charset="0"/>
              </a:rPr>
              <a:t>είναι σωστό να θυμώνεις Ιωνά εξαιτίας αυτού του φυτού; Χαρακτηριστική </a:t>
            </a:r>
            <a:r>
              <a:rPr lang="el-GR" sz="2000" dirty="0">
                <a:solidFill>
                  <a:srgbClr val="000000"/>
                </a:solidFill>
                <a:cs typeface="Times New Roman" pitchFamily="18" charset="0"/>
              </a:rPr>
              <a:t>η τελευταία ερώτηση-παρατήρηση: </a:t>
            </a:r>
          </a:p>
          <a:p>
            <a:pPr marL="216000" indent="-216000">
              <a:lnSpc>
                <a:spcPts val="2100"/>
              </a:lnSpc>
              <a:spcBef>
                <a:spcPts val="0"/>
              </a:spcBef>
              <a:buAutoNum type="arabicPeriod"/>
            </a:pPr>
            <a:r>
              <a:rPr lang="el-GR" sz="2000" dirty="0"/>
              <a:t>«</a:t>
            </a:r>
            <a:r>
              <a:rPr lang="el-GR" sz="2000" b="1" i="1" dirty="0"/>
              <a:t>Πρόσεξε Ιωνά: Εσύ ούτε κοπίασες γι'  αυτό το φυτό ούτε το 'κάνες να μεγαλώσει. Μόνο του μεγάλωσε μέσα σε μια νύχια και την άλλη μέρα ξερά­θηκε. Κι όμως λυπήθηκες γι' αυτό! Εγώ δεν έπρεπε να λυπηθώ για τη "Νινευή, τη μεγάλη πόλη; Σ' αυτήν υπάρχουν περισσότεροι από </a:t>
            </a:r>
            <a:r>
              <a:rPr lang="el-GR" sz="2000" b="1" i="1" dirty="0" err="1"/>
              <a:t>εκατόν</a:t>
            </a:r>
            <a:r>
              <a:rPr lang="el-GR" sz="2000" b="1" i="1" dirty="0"/>
              <a:t> είκοσι χιλιάδες άνθρωποι, που δεν ξέρουν να ξεχωρίσουν το αριστερό τους χέρι από το δεξί. Επίσης εκεί υπάρχουν και πολλά ζώα</a:t>
            </a:r>
            <a:r>
              <a:rPr lang="el-GR" sz="2000" dirty="0" smtClean="0"/>
              <a:t>!»</a:t>
            </a:r>
            <a:endParaRPr lang="el-GR" sz="2000" dirty="0"/>
          </a:p>
        </p:txBody>
      </p:sp>
      <p:sp>
        <p:nvSpPr>
          <p:cNvPr id="6" name="TextBox 5"/>
          <p:cNvSpPr txBox="1"/>
          <p:nvPr/>
        </p:nvSpPr>
        <p:spPr>
          <a:xfrm>
            <a:off x="3494659" y="4669748"/>
            <a:ext cx="428139" cy="259397"/>
          </a:xfrm>
          <a:prstGeom prst="rect">
            <a:avLst/>
          </a:prstGeom>
        </p:spPr>
        <p:txBody>
          <a:bodyPr vert="horz" wrap="square" lIns="91440" tIns="45720" rIns="91440" bIns="45720" rtlCol="0" anchor="ctr">
            <a:noAutofit/>
          </a:bodyPr>
          <a:lstStyle/>
          <a:p>
            <a:pPr algn="ctr"/>
            <a:r>
              <a:rPr lang="el-GR" sz="1500" dirty="0" smtClean="0"/>
              <a:t>12</a:t>
            </a:r>
          </a:p>
        </p:txBody>
      </p:sp>
    </p:spTree>
    <p:extLst>
      <p:ext uri="{BB962C8B-B14F-4D97-AF65-F5344CB8AC3E}">
        <p14:creationId xmlns:p14="http://schemas.microsoft.com/office/powerpoint/2010/main" val="360596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67544" y="1988840"/>
            <a:ext cx="6192688" cy="4309939"/>
          </a:xfrm>
        </p:spPr>
        <p:txBody>
          <a:bodyPr>
            <a:noAutofit/>
          </a:bodyPr>
          <a:lstStyle/>
          <a:p>
            <a:pPr marL="0" indent="0">
              <a:lnSpc>
                <a:spcPts val="1800"/>
              </a:lnSpc>
              <a:spcBef>
                <a:spcPts val="0"/>
              </a:spcBef>
              <a:buNone/>
            </a:pPr>
            <a:r>
              <a:rPr lang="el-GR" sz="1800" dirty="0"/>
              <a:t>ΜΙΑ ΕΝΑΛΛΑΚΤΙΚΗ ΠΡΟΣΕΓΓΙΣΗ Σύμφωνα με τον </a:t>
            </a:r>
            <a:r>
              <a:rPr lang="en-US" sz="1800" dirty="0"/>
              <a:t>C.G. Jung</a:t>
            </a:r>
            <a:r>
              <a:rPr lang="el-GR" sz="1800" dirty="0"/>
              <a:t> η «πραγματικότητα του κόσμου»  βρίσκεται σε </a:t>
            </a:r>
            <a:r>
              <a:rPr lang="el-GR" sz="1800" dirty="0" err="1"/>
              <a:t>διαδραστικότητα</a:t>
            </a:r>
            <a:r>
              <a:rPr lang="el-GR" sz="1800" dirty="0"/>
              <a:t> με την «αλήθεια της ψυχής». Ο άνθρωπος αντιλαμβάνεται τον κόσμο όπως βιώνει τα ενδότερα της ύπαρξής του. Ο Ιωνάς «</a:t>
            </a:r>
            <a:r>
              <a:rPr lang="el-GR" sz="1800" dirty="0" err="1"/>
              <a:t>θεοΛογεί</a:t>
            </a:r>
            <a:r>
              <a:rPr lang="el-GR" sz="1800" dirty="0"/>
              <a:t>» με πράξεις της Δημιουργίας εκ του μη Όντος και του Χάους και εικόνες αρχετυπικές που επαναλήφθηκαν και στην Έξοδο. Η φυγή -</a:t>
            </a:r>
            <a:r>
              <a:rPr lang="el-GR" sz="1800" dirty="0" smtClean="0"/>
              <a:t> </a:t>
            </a:r>
            <a:r>
              <a:rPr lang="el-GR" sz="1800" dirty="0"/>
              <a:t>το κρυφτούλι μας </a:t>
            </a:r>
            <a:r>
              <a:rPr lang="el-GR" sz="1800" i="1" dirty="0"/>
              <a:t>μακριά από το πρόσωπο του </a:t>
            </a:r>
            <a:r>
              <a:rPr lang="el-GR" sz="1800" i="1" dirty="0" err="1"/>
              <a:t>Γιαχβέ</a:t>
            </a:r>
            <a:r>
              <a:rPr lang="el-GR" sz="1800" dirty="0"/>
              <a:t>, μακριά από τον εαυτό και την </a:t>
            </a:r>
            <a:r>
              <a:rPr lang="el-GR" sz="1800" i="1" dirty="0" smtClean="0"/>
              <a:t>κλήση </a:t>
            </a:r>
            <a:r>
              <a:rPr lang="el-GR" sz="1800" dirty="0" smtClean="0"/>
              <a:t>- το </a:t>
            </a:r>
            <a:r>
              <a:rPr lang="el-GR" sz="1800" dirty="0"/>
              <a:t>λόγο ύπαρξής του οδηγεί στην άβυσσο της κατάθλιψης (1, 5) όπου αποδεσμεύονται οι δυνάμεις του Χάους, βιώνεται ο αρχέγονος κατακλυσμός. Είναι η νύχτα της κρίσης, ο ζοφερός φόβος του θανάτου!  Το κήτος της θάλασσας του σκότους του ασυνειδήτου απειλεί να μας καταπιεί. Εκεί στη μήτρα του Άδη δεν υπάρχουν διέξοδοι φυγής ενώπιον της πραγματικότητας! Από εκεί, όμως, η ύπαρξη </a:t>
            </a:r>
            <a:r>
              <a:rPr lang="el-GR" sz="1800" dirty="0" smtClean="0"/>
              <a:t>κραυγάζει - προσεύχεται </a:t>
            </a:r>
            <a:r>
              <a:rPr lang="el-GR" sz="1800" dirty="0"/>
              <a:t>εκ </a:t>
            </a:r>
            <a:r>
              <a:rPr lang="el-GR" sz="1800" dirty="0" err="1"/>
              <a:t>βαθέων</a:t>
            </a:r>
            <a:r>
              <a:rPr lang="el-GR" sz="1800" dirty="0"/>
              <a:t>, αναζητά το Ναό (= εγγύτητα του Θεού)! Και έτσι μεταφέρεται σε μια καινούργια ακτή. </a:t>
            </a:r>
            <a:r>
              <a:rPr lang="el-GR" sz="1800" dirty="0" err="1"/>
              <a:t>Πρβλ</a:t>
            </a:r>
            <a:r>
              <a:rPr lang="el-GR" sz="1800" dirty="0"/>
              <a:t>. την κραυγή του Γέροντα ΣΙΛΟΥΑΝΟΎ και την απάντηση του Θεού της αγάπης και του ελέους: </a:t>
            </a:r>
            <a:r>
              <a:rPr lang="el-GR" sz="1800" b="1" i="1" dirty="0"/>
              <a:t>Κράτα την ψυχή σου στον Άδη και μην απελπίζεσαι!</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0232" y="2729018"/>
            <a:ext cx="2281567" cy="2899833"/>
          </a:xfr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4624"/>
            <a:ext cx="7398280" cy="1944216"/>
          </a:xfrm>
          <a:prstGeom prst="rect">
            <a:avLst/>
          </a:prstGeom>
        </p:spPr>
      </p:pic>
      <p:sp>
        <p:nvSpPr>
          <p:cNvPr id="7" name="TextBox 6"/>
          <p:cNvSpPr txBox="1"/>
          <p:nvPr/>
        </p:nvSpPr>
        <p:spPr>
          <a:xfrm>
            <a:off x="8157765" y="1732202"/>
            <a:ext cx="428139" cy="259397"/>
          </a:xfrm>
          <a:prstGeom prst="rect">
            <a:avLst/>
          </a:prstGeom>
        </p:spPr>
        <p:txBody>
          <a:bodyPr vert="horz" wrap="square" lIns="91440" tIns="45720" rIns="91440" bIns="45720" rtlCol="0" anchor="ctr">
            <a:noAutofit/>
          </a:bodyPr>
          <a:lstStyle/>
          <a:p>
            <a:pPr algn="ctr"/>
            <a:r>
              <a:rPr lang="el-GR" sz="1500" dirty="0" smtClean="0"/>
              <a:t>13</a:t>
            </a:r>
          </a:p>
        </p:txBody>
      </p:sp>
      <p:sp>
        <p:nvSpPr>
          <p:cNvPr id="8" name="TextBox 7"/>
          <p:cNvSpPr txBox="1"/>
          <p:nvPr/>
        </p:nvSpPr>
        <p:spPr>
          <a:xfrm>
            <a:off x="8513660" y="5628851"/>
            <a:ext cx="428139" cy="259397"/>
          </a:xfrm>
          <a:prstGeom prst="rect">
            <a:avLst/>
          </a:prstGeom>
        </p:spPr>
        <p:txBody>
          <a:bodyPr vert="horz" wrap="square" lIns="91440" tIns="45720" rIns="91440" bIns="45720" rtlCol="0" anchor="ctr">
            <a:noAutofit/>
          </a:bodyPr>
          <a:lstStyle/>
          <a:p>
            <a:pPr algn="ctr"/>
            <a:r>
              <a:rPr lang="el-GR" sz="1500" dirty="0" smtClean="0"/>
              <a:t>14</a:t>
            </a:r>
          </a:p>
        </p:txBody>
      </p:sp>
    </p:spTree>
    <p:extLst>
      <p:ext uri="{BB962C8B-B14F-4D97-AF65-F5344CB8AC3E}">
        <p14:creationId xmlns:p14="http://schemas.microsoft.com/office/powerpoint/2010/main" val="215538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Μηνύματα του </a:t>
            </a:r>
            <a:r>
              <a:rPr lang="el-GR" dirty="0" smtClean="0"/>
              <a:t>Ιωνά</a:t>
            </a:r>
            <a:endParaRPr lang="el-GR" dirty="0"/>
          </a:p>
        </p:txBody>
      </p:sp>
      <p:sp>
        <p:nvSpPr>
          <p:cNvPr id="3" name="Θέση περιεχομένου 2"/>
          <p:cNvSpPr>
            <a:spLocks noGrp="1"/>
          </p:cNvSpPr>
          <p:nvPr>
            <p:ph idx="1"/>
          </p:nvPr>
        </p:nvSpPr>
        <p:spPr/>
        <p:txBody>
          <a:bodyPr>
            <a:noAutofit/>
          </a:bodyPr>
          <a:lstStyle/>
          <a:p>
            <a:pPr marL="252000" indent="-252000">
              <a:spcBef>
                <a:spcPts val="600"/>
              </a:spcBef>
            </a:pPr>
            <a:r>
              <a:rPr lang="el-GR" sz="2200" b="1" dirty="0"/>
              <a:t>Αληθινή Προφητεία, κι όμως δεν εκπληρώνεται!!! </a:t>
            </a:r>
            <a:r>
              <a:rPr lang="el-GR" sz="2200" dirty="0"/>
              <a:t>Προφητείες που αφορούν στη συμφορά δεν εκπληρώνονται </a:t>
            </a:r>
            <a:r>
              <a:rPr lang="el-GR" sz="2200" b="1" dirty="0"/>
              <a:t>διότι μετανοεί ο ίδιος ο Θεός</a:t>
            </a:r>
            <a:r>
              <a:rPr lang="el-GR" sz="2200" dirty="0"/>
              <a:t>. Κατόπιν ο Ιωνάς δεν οργίζεται ένεκα της </a:t>
            </a:r>
            <a:r>
              <a:rPr lang="el-GR" sz="2200" dirty="0" err="1"/>
              <a:t>χαρίτωσης</a:t>
            </a:r>
            <a:r>
              <a:rPr lang="el-GR" sz="2200" dirty="0"/>
              <a:t> του αμαρτωλού ή του ξένου έθνους αλλά διότι δεν εκπληρώνεται ο λόγος του.</a:t>
            </a:r>
          </a:p>
          <a:p>
            <a:pPr marL="252000" indent="-252000">
              <a:spcBef>
                <a:spcPts val="600"/>
              </a:spcBef>
            </a:pPr>
            <a:r>
              <a:rPr lang="el-GR" sz="2200" dirty="0"/>
              <a:t>Το καταπληκτικό ερώτημα </a:t>
            </a:r>
            <a:r>
              <a:rPr lang="el-GR" sz="2200" i="1" dirty="0"/>
              <a:t>ποιος ξέρει αν αλλάξει γνώμη ο Θεός;</a:t>
            </a:r>
            <a:r>
              <a:rPr lang="el-GR" sz="2200" dirty="0"/>
              <a:t> (3, 9) αποδεικνύει ότι η χάρη του Θεού </a:t>
            </a:r>
            <a:r>
              <a:rPr lang="el-GR" sz="2200" b="1" dirty="0"/>
              <a:t>δεν υπακούει σε αυτοματισμούς</a:t>
            </a:r>
            <a:r>
              <a:rPr lang="el-GR" sz="2200" dirty="0"/>
              <a:t> αλλά είναι ελεύθερο δώρο (βλ. </a:t>
            </a:r>
            <a:r>
              <a:rPr lang="el-GR" sz="2200" dirty="0" err="1"/>
              <a:t>Μτ</a:t>
            </a:r>
            <a:r>
              <a:rPr lang="el-GR" sz="2200" dirty="0"/>
              <a:t>. 20, 1-16). Η </a:t>
            </a:r>
            <a:r>
              <a:rPr lang="el-GR" sz="2200" dirty="0" err="1"/>
              <a:t>Νινευί</a:t>
            </a:r>
            <a:r>
              <a:rPr lang="el-GR" sz="2200" dirty="0"/>
              <a:t> τελικά καταστράφηκε και μάλιστα μετά από προφητεία του </a:t>
            </a:r>
            <a:r>
              <a:rPr lang="el-GR" sz="2200" dirty="0" err="1"/>
              <a:t>Ναούμ</a:t>
            </a:r>
            <a:r>
              <a:rPr lang="el-GR" sz="2200" dirty="0"/>
              <a:t> χωρίς τη β’ φορά να δείξει έλεος ο Θεός. Προειδοποίηση για υπακοή απέναντι στον Θεό</a:t>
            </a:r>
            <a:r>
              <a:rPr lang="el-GR" sz="2200" dirty="0" smtClean="0"/>
              <a:t>.</a:t>
            </a:r>
            <a:endParaRPr lang="el-GR" sz="2200" dirty="0"/>
          </a:p>
        </p:txBody>
      </p:sp>
    </p:spTree>
    <p:extLst>
      <p:ext uri="{BB962C8B-B14F-4D97-AF65-F5344CB8AC3E}">
        <p14:creationId xmlns:p14="http://schemas.microsoft.com/office/powerpoint/2010/main" val="49416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Μηνύματα του </a:t>
            </a:r>
            <a:r>
              <a:rPr lang="el-GR" dirty="0" smtClean="0"/>
              <a:t>Ιωνά [2]</a:t>
            </a:r>
            <a:endParaRPr lang="el-GR" dirty="0"/>
          </a:p>
        </p:txBody>
      </p:sp>
      <p:sp>
        <p:nvSpPr>
          <p:cNvPr id="3" name="Θέση περιεχομένου 2"/>
          <p:cNvSpPr>
            <a:spLocks noGrp="1"/>
          </p:cNvSpPr>
          <p:nvPr>
            <p:ph idx="1"/>
          </p:nvPr>
        </p:nvSpPr>
        <p:spPr/>
        <p:txBody>
          <a:bodyPr>
            <a:noAutofit/>
          </a:bodyPr>
          <a:lstStyle/>
          <a:p>
            <a:pPr marL="252000" indent="-252000">
              <a:lnSpc>
                <a:spcPts val="2400"/>
              </a:lnSpc>
              <a:spcBef>
                <a:spcPts val="0"/>
              </a:spcBef>
            </a:pPr>
            <a:r>
              <a:rPr lang="el-GR" sz="2200" dirty="0" smtClean="0"/>
              <a:t>Χάρις - Έλεος </a:t>
            </a:r>
            <a:r>
              <a:rPr lang="el-GR" sz="2200" dirty="0"/>
              <a:t>ακόμη και στον έσχατο αμαρτωλό και έκκληση για </a:t>
            </a:r>
            <a:r>
              <a:rPr lang="el-GR" sz="2200" dirty="0" smtClean="0"/>
              <a:t>μετάνοια - μεταβολή</a:t>
            </a:r>
            <a:r>
              <a:rPr lang="el-GR" sz="2200" dirty="0"/>
              <a:t>: </a:t>
            </a:r>
            <a:r>
              <a:rPr lang="el-GR" sz="2200" i="1" dirty="0"/>
              <a:t>Εγώ είμαι ο Κύριος, ο Κύριος ο Θεός. Είμαι γεμάτος καλοσύνη και έλεος, υπομονετικός, πιστός και πρόθυμος να συγχωρήσω. Δίνω τη χάρη μου σε χιλιάδες. Συγχωρώ την ανομία. Αλλά δεν αφήνω τίποτε ατιμώρητο!</a:t>
            </a:r>
            <a:r>
              <a:rPr lang="el-GR" sz="2200" dirty="0"/>
              <a:t> (</a:t>
            </a:r>
            <a:r>
              <a:rPr lang="el-GR" sz="2200" dirty="0" err="1"/>
              <a:t>Έξ</a:t>
            </a:r>
            <a:r>
              <a:rPr lang="el-GR" sz="2200" dirty="0"/>
              <a:t>. 32). Προειδοποίηση για </a:t>
            </a:r>
            <a:r>
              <a:rPr lang="el-GR" sz="2200" b="1" dirty="0"/>
              <a:t>παραδειγματισμό</a:t>
            </a:r>
            <a:r>
              <a:rPr lang="el-GR" sz="2200" dirty="0"/>
              <a:t> του εκλεκτού λαού από τη μεταστροφή των αλλοδαπών (</a:t>
            </a:r>
            <a:r>
              <a:rPr lang="el-GR" sz="2200" dirty="0" err="1"/>
              <a:t>πρβλ</a:t>
            </a:r>
            <a:r>
              <a:rPr lang="el-GR" sz="2200" dirty="0"/>
              <a:t>. </a:t>
            </a:r>
            <a:r>
              <a:rPr lang="el-GR" sz="2200" dirty="0" err="1"/>
              <a:t>Ιερ</a:t>
            </a:r>
            <a:r>
              <a:rPr lang="el-GR" sz="2200" dirty="0"/>
              <a:t>. 36, 3. 24). </a:t>
            </a:r>
            <a:r>
              <a:rPr lang="el-GR" sz="2200" b="1" dirty="0"/>
              <a:t>Παρά την προσευχή στο κήτος, τη σωτηρία τη δική του, παρά την επιχειρηματολογία του Θεού, ο Ιωνάς παραμένει «αμετανόητος»!!! Ο Θεός «μετανοεί»!</a:t>
            </a:r>
          </a:p>
          <a:p>
            <a:pPr marL="252000" indent="-252000">
              <a:lnSpc>
                <a:spcPts val="2400"/>
              </a:lnSpc>
              <a:spcBef>
                <a:spcPts val="0"/>
              </a:spcBef>
            </a:pPr>
            <a:r>
              <a:rPr lang="el-GR" sz="2200" dirty="0"/>
              <a:t>Συμμετοχή </a:t>
            </a:r>
            <a:r>
              <a:rPr lang="el-GR" sz="2200" b="1" dirty="0"/>
              <a:t>όλων των λαών </a:t>
            </a:r>
            <a:r>
              <a:rPr lang="el-GR" sz="2200" dirty="0"/>
              <a:t>στη σωτηρία, ακόμη και των Καταστροφέων (</a:t>
            </a:r>
            <a:r>
              <a:rPr lang="el-GR" sz="2200" dirty="0" err="1"/>
              <a:t>Πρβλ</a:t>
            </a:r>
            <a:r>
              <a:rPr lang="el-GR" sz="2200" dirty="0"/>
              <a:t>. όραμα Πέτρου </a:t>
            </a:r>
            <a:r>
              <a:rPr lang="el-GR" sz="2200" dirty="0" err="1"/>
              <a:t>Πρ</a:t>
            </a:r>
            <a:r>
              <a:rPr lang="el-GR" sz="2200" dirty="0"/>
              <a:t>. 10, 1-11, 18). Οι ναύτες παρότι μη Ιουδαίοι προσεύχονται στον Θεό του Ισραήλ και επιδεικνύουν έλεος. Όποιος σκέπτεται με το σχήμα </a:t>
            </a:r>
            <a:r>
              <a:rPr lang="el-GR" sz="2200" b="1" dirty="0"/>
              <a:t>άσπρο-μαύρο/ εχθρός του έθνους-εχθρός του Θεού</a:t>
            </a:r>
            <a:r>
              <a:rPr lang="el-GR" sz="2200" dirty="0"/>
              <a:t> αισθάνεται το ίδιο σοκ με τη συγκεκριμένη ιστορία που αισθάνθηκε και ο πρωταγωνιστής της</a:t>
            </a:r>
            <a:r>
              <a:rPr lang="el-GR" sz="2200" dirty="0" smtClean="0"/>
              <a:t>.</a:t>
            </a:r>
            <a:endParaRPr lang="el-GR" sz="2200" dirty="0"/>
          </a:p>
        </p:txBody>
      </p:sp>
    </p:spTree>
    <p:extLst>
      <p:ext uri="{BB962C8B-B14F-4D97-AF65-F5344CB8AC3E}">
        <p14:creationId xmlns:p14="http://schemas.microsoft.com/office/powerpoint/2010/main" val="191719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4546848" cy="6015494"/>
          </a:xfrm>
        </p:spPr>
        <p:txBody>
          <a:bodyPr>
            <a:noAutofit/>
          </a:bodyPr>
          <a:lstStyle/>
          <a:p>
            <a:pPr marL="0" indent="0">
              <a:lnSpc>
                <a:spcPts val="2000"/>
              </a:lnSpc>
              <a:spcBef>
                <a:spcPts val="0"/>
              </a:spcBef>
              <a:buNone/>
            </a:pPr>
            <a:r>
              <a:rPr lang="el-GR" sz="2000" b="1" dirty="0"/>
              <a:t>Ειρωνεία: </a:t>
            </a:r>
            <a:r>
              <a:rPr lang="el-GR" sz="2000" dirty="0"/>
              <a:t>ο βασιλιάς της </a:t>
            </a:r>
            <a:r>
              <a:rPr lang="el-GR" sz="2000" dirty="0" err="1"/>
              <a:t>Νινευί</a:t>
            </a:r>
            <a:r>
              <a:rPr lang="el-GR" sz="2000" dirty="0"/>
              <a:t>, ένας ειδωλολάτρης, ήλπισε ότι ο Θεός μπορεί να μετανοήσει από την οργή Του (3, 9). Επιδεικνύει μεγαλύτερη πίστη από τον προφήτη του </a:t>
            </a:r>
            <a:r>
              <a:rPr lang="el-GR" sz="2000" dirty="0" err="1"/>
              <a:t>Γιαχβέ</a:t>
            </a:r>
            <a:r>
              <a:rPr lang="el-GR" sz="2000" dirty="0"/>
              <a:t> που φοβάται αυτό ακριβώς! </a:t>
            </a:r>
          </a:p>
          <a:p>
            <a:pPr marL="0" indent="0">
              <a:lnSpc>
                <a:spcPts val="2000"/>
              </a:lnSpc>
              <a:spcBef>
                <a:spcPts val="0"/>
              </a:spcBef>
              <a:buNone/>
            </a:pPr>
            <a:r>
              <a:rPr lang="el-GR" sz="2000" dirty="0"/>
              <a:t>Ο Ιωνάς φανερώνεται με το 4, 2 (την περίφημη διατύπωση ελέους) ότι γνώριζε τη Γραφή! Μήπως οι </a:t>
            </a:r>
            <a:r>
              <a:rPr lang="el-GR" sz="2000" dirty="0" err="1"/>
              <a:t>Νινευίτες</a:t>
            </a:r>
            <a:r>
              <a:rPr lang="el-GR" sz="2000" dirty="0"/>
              <a:t> γνώριζαν τη ζωή; Αντιλήφθηκαν από τη δημιουργία το έλεος του Θεού; Εάν όντως γνώριζε τη Γραφή θα χαιρόταν. Αυτός όμως είναι δέσμιος των εθνικιστικών του οραμάτων, της προκατάληψης ότι όλα λειτουργούν «άσπρο-μαύρο»/ «καλός-κακός», ότι ο Θεός ενεργεί στατικά και όχι δυναμικά χάριν όλων! </a:t>
            </a:r>
          </a:p>
          <a:p>
            <a:pPr marL="0" indent="0">
              <a:lnSpc>
                <a:spcPts val="2000"/>
              </a:lnSpc>
              <a:spcBef>
                <a:spcPts val="0"/>
              </a:spcBef>
              <a:buNone/>
            </a:pPr>
            <a:endParaRPr lang="el-GR" sz="2000" i="1" dirty="0"/>
          </a:p>
          <a:p>
            <a:pPr marL="0" indent="0">
              <a:lnSpc>
                <a:spcPts val="2000"/>
              </a:lnSpc>
              <a:spcBef>
                <a:spcPts val="0"/>
              </a:spcBef>
              <a:buNone/>
            </a:pPr>
            <a:r>
              <a:rPr lang="el-GR" sz="2000" i="1" dirty="0"/>
              <a:t>Έχουμε τόσους πολλούς προφήτες, αποστόλους, βιβλία, κήρυκες και δεν μπορούμε να εμπιστευτούμε τον Θεό. Κι οι  </a:t>
            </a:r>
            <a:r>
              <a:rPr lang="el-GR" sz="2000" i="1" dirty="0" err="1"/>
              <a:t>Νινευίτες</a:t>
            </a:r>
            <a:r>
              <a:rPr lang="el-GR" sz="2000" i="1" dirty="0"/>
              <a:t> με μία πρόταση πιστεύουν! (Λούθηρος</a:t>
            </a:r>
            <a:r>
              <a:rPr lang="el-GR" sz="2000" i="1" dirty="0" smtClean="0"/>
              <a:t>)</a:t>
            </a:r>
            <a:r>
              <a:rPr lang="el-GR" sz="2000" dirty="0" smtClean="0"/>
              <a:t>.</a:t>
            </a:r>
            <a:endParaRPr lang="el-GR" sz="2000" i="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4770" y="980728"/>
            <a:ext cx="3783846" cy="2555392"/>
          </a:xfr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072" y="3717032"/>
            <a:ext cx="3782544" cy="2559110"/>
          </a:xfrm>
          <a:prstGeom prst="rect">
            <a:avLst/>
          </a:prstGeom>
        </p:spPr>
      </p:pic>
      <p:sp>
        <p:nvSpPr>
          <p:cNvPr id="7" name="TextBox 6"/>
          <p:cNvSpPr txBox="1"/>
          <p:nvPr/>
        </p:nvSpPr>
        <p:spPr>
          <a:xfrm>
            <a:off x="5094770" y="3276723"/>
            <a:ext cx="428139" cy="259397"/>
          </a:xfrm>
          <a:prstGeom prst="rect">
            <a:avLst/>
          </a:prstGeom>
        </p:spPr>
        <p:txBody>
          <a:bodyPr vert="horz" wrap="square" lIns="91440" tIns="45720" rIns="91440" bIns="45720" rtlCol="0" anchor="ctr">
            <a:noAutofit/>
          </a:bodyPr>
          <a:lstStyle/>
          <a:p>
            <a:pPr algn="ctr"/>
            <a:r>
              <a:rPr lang="el-GR" sz="1500" dirty="0" smtClean="0"/>
              <a:t>15</a:t>
            </a:r>
          </a:p>
        </p:txBody>
      </p:sp>
      <p:sp>
        <p:nvSpPr>
          <p:cNvPr id="8" name="TextBox 7"/>
          <p:cNvSpPr txBox="1"/>
          <p:nvPr/>
        </p:nvSpPr>
        <p:spPr>
          <a:xfrm>
            <a:off x="5094770" y="6016745"/>
            <a:ext cx="428139" cy="259397"/>
          </a:xfrm>
          <a:prstGeom prst="rect">
            <a:avLst/>
          </a:prstGeom>
        </p:spPr>
        <p:txBody>
          <a:bodyPr vert="horz" wrap="square" lIns="91440" tIns="45720" rIns="91440" bIns="45720" rtlCol="0" anchor="ctr">
            <a:noAutofit/>
          </a:bodyPr>
          <a:lstStyle/>
          <a:p>
            <a:pPr algn="ctr"/>
            <a:r>
              <a:rPr lang="el-GR" sz="1500" dirty="0" smtClean="0"/>
              <a:t>16</a:t>
            </a:r>
          </a:p>
        </p:txBody>
      </p:sp>
    </p:spTree>
    <p:extLst>
      <p:ext uri="{BB962C8B-B14F-4D97-AF65-F5344CB8AC3E}">
        <p14:creationId xmlns:p14="http://schemas.microsoft.com/office/powerpoint/2010/main" val="176413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332657"/>
            <a:ext cx="4474840" cy="3384375"/>
          </a:xfrm>
        </p:spPr>
        <p:txBody>
          <a:bodyPr>
            <a:noAutofit/>
          </a:bodyPr>
          <a:lstStyle/>
          <a:p>
            <a:pPr marL="0" indent="0">
              <a:lnSpc>
                <a:spcPts val="1900"/>
              </a:lnSpc>
              <a:spcBef>
                <a:spcPts val="0"/>
              </a:spcBef>
              <a:buNone/>
            </a:pPr>
            <a:r>
              <a:rPr lang="el-GR" sz="1800" dirty="0"/>
              <a:t>Ο ΙΩΝΑΣ καταγόμενος από τη Ναζαρέτ  ΣΤΗΝ Κ.Δ. ΤΟ ΜΟΝΑΔΙΚΟ ΣΗΜΕΙΟ  των ΣΥΝΟΠΤΙΚΩΝ! </a:t>
            </a:r>
          </a:p>
          <a:p>
            <a:pPr marL="0" indent="0">
              <a:lnSpc>
                <a:spcPts val="1900"/>
              </a:lnSpc>
              <a:spcBef>
                <a:spcPts val="0"/>
              </a:spcBef>
              <a:buNone/>
            </a:pPr>
            <a:r>
              <a:rPr lang="el-GR" sz="1800" dirty="0" smtClean="0"/>
              <a:t>ΧΑΡΑΚΤΗΡΙΣΤΙΚΕΣ </a:t>
            </a:r>
            <a:r>
              <a:rPr lang="el-GR" sz="1800" dirty="0"/>
              <a:t>ΟΙ </a:t>
            </a:r>
            <a:r>
              <a:rPr lang="el-GR" sz="1800" b="1" dirty="0"/>
              <a:t>ΤΡΕΙΣ ΜΕΡΕΣ </a:t>
            </a:r>
            <a:r>
              <a:rPr lang="el-GR" sz="1800" dirty="0"/>
              <a:t>ΠΟΥ ΣΥΝΔΕΟΝΤΑΙ ΜΕ ΤΗ ΘΕΟΦΑΝΙΑ-ΝΟΜΟΔΟΣΙΑ ΣΤΟ ΦΛΕΓΟΜΕΝΟ ΣΙΝΑ, ΑΥΤΉ ΣΤΟ ΓΑΜΟ ΤΗΣ ΠΕΡΙΘΩΡΙΑΚΗΣ ΚΑΝΑ ΚΑΙ ΤΗΝ ΑΝΑΣΤΑΣΗ! ΠΡΟΚΕΙΤΑΙ ΓΙΑ ΤΟ ΠΕΡΑΣΜΑ ΑΠΌ ΤΗΝ ΚΑΘΗΜΕΡΙΝΟΤΗΤΑ ΣΤΗΝ ΑΙΩΝΙΟΤΗΤΑ! ΟΙ ΣΑΡΑΝΤΑ ΜΕΡΕΣ ΜΕΤΑΝΟΙΑΣ ΛΕΙΤΟΥΡΓΟΥΝ Ως ΠΕΡΙΟΔΟΣ ΩΡΙΜΑΝΣΗΣ.</a:t>
            </a:r>
          </a:p>
          <a:p>
            <a:pPr marL="0" indent="0">
              <a:lnSpc>
                <a:spcPts val="1900"/>
              </a:lnSpc>
              <a:spcBef>
                <a:spcPts val="0"/>
              </a:spcBef>
              <a:buNone/>
            </a:pPr>
            <a:r>
              <a:rPr lang="el-GR" sz="1800" dirty="0" err="1"/>
              <a:t>Πρβλ</a:t>
            </a:r>
            <a:r>
              <a:rPr lang="el-GR" sz="1800" dirty="0"/>
              <a:t>. την ΠΑΛΗ ΤΟΥ ΙΗΣΟΥ ΜΕ ΤΗ ΧΑΝΑΝΑΙΑ (</a:t>
            </a:r>
            <a:r>
              <a:rPr lang="el-GR" sz="1800" dirty="0" err="1"/>
              <a:t>Μτ</a:t>
            </a:r>
            <a:r>
              <a:rPr lang="el-GR" sz="1800" dirty="0"/>
              <a:t>. 15) ΟΠΟΥ Ο ΙΗΣΟΥΣ ΥΠΟΔΥΕΤΑΙ ΤΟΝ ΕΘΝΙΚΙΣΤΗ ΙΟΥΔΑΙΟ</a:t>
            </a:r>
            <a:r>
              <a:rPr lang="el-GR" sz="1800" dirty="0" smtClean="0"/>
              <a:t>!</a:t>
            </a:r>
            <a:endParaRPr lang="el-GR" sz="18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3717032"/>
            <a:ext cx="3539000" cy="2658254"/>
          </a:xfrm>
        </p:spPr>
      </p:pic>
      <p:sp>
        <p:nvSpPr>
          <p:cNvPr id="6" name="TextBox 5"/>
          <p:cNvSpPr txBox="1"/>
          <p:nvPr/>
        </p:nvSpPr>
        <p:spPr>
          <a:xfrm>
            <a:off x="5076056" y="325680"/>
            <a:ext cx="3816424" cy="5904655"/>
          </a:xfrm>
          <a:prstGeom prst="rect">
            <a:avLst/>
          </a:prstGeom>
        </p:spPr>
        <p:txBody>
          <a:bodyPr vert="horz" wrap="square" lIns="91440" tIns="45720" rIns="91440" bIns="45720" rtlCol="0" anchor="ctr">
            <a:normAutofit fontScale="85000" lnSpcReduction="20000"/>
          </a:bodyPr>
          <a:lstStyle/>
          <a:p>
            <a:r>
              <a:rPr lang="el-GR" sz="1900" i="1" baseline="30000" dirty="0"/>
              <a:t>29 </a:t>
            </a:r>
            <a:r>
              <a:rPr lang="el-GR" sz="1900" i="1" dirty="0"/>
              <a:t> </a:t>
            </a:r>
            <a:r>
              <a:rPr lang="el-GR" sz="1900" i="1" dirty="0" err="1"/>
              <a:t>Τῶν</a:t>
            </a:r>
            <a:r>
              <a:rPr lang="el-GR" sz="1900" i="1" dirty="0"/>
              <a:t> </a:t>
            </a:r>
            <a:r>
              <a:rPr lang="el-GR" sz="1900" i="1" dirty="0" err="1"/>
              <a:t>δὲ</a:t>
            </a:r>
            <a:r>
              <a:rPr lang="el-GR" sz="1900" i="1" dirty="0"/>
              <a:t> </a:t>
            </a:r>
            <a:r>
              <a:rPr lang="el-GR" sz="1900" i="1" dirty="0" err="1"/>
              <a:t>ὄχλων</a:t>
            </a:r>
            <a:r>
              <a:rPr lang="el-GR" sz="1900" i="1" dirty="0"/>
              <a:t> </a:t>
            </a:r>
            <a:r>
              <a:rPr lang="el-GR" sz="1900" i="1" dirty="0" err="1"/>
              <a:t>ἐπαθροιζομένων</a:t>
            </a:r>
            <a:r>
              <a:rPr lang="el-GR" sz="1900" i="1" dirty="0"/>
              <a:t> </a:t>
            </a:r>
            <a:r>
              <a:rPr lang="el-GR" sz="1900" i="1" dirty="0" err="1"/>
              <a:t>ἤρξατο</a:t>
            </a:r>
            <a:r>
              <a:rPr lang="el-GR" sz="1900" i="1" dirty="0"/>
              <a:t> </a:t>
            </a:r>
            <a:r>
              <a:rPr lang="el-GR" sz="1900" i="1" dirty="0" err="1"/>
              <a:t>λέγειν</a:t>
            </a:r>
            <a:r>
              <a:rPr lang="el-GR" sz="1900" i="1" dirty="0"/>
              <a:t>· </a:t>
            </a:r>
            <a:r>
              <a:rPr lang="el-GR" sz="1900" b="1" i="1" dirty="0"/>
              <a:t>ἡ </a:t>
            </a:r>
            <a:r>
              <a:rPr lang="el-GR" sz="1900" b="1" i="1" dirty="0" err="1"/>
              <a:t>γενεὰ</a:t>
            </a:r>
            <a:r>
              <a:rPr lang="el-GR" sz="1900" b="1" i="1" dirty="0"/>
              <a:t> </a:t>
            </a:r>
            <a:r>
              <a:rPr lang="el-GR" sz="1900" b="1" i="1" dirty="0" err="1"/>
              <a:t>αὕτη</a:t>
            </a:r>
            <a:r>
              <a:rPr lang="el-GR" sz="1900" b="1" i="1" dirty="0"/>
              <a:t> </a:t>
            </a:r>
            <a:r>
              <a:rPr lang="el-GR" sz="1900" b="1" i="1" dirty="0" err="1"/>
              <a:t>γενεὰ</a:t>
            </a:r>
            <a:r>
              <a:rPr lang="el-GR" sz="1900" b="1" i="1" dirty="0"/>
              <a:t> </a:t>
            </a:r>
            <a:r>
              <a:rPr lang="el-GR" sz="1900" b="1" i="1" dirty="0" err="1"/>
              <a:t>πονηρά</a:t>
            </a:r>
            <a:r>
              <a:rPr lang="el-GR" sz="1900" b="1" i="1" dirty="0"/>
              <a:t> </a:t>
            </a:r>
            <a:r>
              <a:rPr lang="el-GR" sz="1900" b="1" i="1" dirty="0" err="1"/>
              <a:t>ἐστιν</a:t>
            </a:r>
            <a:r>
              <a:rPr lang="el-GR" sz="1900" b="1" i="1" dirty="0"/>
              <a:t>· </a:t>
            </a:r>
            <a:r>
              <a:rPr lang="el-GR" sz="1900" b="1" i="1" dirty="0" err="1"/>
              <a:t>σημεῖον</a:t>
            </a:r>
            <a:r>
              <a:rPr lang="el-GR" sz="1900" b="1" i="1" dirty="0"/>
              <a:t> </a:t>
            </a:r>
            <a:r>
              <a:rPr lang="el-GR" sz="1900" b="1" i="1" dirty="0" err="1"/>
              <a:t>ζητεῖ</a:t>
            </a:r>
            <a:r>
              <a:rPr lang="el-GR" sz="1900" b="1" i="1" dirty="0"/>
              <a:t>, </a:t>
            </a:r>
            <a:r>
              <a:rPr lang="el-GR" sz="1900" b="1" i="1" dirty="0" err="1"/>
              <a:t>καὶ</a:t>
            </a:r>
            <a:r>
              <a:rPr lang="el-GR" sz="1900" b="1" i="1" dirty="0"/>
              <a:t> </a:t>
            </a:r>
            <a:r>
              <a:rPr lang="el-GR" sz="1900" b="1" i="1" dirty="0" err="1"/>
              <a:t>σημεῖον</a:t>
            </a:r>
            <a:r>
              <a:rPr lang="el-GR" sz="1900" b="1" i="1" dirty="0"/>
              <a:t> </a:t>
            </a:r>
            <a:r>
              <a:rPr lang="el-GR" sz="1900" b="1" i="1" dirty="0" err="1"/>
              <a:t>οὐ</a:t>
            </a:r>
            <a:r>
              <a:rPr lang="el-GR" sz="1900" b="1" i="1" dirty="0"/>
              <a:t> </a:t>
            </a:r>
            <a:r>
              <a:rPr lang="el-GR" sz="1900" b="1" i="1" dirty="0" err="1"/>
              <a:t>δοθήσεται</a:t>
            </a:r>
            <a:r>
              <a:rPr lang="el-GR" sz="1900" b="1" i="1" dirty="0"/>
              <a:t> </a:t>
            </a:r>
            <a:r>
              <a:rPr lang="el-GR" sz="1900" b="1" i="1" dirty="0" err="1"/>
              <a:t>αὐτῇ</a:t>
            </a:r>
            <a:r>
              <a:rPr lang="el-GR" sz="1900" b="1" i="1" dirty="0"/>
              <a:t> </a:t>
            </a:r>
            <a:r>
              <a:rPr lang="el-GR" sz="1900" b="1" i="1" dirty="0" err="1"/>
              <a:t>εἰ</a:t>
            </a:r>
            <a:r>
              <a:rPr lang="el-GR" sz="1900" b="1" i="1" dirty="0"/>
              <a:t> </a:t>
            </a:r>
            <a:r>
              <a:rPr lang="el-GR" sz="1900" b="1" i="1" dirty="0" err="1"/>
              <a:t>μὴ</a:t>
            </a:r>
            <a:r>
              <a:rPr lang="el-GR" sz="1900" b="1" i="1" dirty="0"/>
              <a:t> </a:t>
            </a:r>
            <a:r>
              <a:rPr lang="el-GR" sz="1900" b="1" i="1" dirty="0" err="1"/>
              <a:t>τὸ</a:t>
            </a:r>
            <a:r>
              <a:rPr lang="el-GR" sz="1900" b="1" i="1" dirty="0"/>
              <a:t> </a:t>
            </a:r>
            <a:r>
              <a:rPr lang="el-GR" sz="1900" b="1" i="1" dirty="0" err="1"/>
              <a:t>σημεῖον</a:t>
            </a:r>
            <a:r>
              <a:rPr lang="el-GR" sz="1900" b="1" i="1" dirty="0"/>
              <a:t> </a:t>
            </a:r>
            <a:r>
              <a:rPr lang="el-GR" sz="1900" b="1" i="1" dirty="0" err="1"/>
              <a:t>Ἰωνᾶ</a:t>
            </a:r>
            <a:r>
              <a:rPr lang="el-GR" sz="1900" b="1" i="1" dirty="0"/>
              <a:t>.</a:t>
            </a:r>
          </a:p>
          <a:p>
            <a:r>
              <a:rPr lang="el-GR" sz="1900" b="1" i="1" dirty="0"/>
              <a:t> </a:t>
            </a:r>
            <a:r>
              <a:rPr lang="el-GR" sz="1900" b="1" i="1" baseline="30000" dirty="0"/>
              <a:t>30 </a:t>
            </a:r>
            <a:r>
              <a:rPr lang="el-GR" sz="1900" b="1" i="1" dirty="0" err="1"/>
              <a:t>καθὼς</a:t>
            </a:r>
            <a:r>
              <a:rPr lang="el-GR" sz="1900" b="1" i="1" dirty="0"/>
              <a:t> </a:t>
            </a:r>
            <a:r>
              <a:rPr lang="el-GR" sz="1900" b="1" i="1" dirty="0" err="1"/>
              <a:t>γὰρ</a:t>
            </a:r>
            <a:r>
              <a:rPr lang="el-GR" sz="1900" b="1" i="1" dirty="0"/>
              <a:t> </a:t>
            </a:r>
            <a:r>
              <a:rPr lang="el-GR" sz="1900" b="1" i="1" dirty="0" err="1"/>
              <a:t>ἐγένετο</a:t>
            </a:r>
            <a:r>
              <a:rPr lang="el-GR" sz="1900" b="1" i="1" dirty="0"/>
              <a:t> </a:t>
            </a:r>
            <a:r>
              <a:rPr lang="el-GR" sz="1900" b="1" i="1" dirty="0" err="1"/>
              <a:t>Ἰωνᾶς</a:t>
            </a:r>
            <a:r>
              <a:rPr lang="el-GR" sz="1900" b="1" i="1" dirty="0"/>
              <a:t> </a:t>
            </a:r>
            <a:r>
              <a:rPr lang="el-GR" sz="1900" b="1" i="1" dirty="0" err="1"/>
              <a:t>τοῖς</a:t>
            </a:r>
            <a:r>
              <a:rPr lang="el-GR" sz="1900" b="1" i="1" dirty="0"/>
              <a:t> </a:t>
            </a:r>
            <a:r>
              <a:rPr lang="el-GR" sz="1900" b="1" i="1" dirty="0" err="1"/>
              <a:t>Νινευίταις</a:t>
            </a:r>
            <a:r>
              <a:rPr lang="el-GR" sz="1900" b="1" i="1" dirty="0"/>
              <a:t> </a:t>
            </a:r>
            <a:r>
              <a:rPr lang="el-GR" sz="1900" b="1" i="1" dirty="0" err="1"/>
              <a:t>σημεῖον</a:t>
            </a:r>
            <a:r>
              <a:rPr lang="el-GR" sz="1900" b="1" i="1" dirty="0"/>
              <a:t>, </a:t>
            </a:r>
            <a:r>
              <a:rPr lang="el-GR" sz="1900" b="1" i="1" dirty="0" err="1"/>
              <a:t>οὕτως</a:t>
            </a:r>
            <a:r>
              <a:rPr lang="el-GR" sz="1900" b="1" i="1" dirty="0"/>
              <a:t> </a:t>
            </a:r>
            <a:r>
              <a:rPr lang="el-GR" sz="1900" b="1" i="1" dirty="0" err="1"/>
              <a:t>ἔσται</a:t>
            </a:r>
            <a:r>
              <a:rPr lang="el-GR" sz="1900" b="1" i="1" dirty="0"/>
              <a:t> </a:t>
            </a:r>
            <a:r>
              <a:rPr lang="el-GR" sz="1900" b="1" i="1" dirty="0" err="1"/>
              <a:t>καὶ</a:t>
            </a:r>
            <a:r>
              <a:rPr lang="el-GR" sz="1900" b="1" i="1" dirty="0"/>
              <a:t> ὁ </a:t>
            </a:r>
            <a:r>
              <a:rPr lang="el-GR" sz="1900" b="1" i="1" dirty="0" err="1"/>
              <a:t>Υἱὸς</a:t>
            </a:r>
            <a:r>
              <a:rPr lang="el-GR" sz="1900" b="1" i="1" dirty="0"/>
              <a:t> </a:t>
            </a:r>
            <a:r>
              <a:rPr lang="el-GR" sz="1900" b="1" i="1" dirty="0" err="1"/>
              <a:t>τοῦ</a:t>
            </a:r>
            <a:r>
              <a:rPr lang="el-GR" sz="1900" b="1" i="1" dirty="0"/>
              <a:t> </a:t>
            </a:r>
            <a:r>
              <a:rPr lang="el-GR" sz="1900" b="1" i="1" dirty="0" err="1"/>
              <a:t>Ἀνθρώπου</a:t>
            </a:r>
            <a:r>
              <a:rPr lang="el-GR" sz="1900" b="1" i="1" dirty="0"/>
              <a:t> </a:t>
            </a:r>
            <a:r>
              <a:rPr lang="el-GR" sz="1900" b="1" i="1" dirty="0" err="1"/>
              <a:t>τῇ</a:t>
            </a:r>
            <a:r>
              <a:rPr lang="el-GR" sz="1900" b="1" i="1" dirty="0"/>
              <a:t> </a:t>
            </a:r>
            <a:r>
              <a:rPr lang="el-GR" sz="1900" b="1" i="1" dirty="0" err="1"/>
              <a:t>γενεᾷ</a:t>
            </a:r>
            <a:r>
              <a:rPr lang="el-GR" sz="1900" b="1" i="1" dirty="0"/>
              <a:t> </a:t>
            </a:r>
            <a:r>
              <a:rPr lang="el-GR" sz="1900" b="1" i="1" dirty="0" err="1"/>
              <a:t>ταύτῃ</a:t>
            </a:r>
            <a:r>
              <a:rPr lang="el-GR" sz="1900" b="1" i="1" dirty="0"/>
              <a:t>. </a:t>
            </a:r>
            <a:r>
              <a:rPr lang="en-US" sz="1900" i="1" dirty="0"/>
              <a:t>(</a:t>
            </a:r>
            <a:r>
              <a:rPr lang="el-GR" sz="1900" i="1" dirty="0" err="1"/>
              <a:t>Λκ</a:t>
            </a:r>
            <a:r>
              <a:rPr lang="el-GR" sz="1900" i="1" dirty="0"/>
              <a:t>.</a:t>
            </a:r>
            <a:r>
              <a:rPr lang="en-US" sz="1900" i="1" dirty="0"/>
              <a:t> 11</a:t>
            </a:r>
            <a:r>
              <a:rPr lang="el-GR" sz="1900" i="1" dirty="0"/>
              <a:t>, </a:t>
            </a:r>
            <a:r>
              <a:rPr lang="en-US" sz="1900" i="1" dirty="0"/>
              <a:t>29-30)</a:t>
            </a:r>
            <a:r>
              <a:rPr lang="el-GR" sz="1900" i="1" dirty="0"/>
              <a:t>. Κήρυγμα μετάνοια (= </a:t>
            </a:r>
            <a:r>
              <a:rPr lang="el-GR" sz="1900" i="1" dirty="0" err="1"/>
              <a:t>μετα</a:t>
            </a:r>
            <a:r>
              <a:rPr lang="el-GR" sz="1900" i="1" dirty="0"/>
              <a:t>-βολή!!!)</a:t>
            </a:r>
            <a:endParaRPr lang="el-GR" sz="1900" dirty="0"/>
          </a:p>
          <a:p>
            <a:endParaRPr lang="el-GR" sz="1900" baseline="30000" dirty="0"/>
          </a:p>
          <a:p>
            <a:r>
              <a:rPr lang="en-US" sz="1900" baseline="30000" dirty="0"/>
              <a:t>38</a:t>
            </a:r>
            <a:r>
              <a:rPr lang="el-GR" sz="1900" dirty="0"/>
              <a:t> </a:t>
            </a:r>
            <a:r>
              <a:rPr lang="el-GR" sz="1900" dirty="0" err="1"/>
              <a:t>Τότε</a:t>
            </a:r>
            <a:r>
              <a:rPr lang="el-GR" sz="1900" dirty="0"/>
              <a:t> </a:t>
            </a:r>
            <a:r>
              <a:rPr lang="el-GR" sz="1900" dirty="0" err="1"/>
              <a:t>ἀπεκρίθησαν</a:t>
            </a:r>
            <a:r>
              <a:rPr lang="el-GR" sz="1900" dirty="0"/>
              <a:t> </a:t>
            </a:r>
            <a:r>
              <a:rPr lang="el-GR" sz="1900" dirty="0" err="1"/>
              <a:t>αὐτῷ</a:t>
            </a:r>
            <a:r>
              <a:rPr lang="el-GR" sz="1900" dirty="0"/>
              <a:t> </a:t>
            </a:r>
            <a:r>
              <a:rPr lang="el-GR" sz="1900" dirty="0" err="1"/>
              <a:t>τινες</a:t>
            </a:r>
            <a:r>
              <a:rPr lang="el-GR" sz="1900" dirty="0"/>
              <a:t> </a:t>
            </a:r>
            <a:r>
              <a:rPr lang="el-GR" sz="1900" dirty="0" err="1"/>
              <a:t>τῶν</a:t>
            </a:r>
            <a:r>
              <a:rPr lang="el-GR" sz="1900" dirty="0"/>
              <a:t> </a:t>
            </a:r>
            <a:r>
              <a:rPr lang="el-GR" sz="1900" dirty="0" err="1"/>
              <a:t>γραμματέων</a:t>
            </a:r>
            <a:r>
              <a:rPr lang="el-GR" sz="1900" dirty="0"/>
              <a:t> </a:t>
            </a:r>
            <a:r>
              <a:rPr lang="el-GR" sz="1900" dirty="0" err="1"/>
              <a:t>καὶ</a:t>
            </a:r>
            <a:r>
              <a:rPr lang="el-GR" sz="1900" dirty="0"/>
              <a:t> </a:t>
            </a:r>
            <a:r>
              <a:rPr lang="el-GR" sz="1900" dirty="0" err="1"/>
              <a:t>Φαρισαίων</a:t>
            </a:r>
            <a:r>
              <a:rPr lang="el-GR" sz="1900" dirty="0"/>
              <a:t> </a:t>
            </a:r>
            <a:r>
              <a:rPr lang="el-GR" sz="1900" dirty="0" err="1"/>
              <a:t>λέγοντες</a:t>
            </a:r>
            <a:r>
              <a:rPr lang="el-GR" sz="1900" dirty="0"/>
              <a:t>· </a:t>
            </a:r>
            <a:r>
              <a:rPr lang="el-GR" sz="1900" b="1" i="1" dirty="0" err="1"/>
              <a:t>διδάσκαλε</a:t>
            </a:r>
            <a:r>
              <a:rPr lang="el-GR" sz="1900" b="1" i="1" dirty="0"/>
              <a:t>, </a:t>
            </a:r>
            <a:r>
              <a:rPr lang="el-GR" sz="1900" b="1" i="1" dirty="0" err="1"/>
              <a:t>θέλομεν</a:t>
            </a:r>
            <a:r>
              <a:rPr lang="el-GR" sz="1900" b="1" i="1" dirty="0"/>
              <a:t> </a:t>
            </a:r>
            <a:r>
              <a:rPr lang="el-GR" sz="1900" b="1" i="1" dirty="0" err="1"/>
              <a:t>ἀπὸ</a:t>
            </a:r>
            <a:r>
              <a:rPr lang="el-GR" sz="1900" b="1" i="1" dirty="0"/>
              <a:t> </a:t>
            </a:r>
            <a:r>
              <a:rPr lang="el-GR" sz="1900" b="1" i="1" dirty="0" err="1"/>
              <a:t>σοῦ</a:t>
            </a:r>
            <a:r>
              <a:rPr lang="el-GR" sz="1900" b="1" i="1" dirty="0"/>
              <a:t> </a:t>
            </a:r>
            <a:r>
              <a:rPr lang="el-GR" sz="1900" b="1" i="1" dirty="0" err="1"/>
              <a:t>σημεῖον</a:t>
            </a:r>
            <a:r>
              <a:rPr lang="el-GR" sz="1900" b="1" i="1" dirty="0"/>
              <a:t> </a:t>
            </a:r>
            <a:r>
              <a:rPr lang="el-GR" sz="1900" b="1" i="1" dirty="0" err="1"/>
              <a:t>ἰδεῖν</a:t>
            </a:r>
            <a:r>
              <a:rPr lang="el-GR" sz="1900" b="1" dirty="0"/>
              <a:t>.</a:t>
            </a:r>
          </a:p>
          <a:p>
            <a:r>
              <a:rPr lang="en-US" sz="1900" dirty="0"/>
              <a:t> </a:t>
            </a:r>
            <a:r>
              <a:rPr lang="en-US" sz="1900" baseline="30000" dirty="0"/>
              <a:t>39 </a:t>
            </a:r>
            <a:r>
              <a:rPr lang="el-GR" sz="1900" dirty="0"/>
              <a:t>ὁ </a:t>
            </a:r>
            <a:r>
              <a:rPr lang="el-GR" sz="1900" dirty="0" err="1"/>
              <a:t>δὲ</a:t>
            </a:r>
            <a:r>
              <a:rPr lang="el-GR" sz="1900" dirty="0"/>
              <a:t> </a:t>
            </a:r>
            <a:r>
              <a:rPr lang="el-GR" sz="1900" dirty="0" err="1"/>
              <a:t>ἀποκριθεὶς</a:t>
            </a:r>
            <a:r>
              <a:rPr lang="el-GR" sz="1900" dirty="0"/>
              <a:t> </a:t>
            </a:r>
            <a:r>
              <a:rPr lang="el-GR" sz="1900" dirty="0" err="1"/>
              <a:t>εἶπεν</a:t>
            </a:r>
            <a:r>
              <a:rPr lang="el-GR" sz="1900" dirty="0"/>
              <a:t> </a:t>
            </a:r>
            <a:r>
              <a:rPr lang="el-GR" sz="1900" dirty="0" err="1"/>
              <a:t>αὐτοῖς</a:t>
            </a:r>
            <a:r>
              <a:rPr lang="el-GR" sz="1900" dirty="0"/>
              <a:t>· </a:t>
            </a:r>
            <a:r>
              <a:rPr lang="el-GR" sz="1900" b="1" i="1" dirty="0" err="1"/>
              <a:t>γενεὰ</a:t>
            </a:r>
            <a:r>
              <a:rPr lang="el-GR" sz="1900" b="1" i="1" dirty="0"/>
              <a:t> </a:t>
            </a:r>
            <a:r>
              <a:rPr lang="el-GR" sz="2100" b="1" i="1" dirty="0" err="1"/>
              <a:t>πονηρὰ</a:t>
            </a:r>
            <a:r>
              <a:rPr lang="el-GR" sz="2100" b="1" i="1" dirty="0"/>
              <a:t> </a:t>
            </a:r>
            <a:r>
              <a:rPr lang="el-GR" sz="2100" b="1" i="1" dirty="0" err="1"/>
              <a:t>καὶ</a:t>
            </a:r>
            <a:r>
              <a:rPr lang="el-GR" sz="2100" b="1" i="1" dirty="0"/>
              <a:t> </a:t>
            </a:r>
            <a:r>
              <a:rPr lang="el-GR" sz="2100" b="1" i="1" dirty="0" err="1"/>
              <a:t>μοιχαλὶς</a:t>
            </a:r>
            <a:r>
              <a:rPr lang="el-GR" sz="2100" b="1" i="1" dirty="0"/>
              <a:t> </a:t>
            </a:r>
            <a:r>
              <a:rPr lang="el-GR" b="1" i="1" dirty="0" err="1"/>
              <a:t>σημεῖον</a:t>
            </a:r>
            <a:r>
              <a:rPr lang="el-GR" b="1" i="1" dirty="0"/>
              <a:t> </a:t>
            </a:r>
            <a:r>
              <a:rPr lang="el-GR" b="1" i="1" dirty="0" err="1"/>
              <a:t>ἐπιζητεῖ</a:t>
            </a:r>
            <a:r>
              <a:rPr lang="el-GR" b="1" i="1" dirty="0"/>
              <a:t>, </a:t>
            </a:r>
            <a:r>
              <a:rPr lang="el-GR" b="1" i="1" dirty="0" err="1"/>
              <a:t>καὶ</a:t>
            </a:r>
            <a:r>
              <a:rPr lang="el-GR" b="1" i="1" dirty="0"/>
              <a:t> </a:t>
            </a:r>
            <a:r>
              <a:rPr lang="el-GR" b="1" i="1" dirty="0" err="1"/>
              <a:t>σημεῖον</a:t>
            </a:r>
            <a:r>
              <a:rPr lang="el-GR" b="1" i="1" dirty="0"/>
              <a:t> </a:t>
            </a:r>
            <a:r>
              <a:rPr lang="el-GR" b="1" i="1" dirty="0" err="1"/>
              <a:t>οὐ</a:t>
            </a:r>
            <a:r>
              <a:rPr lang="el-GR" b="1" i="1" dirty="0"/>
              <a:t> </a:t>
            </a:r>
            <a:r>
              <a:rPr lang="el-GR" b="1" i="1" dirty="0" err="1"/>
              <a:t>δοθήσεται</a:t>
            </a:r>
            <a:r>
              <a:rPr lang="el-GR" b="1" i="1" dirty="0"/>
              <a:t> </a:t>
            </a:r>
            <a:r>
              <a:rPr lang="el-GR" b="1" i="1" dirty="0" err="1"/>
              <a:t>αὐτῇ</a:t>
            </a:r>
            <a:r>
              <a:rPr lang="el-GR" b="1" i="1" dirty="0"/>
              <a:t> </a:t>
            </a:r>
            <a:r>
              <a:rPr lang="el-GR" b="1" i="1" dirty="0" err="1"/>
              <a:t>εἰ</a:t>
            </a:r>
            <a:r>
              <a:rPr lang="el-GR" b="1" i="1" dirty="0"/>
              <a:t> </a:t>
            </a:r>
            <a:r>
              <a:rPr lang="el-GR" b="1" i="1" dirty="0" err="1"/>
              <a:t>μὴ</a:t>
            </a:r>
            <a:r>
              <a:rPr lang="el-GR" b="1" i="1" dirty="0"/>
              <a:t> </a:t>
            </a:r>
            <a:r>
              <a:rPr lang="el-GR" b="1" i="1" dirty="0" err="1"/>
              <a:t>τὸ</a:t>
            </a:r>
            <a:r>
              <a:rPr lang="el-GR" b="1" i="1" dirty="0"/>
              <a:t> </a:t>
            </a:r>
            <a:r>
              <a:rPr lang="el-GR" b="1" i="1" dirty="0" err="1"/>
              <a:t>σημεῖον</a:t>
            </a:r>
            <a:r>
              <a:rPr lang="el-GR" b="1" i="1" dirty="0"/>
              <a:t> </a:t>
            </a:r>
            <a:r>
              <a:rPr lang="el-GR" b="1" i="1" dirty="0" err="1"/>
              <a:t>Ἰωνᾶ</a:t>
            </a:r>
            <a:r>
              <a:rPr lang="el-GR" b="1" i="1" dirty="0"/>
              <a:t> </a:t>
            </a:r>
            <a:r>
              <a:rPr lang="el-GR" b="1" i="1" dirty="0" err="1"/>
              <a:t>τοῦ</a:t>
            </a:r>
            <a:r>
              <a:rPr lang="el-GR" b="1" i="1" dirty="0"/>
              <a:t> </a:t>
            </a:r>
            <a:r>
              <a:rPr lang="el-GR" b="1" i="1" dirty="0" err="1"/>
              <a:t>προφήτου</a:t>
            </a:r>
            <a:r>
              <a:rPr lang="el-GR" b="1" i="1" dirty="0"/>
              <a:t>.</a:t>
            </a:r>
            <a:endParaRPr lang="el-GR" dirty="0"/>
          </a:p>
          <a:p>
            <a:r>
              <a:rPr lang="en-US" dirty="0"/>
              <a:t> </a:t>
            </a:r>
            <a:r>
              <a:rPr lang="en-US" baseline="30000" dirty="0"/>
              <a:t>40 </a:t>
            </a:r>
            <a:r>
              <a:rPr lang="el-GR" b="1" i="1" dirty="0" err="1"/>
              <a:t>ὥσπερ</a:t>
            </a:r>
            <a:r>
              <a:rPr lang="el-GR" b="1" i="1" dirty="0"/>
              <a:t> </a:t>
            </a:r>
            <a:r>
              <a:rPr lang="el-GR" b="1" i="1" dirty="0" err="1"/>
              <a:t>γὰρ</a:t>
            </a:r>
            <a:r>
              <a:rPr lang="el-GR" b="1" i="1" dirty="0"/>
              <a:t> </a:t>
            </a:r>
            <a:r>
              <a:rPr lang="el-GR" b="1" i="1" dirty="0" err="1"/>
              <a:t>ἦν</a:t>
            </a:r>
            <a:r>
              <a:rPr lang="el-GR" b="1" i="1" dirty="0"/>
              <a:t> </a:t>
            </a:r>
            <a:r>
              <a:rPr lang="el-GR" b="1" i="1" dirty="0" err="1"/>
              <a:t>Ἰωνᾶς</a:t>
            </a:r>
            <a:r>
              <a:rPr lang="el-GR" b="1" i="1" dirty="0"/>
              <a:t> </a:t>
            </a:r>
            <a:r>
              <a:rPr lang="el-GR" b="1" i="1" dirty="0" err="1"/>
              <a:t>ἐν</a:t>
            </a:r>
            <a:r>
              <a:rPr lang="el-GR" b="1" i="1" dirty="0"/>
              <a:t> </a:t>
            </a:r>
            <a:r>
              <a:rPr lang="el-GR" b="1" i="1" dirty="0" err="1"/>
              <a:t>τῇ</a:t>
            </a:r>
            <a:r>
              <a:rPr lang="el-GR" b="1" i="1" dirty="0"/>
              <a:t> </a:t>
            </a:r>
            <a:r>
              <a:rPr lang="el-GR" b="1" i="1" dirty="0" err="1"/>
              <a:t>κοιλίᾳ</a:t>
            </a:r>
            <a:r>
              <a:rPr lang="el-GR" b="1" i="1" dirty="0"/>
              <a:t> </a:t>
            </a:r>
            <a:r>
              <a:rPr lang="el-GR" b="1" i="1" dirty="0" err="1"/>
              <a:t>τοῦ</a:t>
            </a:r>
            <a:r>
              <a:rPr lang="el-GR" b="1" i="1" dirty="0"/>
              <a:t> </a:t>
            </a:r>
            <a:r>
              <a:rPr lang="el-GR" b="1" i="1" dirty="0" err="1"/>
              <a:t>κήτους</a:t>
            </a:r>
            <a:r>
              <a:rPr lang="el-GR" b="1" i="1" dirty="0"/>
              <a:t> </a:t>
            </a:r>
            <a:r>
              <a:rPr lang="el-GR" b="1" i="1" dirty="0" err="1"/>
              <a:t>τρεῖς</a:t>
            </a:r>
            <a:r>
              <a:rPr lang="el-GR" b="1" i="1" dirty="0"/>
              <a:t> </a:t>
            </a:r>
            <a:r>
              <a:rPr lang="el-GR" b="1" i="1" dirty="0" err="1"/>
              <a:t>ἡμέρας</a:t>
            </a:r>
            <a:r>
              <a:rPr lang="el-GR" b="1" i="1" dirty="0"/>
              <a:t> </a:t>
            </a:r>
            <a:r>
              <a:rPr lang="el-GR" b="1" i="1" dirty="0" err="1"/>
              <a:t>καὶ</a:t>
            </a:r>
            <a:r>
              <a:rPr lang="el-GR" b="1" i="1" dirty="0"/>
              <a:t> </a:t>
            </a:r>
            <a:r>
              <a:rPr lang="el-GR" b="1" i="1" dirty="0" err="1"/>
              <a:t>τρεῖς</a:t>
            </a:r>
            <a:r>
              <a:rPr lang="el-GR" b="1" i="1" dirty="0"/>
              <a:t> </a:t>
            </a:r>
            <a:r>
              <a:rPr lang="el-GR" b="1" i="1" dirty="0" err="1"/>
              <a:t>νύκτας</a:t>
            </a:r>
            <a:r>
              <a:rPr lang="el-GR" b="1" i="1" dirty="0"/>
              <a:t>, </a:t>
            </a:r>
            <a:r>
              <a:rPr lang="el-GR" b="1" i="1" dirty="0" err="1"/>
              <a:t>οὕτως</a:t>
            </a:r>
            <a:r>
              <a:rPr lang="el-GR" b="1" i="1" dirty="0"/>
              <a:t> </a:t>
            </a:r>
            <a:r>
              <a:rPr lang="el-GR" b="1" i="1" dirty="0" err="1"/>
              <a:t>ἔσται</a:t>
            </a:r>
            <a:r>
              <a:rPr lang="el-GR" b="1" i="1" dirty="0"/>
              <a:t> ὁ </a:t>
            </a:r>
            <a:r>
              <a:rPr lang="el-GR" b="1" i="1" dirty="0" err="1"/>
              <a:t>υἱὸς</a:t>
            </a:r>
            <a:r>
              <a:rPr lang="el-GR" b="1" i="1" dirty="0"/>
              <a:t> </a:t>
            </a:r>
            <a:r>
              <a:rPr lang="el-GR" b="1" i="1" dirty="0" err="1"/>
              <a:t>τοῦ</a:t>
            </a:r>
            <a:r>
              <a:rPr lang="el-GR" b="1" i="1" dirty="0"/>
              <a:t> </a:t>
            </a:r>
            <a:r>
              <a:rPr lang="el-GR" b="1" i="1" dirty="0" err="1"/>
              <a:t>ἀνθρώπου</a:t>
            </a:r>
            <a:r>
              <a:rPr lang="el-GR" b="1" i="1" dirty="0"/>
              <a:t> </a:t>
            </a:r>
            <a:r>
              <a:rPr lang="el-GR" b="1" i="1" dirty="0" err="1"/>
              <a:t>ἐν</a:t>
            </a:r>
            <a:r>
              <a:rPr lang="el-GR" b="1" i="1" dirty="0"/>
              <a:t> </a:t>
            </a:r>
            <a:r>
              <a:rPr lang="el-GR" b="1" i="1" dirty="0" err="1"/>
              <a:t>τῇ</a:t>
            </a:r>
            <a:r>
              <a:rPr lang="el-GR" b="1" i="1" dirty="0"/>
              <a:t> </a:t>
            </a:r>
            <a:r>
              <a:rPr lang="el-GR" b="1" i="1" dirty="0" err="1"/>
              <a:t>καρδίᾳ</a:t>
            </a:r>
            <a:r>
              <a:rPr lang="el-GR" b="1" i="1" dirty="0"/>
              <a:t> </a:t>
            </a:r>
            <a:r>
              <a:rPr lang="el-GR" b="1" i="1" dirty="0" err="1"/>
              <a:t>τῆς</a:t>
            </a:r>
            <a:r>
              <a:rPr lang="el-GR" b="1" i="1" dirty="0"/>
              <a:t> </a:t>
            </a:r>
            <a:r>
              <a:rPr lang="el-GR" b="1" i="1" dirty="0" err="1"/>
              <a:t>γῆς</a:t>
            </a:r>
            <a:r>
              <a:rPr lang="el-GR" b="1" i="1" dirty="0"/>
              <a:t> </a:t>
            </a:r>
            <a:r>
              <a:rPr lang="el-GR" b="1" i="1" dirty="0" err="1"/>
              <a:t>τρεῖς</a:t>
            </a:r>
            <a:r>
              <a:rPr lang="el-GR" b="1" i="1" dirty="0"/>
              <a:t> </a:t>
            </a:r>
            <a:r>
              <a:rPr lang="el-GR" b="1" i="1" dirty="0" err="1"/>
              <a:t>ἡμέρας</a:t>
            </a:r>
            <a:r>
              <a:rPr lang="el-GR" b="1" i="1" dirty="0"/>
              <a:t> </a:t>
            </a:r>
            <a:r>
              <a:rPr lang="el-GR" b="1" i="1" dirty="0" err="1"/>
              <a:t>καὶ</a:t>
            </a:r>
            <a:r>
              <a:rPr lang="el-GR" b="1" i="1" dirty="0"/>
              <a:t> </a:t>
            </a:r>
            <a:r>
              <a:rPr lang="el-GR" b="1" i="1" dirty="0" err="1"/>
              <a:t>τρεῖς</a:t>
            </a:r>
            <a:r>
              <a:rPr lang="el-GR" b="1" i="1" dirty="0"/>
              <a:t> </a:t>
            </a:r>
            <a:r>
              <a:rPr lang="el-GR" b="1" i="1" dirty="0" err="1"/>
              <a:t>νύκτας</a:t>
            </a:r>
            <a:r>
              <a:rPr lang="el-GR" b="1" dirty="0"/>
              <a:t>.</a:t>
            </a:r>
          </a:p>
          <a:p>
            <a:r>
              <a:rPr lang="en-US" dirty="0"/>
              <a:t> </a:t>
            </a:r>
            <a:r>
              <a:rPr lang="en-US" baseline="30000" dirty="0"/>
              <a:t>41</a:t>
            </a:r>
            <a:r>
              <a:rPr lang="el-GR" b="1" i="1" dirty="0" err="1"/>
              <a:t>ἄνδρες</a:t>
            </a:r>
            <a:r>
              <a:rPr lang="el-GR" b="1" i="1" dirty="0"/>
              <a:t> </a:t>
            </a:r>
            <a:r>
              <a:rPr lang="el-GR" b="1" i="1" dirty="0" err="1"/>
              <a:t>Νινευῖται</a:t>
            </a:r>
            <a:r>
              <a:rPr lang="el-GR" b="1" i="1" dirty="0"/>
              <a:t> </a:t>
            </a:r>
            <a:r>
              <a:rPr lang="el-GR" b="1" i="1" dirty="0" err="1"/>
              <a:t>ἀναστήσονται</a:t>
            </a:r>
            <a:r>
              <a:rPr lang="el-GR" b="1" i="1" dirty="0"/>
              <a:t> </a:t>
            </a:r>
            <a:r>
              <a:rPr lang="el-GR" b="1" i="1" dirty="0" err="1"/>
              <a:t>ἐν</a:t>
            </a:r>
            <a:r>
              <a:rPr lang="el-GR" b="1" i="1" dirty="0"/>
              <a:t> </a:t>
            </a:r>
            <a:r>
              <a:rPr lang="el-GR" b="1" i="1" dirty="0" err="1"/>
              <a:t>τῇ</a:t>
            </a:r>
            <a:r>
              <a:rPr lang="el-GR" b="1" i="1" dirty="0"/>
              <a:t> </a:t>
            </a:r>
            <a:r>
              <a:rPr lang="el-GR" b="1" i="1" dirty="0" err="1"/>
              <a:t>κρίσει</a:t>
            </a:r>
            <a:r>
              <a:rPr lang="el-GR" b="1" i="1" dirty="0"/>
              <a:t> </a:t>
            </a:r>
            <a:r>
              <a:rPr lang="el-GR" b="1" i="1" dirty="0" err="1"/>
              <a:t>μετὰ</a:t>
            </a:r>
            <a:r>
              <a:rPr lang="el-GR" b="1" i="1" dirty="0"/>
              <a:t> </a:t>
            </a:r>
            <a:r>
              <a:rPr lang="el-GR" b="1" i="1" dirty="0" err="1"/>
              <a:t>τῆς</a:t>
            </a:r>
            <a:r>
              <a:rPr lang="el-GR" b="1" i="1" dirty="0"/>
              <a:t> </a:t>
            </a:r>
            <a:r>
              <a:rPr lang="el-GR" b="1" i="1" dirty="0" err="1"/>
              <a:t>γενεᾶς</a:t>
            </a:r>
            <a:r>
              <a:rPr lang="el-GR" b="1" i="1" dirty="0"/>
              <a:t> </a:t>
            </a:r>
            <a:r>
              <a:rPr lang="el-GR" b="1" i="1" dirty="0" err="1"/>
              <a:t>ταύτης</a:t>
            </a:r>
            <a:r>
              <a:rPr lang="el-GR" b="1" i="1" dirty="0"/>
              <a:t> </a:t>
            </a:r>
            <a:r>
              <a:rPr lang="el-GR" b="1" i="1" dirty="0" err="1"/>
              <a:t>καὶ</a:t>
            </a:r>
            <a:r>
              <a:rPr lang="el-GR" b="1" i="1" dirty="0"/>
              <a:t> </a:t>
            </a:r>
            <a:r>
              <a:rPr lang="el-GR" b="1" i="1" dirty="0" err="1"/>
              <a:t>κατακρινοῦσιν</a:t>
            </a:r>
            <a:r>
              <a:rPr lang="el-GR" b="1" i="1" dirty="0"/>
              <a:t> </a:t>
            </a:r>
            <a:r>
              <a:rPr lang="el-GR" b="1" i="1" dirty="0" err="1"/>
              <a:t>αὐτήν</a:t>
            </a:r>
            <a:r>
              <a:rPr lang="el-GR" b="1" i="1" dirty="0"/>
              <a:t>, </a:t>
            </a:r>
            <a:r>
              <a:rPr lang="el-GR" b="1" i="1" dirty="0" err="1"/>
              <a:t>ὅτι</a:t>
            </a:r>
            <a:r>
              <a:rPr lang="el-GR" b="1" i="1" dirty="0"/>
              <a:t> </a:t>
            </a:r>
            <a:r>
              <a:rPr lang="el-GR" b="1" i="1" dirty="0" err="1"/>
              <a:t>μετενόησαν</a:t>
            </a:r>
            <a:r>
              <a:rPr lang="el-GR" b="1" i="1" dirty="0"/>
              <a:t> </a:t>
            </a:r>
            <a:r>
              <a:rPr lang="el-GR" b="1" i="1" dirty="0" err="1"/>
              <a:t>εἰς</a:t>
            </a:r>
            <a:r>
              <a:rPr lang="el-GR" b="1" i="1" dirty="0"/>
              <a:t> </a:t>
            </a:r>
            <a:r>
              <a:rPr lang="el-GR" b="1" i="1" dirty="0" err="1"/>
              <a:t>τὸ</a:t>
            </a:r>
            <a:r>
              <a:rPr lang="el-GR" b="1" i="1" dirty="0"/>
              <a:t> </a:t>
            </a:r>
            <a:r>
              <a:rPr lang="el-GR" b="1" i="1" dirty="0" err="1"/>
              <a:t>κήρυγμα</a:t>
            </a:r>
            <a:r>
              <a:rPr lang="el-GR" b="1" i="1" dirty="0"/>
              <a:t> </a:t>
            </a:r>
            <a:r>
              <a:rPr lang="el-GR" b="1" i="1" dirty="0" err="1"/>
              <a:t>Ἰωνᾶ</a:t>
            </a:r>
            <a:r>
              <a:rPr lang="el-GR" b="1" i="1" dirty="0"/>
              <a:t>, </a:t>
            </a:r>
            <a:r>
              <a:rPr lang="el-GR" sz="2100" b="1" i="1" dirty="0" err="1"/>
              <a:t>καὶ</a:t>
            </a:r>
            <a:r>
              <a:rPr lang="el-GR" sz="2100" b="1" i="1" dirty="0"/>
              <a:t> </a:t>
            </a:r>
            <a:r>
              <a:rPr lang="el-GR" sz="2100" b="1" i="1" dirty="0" err="1"/>
              <a:t>ἰδοὺ</a:t>
            </a:r>
            <a:r>
              <a:rPr lang="el-GR" sz="2100" b="1" i="1" dirty="0"/>
              <a:t> </a:t>
            </a:r>
            <a:r>
              <a:rPr lang="el-GR" sz="2100" b="1" i="1" dirty="0" err="1"/>
              <a:t>πλεῖον</a:t>
            </a:r>
            <a:r>
              <a:rPr lang="el-GR" sz="2100" b="1" i="1" dirty="0"/>
              <a:t> </a:t>
            </a:r>
            <a:r>
              <a:rPr lang="el-GR" sz="2100" b="1" i="1" dirty="0" err="1"/>
              <a:t>Ἰωνᾶ</a:t>
            </a:r>
            <a:r>
              <a:rPr lang="el-GR" sz="2100" b="1" i="1" dirty="0"/>
              <a:t> </a:t>
            </a:r>
            <a:r>
              <a:rPr lang="el-GR" sz="2100" b="1" i="1" dirty="0" err="1"/>
              <a:t>ὧδε</a:t>
            </a:r>
            <a:r>
              <a:rPr lang="el-GR" sz="2100" dirty="0"/>
              <a:t>! </a:t>
            </a:r>
            <a:r>
              <a:rPr lang="en-US" dirty="0"/>
              <a:t>(M</a:t>
            </a:r>
            <a:r>
              <a:rPr lang="el-GR" dirty="0"/>
              <a:t>τ. </a:t>
            </a:r>
            <a:r>
              <a:rPr lang="en-US" dirty="0"/>
              <a:t>12</a:t>
            </a:r>
            <a:r>
              <a:rPr lang="el-GR" dirty="0"/>
              <a:t>, </a:t>
            </a:r>
            <a:r>
              <a:rPr lang="en-US" dirty="0"/>
              <a:t>38-41 )</a:t>
            </a:r>
            <a:r>
              <a:rPr lang="el-GR" dirty="0"/>
              <a:t> Ακολουθεί το παράδειγμα της βασίλισσας του </a:t>
            </a:r>
            <a:r>
              <a:rPr lang="el-GR" dirty="0" err="1"/>
              <a:t>Σαβά</a:t>
            </a:r>
            <a:r>
              <a:rPr lang="el-GR" dirty="0"/>
              <a:t> και του Σολομώντα. Και οι δύο μορφές (</a:t>
            </a:r>
            <a:r>
              <a:rPr lang="el-GR" dirty="0" err="1"/>
              <a:t>Ιωνάς+Σολομών</a:t>
            </a:r>
            <a:r>
              <a:rPr lang="el-GR" dirty="0"/>
              <a:t>) είναι εξαιρετικά αμφισβητούμενες στην Α.Γ</a:t>
            </a:r>
            <a:r>
              <a:rPr lang="el-GR" dirty="0" smtClean="0"/>
              <a:t>.</a:t>
            </a:r>
            <a:endParaRPr lang="el-GR" dirty="0"/>
          </a:p>
        </p:txBody>
      </p:sp>
      <p:sp>
        <p:nvSpPr>
          <p:cNvPr id="7" name="TextBox 6"/>
          <p:cNvSpPr txBox="1"/>
          <p:nvPr/>
        </p:nvSpPr>
        <p:spPr>
          <a:xfrm>
            <a:off x="611560" y="6100636"/>
            <a:ext cx="428139" cy="259397"/>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7</a:t>
            </a:r>
            <a:endParaRPr lang="el-GR" sz="1500" dirty="0" smtClean="0"/>
          </a:p>
        </p:txBody>
      </p:sp>
    </p:spTree>
    <p:extLst>
      <p:ext uri="{BB962C8B-B14F-4D97-AF65-F5344CB8AC3E}">
        <p14:creationId xmlns:p14="http://schemas.microsoft.com/office/powerpoint/2010/main" val="215922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ΙΩΝΑΣ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720" y="2852936"/>
            <a:ext cx="6004560" cy="2956560"/>
          </a:xfrm>
        </p:spPr>
      </p:pic>
      <p:sp>
        <p:nvSpPr>
          <p:cNvPr id="5" name="TextBox 4"/>
          <p:cNvSpPr txBox="1"/>
          <p:nvPr/>
        </p:nvSpPr>
        <p:spPr>
          <a:xfrm>
            <a:off x="1569720" y="1484784"/>
            <a:ext cx="6004560" cy="1080120"/>
          </a:xfrm>
          <a:prstGeom prst="rect">
            <a:avLst/>
          </a:prstGeom>
        </p:spPr>
        <p:txBody>
          <a:bodyPr vert="horz" wrap="square" lIns="91440" tIns="45720" rIns="91440" bIns="45720" rtlCol="0" anchor="ctr">
            <a:noAutofit/>
          </a:bodyPr>
          <a:lstStyle/>
          <a:p>
            <a:pPr algn="ctr"/>
            <a:r>
              <a:rPr lang="el-GR" sz="2400" dirty="0"/>
              <a:t>ΕΝΑΣ ΠΡΟΦΗΤΗΣ ΠΟΥ ΔΕΝ ΜΠΟΡΕΙ ΧΑΡΕΙ ΚΑΙ ΝΑ … ΑΛΛΑΞΕΙ</a:t>
            </a:r>
          </a:p>
          <a:p>
            <a:pPr algn="ctr"/>
            <a:r>
              <a:rPr lang="el-GR" sz="2400" dirty="0"/>
              <a:t>Η ΜΕΤΑΝΟΙΑ ΤΟΥ… ΘΕΟΥ ΚΑΙ ΟΙ ΛΑΟΙ ΤΟΥ </a:t>
            </a:r>
            <a:r>
              <a:rPr lang="el-GR" sz="2400" dirty="0" smtClean="0"/>
              <a:t>!!!</a:t>
            </a:r>
            <a:endParaRPr lang="el-GR" sz="2400" dirty="0"/>
          </a:p>
        </p:txBody>
      </p:sp>
      <p:sp>
        <p:nvSpPr>
          <p:cNvPr id="6" name="TextBox 5"/>
          <p:cNvSpPr txBox="1"/>
          <p:nvPr/>
        </p:nvSpPr>
        <p:spPr>
          <a:xfrm>
            <a:off x="7308304" y="5589240"/>
            <a:ext cx="265976" cy="220256"/>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606406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4725144"/>
            <a:ext cx="6408712" cy="1152128"/>
          </a:xfrm>
          <a:prstGeom prst="rect">
            <a:avLst/>
          </a:prstGeom>
        </p:spPr>
        <p:txBody>
          <a:bodyPr vert="horz" wrap="square" lIns="91440" tIns="45720" rIns="91440" bIns="45720" rtlCol="0" anchor="ctr">
            <a:noAutofit/>
          </a:bodyPr>
          <a:lstStyle/>
          <a:p>
            <a:r>
              <a:rPr lang="el-GR" sz="2000" dirty="0"/>
              <a:t>Φρέσκο στην κατακόμβη-</a:t>
            </a:r>
            <a:r>
              <a:rPr lang="el-GR" sz="2000" i="1" dirty="0" err="1"/>
              <a:t>Πρίσκιλλα</a:t>
            </a:r>
            <a:r>
              <a:rPr lang="el-GR" sz="2000" dirty="0"/>
              <a:t> της Ρώμης (3</a:t>
            </a:r>
            <a:r>
              <a:rPr lang="el-GR" sz="2000" baseline="30000" dirty="0"/>
              <a:t>ος</a:t>
            </a:r>
            <a:r>
              <a:rPr lang="el-GR" sz="2000" dirty="0"/>
              <a:t> αι. μ.Χ</a:t>
            </a:r>
            <a:r>
              <a:rPr lang="el-GR" sz="2000" dirty="0" smtClean="0"/>
              <a:t>.)</a:t>
            </a:r>
            <a:r>
              <a:rPr lang="en-US" sz="2000" dirty="0" smtClean="0"/>
              <a:t>.</a:t>
            </a:r>
            <a:endParaRPr lang="el-GR" sz="2000" dirty="0"/>
          </a:p>
          <a:p>
            <a:r>
              <a:rPr lang="el-GR" sz="2000" dirty="0"/>
              <a:t>Το μοτίβο του Ιωνά απαντά σε κατακόμβες και σαρκοφάγους όπως το μοτίβο των Τριών </a:t>
            </a:r>
            <a:r>
              <a:rPr lang="el-GR" sz="2000" dirty="0" err="1"/>
              <a:t>Παίδων</a:t>
            </a:r>
            <a:r>
              <a:rPr lang="el-GR" sz="2000" dirty="0"/>
              <a:t>, την Κιβωτό του Νώε, και του </a:t>
            </a:r>
            <a:r>
              <a:rPr lang="el-GR" sz="2000" dirty="0" smtClean="0"/>
              <a:t>Ορφέα</a:t>
            </a:r>
            <a:r>
              <a:rPr lang="en-US" sz="2000" dirty="0" smtClean="0"/>
              <a:t>.</a:t>
            </a:r>
            <a:endParaRPr lang="el-GR" sz="2000" dirty="0"/>
          </a:p>
        </p:txBody>
      </p:sp>
      <p:sp>
        <p:nvSpPr>
          <p:cNvPr id="6" name="TextBox 5"/>
          <p:cNvSpPr txBox="1"/>
          <p:nvPr/>
        </p:nvSpPr>
        <p:spPr>
          <a:xfrm>
            <a:off x="7236296" y="4359608"/>
            <a:ext cx="428139" cy="259397"/>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8</a:t>
            </a:r>
            <a:endParaRPr lang="el-GR" sz="1500" dirty="0" smtClean="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404664"/>
            <a:ext cx="5688632" cy="4214341"/>
          </a:xfrm>
        </p:spPr>
      </p:pic>
    </p:spTree>
    <p:extLst>
      <p:ext uri="{BB962C8B-B14F-4D97-AF65-F5344CB8AC3E}">
        <p14:creationId xmlns:p14="http://schemas.microsoft.com/office/powerpoint/2010/main" val="138408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7961745" cy="3556000"/>
          </a:xfrm>
        </p:spPr>
      </p:pic>
      <p:sp>
        <p:nvSpPr>
          <p:cNvPr id="5" name="TextBox 4"/>
          <p:cNvSpPr txBox="1"/>
          <p:nvPr/>
        </p:nvSpPr>
        <p:spPr>
          <a:xfrm>
            <a:off x="539553" y="5157192"/>
            <a:ext cx="7961744" cy="936104"/>
          </a:xfrm>
          <a:prstGeom prst="rect">
            <a:avLst/>
          </a:prstGeom>
        </p:spPr>
        <p:txBody>
          <a:bodyPr vert="horz" wrap="square" lIns="91440" tIns="45720" rIns="91440" bIns="45720" rtlCol="0" anchor="ctr">
            <a:noAutofit/>
          </a:bodyPr>
          <a:lstStyle/>
          <a:p>
            <a:pPr>
              <a:lnSpc>
                <a:spcPts val="1900"/>
              </a:lnSpc>
            </a:pPr>
            <a:r>
              <a:rPr lang="el-GR" sz="2000" dirty="0" smtClean="0"/>
              <a:t>Φρέσκο </a:t>
            </a:r>
            <a:r>
              <a:rPr lang="el-GR" sz="2000" dirty="0"/>
              <a:t>στην κατακόμβη-</a:t>
            </a:r>
            <a:r>
              <a:rPr lang="el-GR" sz="2000" i="1" dirty="0" err="1"/>
              <a:t>Καλλίξτου</a:t>
            </a:r>
            <a:r>
              <a:rPr lang="el-GR" sz="2000" dirty="0"/>
              <a:t> της Ρώμης (2</a:t>
            </a:r>
            <a:r>
              <a:rPr lang="el-GR" sz="2000" baseline="30000" dirty="0"/>
              <a:t>ος</a:t>
            </a:r>
            <a:r>
              <a:rPr lang="el-GR" sz="2000" dirty="0"/>
              <a:t> αι. μ.Χ.)</a:t>
            </a:r>
          </a:p>
          <a:p>
            <a:pPr>
              <a:lnSpc>
                <a:spcPts val="1900"/>
              </a:lnSpc>
            </a:pPr>
            <a:r>
              <a:rPr lang="el-GR" sz="2000" dirty="0"/>
              <a:t>ΖΩΗ ΚΑΙ ΘΑΝΑΤΟΣ</a:t>
            </a:r>
          </a:p>
          <a:p>
            <a:pPr>
              <a:lnSpc>
                <a:spcPts val="1900"/>
              </a:lnSpc>
            </a:pPr>
            <a:r>
              <a:rPr lang="el-GR" sz="2000" dirty="0"/>
              <a:t>Η ζωή του Ιωνά σύμβολο της αναγέννησης μέσω των Μυστηρίων του Βαπτίσματος και της Ευχαριστίας αλλά και του θανάτου που ενίοτε ήταν μαρτυρικός χάριν του Χριστού</a:t>
            </a:r>
            <a:r>
              <a:rPr lang="el-GR" sz="2000" dirty="0" smtClean="0"/>
              <a:t>!</a:t>
            </a:r>
            <a:endParaRPr lang="el-GR" sz="2000" dirty="0"/>
          </a:p>
        </p:txBody>
      </p:sp>
      <p:sp>
        <p:nvSpPr>
          <p:cNvPr id="6" name="TextBox 5"/>
          <p:cNvSpPr txBox="1"/>
          <p:nvPr/>
        </p:nvSpPr>
        <p:spPr>
          <a:xfrm>
            <a:off x="8501297" y="4637371"/>
            <a:ext cx="391183" cy="259397"/>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9</a:t>
            </a:r>
            <a:endParaRPr lang="el-GR" sz="1500" dirty="0" smtClean="0"/>
          </a:p>
        </p:txBody>
      </p:sp>
    </p:spTree>
    <p:extLst>
      <p:ext uri="{BB962C8B-B14F-4D97-AF65-F5344CB8AC3E}">
        <p14:creationId xmlns:p14="http://schemas.microsoft.com/office/powerpoint/2010/main" val="387329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764704"/>
            <a:ext cx="6879461" cy="4525962"/>
          </a:xfrm>
        </p:spPr>
      </p:pic>
      <p:sp>
        <p:nvSpPr>
          <p:cNvPr id="5" name="TextBox 4"/>
          <p:cNvSpPr txBox="1"/>
          <p:nvPr/>
        </p:nvSpPr>
        <p:spPr>
          <a:xfrm>
            <a:off x="1115616" y="5445224"/>
            <a:ext cx="6879461" cy="720080"/>
          </a:xfrm>
          <a:prstGeom prst="rect">
            <a:avLst/>
          </a:prstGeom>
        </p:spPr>
        <p:txBody>
          <a:bodyPr vert="horz" wrap="square" lIns="91440" tIns="45720" rIns="91440" bIns="45720" rtlCol="0" anchor="ctr">
            <a:noAutofit/>
          </a:bodyPr>
          <a:lstStyle/>
          <a:p>
            <a:pPr>
              <a:lnSpc>
                <a:spcPts val="2000"/>
              </a:lnSpc>
            </a:pPr>
            <a:r>
              <a:rPr lang="el-GR" sz="2000" dirty="0">
                <a:solidFill>
                  <a:srgbClr val="000000"/>
                </a:solidFill>
                <a:cs typeface="Times New Roman" pitchFamily="18" charset="0"/>
              </a:rPr>
              <a:t>Η ανάπαυση του Ιωνά κάτω από τη </a:t>
            </a:r>
            <a:r>
              <a:rPr lang="el-GR" sz="2000" dirty="0" err="1">
                <a:solidFill>
                  <a:srgbClr val="000000"/>
                </a:solidFill>
                <a:cs typeface="Times New Roman" pitchFamily="18" charset="0"/>
              </a:rPr>
              <a:t>ρετσινολαδιά</a:t>
            </a:r>
            <a:r>
              <a:rPr lang="el-GR" sz="2000" dirty="0">
                <a:solidFill>
                  <a:srgbClr val="000000"/>
                </a:solidFill>
                <a:cs typeface="Times New Roman" pitchFamily="18" charset="0"/>
              </a:rPr>
              <a:t> σύμβολο της μακαριότητας μετά θάνατον!!! ΑΝΤΙΘΕΣΗ ΠΡΟΣ ΤΟ ΣΥΜΒΟΛΙΣΜΟ ΠΟΥ ΧΕΙ ΣΤΟ </a:t>
            </a:r>
            <a:r>
              <a:rPr lang="el-GR" sz="2000" dirty="0" smtClean="0">
                <a:solidFill>
                  <a:srgbClr val="000000"/>
                </a:solidFill>
                <a:cs typeface="Times New Roman" pitchFamily="18" charset="0"/>
              </a:rPr>
              <a:t>ΒΙΒΛΙΟ</a:t>
            </a:r>
            <a:r>
              <a:rPr lang="en-US" sz="2000" dirty="0"/>
              <a:t>.</a:t>
            </a:r>
            <a:endParaRPr lang="el-GR" sz="2000" dirty="0">
              <a:cs typeface="Times New Roman" pitchFamily="18" charset="0"/>
            </a:endParaRPr>
          </a:p>
        </p:txBody>
      </p:sp>
      <p:sp>
        <p:nvSpPr>
          <p:cNvPr id="6" name="TextBox 5"/>
          <p:cNvSpPr txBox="1"/>
          <p:nvPr/>
        </p:nvSpPr>
        <p:spPr>
          <a:xfrm>
            <a:off x="7956376" y="5031269"/>
            <a:ext cx="391183" cy="259397"/>
          </a:xfrm>
          <a:prstGeom prst="rect">
            <a:avLst/>
          </a:prstGeom>
        </p:spPr>
        <p:txBody>
          <a:bodyPr vert="horz" wrap="square" lIns="91440" tIns="45720" rIns="91440" bIns="45720" rtlCol="0" anchor="ctr">
            <a:noAutofit/>
          </a:bodyPr>
          <a:lstStyle/>
          <a:p>
            <a:pPr algn="ctr"/>
            <a:r>
              <a:rPr lang="en-US" sz="1500" dirty="0" smtClean="0"/>
              <a:t>20</a:t>
            </a:r>
            <a:endParaRPr lang="el-GR" sz="1500" dirty="0" smtClean="0"/>
          </a:p>
        </p:txBody>
      </p:sp>
    </p:spTree>
    <p:extLst>
      <p:ext uri="{BB962C8B-B14F-4D97-AF65-F5344CB8AC3E}">
        <p14:creationId xmlns:p14="http://schemas.microsoft.com/office/powerpoint/2010/main" val="128145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764704"/>
            <a:ext cx="4038600" cy="5361459"/>
          </a:xfrm>
        </p:spPr>
        <p:txBody>
          <a:bodyPr>
            <a:noAutofit/>
          </a:bodyPr>
          <a:lstStyle/>
          <a:p>
            <a:pPr marL="0" indent="0">
              <a:spcBef>
                <a:spcPts val="0"/>
              </a:spcBef>
              <a:buNone/>
            </a:pPr>
            <a:r>
              <a:rPr lang="el-GR" sz="2200" dirty="0"/>
              <a:t>Ένας «διαφορετικός»- διχασμένος (;) επαναστάτης (;) νεαρός Ιωνάς ενώπιον του Δημιουργού και </a:t>
            </a:r>
            <a:r>
              <a:rPr lang="el-GR" sz="2200" dirty="0" smtClean="0"/>
              <a:t>Κριτή</a:t>
            </a:r>
            <a:r>
              <a:rPr lang="en-US" sz="2200" dirty="0" smtClean="0"/>
              <a:t>.</a:t>
            </a:r>
            <a:r>
              <a:rPr lang="el-GR" sz="2200" dirty="0" smtClean="0"/>
              <a:t> </a:t>
            </a:r>
            <a:endParaRPr lang="el-GR" sz="2200" dirty="0"/>
          </a:p>
          <a:p>
            <a:pPr marL="0" indent="0">
              <a:spcBef>
                <a:spcPts val="0"/>
              </a:spcBef>
              <a:buNone/>
            </a:pPr>
            <a:endParaRPr lang="el-GR" sz="2200" dirty="0"/>
          </a:p>
          <a:p>
            <a:pPr marL="0" indent="0">
              <a:spcBef>
                <a:spcPts val="0"/>
              </a:spcBef>
              <a:buNone/>
            </a:pPr>
            <a:r>
              <a:rPr lang="el-GR" sz="2200" dirty="0"/>
              <a:t>Μιχαήλ Άγγελος </a:t>
            </a:r>
          </a:p>
          <a:p>
            <a:pPr marL="0" indent="0">
              <a:spcBef>
                <a:spcPts val="0"/>
              </a:spcBef>
              <a:buNone/>
            </a:pPr>
            <a:r>
              <a:rPr lang="el-GR" sz="2200" dirty="0" err="1"/>
              <a:t>Σιξτίνα</a:t>
            </a:r>
            <a:r>
              <a:rPr lang="el-GR" sz="2200" dirty="0"/>
              <a:t> (1511 4*3,8 μ.)</a:t>
            </a:r>
          </a:p>
          <a:p>
            <a:pPr marL="0" indent="0">
              <a:spcBef>
                <a:spcPts val="0"/>
              </a:spcBef>
              <a:buNone/>
            </a:pPr>
            <a:endParaRPr lang="en-US" sz="2200" dirty="0" smtClean="0"/>
          </a:p>
          <a:p>
            <a:pPr marL="0" indent="0">
              <a:spcBef>
                <a:spcPts val="0"/>
              </a:spcBef>
              <a:buNone/>
            </a:pPr>
            <a:r>
              <a:rPr lang="el-GR" sz="2200" dirty="0" smtClean="0"/>
              <a:t>Βρίσκεται </a:t>
            </a:r>
            <a:r>
              <a:rPr lang="el-GR" sz="2200" dirty="0"/>
              <a:t>πάνω από την απεικόνιση της Β΄ Παρουσίας ενώ κοιτάζει τη Δημιουργία του Σύμπαντος αλλά και στη συνάντηση του Μωυσή με τον </a:t>
            </a:r>
            <a:r>
              <a:rPr lang="el-GR" sz="2200" dirty="0" err="1"/>
              <a:t>Γιαχβέ</a:t>
            </a:r>
            <a:r>
              <a:rPr lang="el-GR" sz="2200" dirty="0"/>
              <a:t> στην </a:t>
            </a:r>
            <a:r>
              <a:rPr lang="el-GR" sz="2200" dirty="0" err="1"/>
              <a:t>Έξ</a:t>
            </a:r>
            <a:r>
              <a:rPr lang="el-GR" sz="2200" dirty="0"/>
              <a:t>. 34!!! Προσέξτε την έκφραση των χεριών του και το </a:t>
            </a:r>
            <a:r>
              <a:rPr lang="el-GR" sz="2200" dirty="0" smtClean="0"/>
              <a:t>βλέμμα</a:t>
            </a:r>
            <a:r>
              <a:rPr lang="en-US" sz="2200" dirty="0"/>
              <a:t>.</a:t>
            </a:r>
            <a:endParaRPr lang="el-GR" sz="22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182451"/>
            <a:ext cx="3848608" cy="4525963"/>
          </a:xfrm>
        </p:spPr>
      </p:pic>
      <p:sp>
        <p:nvSpPr>
          <p:cNvPr id="6" name="TextBox 5"/>
          <p:cNvSpPr txBox="1"/>
          <p:nvPr/>
        </p:nvSpPr>
        <p:spPr>
          <a:xfrm>
            <a:off x="8173441" y="5705453"/>
            <a:ext cx="391183" cy="259397"/>
          </a:xfrm>
          <a:prstGeom prst="rect">
            <a:avLst/>
          </a:prstGeom>
        </p:spPr>
        <p:txBody>
          <a:bodyPr vert="horz" wrap="square" lIns="91440" tIns="45720" rIns="91440" bIns="45720" rtlCol="0" anchor="ctr">
            <a:noAutofit/>
          </a:bodyPr>
          <a:lstStyle/>
          <a:p>
            <a:pPr algn="ctr"/>
            <a:r>
              <a:rPr lang="en-US" sz="1500" dirty="0" smtClean="0"/>
              <a:t>21</a:t>
            </a:r>
            <a:endParaRPr lang="el-GR" sz="1500" dirty="0" smtClean="0"/>
          </a:p>
        </p:txBody>
      </p:sp>
    </p:spTree>
    <p:extLst>
      <p:ext uri="{BB962C8B-B14F-4D97-AF65-F5344CB8AC3E}">
        <p14:creationId xmlns:p14="http://schemas.microsoft.com/office/powerpoint/2010/main" val="279694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764704"/>
            <a:ext cx="4330824" cy="5361459"/>
          </a:xfrm>
        </p:spPr>
        <p:txBody>
          <a:bodyPr>
            <a:normAutofit fontScale="70000" lnSpcReduction="20000"/>
          </a:bodyPr>
          <a:lstStyle/>
          <a:p>
            <a:pPr marL="0" indent="0">
              <a:spcBef>
                <a:spcPts val="0"/>
              </a:spcBef>
              <a:buNone/>
            </a:pPr>
            <a:r>
              <a:rPr lang="el-GR" sz="3100" dirty="0"/>
              <a:t>Ο Ιωνάς στη </a:t>
            </a:r>
            <a:r>
              <a:rPr lang="el-GR" sz="3100" b="1" dirty="0"/>
              <a:t>Λατρεία</a:t>
            </a:r>
            <a:r>
              <a:rPr lang="el-GR" sz="3100" dirty="0"/>
              <a:t>: η έκτη Ωδή κάθε Όρθρου είναι εμπνευσμένη από την Ωδή του </a:t>
            </a:r>
            <a:r>
              <a:rPr lang="el-GR" sz="3100" dirty="0" smtClean="0"/>
              <a:t>Ιωνά</a:t>
            </a:r>
            <a:r>
              <a:rPr lang="en-US" sz="3100" dirty="0" smtClean="0"/>
              <a:t> </a:t>
            </a:r>
            <a:r>
              <a:rPr lang="el-GR" sz="3100" dirty="0" smtClean="0"/>
              <a:t>και </a:t>
            </a:r>
            <a:r>
              <a:rPr lang="el-GR" sz="3100" dirty="0"/>
              <a:t>την υπομνηματίζει </a:t>
            </a:r>
            <a:r>
              <a:rPr lang="el-GR" sz="3100" b="1" dirty="0"/>
              <a:t>καθημερινά </a:t>
            </a:r>
            <a:r>
              <a:rPr lang="el-GR" sz="3100" dirty="0"/>
              <a:t>με τα πάθη των πιστών!</a:t>
            </a:r>
          </a:p>
          <a:p>
            <a:pPr marL="0" indent="0">
              <a:spcBef>
                <a:spcPts val="0"/>
              </a:spcBef>
              <a:buNone/>
            </a:pPr>
            <a:endParaRPr lang="el-GR" sz="4400" dirty="0"/>
          </a:p>
          <a:p>
            <a:pPr marL="0" indent="0">
              <a:spcBef>
                <a:spcPts val="0"/>
              </a:spcBef>
              <a:buNone/>
            </a:pPr>
            <a:r>
              <a:rPr lang="el-GR" sz="3100" dirty="0"/>
              <a:t>ΜΕΛΕΤΗΣΤΕ ΤΗΝ ΣΤ’ ΩΔΗ ΤΟΥ ΜΕΓΑΛΟΥ ΚΑΝΟΝΑ ΤΟΥ </a:t>
            </a:r>
            <a:r>
              <a:rPr lang="el-GR" sz="3100" b="1" dirty="0"/>
              <a:t>ΑΓ. ΑΝΔΡΕΑ ΚΡΗΤΗΣ (7</a:t>
            </a:r>
            <a:r>
              <a:rPr lang="el-GR" sz="3100" b="1" baseline="30000" dirty="0"/>
              <a:t>ος</a:t>
            </a:r>
            <a:r>
              <a:rPr lang="el-GR" sz="3100" b="1" dirty="0"/>
              <a:t> αι. μ.Χ.) αλλά και τις αναφορές του στον Ιωνά</a:t>
            </a:r>
          </a:p>
          <a:p>
            <a:pPr marL="0" indent="0">
              <a:spcBef>
                <a:spcPts val="0"/>
              </a:spcBef>
              <a:buNone/>
            </a:pPr>
            <a:r>
              <a:rPr lang="el-GR" sz="2900" dirty="0" err="1"/>
              <a:t>Τὰ</a:t>
            </a:r>
            <a:r>
              <a:rPr lang="el-GR" sz="2900" dirty="0"/>
              <a:t> κύματα, Σωτήρα, </a:t>
            </a:r>
            <a:r>
              <a:rPr lang="el-GR" sz="2900" dirty="0" err="1"/>
              <a:t>τῶν</a:t>
            </a:r>
            <a:r>
              <a:rPr lang="el-GR" sz="2900" dirty="0"/>
              <a:t> </a:t>
            </a:r>
            <a:r>
              <a:rPr lang="el-GR" sz="2900" dirty="0" err="1"/>
              <a:t>ἁμαρτημάτων</a:t>
            </a:r>
            <a:r>
              <a:rPr lang="el-GR" sz="2900" dirty="0"/>
              <a:t> </a:t>
            </a:r>
            <a:r>
              <a:rPr lang="el-GR" sz="2900" dirty="0" smtClean="0"/>
              <a:t>μου,</a:t>
            </a:r>
            <a:r>
              <a:rPr lang="en-US" sz="2900" dirty="0" smtClean="0"/>
              <a:t> </a:t>
            </a:r>
            <a:r>
              <a:rPr lang="el-GR" sz="2900" dirty="0" err="1" smtClean="0"/>
              <a:t>ὅπως</a:t>
            </a:r>
            <a:r>
              <a:rPr lang="el-GR" sz="2900" dirty="0" smtClean="0"/>
              <a:t> </a:t>
            </a:r>
            <a:r>
              <a:rPr lang="el-GR" sz="2900" dirty="0" err="1"/>
              <a:t>στὴν</a:t>
            </a:r>
            <a:r>
              <a:rPr lang="el-GR" sz="2900" dirty="0"/>
              <a:t> </a:t>
            </a:r>
            <a:r>
              <a:rPr lang="el-GR" sz="2900" dirty="0" err="1"/>
              <a:t>Ἐρυθρὰ</a:t>
            </a:r>
            <a:r>
              <a:rPr lang="el-GR" sz="2900" dirty="0"/>
              <a:t> θάλασσα,</a:t>
            </a:r>
            <a:br>
              <a:rPr lang="el-GR" sz="2900" dirty="0"/>
            </a:br>
            <a:r>
              <a:rPr lang="el-GR" sz="2900" dirty="0"/>
              <a:t>ξαναγύρισαν </a:t>
            </a:r>
            <a:r>
              <a:rPr lang="el-GR" sz="2900" dirty="0" err="1"/>
              <a:t>καὶ</a:t>
            </a:r>
            <a:r>
              <a:rPr lang="el-GR" sz="2900" dirty="0"/>
              <a:t> </a:t>
            </a:r>
            <a:r>
              <a:rPr lang="el-GR" sz="2900" dirty="0" err="1"/>
              <a:t>ξαφνικὰ</a:t>
            </a:r>
            <a:r>
              <a:rPr lang="el-GR" sz="2900" dirty="0"/>
              <a:t> </a:t>
            </a:r>
            <a:r>
              <a:rPr lang="el-GR" sz="2900" dirty="0" err="1"/>
              <a:t>μὲ</a:t>
            </a:r>
            <a:r>
              <a:rPr lang="el-GR" sz="2900" dirty="0"/>
              <a:t> σκέπασαν,</a:t>
            </a:r>
            <a:br>
              <a:rPr lang="el-GR" sz="2900" dirty="0"/>
            </a:br>
            <a:r>
              <a:rPr lang="el-GR" sz="2900" dirty="0" err="1"/>
              <a:t>ὅπως</a:t>
            </a:r>
            <a:r>
              <a:rPr lang="el-GR" sz="2900" dirty="0"/>
              <a:t> </a:t>
            </a:r>
            <a:r>
              <a:rPr lang="el-GR" sz="2900" dirty="0" err="1"/>
              <a:t>τοὺς</a:t>
            </a:r>
            <a:r>
              <a:rPr lang="el-GR" sz="2900" dirty="0"/>
              <a:t> </a:t>
            </a:r>
            <a:r>
              <a:rPr lang="el-GR" sz="2900" dirty="0" err="1"/>
              <a:t>Αἰγυπτίους</a:t>
            </a:r>
            <a:r>
              <a:rPr lang="el-GR" sz="2900" dirty="0"/>
              <a:t> τότε </a:t>
            </a:r>
            <a:r>
              <a:rPr lang="el-GR" sz="2900" dirty="0" err="1"/>
              <a:t>καὶ</a:t>
            </a:r>
            <a:r>
              <a:rPr lang="el-GR" sz="2900" dirty="0"/>
              <a:t> </a:t>
            </a:r>
            <a:r>
              <a:rPr lang="el-GR" sz="2900" dirty="0" err="1"/>
              <a:t>τοὺς</a:t>
            </a:r>
            <a:r>
              <a:rPr lang="el-GR" sz="2900" dirty="0"/>
              <a:t> </a:t>
            </a:r>
            <a:r>
              <a:rPr lang="el-GR" sz="2900" dirty="0" err="1"/>
              <a:t>ἡγήτορές</a:t>
            </a:r>
            <a:r>
              <a:rPr lang="el-GR" sz="2900" dirty="0"/>
              <a:t> </a:t>
            </a:r>
            <a:r>
              <a:rPr lang="el-GR" sz="2900" dirty="0" smtClean="0"/>
              <a:t>τους</a:t>
            </a:r>
            <a:endParaRPr lang="en-US" sz="2900" dirty="0" smtClean="0"/>
          </a:p>
          <a:p>
            <a:pPr marL="0" indent="0">
              <a:spcBef>
                <a:spcPts val="0"/>
              </a:spcBef>
              <a:buNone/>
            </a:pPr>
            <a:endParaRPr lang="el-GR" sz="2900" dirty="0"/>
          </a:p>
          <a:p>
            <a:pPr marL="0" indent="0">
              <a:spcBef>
                <a:spcPts val="0"/>
              </a:spcBef>
              <a:buNone/>
            </a:pPr>
            <a:r>
              <a:rPr lang="de-DE" sz="2600" dirty="0"/>
              <a:t>http://users.uoa.gr/~</a:t>
            </a:r>
            <a:r>
              <a:rPr lang="de-DE" sz="2600" dirty="0" smtClean="0"/>
              <a:t>nektar/orthodoxy/prayers/service_great_canon_translation.htm</a:t>
            </a:r>
            <a:endParaRPr lang="el-GR" sz="26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764704"/>
            <a:ext cx="3389768" cy="4803864"/>
          </a:xfrm>
        </p:spPr>
      </p:pic>
      <p:sp>
        <p:nvSpPr>
          <p:cNvPr id="6" name="TextBox 5"/>
          <p:cNvSpPr txBox="1"/>
          <p:nvPr/>
        </p:nvSpPr>
        <p:spPr>
          <a:xfrm>
            <a:off x="8146649" y="5568568"/>
            <a:ext cx="391183" cy="259397"/>
          </a:xfrm>
          <a:prstGeom prst="rect">
            <a:avLst/>
          </a:prstGeom>
        </p:spPr>
        <p:txBody>
          <a:bodyPr vert="horz" wrap="square" lIns="91440" tIns="45720" rIns="91440" bIns="45720" rtlCol="0" anchor="ctr">
            <a:noAutofit/>
          </a:bodyPr>
          <a:lstStyle/>
          <a:p>
            <a:pPr algn="ctr"/>
            <a:r>
              <a:rPr lang="en-US" sz="1500" dirty="0" smtClean="0"/>
              <a:t>22</a:t>
            </a:r>
            <a:endParaRPr lang="el-GR" sz="1500" dirty="0" smtClean="0"/>
          </a:p>
        </p:txBody>
      </p:sp>
    </p:spTree>
    <p:extLst>
      <p:ext uri="{BB962C8B-B14F-4D97-AF65-F5344CB8AC3E}">
        <p14:creationId xmlns:p14="http://schemas.microsoft.com/office/powerpoint/2010/main" val="234352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ΙΩΝΑΣ</a:t>
            </a:r>
            <a:endParaRPr lang="el-GR" dirty="0"/>
          </a:p>
        </p:txBody>
      </p:sp>
      <p:sp>
        <p:nvSpPr>
          <p:cNvPr id="3" name="Υπότιτλος 2"/>
          <p:cNvSpPr>
            <a:spLocks noGrp="1"/>
          </p:cNvSpPr>
          <p:nvPr>
            <p:ph type="subTitle" idx="1"/>
          </p:nvPr>
        </p:nvSpPr>
        <p:spPr/>
        <p:txBody>
          <a:bodyPr/>
          <a:lstStyle/>
          <a:p>
            <a:r>
              <a:rPr lang="el-GR" dirty="0" smtClean="0"/>
              <a:t>ΧΕΙΡΟΤΕΧΝΙΕΣ</a:t>
            </a:r>
            <a:r>
              <a:rPr lang="en-US" dirty="0" smtClean="0"/>
              <a:t> </a:t>
            </a:r>
            <a:r>
              <a:rPr lang="el-GR" dirty="0" smtClean="0"/>
              <a:t>-</a:t>
            </a:r>
            <a:r>
              <a:rPr lang="en-US" dirty="0" smtClean="0"/>
              <a:t> </a:t>
            </a:r>
            <a:r>
              <a:rPr lang="el-GR" dirty="0" smtClean="0"/>
              <a:t>ΒΙΒΛΟΔΡΑΜΑ</a:t>
            </a:r>
            <a:endParaRPr lang="el-GR" dirty="0"/>
          </a:p>
        </p:txBody>
      </p:sp>
    </p:spTree>
    <p:extLst>
      <p:ext uri="{BB962C8B-B14F-4D97-AF65-F5344CB8AC3E}">
        <p14:creationId xmlns:p14="http://schemas.microsoft.com/office/powerpoint/2010/main" val="36089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7 - Πίνακας"/>
          <p:cNvGraphicFramePr>
            <a:graphicFrameLocks noGrp="1"/>
          </p:cNvGraphicFramePr>
          <p:nvPr>
            <p:extLst>
              <p:ext uri="{D42A27DB-BD31-4B8C-83A1-F6EECF244321}">
                <p14:modId xmlns:p14="http://schemas.microsoft.com/office/powerpoint/2010/main" val="1461479410"/>
              </p:ext>
            </p:extLst>
          </p:nvPr>
        </p:nvGraphicFramePr>
        <p:xfrm>
          <a:off x="467544" y="116632"/>
          <a:ext cx="8424936" cy="6273800"/>
        </p:xfrm>
        <a:graphic>
          <a:graphicData uri="http://schemas.openxmlformats.org/drawingml/2006/table">
            <a:tbl>
              <a:tblPr>
                <a:tableStyleId>{35758FB7-9AC5-4552-8A53-C91805E547FA}</a:tableStyleId>
              </a:tblPr>
              <a:tblGrid>
                <a:gridCol w="3384376"/>
                <a:gridCol w="5040560"/>
              </a:tblGrid>
              <a:tr h="2981665">
                <a:tc>
                  <a:txBody>
                    <a:bodyPr/>
                    <a:lstStyle/>
                    <a:p>
                      <a:pPr marL="0" marR="0" lvl="0" indent="0" algn="l" defTabSz="914400" rtl="0" eaLnBrk="1" fontAlgn="base" latinLnBrk="0" hangingPunct="1">
                        <a:lnSpc>
                          <a:spcPts val="19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cs typeface="Times New Roman" pitchFamily="18" charset="0"/>
                        </a:rPr>
                        <a:t>ΣΚΑΝΑΡΟΥΜΕ ΚΑΙ ΕΤΟΙΜΑΖΟΥΜΕ ΤΗ ΜΕΤΑΦΡΑΣΗ ΤΟΥ ΚΕΙΜΕΝΟΥ ΠΟΥ ΘΑ ΜΟΙΡΑΣΟΥΜΕ ΓΙΑ ΑΚΡΟΑΣΗ ΚΑΙ ΑΝΑ-ΓΝΩΣΗ!</a:t>
                      </a:r>
                    </a:p>
                    <a:p>
                      <a:pPr marL="0" marR="0" lvl="0" indent="0" algn="l" defTabSz="914400" rtl="0" eaLnBrk="1" fontAlgn="base" latinLnBrk="0" hangingPunct="1">
                        <a:lnSpc>
                          <a:spcPts val="19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cs typeface="Times New Roman" pitchFamily="18" charset="0"/>
                        </a:rPr>
                        <a:t>ΜΠΟΡΟΥΜΕ ΝΑ ΔΙΑΒΑΣΟΥΜΕ ΤΟ ΚΕΙΜΕΝΟ ΜΕΧΡΙ ΈΝΑ ΣΗΜΕΙΟ ΚΑΙ Η ΣΥΝΤΡΟΦΙΑ ΝΑ ΓΡΑΨΕΙ ΤΟ ΔΙΚΟ ΤΗΣ ΣΕΝΑΡΙΟ ΓΙΑ ΤΟ ΥΠΟΛΟΙΠΟ.</a:t>
                      </a:r>
                    </a:p>
                    <a:p>
                      <a:pPr marL="0" marR="0" lvl="0" indent="0" algn="l" defTabSz="914400" rtl="0" eaLnBrk="1" fontAlgn="base" latinLnBrk="0" hangingPunct="1">
                        <a:lnSpc>
                          <a:spcPts val="19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ts val="19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cs typeface="Times New Roman" pitchFamily="18" charset="0"/>
                        </a:rPr>
                        <a:t>ΜΕΤΑ ΤΟ ΜΑΘΗΜΑ ΜΠΟΡΕΙ ΝΑ ΞΑΝΑΓΡΑΦΕΙ Η ΙΣΤΟΡΙΑ ΑΠΌ ΤΗ ΜΑΤΙΑ ΤΩΝ ΝΑΥΤΩΝ Ή ΕΝΌΣ ΝΙΝΕΥΙΤΗ Ή….</a:t>
                      </a:r>
                    </a:p>
                  </a:txBody>
                  <a:tcPr marL="61784" marR="61784" marT="0" marB="0" horzOverflow="overflow"/>
                </a:tc>
                <a:tc>
                  <a:txBody>
                    <a:bodyPr/>
                    <a:lstStyle/>
                    <a:p>
                      <a:pPr marL="0" marR="0" lvl="0" indent="0" algn="l" defTabSz="914400" rtl="0" eaLnBrk="1" fontAlgn="base" latinLnBrk="0" hangingPunct="1">
                        <a:lnSpc>
                          <a:spcPts val="19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cs typeface="Times New Roman" pitchFamily="18" charset="0"/>
                        </a:rPr>
                        <a:t>(1) ΚΑΝΟΥΜΕ ΤΟ ΚΕΙΜΕΝΟ ΝΑ «ΑΝΑΠΝΕΥΣΕΙ»- ΤΟ ΧΩΡΙΖΟΥΜΕ ΣΕ ΕΝΟΤΗΤΕΣ. (2) ΟΠΟΥ ΕΧΟΥΜΕ ΑΜΕΣΟ ΛΟΓΟ ΔΙΑΛΟΓΟ  ΚΑΙ  ΥΜΝΟ/ΕΥΧΗ ΤΑ ΤΟΠΟΘΕΤΟΥΜΕ ΣΤΗ ΜΕΣΗ. (3) ΓΡΑΦΟΥΜΕ ΠΙΟ ΜΕΓΑΛΑ ΚΑΙ ΜΕ ΧΡΩΜΑ ΣΗΜΕΙΑ ΤΟΥ ΚΕΙΜΕΝΟΥ ΜΕ ΕΙΔΙΚΟ ΒΑΡΟΣ (ΌΠΩΣ ΤΑ ΙΣΩΣ Ή ΤΗ ΛΕΞΗ ΠΙΣΤΕΨΕ΄/ ΕΔΕΙΞΕ ΕΜΠΙΣΤΟΣΥΝΗ/ΑΦΕΘΗΚΕ ΣΤΟΝ ΘΕΟ Ή Ο ΘΕΟΣ ΕΊΝΑΙ ΗΣ ΩΤΗΡΙΑ ΜΟΥ) (4) ΑΝΑΛΟΓΙΖΟΜΑΣΤΕ ΚΑΙ ΕΜΕΙΣ ΚΑΙ Η ΟΜΑΔΑ ΜΑΣ ΤΙ ΤΙΤΛΟΥΣ ΘΑ ΜΠΟΡΟΥΣΑΜΕ ΝΑ ΒΑΛΟΥΜΕ ΚΑΙ στις ΥΠΟΕΝΟΤΗΤΕΣ ΚΑΙ ΣΕ ΟΛΟΚΛΗΡΟ ΤΟ ΒΙΒΛΙΟ</a:t>
                      </a:r>
                    </a:p>
                  </a:txBody>
                  <a:tcPr marL="61784" marR="61784" marT="0" marB="0" horzOverflow="overflow"/>
                </a:tc>
              </a:tr>
              <a:tr h="2981665">
                <a:tc>
                  <a:txBody>
                    <a:bodyPr/>
                    <a:lstStyle/>
                    <a:p>
                      <a:pPr marL="0" marR="0" lvl="0" indent="0" algn="l" defTabSz="914400" rtl="0" eaLnBrk="1" fontAlgn="base" latinLnBrk="0" hangingPunct="1">
                        <a:lnSpc>
                          <a:spcPts val="19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cs typeface="Times New Roman" pitchFamily="18" charset="0"/>
                        </a:rPr>
                        <a:t>ΔΡΑΜΑΤΟΠΟΙΗΣΗ</a:t>
                      </a:r>
                    </a:p>
                  </a:txBody>
                  <a:tcPr marL="61784" marR="61784" marT="0" marB="0" horzOverflow="overflow"/>
                </a:tc>
                <a:tc>
                  <a:txBody>
                    <a:bodyPr/>
                    <a:lstStyle/>
                    <a:p>
                      <a:pPr marL="0" marR="0" lvl="0" indent="0" algn="l" defTabSz="914400" rtl="0" eaLnBrk="1" fontAlgn="base" latinLnBrk="0" hangingPunct="1">
                        <a:lnSpc>
                          <a:spcPts val="1900"/>
                        </a:lnSpc>
                        <a:spcBef>
                          <a:spcPct val="0"/>
                        </a:spcBef>
                        <a:spcAft>
                          <a:spcPct val="0"/>
                        </a:spcAft>
                        <a:buClrTx/>
                        <a:buSzTx/>
                        <a:buFontTx/>
                        <a:buNone/>
                        <a:tabLst/>
                        <a:defRPr/>
                      </a:pPr>
                      <a:r>
                        <a:rPr kumimoji="0" lang="el-GR" sz="1800" b="1" i="0" u="none" strike="noStrike" cap="none" normalizeH="0" baseline="0" dirty="0" smtClean="0">
                          <a:ln>
                            <a:noFill/>
                          </a:ln>
                          <a:solidFill>
                            <a:schemeClr val="tx1"/>
                          </a:solidFill>
                          <a:effectLst/>
                          <a:latin typeface="+mn-lt"/>
                          <a:cs typeface="Times New Roman" pitchFamily="18" charset="0"/>
                        </a:rPr>
                        <a:t>ΤΟ ΚΕΙΜΕΝΟ (όπου το επίθετο μεγάλος χρησιμοποιείται 14 φορές!!!) ΕΧΕΙ ΕΞΑΙΡΕΤΙΚΗ ΚΙΝΗΣΗ (Σήκω! </a:t>
                      </a:r>
                      <a:r>
                        <a:rPr kumimoji="0" lang="en-US" sz="1800" b="1" i="0" u="none" strike="noStrike" cap="none" normalizeH="0" baseline="0" dirty="0" smtClean="0">
                          <a:ln>
                            <a:noFill/>
                          </a:ln>
                          <a:solidFill>
                            <a:schemeClr val="tx1"/>
                          </a:solidFill>
                          <a:effectLst/>
                          <a:latin typeface="+mn-lt"/>
                          <a:cs typeface="Times New Roman" pitchFamily="18" charset="0"/>
                        </a:rPr>
                        <a:t>- </a:t>
                      </a:r>
                      <a:r>
                        <a:rPr kumimoji="0" lang="el-GR" sz="1800" b="1" i="0" u="none" strike="noStrike" cap="none" normalizeH="0" baseline="0" dirty="0" smtClean="0">
                          <a:ln>
                            <a:noFill/>
                          </a:ln>
                          <a:solidFill>
                            <a:schemeClr val="tx1"/>
                          </a:solidFill>
                          <a:effectLst/>
                          <a:latin typeface="+mn-lt"/>
                          <a:cs typeface="Times New Roman" pitchFamily="18" charset="0"/>
                        </a:rPr>
                        <a:t>κατάβαση</a:t>
                      </a:r>
                      <a:r>
                        <a:rPr kumimoji="0" lang="en-US" sz="1800" b="1" i="0" u="none" strike="noStrike" cap="none" normalizeH="0" baseline="0" dirty="0" smtClean="0">
                          <a:ln>
                            <a:noFill/>
                          </a:ln>
                          <a:solidFill>
                            <a:schemeClr val="tx1"/>
                          </a:solidFill>
                          <a:effectLst/>
                          <a:latin typeface="+mn-lt"/>
                          <a:cs typeface="Times New Roman" pitchFamily="18" charset="0"/>
                        </a:rPr>
                        <a:t> </a:t>
                      </a:r>
                      <a:r>
                        <a:rPr kumimoji="0" lang="el-GR" sz="1800" b="1" i="0" u="none" strike="noStrike" cap="none" normalizeH="0" baseline="0" dirty="0" smtClean="0">
                          <a:ln>
                            <a:noFill/>
                          </a:ln>
                          <a:solidFill>
                            <a:schemeClr val="tx1"/>
                          </a:solidFill>
                          <a:effectLst/>
                          <a:latin typeface="+mn-lt"/>
                          <a:cs typeface="Times New Roman" pitchFamily="18" charset="0"/>
                        </a:rPr>
                        <a:t>-</a:t>
                      </a:r>
                      <a:r>
                        <a:rPr kumimoji="0" lang="en-US" sz="1800" b="1" i="0" u="none" strike="noStrike" cap="none" normalizeH="0" baseline="0" dirty="0" smtClean="0">
                          <a:ln>
                            <a:noFill/>
                          </a:ln>
                          <a:solidFill>
                            <a:schemeClr val="tx1"/>
                          </a:solidFill>
                          <a:effectLst/>
                          <a:latin typeface="+mn-lt"/>
                          <a:cs typeface="Times New Roman" pitchFamily="18" charset="0"/>
                        </a:rPr>
                        <a:t> </a:t>
                      </a:r>
                      <a:r>
                        <a:rPr kumimoji="0" lang="el-GR" sz="1800" b="1" i="0" u="none" strike="noStrike" cap="none" normalizeH="0" baseline="0" dirty="0" smtClean="0">
                          <a:ln>
                            <a:noFill/>
                          </a:ln>
                          <a:solidFill>
                            <a:schemeClr val="tx1"/>
                          </a:solidFill>
                          <a:effectLst/>
                          <a:latin typeface="+mn-lt"/>
                          <a:cs typeface="Times New Roman" pitchFamily="18" charset="0"/>
                        </a:rPr>
                        <a:t>ανάβαση, …). Μπορούμε έχοντας στο χώρο μας οριοθετήσει την Αγία Γη, </a:t>
                      </a:r>
                      <a:r>
                        <a:rPr kumimoji="0" lang="el-GR" sz="1800" b="1" i="0" u="none" strike="noStrike" cap="none" normalizeH="0" baseline="0" dirty="0" err="1" smtClean="0">
                          <a:ln>
                            <a:noFill/>
                          </a:ln>
                          <a:solidFill>
                            <a:schemeClr val="tx1"/>
                          </a:solidFill>
                          <a:effectLst/>
                          <a:latin typeface="+mn-lt"/>
                          <a:cs typeface="Times New Roman" pitchFamily="18" charset="0"/>
                        </a:rPr>
                        <a:t>Θαρσείς</a:t>
                      </a:r>
                      <a:r>
                        <a:rPr kumimoji="0" lang="el-GR" sz="1800" b="1" i="0" u="none" strike="noStrike" cap="none" normalizeH="0" baseline="0" dirty="0" smtClean="0">
                          <a:ln>
                            <a:noFill/>
                          </a:ln>
                          <a:solidFill>
                            <a:schemeClr val="tx1"/>
                          </a:solidFill>
                          <a:effectLst/>
                          <a:latin typeface="+mn-lt"/>
                          <a:cs typeface="Times New Roman" pitchFamily="18" charset="0"/>
                        </a:rPr>
                        <a:t>/Ισπανία/</a:t>
                      </a:r>
                      <a:r>
                        <a:rPr kumimoji="0" lang="el-GR" sz="1800" b="1" i="0" u="none" strike="noStrike" cap="none" normalizeH="0" baseline="0" dirty="0" err="1" smtClean="0">
                          <a:ln>
                            <a:noFill/>
                          </a:ln>
                          <a:solidFill>
                            <a:schemeClr val="tx1"/>
                          </a:solidFill>
                          <a:effectLst/>
                          <a:latin typeface="+mn-lt"/>
                          <a:cs typeface="Times New Roman" pitchFamily="18" charset="0"/>
                        </a:rPr>
                        <a:t>Νινευί</a:t>
                      </a:r>
                      <a:r>
                        <a:rPr kumimoji="0" lang="el-GR" sz="1800" b="1" i="0" u="none" strike="noStrike" cap="none" normalizeH="0" baseline="0" dirty="0" smtClean="0">
                          <a:ln>
                            <a:noFill/>
                          </a:ln>
                          <a:solidFill>
                            <a:schemeClr val="tx1"/>
                          </a:solidFill>
                          <a:effectLst/>
                          <a:latin typeface="+mn-lt"/>
                          <a:cs typeface="Times New Roman" pitchFamily="18" charset="0"/>
                        </a:rPr>
                        <a:t> (ακόμη και το κήτος με ένα μάλλινο χαλί)/ΕΚΤΌΣ ΤΗΣ ΠΟΛΗΣ ΜΕ ΤΟ ΛΟΥΛΟΥΔΙ να μοιράσουμε τους ρόλους και εμείς να είμαστε οι αφηγητές.  Στο τέλος επαναλαμβάνουμε όλοι μαζί τους δύο πρώτους στίχους και τον Επίλογο. οι συμμετέχοντες και  μη γράφουν σε χαρτί Α4 ποιες φράσεις τους συγκίνησαν περισσότερο ΚΑΙ ΔΗΜΙΟΥΡΓΕΊΤΑΙ ΕΝΑΣ ΠΙΝΑΚΑΣ!</a:t>
                      </a:r>
                    </a:p>
                  </a:txBody>
                  <a:tcPr marL="61784" marR="61784" marT="0" marB="0" horzOverflow="overflow"/>
                </a:tc>
              </a:tr>
            </a:tbl>
          </a:graphicData>
        </a:graphic>
      </p:graphicFrame>
      <p:sp>
        <p:nvSpPr>
          <p:cNvPr id="4" name="TextBox 3"/>
          <p:cNvSpPr txBox="1"/>
          <p:nvPr/>
        </p:nvSpPr>
        <p:spPr>
          <a:xfrm>
            <a:off x="8892480" y="6165304"/>
            <a:ext cx="216024" cy="216024"/>
          </a:xfrm>
          <a:prstGeom prst="rect">
            <a:avLst/>
          </a:prstGeom>
        </p:spPr>
        <p:txBody>
          <a:bodyPr vert="horz" wrap="square" lIns="91440" tIns="45720" rIns="91440" bIns="45720" rtlCol="0" anchor="ctr">
            <a:noAutofit/>
          </a:bodyPr>
          <a:lstStyle/>
          <a:p>
            <a:pPr algn="ctr"/>
            <a:r>
              <a:rPr lang="en-US" sz="1500" dirty="0" smtClean="0"/>
              <a:t>3</a:t>
            </a:r>
            <a:endParaRPr lang="el-GR" sz="1500" dirty="0" smtClean="0"/>
          </a:p>
        </p:txBody>
      </p:sp>
    </p:spTree>
    <p:extLst>
      <p:ext uri="{BB962C8B-B14F-4D97-AF65-F5344CB8AC3E}">
        <p14:creationId xmlns:p14="http://schemas.microsoft.com/office/powerpoint/2010/main" val="18175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7 - Πίνακας"/>
          <p:cNvGraphicFramePr>
            <a:graphicFrameLocks noGrp="1"/>
          </p:cNvGraphicFramePr>
          <p:nvPr>
            <p:extLst>
              <p:ext uri="{D42A27DB-BD31-4B8C-83A1-F6EECF244321}">
                <p14:modId xmlns:p14="http://schemas.microsoft.com/office/powerpoint/2010/main" val="2496884221"/>
              </p:ext>
            </p:extLst>
          </p:nvPr>
        </p:nvGraphicFramePr>
        <p:xfrm>
          <a:off x="539552" y="116632"/>
          <a:ext cx="8208912" cy="6261100"/>
        </p:xfrm>
        <a:graphic>
          <a:graphicData uri="http://schemas.openxmlformats.org/drawingml/2006/table">
            <a:tbl>
              <a:tblPr>
                <a:tableStyleId>{35758FB7-9AC5-4552-8A53-C91805E547FA}</a:tableStyleId>
              </a:tblPr>
              <a:tblGrid>
                <a:gridCol w="3168352"/>
                <a:gridCol w="5040560"/>
              </a:tblGrid>
              <a:tr h="24649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cap="none" normalizeH="0" baseline="0" dirty="0" smtClean="0">
                          <a:ln>
                            <a:noFill/>
                          </a:ln>
                          <a:solidFill>
                            <a:schemeClr val="tx1"/>
                          </a:solidFill>
                          <a:effectLst/>
                          <a:latin typeface="+mn-lt"/>
                          <a:cs typeface="Times New Roman" pitchFamily="18" charset="0"/>
                        </a:rPr>
                        <a:t>ΕΣΤΙΑΣΗ ΣΕ ΣΥΓΚΕΚΡΙΜΕΝΑ ΣΗΜΕΙΑ ΤΟΥ ΚΕΙΜΕΝΟΥ</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cap="none" normalizeH="0" baseline="0" dirty="0" smtClean="0">
                          <a:ln>
                            <a:noFill/>
                          </a:ln>
                          <a:solidFill>
                            <a:schemeClr val="tx1"/>
                          </a:solidFill>
                          <a:effectLst/>
                          <a:latin typeface="+mn-lt"/>
                          <a:cs typeface="Times New Roman" pitchFamily="18" charset="0"/>
                        </a:rPr>
                        <a:t>Στην επόμενη διαφάνεια χειροτεχνία σε σκληρό χαρτί: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cap="none" normalizeH="0" baseline="0" dirty="0" smtClean="0">
                          <a:ln>
                            <a:noFill/>
                          </a:ln>
                          <a:solidFill>
                            <a:schemeClr val="tx1"/>
                          </a:solidFill>
                          <a:effectLst/>
                          <a:latin typeface="+mn-lt"/>
                          <a:cs typeface="Times New Roman" pitchFamily="18" charset="0"/>
                        </a:rPr>
                        <a:t>Με κόπτη κόβουμε τα σημεία 1, 2 και 3 ώστε επισυνάπτοντας από πίσω τη ρόδα του Ιωνά να φαίνεται η πορεία του από το πλοίο, στο κήτος και η απελευθέρωση.</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cap="none" normalizeH="0" baseline="0" dirty="0" smtClean="0">
                          <a:ln>
                            <a:noFill/>
                          </a:ln>
                          <a:solidFill>
                            <a:schemeClr val="tx1"/>
                          </a:solidFill>
                          <a:effectLst/>
                          <a:latin typeface="+mn-lt"/>
                          <a:cs typeface="Times New Roman" pitchFamily="18" charset="0"/>
                        </a:rPr>
                        <a:t>Στις διαφάνειες </a:t>
                      </a:r>
                      <a:r>
                        <a:rPr kumimoji="0" lang="en-US" sz="1800" b="1" i="0" u="none" strike="noStrike" cap="none" normalizeH="0" baseline="0" dirty="0" smtClean="0">
                          <a:ln>
                            <a:noFill/>
                          </a:ln>
                          <a:solidFill>
                            <a:schemeClr val="tx1"/>
                          </a:solidFill>
                          <a:effectLst/>
                          <a:latin typeface="+mn-lt"/>
                          <a:cs typeface="Times New Roman" pitchFamily="18" charset="0"/>
                        </a:rPr>
                        <a:t>30</a:t>
                      </a:r>
                      <a:r>
                        <a:rPr kumimoji="0" lang="el-GR" sz="1800" b="1" i="0" u="none" strike="noStrike" cap="none" normalizeH="0" baseline="0" dirty="0" smtClean="0">
                          <a:ln>
                            <a:noFill/>
                          </a:ln>
                          <a:solidFill>
                            <a:schemeClr val="tx1"/>
                          </a:solidFill>
                          <a:effectLst/>
                          <a:latin typeface="+mn-lt"/>
                          <a:cs typeface="Times New Roman" pitchFamily="18" charset="0"/>
                        </a:rPr>
                        <a:t>+3</a:t>
                      </a:r>
                      <a:r>
                        <a:rPr kumimoji="0" lang="en-US" sz="1800" b="1" i="0" u="none" strike="noStrike" cap="none" normalizeH="0" baseline="0" dirty="0" smtClean="0">
                          <a:ln>
                            <a:noFill/>
                          </a:ln>
                          <a:solidFill>
                            <a:schemeClr val="tx1"/>
                          </a:solidFill>
                          <a:effectLst/>
                          <a:latin typeface="+mn-lt"/>
                          <a:cs typeface="Times New Roman" pitchFamily="18" charset="0"/>
                        </a:rPr>
                        <a:t>1</a:t>
                      </a:r>
                      <a:r>
                        <a:rPr kumimoji="0" lang="el-GR" sz="1800" b="1" i="0" u="none" strike="noStrike" cap="none" normalizeH="0" baseline="0" dirty="0" smtClean="0">
                          <a:ln>
                            <a:noFill/>
                          </a:ln>
                          <a:solidFill>
                            <a:schemeClr val="tx1"/>
                          </a:solidFill>
                          <a:effectLst/>
                          <a:latin typeface="+mn-lt"/>
                          <a:cs typeface="Times New Roman" pitchFamily="18" charset="0"/>
                        </a:rPr>
                        <a:t> αντιστοίχως απελευθερώνουμε την κοιλιά και με σπάγκο φέρνουμε τον Ιωνά στο μέσον</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228600" marR="0" lvl="0" indent="-228600" algn="l" defTabSz="914400" rtl="0" eaLnBrk="1" fontAlgn="base" latinLnBrk="0" hangingPunct="1">
                        <a:lnSpc>
                          <a:spcPts val="1700"/>
                        </a:lnSpc>
                        <a:spcBef>
                          <a:spcPct val="0"/>
                        </a:spcBef>
                        <a:spcAft>
                          <a:spcPct val="0"/>
                        </a:spcAft>
                        <a:buClrTx/>
                        <a:buSzTx/>
                        <a:buFontTx/>
                        <a:buAutoNum type="arabicParenBoth"/>
                        <a:tabLst/>
                        <a:defRPr/>
                      </a:pPr>
                      <a:r>
                        <a:rPr kumimoji="0" lang="el-GR" sz="1500" b="0" i="0" u="none" strike="noStrike" cap="none" normalizeH="0" baseline="0" dirty="0" smtClean="0">
                          <a:ln>
                            <a:noFill/>
                          </a:ln>
                          <a:solidFill>
                            <a:schemeClr val="tx1"/>
                          </a:solidFill>
                          <a:effectLst/>
                          <a:latin typeface="+mn-lt"/>
                          <a:cs typeface="Times New Roman" pitchFamily="18" charset="0"/>
                        </a:rPr>
                        <a:t>ΧΩΡΙΖΟΥΜΕ ΤΗΝ ΟΜΑΔΑ ΣΕ ΖΕΥΓΑΡΙΑ ΓΙΑ ΝΑ ΒΙΩΣΟΥΝ ΤΟΥΣ ΔΥΟ ΠΡΩΤΟΥΣ ΣΤΙΧΟΥΣ. Ο ΕΝΑΣ ΑΠΕΥΘΥΝΕΙ ΤΗΝ ΚΛΗΣΗ ΣΤΟΝ ΆΛΛΟ ΚΑΙ Ο ΔΕΥΤΕΡΟΣ ΤΗΝ ΑΡΝΕΙΤΑΙ ΕΠΙΣΤΡΑΤΕΥΟΝΤΑΣ ΤΗ ΓΛΩΣΣΑ </a:t>
                      </a:r>
                      <a:r>
                        <a:rPr kumimoji="0" lang="en-US" sz="1500" b="0" i="0" u="none" strike="noStrike" cap="none" normalizeH="0" baseline="0" dirty="0" smtClean="0">
                          <a:ln>
                            <a:noFill/>
                          </a:ln>
                          <a:solidFill>
                            <a:schemeClr val="tx1"/>
                          </a:solidFill>
                          <a:effectLst/>
                          <a:latin typeface="+mn-lt"/>
                          <a:cs typeface="Times New Roman" pitchFamily="18" charset="0"/>
                        </a:rPr>
                        <a:t>OLOY </a:t>
                      </a:r>
                      <a:r>
                        <a:rPr kumimoji="0" lang="el-GR" sz="1500" b="0" i="0" u="none" strike="noStrike" cap="none" normalizeH="0" baseline="0" dirty="0" smtClean="0">
                          <a:ln>
                            <a:noFill/>
                          </a:ln>
                          <a:solidFill>
                            <a:schemeClr val="tx1"/>
                          </a:solidFill>
                          <a:effectLst/>
                          <a:latin typeface="+mn-lt"/>
                          <a:cs typeface="Times New Roman" pitchFamily="18" charset="0"/>
                        </a:rPr>
                        <a:t>ΤΟΥ ΣΩΜΑΤΟΣ ΚΑΙ ΠΡΟΒΑΛΛΟΝΤΑΣ ΜΙΑ ΔΙΚΑΙΟΛΟΓΙΑ</a:t>
                      </a:r>
                      <a:r>
                        <a:rPr kumimoji="0" lang="en-US" sz="1500" b="0" i="0" u="none" strike="noStrike" cap="none" normalizeH="0" baseline="0" dirty="0" smtClean="0">
                          <a:ln>
                            <a:noFill/>
                          </a:ln>
                          <a:solidFill>
                            <a:schemeClr val="tx1"/>
                          </a:solidFill>
                          <a:effectLst/>
                          <a:latin typeface="+mn-lt"/>
                          <a:cs typeface="Times New Roman" pitchFamily="18" charset="0"/>
                        </a:rPr>
                        <a:t>. </a:t>
                      </a:r>
                      <a:r>
                        <a:rPr kumimoji="0" lang="el-GR" sz="1500" b="0" i="0" u="none" strike="noStrike" cap="none" normalizeH="0" baseline="0" dirty="0" smtClean="0">
                          <a:ln>
                            <a:noFill/>
                          </a:ln>
                          <a:solidFill>
                            <a:schemeClr val="tx1"/>
                          </a:solidFill>
                          <a:effectLst/>
                          <a:latin typeface="+mn-lt"/>
                          <a:cs typeface="Times New Roman" pitchFamily="18" charset="0"/>
                        </a:rPr>
                        <a:t>(ΟΙΚΟΓΕΝΕΙΑ, ΔΟΥΛΕΙΑ…). ΑΝΤΙΣΤΡΕΦΟΝΤΑΙ ΟΙ ΡΟΛΟΙ ΚΑΙ ΤΟΥΜΠΑΛΙΝ (2) ΚΑΘΕΤΑΙ Ο ΕΝΑΣ ΠΙΣΩ ΑΠΌ ΤΟΝ ΆΛΛΟ ΚΑΙ Ο ΠΙΣΩ ΠΡΟΦΕΡΕΙ/ ΣΗΜΕΙΩΝΕΙ ΠΟΙΟΙ ΛΟΓΟΙ ΣΤΟ ΠΙΣΩ ΜΕΡΟΣ ΤΟΥ ΕΓΚΕΦΑΛΟΥ ΟΔΗΓΗΣΑΝ ΣΤΗΝ ΑΡΝΗΣΗ ΤΟΥ ΠΡΟΦΗΤΗ (ΕΘΝΙΚΙΣΜΟΣ/ΕΙΚΟΝΑ ΕΝΌΣ ΘΕΟΥ …) </a:t>
                      </a:r>
                    </a:p>
                    <a:p>
                      <a:pPr marL="228600" marR="0" lvl="0" indent="-228600" algn="l" defTabSz="914400" rtl="0" eaLnBrk="1" fontAlgn="base" latinLnBrk="0" hangingPunct="1">
                        <a:lnSpc>
                          <a:spcPts val="1700"/>
                        </a:lnSpc>
                        <a:spcBef>
                          <a:spcPct val="0"/>
                        </a:spcBef>
                        <a:spcAft>
                          <a:spcPct val="0"/>
                        </a:spcAft>
                        <a:buClrTx/>
                        <a:buSzTx/>
                        <a:buFontTx/>
                        <a:buAutoNum type="arabicParenBoth"/>
                        <a:tabLst/>
                        <a:defRPr/>
                      </a:pPr>
                      <a:r>
                        <a:rPr kumimoji="0" lang="el-GR" sz="1500" b="0" i="0" u="none" strike="noStrike" cap="none" normalizeH="0" baseline="0" dirty="0" smtClean="0">
                          <a:ln>
                            <a:noFill/>
                          </a:ln>
                          <a:solidFill>
                            <a:schemeClr val="tx1"/>
                          </a:solidFill>
                          <a:effectLst/>
                          <a:latin typeface="+mn-lt"/>
                          <a:cs typeface="Times New Roman" pitchFamily="18" charset="0"/>
                        </a:rPr>
                        <a:t>ΑΝΤΙΣΤΟΙΧΩΣ ΜΠΟΡΟΥΜΕ ΝΑ ΔΟΥΛΕΨΟΥΜΕ ΜΕ ΤΗΝ ΠΡΟΣΕΥΧΗ ΣΤΟ ΚΗΤΟΣ, ΠΟΥ ΕΊΝΑΙ ΚΑΤΑΠΛΗΚΤΙΚΗ ΣΕ ΕΙΚΟΝΕΣ ΧΑΟΥΣ ΑΛΛΑ ΚΑΙ ΤΗΝ ΤΕΛΙΚΗ ΑΝΑΤΡΟΠΗ. </a:t>
                      </a:r>
                    </a:p>
                    <a:p>
                      <a:pPr marL="228600" marR="0" lvl="0" indent="-228600" algn="l" defTabSz="914400" rtl="0" eaLnBrk="1" fontAlgn="base" latinLnBrk="0" hangingPunct="1">
                        <a:lnSpc>
                          <a:spcPts val="1700"/>
                        </a:lnSpc>
                        <a:spcBef>
                          <a:spcPct val="0"/>
                        </a:spcBef>
                        <a:spcAft>
                          <a:spcPct val="0"/>
                        </a:spcAft>
                        <a:buClrTx/>
                        <a:buSzTx/>
                        <a:buFontTx/>
                        <a:buAutoNum type="arabicParenBoth"/>
                        <a:tabLst/>
                        <a:defRPr/>
                      </a:pPr>
                      <a:r>
                        <a:rPr kumimoji="0" lang="el-GR" sz="1500" b="0" i="0" u="none" strike="noStrike" cap="none" normalizeH="0" baseline="0" dirty="0" smtClean="0">
                          <a:ln>
                            <a:noFill/>
                          </a:ln>
                          <a:solidFill>
                            <a:schemeClr val="tx1"/>
                          </a:solidFill>
                          <a:effectLst/>
                          <a:latin typeface="+mn-lt"/>
                          <a:cs typeface="Times New Roman" pitchFamily="18" charset="0"/>
                        </a:rPr>
                        <a:t>  Η ΠΟΡΕΙΑ ΤΟΥ ΙΩΝΑ ΣΤΗ ΝΙΝΕΥΙ:  ΧΩΡΙΖΟΥΜΕ ΤΗΝ ΟΜΑΔΑ ΣΕ ΤΡΕΙΣ ΥΠΟΟΜΑΔΕΣ ΚΑΙ ΕΚΑΣΤΗ ΚΑΤΑΓΡΑΦΕΙ ΠΟΡΕΥΟΜΕΝΗ ΚΑΙ ΑΥΤΉ ΌΠΩΣ Ο ΙΩΝΑΣ ΣΕ ΜΙΑ ΠΟΛΥΠΟΛΙΤΙΣΜΙΚΗ ΑΘΕΗ ΚΟΙΝΩΝΙΑ ΣΤΑ ΕΞΗΣ ΤΡΙΑ ΘΕΜΑΤΑ Α) εγώ ο Ιωνάς ως ξένος στη μεγάλη πόλη. Θα συναντήσω…. Θα υποστώ…. Β) Ο ΘΕΟΣ ΜΟΥ θα τους… με…. Γ) εγώ ο Ιωνάς σκέφτομαι για τους </a:t>
                      </a:r>
                      <a:r>
                        <a:rPr kumimoji="0" lang="el-GR" sz="1500" b="0" i="0" u="none" strike="noStrike" cap="none" normalizeH="0" baseline="0" dirty="0" err="1" smtClean="0">
                          <a:ln>
                            <a:noFill/>
                          </a:ln>
                          <a:solidFill>
                            <a:schemeClr val="tx1"/>
                          </a:solidFill>
                          <a:effectLst/>
                          <a:latin typeface="+mn-lt"/>
                          <a:cs typeface="Times New Roman" pitchFamily="18" charset="0"/>
                        </a:rPr>
                        <a:t>Νινευίτες</a:t>
                      </a:r>
                      <a:r>
                        <a:rPr kumimoji="0" lang="el-GR" sz="1500" b="0" i="0" u="none" strike="noStrike" cap="none" normalizeH="0" baseline="0" dirty="0" smtClean="0">
                          <a:ln>
                            <a:noFill/>
                          </a:ln>
                          <a:solidFill>
                            <a:schemeClr val="tx1"/>
                          </a:solidFill>
                          <a:effectLst/>
                          <a:latin typeface="+mn-lt"/>
                          <a:cs typeface="Times New Roman" pitchFamily="18" charset="0"/>
                        </a:rPr>
                        <a:t> ότι ΑΥΤΟΙ οι ΆΛΛΟΙ (ΟΙ ΆΘΕΟΙ, ΟΙ ΑΚΑΘΑΡΤΟΙ,)  θα……. </a:t>
                      </a:r>
                    </a:p>
                    <a:p>
                      <a:pPr marL="228600" marR="0" lvl="0" indent="-228600" algn="l" defTabSz="914400" rtl="0" eaLnBrk="1" fontAlgn="base" latinLnBrk="0" hangingPunct="1">
                        <a:lnSpc>
                          <a:spcPts val="1700"/>
                        </a:lnSpc>
                        <a:spcBef>
                          <a:spcPct val="0"/>
                        </a:spcBef>
                        <a:spcAft>
                          <a:spcPct val="0"/>
                        </a:spcAft>
                        <a:buClrTx/>
                        <a:buSzTx/>
                        <a:buFontTx/>
                        <a:buAutoNum type="arabicParenBoth"/>
                        <a:tabLst/>
                        <a:defRPr/>
                      </a:pPr>
                      <a:r>
                        <a:rPr kumimoji="0" lang="el-GR" sz="1500" b="0" i="0" u="none" strike="noStrike" cap="none" normalizeH="0" baseline="0" dirty="0" smtClean="0">
                          <a:ln>
                            <a:noFill/>
                          </a:ln>
                          <a:solidFill>
                            <a:schemeClr val="tx1"/>
                          </a:solidFill>
                          <a:effectLst/>
                          <a:latin typeface="+mn-lt"/>
                          <a:cs typeface="Times New Roman" pitchFamily="18" charset="0"/>
                        </a:rPr>
                        <a:t>ΟΙ ΝΙΝΕΙΤΕΣ, Η ΚΑΚΙΑ, Η ΜΕΤΑΝΟΙΑ: ΑΝΤΙΣΤΟΙΧΩΣ ΠΡΟΣ ΤΑ ΑΝΩΤΕΡΩ  ΣΚΕΦΤΟΜΑΣΤΕ ΠΟΙΕΣ ΚΑΚΙΕΣ ΥΨΩΝΟΝΤΑΙ ΩΣ ΤΕΙΧΟΣ ΠΟΥ ΜΑΣ ΧΩΡΙΖΟΥΝ ΑΠΌ ΤΟΝ ΘΕΟ ΚΑΙ ΤΟΝ ΆΛΛΟ ΚΑΙ ΚΑΝΟΥΝ ΤΟ ΣΥΜΠΑΝ ΝΑ ΠΑΣΧΕΙ. ΣΗΜΕΙΩΝΟΥΜΕ ΚΑΠΟΙΕΣ ΑΠΌ ΑΥΤΈΣ ΣΕ ΧΑΡΤΑΚΙΑ ΠΟΥ ΡΙΧΝΟΥΜΕ ΣΕ ΈΝΑ ΠΗΛΙΝΟ ΔΟΧΕΙΟ ΟΠΟΥ ΚΑΙ ΚΑΤΑΚΑΙΟΝΤΑΙ ΜΕΤΑ ΑΠΌ ΜΙΑ ΑΠΟΦΑΣΗ ΑΛΛΑΓΗΣ. ΑΚΟΛΟΥΘΕΙ ΈΝΑ ΓΙΟΡΤΙΝΟ ΤΡΑΠΕΖΕΙ ΑΦΟΥ ΔΙΑΒΑΣΤΕΙ Ο στ. 3, 10</a:t>
                      </a:r>
                      <a:endParaRPr kumimoji="0" lang="el-GR" sz="15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4" name="TextBox 3"/>
          <p:cNvSpPr txBox="1"/>
          <p:nvPr/>
        </p:nvSpPr>
        <p:spPr>
          <a:xfrm>
            <a:off x="8748464" y="6165304"/>
            <a:ext cx="216024" cy="216024"/>
          </a:xfrm>
          <a:prstGeom prst="rect">
            <a:avLst/>
          </a:prstGeom>
        </p:spPr>
        <p:txBody>
          <a:bodyPr vert="horz" wrap="square" lIns="91440" tIns="45720" rIns="91440" bIns="45720" rtlCol="0" anchor="ctr">
            <a:noAutofit/>
          </a:bodyPr>
          <a:lstStyle/>
          <a:p>
            <a:pPr algn="ctr"/>
            <a:r>
              <a:rPr lang="en-US" sz="1500" dirty="0" smtClean="0"/>
              <a:t>4</a:t>
            </a:r>
            <a:endParaRPr lang="el-GR" sz="1500" dirty="0" smtClean="0"/>
          </a:p>
        </p:txBody>
      </p:sp>
    </p:spTree>
    <p:extLst>
      <p:ext uri="{BB962C8B-B14F-4D97-AF65-F5344CB8AC3E}">
        <p14:creationId xmlns:p14="http://schemas.microsoft.com/office/powerpoint/2010/main" val="65004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 y="716280"/>
            <a:ext cx="8223504" cy="5425440"/>
          </a:xfrm>
          <a:prstGeom prst="rect">
            <a:avLst/>
          </a:prstGeom>
        </p:spPr>
      </p:pic>
      <p:sp>
        <p:nvSpPr>
          <p:cNvPr id="4" name="TextBox 3"/>
          <p:cNvSpPr txBox="1"/>
          <p:nvPr/>
        </p:nvSpPr>
        <p:spPr>
          <a:xfrm>
            <a:off x="8388424" y="5882323"/>
            <a:ext cx="391183" cy="259397"/>
          </a:xfrm>
          <a:prstGeom prst="rect">
            <a:avLst/>
          </a:prstGeom>
        </p:spPr>
        <p:txBody>
          <a:bodyPr vert="horz" wrap="square" lIns="91440" tIns="45720" rIns="91440" bIns="45720" rtlCol="0" anchor="ctr">
            <a:noAutofit/>
          </a:bodyPr>
          <a:lstStyle/>
          <a:p>
            <a:pPr algn="ctr"/>
            <a:r>
              <a:rPr lang="en-US" sz="1500" dirty="0" smtClean="0"/>
              <a:t>23</a:t>
            </a:r>
            <a:endParaRPr lang="el-GR" sz="1500" dirty="0" smtClean="0"/>
          </a:p>
        </p:txBody>
      </p:sp>
    </p:spTree>
    <p:extLst>
      <p:ext uri="{BB962C8B-B14F-4D97-AF65-F5344CB8AC3E}">
        <p14:creationId xmlns:p14="http://schemas.microsoft.com/office/powerpoint/2010/main" val="69345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809" y="331305"/>
            <a:ext cx="5784084" cy="5834000"/>
          </a:xfrm>
          <a:prstGeom prst="rect">
            <a:avLst/>
          </a:prstGeom>
        </p:spPr>
      </p:pic>
      <p:sp>
        <p:nvSpPr>
          <p:cNvPr id="4" name="TextBox 3"/>
          <p:cNvSpPr txBox="1"/>
          <p:nvPr/>
        </p:nvSpPr>
        <p:spPr>
          <a:xfrm>
            <a:off x="7284893" y="5905908"/>
            <a:ext cx="391183" cy="259397"/>
          </a:xfrm>
          <a:prstGeom prst="rect">
            <a:avLst/>
          </a:prstGeom>
        </p:spPr>
        <p:txBody>
          <a:bodyPr vert="horz" wrap="square" lIns="91440" tIns="45720" rIns="91440" bIns="45720" rtlCol="0" anchor="ctr">
            <a:noAutofit/>
          </a:bodyPr>
          <a:lstStyle/>
          <a:p>
            <a:pPr algn="ctr"/>
            <a:r>
              <a:rPr lang="en-US" sz="1500" dirty="0" smtClean="0"/>
              <a:t>24</a:t>
            </a:r>
            <a:endParaRPr lang="el-GR" sz="1500" dirty="0" smtClean="0"/>
          </a:p>
        </p:txBody>
      </p:sp>
    </p:spTree>
    <p:extLst>
      <p:ext uri="{BB962C8B-B14F-4D97-AF65-F5344CB8AC3E}">
        <p14:creationId xmlns:p14="http://schemas.microsoft.com/office/powerpoint/2010/main" val="280389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 ΤΙ ΣΗΜΑΙΝΕΙ ΤΟ ΟΝΟΜΑ ΤΟΥ</a:t>
            </a:r>
            <a:r>
              <a:rPr lang="el-GR" dirty="0" smtClean="0"/>
              <a:t>;;;</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412433"/>
            <a:ext cx="3960440" cy="2809272"/>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408347"/>
            <a:ext cx="3596208" cy="2030117"/>
          </a:xfrm>
        </p:spPr>
      </p:pic>
      <p:sp>
        <p:nvSpPr>
          <p:cNvPr id="7" name="TextBox 6"/>
          <p:cNvSpPr txBox="1"/>
          <p:nvPr/>
        </p:nvSpPr>
        <p:spPr>
          <a:xfrm>
            <a:off x="4499992" y="3438464"/>
            <a:ext cx="4248472" cy="2783241"/>
          </a:xfrm>
          <a:prstGeom prst="rect">
            <a:avLst/>
          </a:prstGeom>
        </p:spPr>
        <p:txBody>
          <a:bodyPr vert="horz" wrap="square" lIns="91440" tIns="45720" rIns="91440" bIns="45720" rtlCol="0" anchor="ctr">
            <a:normAutofit lnSpcReduction="10000"/>
          </a:bodyPr>
          <a:lstStyle/>
          <a:p>
            <a:pPr algn="ctr"/>
            <a:r>
              <a:rPr lang="el-GR" sz="2400" dirty="0" smtClean="0"/>
              <a:t>ΠΕΡΙΣΤΕΡΑ !!!</a:t>
            </a:r>
          </a:p>
          <a:p>
            <a:r>
              <a:rPr lang="el-GR" sz="2000" dirty="0" smtClean="0"/>
              <a:t>«</a:t>
            </a:r>
            <a:r>
              <a:rPr lang="el-GR" sz="2000" dirty="0"/>
              <a:t>Αθώα»; Τι είναι άραγε ο «προφήτης</a:t>
            </a:r>
            <a:r>
              <a:rPr lang="el-GR" sz="2000" dirty="0" smtClean="0"/>
              <a:t>» - </a:t>
            </a:r>
            <a:r>
              <a:rPr lang="el-GR" sz="2000" dirty="0"/>
              <a:t>«ο άνθρωπος του Θεού»; </a:t>
            </a:r>
            <a:r>
              <a:rPr lang="el-GR" sz="2000" dirty="0">
                <a:cs typeface="Times New Roman" pitchFamily="18" charset="0"/>
              </a:rPr>
              <a:t>Στο </a:t>
            </a:r>
            <a:r>
              <a:rPr lang="el-GR" sz="2000" dirty="0" err="1">
                <a:cs typeface="Times New Roman" pitchFamily="18" charset="0"/>
              </a:rPr>
              <a:t>Ωσηέ</a:t>
            </a:r>
            <a:r>
              <a:rPr lang="el-GR" sz="2000" dirty="0">
                <a:cs typeface="Times New Roman" pitchFamily="18" charset="0"/>
              </a:rPr>
              <a:t> 11, 10 οι εξόριστοι Ισραηλίτες, που όσο τους καλούσε ο Θεός τόσο απομακρύνονται (11, 2), τελικά παρομοιάζονται με περιστέρια τα οποία επιτέλους ακούνε τον Θεό τους και επιστρέφουν στην εστία τους</a:t>
            </a:r>
            <a:r>
              <a:rPr lang="el-GR" sz="2000" dirty="0" smtClean="0">
                <a:cs typeface="Times New Roman" pitchFamily="18" charset="0"/>
              </a:rPr>
              <a:t>.</a:t>
            </a:r>
            <a:endParaRPr lang="el-GR" sz="2000" dirty="0"/>
          </a:p>
        </p:txBody>
      </p:sp>
      <p:sp>
        <p:nvSpPr>
          <p:cNvPr id="8" name="TextBox 7"/>
          <p:cNvSpPr txBox="1"/>
          <p:nvPr/>
        </p:nvSpPr>
        <p:spPr>
          <a:xfrm>
            <a:off x="4151664" y="5999786"/>
            <a:ext cx="265976" cy="220256"/>
          </a:xfrm>
          <a:prstGeom prst="rect">
            <a:avLst/>
          </a:prstGeom>
        </p:spPr>
        <p:txBody>
          <a:bodyPr vert="horz" wrap="square" lIns="91440" tIns="45720" rIns="91440" bIns="45720" rtlCol="0" anchor="ctr">
            <a:noAutofit/>
          </a:bodyPr>
          <a:lstStyle/>
          <a:p>
            <a:pPr algn="ctr"/>
            <a:r>
              <a:rPr lang="el-GR" sz="1500" dirty="0" smtClean="0"/>
              <a:t>2</a:t>
            </a:r>
          </a:p>
        </p:txBody>
      </p:sp>
      <p:sp>
        <p:nvSpPr>
          <p:cNvPr id="9" name="TextBox 8"/>
          <p:cNvSpPr txBox="1"/>
          <p:nvPr/>
        </p:nvSpPr>
        <p:spPr>
          <a:xfrm>
            <a:off x="4864184" y="3192177"/>
            <a:ext cx="265976" cy="220256"/>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294405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16" y="829056"/>
            <a:ext cx="6144768" cy="5199888"/>
          </a:xfrm>
          <a:prstGeom prst="rect">
            <a:avLst/>
          </a:prstGeom>
        </p:spPr>
      </p:pic>
      <p:sp>
        <p:nvSpPr>
          <p:cNvPr id="4" name="TextBox 3"/>
          <p:cNvSpPr txBox="1"/>
          <p:nvPr/>
        </p:nvSpPr>
        <p:spPr>
          <a:xfrm>
            <a:off x="7641775" y="5769547"/>
            <a:ext cx="391183" cy="259397"/>
          </a:xfrm>
          <a:prstGeom prst="rect">
            <a:avLst/>
          </a:prstGeom>
        </p:spPr>
        <p:txBody>
          <a:bodyPr vert="horz" wrap="square" lIns="91440" tIns="45720" rIns="91440" bIns="45720" rtlCol="0" anchor="ctr">
            <a:noAutofit/>
          </a:bodyPr>
          <a:lstStyle/>
          <a:p>
            <a:pPr algn="ctr"/>
            <a:r>
              <a:rPr lang="en-US" sz="1500" dirty="0" smtClean="0"/>
              <a:t>25</a:t>
            </a:r>
            <a:endParaRPr lang="el-GR" sz="1500" dirty="0" smtClean="0"/>
          </a:p>
        </p:txBody>
      </p:sp>
    </p:spTree>
    <p:extLst>
      <p:ext uri="{BB962C8B-B14F-4D97-AF65-F5344CB8AC3E}">
        <p14:creationId xmlns:p14="http://schemas.microsoft.com/office/powerpoint/2010/main" val="318447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488" y="597408"/>
            <a:ext cx="5145024" cy="5663184"/>
          </a:xfrm>
          <a:prstGeom prst="rect">
            <a:avLst/>
          </a:prstGeom>
        </p:spPr>
      </p:pic>
      <p:sp>
        <p:nvSpPr>
          <p:cNvPr id="4" name="TextBox 3"/>
          <p:cNvSpPr txBox="1"/>
          <p:nvPr/>
        </p:nvSpPr>
        <p:spPr>
          <a:xfrm>
            <a:off x="7144512" y="6004860"/>
            <a:ext cx="391183" cy="259397"/>
          </a:xfrm>
          <a:prstGeom prst="rect">
            <a:avLst/>
          </a:prstGeom>
        </p:spPr>
        <p:txBody>
          <a:bodyPr vert="horz" wrap="square" lIns="91440" tIns="45720" rIns="91440" bIns="45720" rtlCol="0" anchor="ctr">
            <a:noAutofit/>
          </a:bodyPr>
          <a:lstStyle/>
          <a:p>
            <a:pPr algn="ctr"/>
            <a:r>
              <a:rPr lang="en-US" sz="1500" dirty="0" smtClean="0"/>
              <a:t>26</a:t>
            </a:r>
            <a:endParaRPr lang="el-GR" sz="1500" dirty="0" smtClean="0"/>
          </a:p>
        </p:txBody>
      </p:sp>
    </p:spTree>
    <p:extLst>
      <p:ext uri="{BB962C8B-B14F-4D97-AF65-F5344CB8AC3E}">
        <p14:creationId xmlns:p14="http://schemas.microsoft.com/office/powerpoint/2010/main" val="2693433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Autofit/>
          </a:bodyPr>
          <a:lstStyle/>
          <a:p>
            <a:pPr marL="216000" lvl="1" indent="-216000">
              <a:lnSpc>
                <a:spcPts val="1800"/>
              </a:lnSpc>
              <a:spcBef>
                <a:spcPts val="0"/>
              </a:spcBef>
              <a:buFont typeface="Arial" panose="020B0604020202020204" pitchFamily="34" charset="0"/>
              <a:buChar char="•"/>
            </a:pPr>
            <a:r>
              <a:rPr lang="el-GR" sz="2000" dirty="0"/>
              <a:t>Το περισσότερο Υλικό το λάβαμε από το αφιερωματικό τεύχος στον Ιωνά του </a:t>
            </a:r>
            <a:r>
              <a:rPr lang="el-GR" sz="2000" i="1" dirty="0" err="1"/>
              <a:t>Bibel</a:t>
            </a:r>
            <a:r>
              <a:rPr lang="el-GR" sz="2000" i="1" dirty="0"/>
              <a:t> </a:t>
            </a:r>
            <a:r>
              <a:rPr lang="el-GR" sz="2000" i="1" dirty="0" err="1"/>
              <a:t>heute</a:t>
            </a:r>
            <a:r>
              <a:rPr lang="el-GR" sz="2000" dirty="0"/>
              <a:t> 4/08 .</a:t>
            </a:r>
          </a:p>
          <a:p>
            <a:pPr marL="216000" lvl="1" indent="-216000">
              <a:lnSpc>
                <a:spcPts val="1800"/>
              </a:lnSpc>
              <a:spcBef>
                <a:spcPts val="0"/>
              </a:spcBef>
              <a:buFont typeface="Arial" panose="020B0604020202020204" pitchFamily="34" charset="0"/>
              <a:buChar char="•"/>
            </a:pPr>
            <a:r>
              <a:rPr lang="de-DE" sz="2000" u="sng" dirty="0"/>
              <a:t>Das Buch Jona - Deutungen</a:t>
            </a:r>
            <a:r>
              <a:rPr lang="de-DE" sz="2000" dirty="0"/>
              <a:t> </a:t>
            </a:r>
            <a:r>
              <a:rPr lang="el-GR" sz="2000" dirty="0"/>
              <a:t> </a:t>
            </a:r>
            <a:r>
              <a:rPr lang="de-DE" sz="2000" dirty="0"/>
              <a:t>zusammengestellt von Helmut </a:t>
            </a:r>
            <a:r>
              <a:rPr lang="de-DE" sz="2000" dirty="0" err="1"/>
              <a:t>Greschner</a:t>
            </a:r>
            <a:r>
              <a:rPr lang="de-DE" sz="2000" dirty="0"/>
              <a:t> </a:t>
            </a:r>
            <a:r>
              <a:rPr lang="el-GR" sz="2000" dirty="0"/>
              <a:t>, </a:t>
            </a:r>
            <a:r>
              <a:rPr lang="de-DE" sz="2000" dirty="0">
                <a:hlinkClick r:id="rId2"/>
              </a:rPr>
              <a:t>http://www.zum.de/Faecher/kR/BW/greschn/jona.htm </a:t>
            </a:r>
            <a:endParaRPr lang="el-GR" sz="2000" dirty="0"/>
          </a:p>
          <a:p>
            <a:pPr marL="216000" lvl="1" indent="-216000">
              <a:lnSpc>
                <a:spcPts val="1800"/>
              </a:lnSpc>
              <a:spcBef>
                <a:spcPts val="0"/>
              </a:spcBef>
              <a:buFont typeface="Arial" panose="020B0604020202020204" pitchFamily="34" charset="0"/>
              <a:buChar char="•"/>
            </a:pPr>
            <a:r>
              <a:rPr lang="el-GR" sz="2000" dirty="0"/>
              <a:t>ΑΛΛΟΥΣ ΙΣΤΟΤΟΠΟΥΣ </a:t>
            </a:r>
            <a:r>
              <a:rPr lang="de-DE" sz="2000" dirty="0">
                <a:hlinkClick r:id="rId3"/>
              </a:rPr>
              <a:t>http://www.smileatyou.com/300/1/61/33/300-1-61-33-8.html</a:t>
            </a:r>
            <a:r>
              <a:rPr lang="de-DE" sz="2000" dirty="0"/>
              <a:t> </a:t>
            </a:r>
            <a:endParaRPr lang="el-GR" sz="2000" dirty="0"/>
          </a:p>
          <a:p>
            <a:pPr marL="216000" lvl="1" indent="-216000">
              <a:lnSpc>
                <a:spcPts val="1800"/>
              </a:lnSpc>
              <a:spcBef>
                <a:spcPts val="0"/>
              </a:spcBef>
              <a:buFont typeface="Arial" panose="020B0604020202020204" pitchFamily="34" charset="0"/>
              <a:buChar char="•"/>
            </a:pPr>
            <a:r>
              <a:rPr lang="el-GR" sz="2000" dirty="0" err="1"/>
              <a:t>Βελουδία</a:t>
            </a:r>
            <a:r>
              <a:rPr lang="el-GR" sz="2000" dirty="0"/>
              <a:t> Σιδέρη-Παπαδοπούλου, </a:t>
            </a:r>
            <a:r>
              <a:rPr lang="el-GR" sz="2000" dirty="0" err="1"/>
              <a:t>Ὑπόμνημα</a:t>
            </a:r>
            <a:r>
              <a:rPr lang="el-GR" sz="2000" dirty="0"/>
              <a:t> στο Βιβλίο </a:t>
            </a:r>
            <a:r>
              <a:rPr lang="el-GR" sz="2000" dirty="0" err="1"/>
              <a:t>τοῦ</a:t>
            </a:r>
            <a:r>
              <a:rPr lang="el-GR" sz="2000" dirty="0"/>
              <a:t> </a:t>
            </a:r>
            <a:r>
              <a:rPr lang="el-GR" sz="2000" dirty="0" err="1"/>
              <a:t>Ἰωνᾶ</a:t>
            </a:r>
            <a:r>
              <a:rPr lang="el-GR" sz="2000" dirty="0"/>
              <a:t>. </a:t>
            </a:r>
            <a:r>
              <a:rPr lang="el-GR" sz="2000" dirty="0" err="1" smtClean="0"/>
              <a:t>Εἰσαγωγικά</a:t>
            </a:r>
            <a:r>
              <a:rPr lang="en-US" sz="2000" dirty="0" smtClean="0"/>
              <a:t> </a:t>
            </a:r>
            <a:r>
              <a:rPr lang="en-US" sz="2000" dirty="0"/>
              <a:t>-</a:t>
            </a:r>
            <a:r>
              <a:rPr lang="en-US" sz="2000" dirty="0" smtClean="0"/>
              <a:t> </a:t>
            </a:r>
            <a:r>
              <a:rPr lang="el-GR" sz="2000" dirty="0" smtClean="0"/>
              <a:t>Κείμενο</a:t>
            </a:r>
            <a:r>
              <a:rPr lang="en-US" sz="2000" dirty="0" smtClean="0"/>
              <a:t> </a:t>
            </a:r>
            <a:r>
              <a:rPr lang="el-GR" sz="2000" dirty="0" smtClean="0"/>
              <a:t>-</a:t>
            </a:r>
            <a:r>
              <a:rPr lang="en-US" sz="2000" dirty="0" smtClean="0"/>
              <a:t> </a:t>
            </a:r>
            <a:r>
              <a:rPr lang="el-GR" sz="2000" dirty="0" err="1" smtClean="0"/>
              <a:t>Ἑρμηνεία</a:t>
            </a:r>
            <a:r>
              <a:rPr lang="el-GR" sz="2000" dirty="0"/>
              <a:t>, </a:t>
            </a:r>
            <a:r>
              <a:rPr lang="el-GR" sz="2000" dirty="0" err="1"/>
              <a:t>Ἀθήνα</a:t>
            </a:r>
            <a:r>
              <a:rPr lang="el-GR" sz="2000" dirty="0"/>
              <a:t> 2000 (όπου και περισσότερη βιβλιογραφία)</a:t>
            </a:r>
          </a:p>
          <a:p>
            <a:pPr marL="216000" lvl="1" indent="-216000">
              <a:lnSpc>
                <a:spcPts val="1800"/>
              </a:lnSpc>
              <a:spcBef>
                <a:spcPts val="0"/>
              </a:spcBef>
              <a:buFont typeface="Arial" panose="020B0604020202020204" pitchFamily="34" charset="0"/>
              <a:buChar char="•"/>
            </a:pPr>
            <a:r>
              <a:rPr lang="de-DE" sz="2000" dirty="0"/>
              <a:t>Joel Edmund Anderson, "</a:t>
            </a:r>
            <a:r>
              <a:rPr lang="de-DE" sz="2000" dirty="0" err="1"/>
              <a:t>Jonah’s</a:t>
            </a:r>
            <a:r>
              <a:rPr lang="de-DE" sz="2000" dirty="0"/>
              <a:t> </a:t>
            </a:r>
            <a:r>
              <a:rPr lang="de-DE" sz="2000" dirty="0" err="1"/>
              <a:t>Peculiar</a:t>
            </a:r>
            <a:r>
              <a:rPr lang="de-DE" sz="2000" dirty="0"/>
              <a:t> Re-</a:t>
            </a:r>
            <a:r>
              <a:rPr lang="de-DE" sz="2000" dirty="0" err="1"/>
              <a:t>Creation</a:t>
            </a:r>
            <a:r>
              <a:rPr lang="de-DE" sz="2000" dirty="0"/>
              <a:t>", </a:t>
            </a:r>
            <a:r>
              <a:rPr lang="en-US" sz="2000" i="1" dirty="0"/>
              <a:t>Biblical Theology Bulletin </a:t>
            </a:r>
            <a:r>
              <a:rPr lang="en-US" sz="2000" dirty="0"/>
              <a:t>41:4 (2011)</a:t>
            </a:r>
            <a:r>
              <a:rPr lang="el-GR" sz="2000" dirty="0"/>
              <a:t> </a:t>
            </a:r>
            <a:r>
              <a:rPr lang="de-DE" sz="2000" dirty="0"/>
              <a:t>179-188</a:t>
            </a:r>
            <a:r>
              <a:rPr lang="el-GR" sz="2000" dirty="0"/>
              <a:t>. Βλ. Περίληψη στον εξαιρετικό </a:t>
            </a:r>
            <a:r>
              <a:rPr lang="el-GR" sz="2000" dirty="0" err="1"/>
              <a:t>ιστότοπο</a:t>
            </a:r>
            <a:r>
              <a:rPr lang="el-GR" sz="2000" dirty="0"/>
              <a:t> </a:t>
            </a:r>
            <a:r>
              <a:rPr lang="de-DE" sz="2000" dirty="0">
                <a:hlinkClick r:id="rId4"/>
              </a:rPr>
              <a:t>http://biblicalstudiesblog.blogspot.com/</a:t>
            </a:r>
            <a:r>
              <a:rPr lang="el-GR" sz="2000" dirty="0"/>
              <a:t> της </a:t>
            </a:r>
            <a:r>
              <a:rPr lang="el-GR" sz="2000" dirty="0" err="1"/>
              <a:t>Αικ</a:t>
            </a:r>
            <a:r>
              <a:rPr lang="el-GR" sz="2000" dirty="0"/>
              <a:t>. </a:t>
            </a:r>
            <a:r>
              <a:rPr lang="el-GR" sz="2000" dirty="0" err="1"/>
              <a:t>Τσαλαμπούνη</a:t>
            </a:r>
            <a:endParaRPr lang="el-GR" sz="2000" dirty="0"/>
          </a:p>
          <a:p>
            <a:pPr marL="216000" lvl="1" indent="-216000">
              <a:lnSpc>
                <a:spcPts val="1800"/>
              </a:lnSpc>
              <a:spcBef>
                <a:spcPts val="0"/>
              </a:spcBef>
              <a:buFont typeface="Arial" panose="020B0604020202020204" pitchFamily="34" charset="0"/>
              <a:buChar char="•"/>
            </a:pPr>
            <a:r>
              <a:rPr lang="el-GR" sz="2000" dirty="0"/>
              <a:t>Εισήγηση </a:t>
            </a:r>
            <a:r>
              <a:rPr lang="de-DE" sz="2000" dirty="0"/>
              <a:t>THE HELLENISTIC JONAH</a:t>
            </a:r>
            <a:r>
              <a:rPr lang="el-GR" sz="2000" dirty="0"/>
              <a:t> της ΜΥΡΤΩ ΘΕΟΧΑΡΟΥΣ στο Συνέδριο</a:t>
            </a:r>
            <a:r>
              <a:rPr lang="en-US" sz="2000" dirty="0"/>
              <a:t> 08-11.08.2011 </a:t>
            </a:r>
            <a:r>
              <a:rPr lang="el-GR" sz="2000" dirty="0"/>
              <a:t>του EABS</a:t>
            </a:r>
            <a:r>
              <a:rPr lang="en-US" sz="2000" dirty="0"/>
              <a:t> (</a:t>
            </a:r>
            <a:r>
              <a:rPr lang="el-GR" sz="2000" dirty="0"/>
              <a:t>European Association of </a:t>
            </a:r>
            <a:r>
              <a:rPr lang="el-GR" sz="2000" dirty="0" err="1"/>
              <a:t>Biblical</a:t>
            </a:r>
            <a:r>
              <a:rPr lang="el-GR" sz="2000" dirty="0"/>
              <a:t> </a:t>
            </a:r>
            <a:r>
              <a:rPr lang="el-GR" sz="2000" dirty="0" err="1"/>
              <a:t>Studies</a:t>
            </a:r>
            <a:r>
              <a:rPr lang="en-US" sz="2000" dirty="0"/>
              <a:t>)  </a:t>
            </a:r>
            <a:r>
              <a:rPr lang="el-GR" sz="2000" dirty="0"/>
              <a:t>International </a:t>
            </a:r>
            <a:r>
              <a:rPr lang="el-GR" sz="2000" dirty="0" err="1"/>
              <a:t>Meeting</a:t>
            </a:r>
            <a:r>
              <a:rPr lang="el-GR" sz="2000" dirty="0"/>
              <a:t>  Θεσσαλονίκη 2011.</a:t>
            </a:r>
          </a:p>
          <a:p>
            <a:pPr marL="0" lvl="1" indent="0">
              <a:lnSpc>
                <a:spcPts val="1800"/>
              </a:lnSpc>
              <a:spcBef>
                <a:spcPts val="0"/>
              </a:spcBef>
              <a:buNone/>
            </a:pPr>
            <a:endParaRPr lang="el-GR" sz="2000" dirty="0"/>
          </a:p>
          <a:p>
            <a:pPr marL="0" lvl="1" indent="0">
              <a:lnSpc>
                <a:spcPts val="1800"/>
              </a:lnSpc>
              <a:spcBef>
                <a:spcPts val="0"/>
              </a:spcBef>
              <a:buNone/>
            </a:pPr>
            <a:r>
              <a:rPr lang="el-GR" sz="2000" dirty="0"/>
              <a:t>Η ΠΑΡΟΥΣΑ ΠΑΡΟΥΣΙΑΣΗ ΣΥΝΟΔΕΥΕΤΑΙ ΑΠΌ ΑΡΧΕΙΟ ΣΕ </a:t>
            </a:r>
            <a:r>
              <a:rPr lang="en-US" sz="2000" dirty="0"/>
              <a:t>WORD</a:t>
            </a:r>
            <a:r>
              <a:rPr lang="el-GR" sz="2000" dirty="0"/>
              <a:t> </a:t>
            </a:r>
          </a:p>
          <a:p>
            <a:pPr marL="0" lvl="1" indent="0">
              <a:lnSpc>
                <a:spcPts val="1800"/>
              </a:lnSpc>
              <a:spcBef>
                <a:spcPts val="0"/>
              </a:spcBef>
              <a:buNone/>
            </a:pPr>
            <a:r>
              <a:rPr lang="el-GR" sz="2000" dirty="0"/>
              <a:t>Ο ΠΑΡΑΛΛΗΛΙΣΜΟΣ ΜΕ ΤΟ ΑΠΟΚ. 11 ΑΝΗΚΕΙ ΣΤΟΝ ΥΠΟΓΡΑΦΟΝΤΑ ΤΟ ΑΡΧΕΙΟ</a:t>
            </a:r>
          </a:p>
        </p:txBody>
      </p:sp>
    </p:spTree>
    <p:extLst>
      <p:ext uri="{BB962C8B-B14F-4D97-AF65-F5344CB8AC3E}">
        <p14:creationId xmlns:p14="http://schemas.microsoft.com/office/powerpoint/2010/main" val="118062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http://eclass.uoa.gr/courses/SOCTHEOL138/</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a:t>
            </a:r>
            <a:r>
              <a:rPr lang="el-GR" sz="2000" dirty="0"/>
              <a:t>Χριστολογικές Μαρτυρίες της Παλαιάς </a:t>
            </a:r>
            <a:r>
              <a:rPr lang="el-GR" sz="2000" dirty="0" smtClean="0"/>
              <a:t>Διαθήκης. Ενότητα</a:t>
            </a:r>
            <a:r>
              <a:rPr lang="en-US" sz="2000" dirty="0" smtClean="0"/>
              <a:t> </a:t>
            </a:r>
            <a:r>
              <a:rPr lang="en-US" sz="2000" dirty="0" smtClean="0"/>
              <a:t>1</a:t>
            </a:r>
            <a:r>
              <a:rPr lang="el-GR" sz="2000" dirty="0" smtClean="0"/>
              <a:t>:</a:t>
            </a:r>
            <a:r>
              <a:rPr lang="en-US" sz="2000" dirty="0" smtClean="0"/>
              <a:t> </a:t>
            </a:r>
            <a:r>
              <a:rPr lang="el-GR" sz="2000" dirty="0"/>
              <a:t>Ιωνάς</a:t>
            </a:r>
            <a:r>
              <a:rPr lang="el-GR" sz="2000" dirty="0" smtClean="0"/>
              <a:t>». Έκδοση: 1.0. Αθήνα 2015. Διαθέσιμο από τη δικτυακή διεύθυνση: </a:t>
            </a:r>
            <a:r>
              <a:rPr lang="en-US" sz="2000" dirty="0">
                <a:hlinkClick r:id="rId4"/>
              </a:rPr>
              <a:t>http://opencourses.uoa.gr/courses/SOCTHEOL3</a:t>
            </a:r>
            <a:r>
              <a:rPr lang="en-US" sz="2000" dirty="0" smtClean="0">
                <a:hlinkClick r:id="rId4"/>
              </a:rPr>
              <a:t>/</a:t>
            </a:r>
            <a:r>
              <a:rPr lang="en-US" sz="2000" dirty="0" smtClean="0"/>
              <a:t> </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ΙΙ. Ο ΠΡΟΦΗΤΗΣ: </a:t>
            </a:r>
            <a:r>
              <a:rPr lang="el-GR" dirty="0" smtClean="0"/>
              <a:t>ΧΩΡΟΧΡΟΝΟΣ</a:t>
            </a:r>
            <a:r>
              <a:rPr lang="el-GR" dirty="0"/>
              <a:t/>
            </a:r>
            <a:br>
              <a:rPr lang="el-GR" dirty="0"/>
            </a:br>
            <a:r>
              <a:rPr lang="el-GR" dirty="0"/>
              <a:t>ΤΟΥ ΒΙΟΥ ΚΑΙ ΤΗΣ ΠΟΛΙΤΕΙΑΣ </a:t>
            </a:r>
            <a:r>
              <a:rPr lang="el-GR" dirty="0" smtClean="0"/>
              <a:t>ΤΟΥ</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9017" y="1600200"/>
            <a:ext cx="1892863" cy="4695890"/>
          </a:xfrm>
        </p:spPr>
      </p:pic>
      <p:sp>
        <p:nvSpPr>
          <p:cNvPr id="4" name="Θέση περιεχομένου 3"/>
          <p:cNvSpPr>
            <a:spLocks noGrp="1"/>
          </p:cNvSpPr>
          <p:nvPr>
            <p:ph sz="half" idx="2"/>
          </p:nvPr>
        </p:nvSpPr>
        <p:spPr>
          <a:xfrm>
            <a:off x="4283968" y="1600201"/>
            <a:ext cx="4402832" cy="3124944"/>
          </a:xfrm>
        </p:spPr>
        <p:txBody>
          <a:bodyPr>
            <a:normAutofit/>
          </a:bodyPr>
          <a:lstStyle/>
          <a:p>
            <a:pPr marL="0" indent="0">
              <a:spcBef>
                <a:spcPts val="0"/>
              </a:spcBef>
              <a:buNone/>
            </a:pPr>
            <a:r>
              <a:rPr lang="el-GR" sz="2200" dirty="0"/>
              <a:t>Η αφήγηση διαδραματίζεται τον 8</a:t>
            </a:r>
            <a:r>
              <a:rPr lang="el-GR" sz="2200" baseline="30000" dirty="0"/>
              <a:t>ο</a:t>
            </a:r>
            <a:r>
              <a:rPr lang="el-GR" sz="2200" dirty="0"/>
              <a:t> αι. π. Χ. την εποχή πριν την άλωση του Ισραήλ από τους </a:t>
            </a:r>
            <a:r>
              <a:rPr lang="el-GR" sz="2200" dirty="0" err="1"/>
              <a:t>Ασσυρίους</a:t>
            </a:r>
            <a:r>
              <a:rPr lang="el-GR" sz="2200" dirty="0"/>
              <a:t> που είχαν πρωτεύουσα τη </a:t>
            </a:r>
            <a:r>
              <a:rPr lang="el-GR" sz="2200" dirty="0" err="1"/>
              <a:t>Νινευί</a:t>
            </a:r>
            <a:r>
              <a:rPr lang="el-GR" sz="2200" dirty="0"/>
              <a:t>. Τότε, κατά τα χρόνια του </a:t>
            </a:r>
            <a:r>
              <a:rPr lang="el-GR" sz="2200" dirty="0" err="1"/>
              <a:t>Ιεροβοάμ</a:t>
            </a:r>
            <a:r>
              <a:rPr lang="el-GR" sz="2200" dirty="0"/>
              <a:t> του Β’ </a:t>
            </a:r>
            <a:r>
              <a:rPr lang="en-US" sz="2200" dirty="0"/>
              <a:t>(786-746 </a:t>
            </a:r>
            <a:r>
              <a:rPr lang="el-GR" sz="2200" dirty="0"/>
              <a:t>π.Χ.</a:t>
            </a:r>
            <a:r>
              <a:rPr lang="en-US" sz="2200" dirty="0"/>
              <a:t>), </a:t>
            </a:r>
            <a:r>
              <a:rPr lang="el-GR" sz="2200" dirty="0"/>
              <a:t>έδρασε ο Ιωνάς γιος του </a:t>
            </a:r>
            <a:r>
              <a:rPr lang="el-GR" sz="2200" dirty="0" err="1"/>
              <a:t>Αμαθί</a:t>
            </a:r>
            <a:r>
              <a:rPr lang="el-GR" sz="2200" dirty="0"/>
              <a:t> από την </a:t>
            </a:r>
            <a:r>
              <a:rPr lang="el-GR" sz="2200" dirty="0" err="1"/>
              <a:t>Γεχ</a:t>
            </a:r>
            <a:r>
              <a:rPr lang="el-GR" sz="2200" dirty="0"/>
              <a:t> </a:t>
            </a:r>
            <a:r>
              <a:rPr lang="el-GR" sz="2200" dirty="0" err="1"/>
              <a:t>θοφέρ</a:t>
            </a:r>
            <a:r>
              <a:rPr lang="el-GR" sz="2200" dirty="0"/>
              <a:t>, της φυλής Ζαβουλών. </a:t>
            </a:r>
          </a:p>
        </p:txBody>
      </p:sp>
      <p:sp>
        <p:nvSpPr>
          <p:cNvPr id="6" name="TextBox 5"/>
          <p:cNvSpPr txBox="1"/>
          <p:nvPr/>
        </p:nvSpPr>
        <p:spPr>
          <a:xfrm>
            <a:off x="4283968" y="4907708"/>
            <a:ext cx="4402832" cy="1257596"/>
          </a:xfrm>
          <a:prstGeom prst="rect">
            <a:avLst/>
          </a:prstGeom>
        </p:spPr>
        <p:txBody>
          <a:bodyPr vert="horz" wrap="square" lIns="91440" tIns="45720" rIns="91440" bIns="45720" rtlCol="0" anchor="ctr">
            <a:noAutofit/>
          </a:bodyPr>
          <a:lstStyle/>
          <a:p>
            <a:pPr>
              <a:lnSpc>
                <a:spcPts val="2200"/>
              </a:lnSpc>
            </a:pPr>
            <a:r>
              <a:rPr lang="el-GR" sz="2200" dirty="0"/>
              <a:t>Η πατρίδα του είναι πολύ κοντά-βόρεια της </a:t>
            </a:r>
            <a:r>
              <a:rPr lang="el-GR" sz="2200" b="1" dirty="0"/>
              <a:t>Ναζαρέτ!</a:t>
            </a:r>
            <a:r>
              <a:rPr lang="el-GR" sz="2200" dirty="0"/>
              <a:t> Μέχρι σήμερα το βουνό πίσω από την Κανά ονομάζεται </a:t>
            </a:r>
            <a:r>
              <a:rPr lang="el-GR" sz="2200" b="1" i="1" dirty="0"/>
              <a:t>του Ιωνά</a:t>
            </a:r>
            <a:r>
              <a:rPr lang="el-GR" sz="2200" dirty="0"/>
              <a:t>. Ο Ιησούς ως </a:t>
            </a:r>
            <a:r>
              <a:rPr lang="el-GR" sz="2200" b="1" dirty="0"/>
              <a:t>«νέος» Ιωνάς</a:t>
            </a:r>
            <a:r>
              <a:rPr lang="el-GR" sz="2200" dirty="0" smtClean="0"/>
              <a:t>;</a:t>
            </a:r>
            <a:endParaRPr lang="el-GR" sz="2200" dirty="0"/>
          </a:p>
        </p:txBody>
      </p:sp>
      <p:sp>
        <p:nvSpPr>
          <p:cNvPr id="7" name="TextBox 6"/>
          <p:cNvSpPr txBox="1"/>
          <p:nvPr/>
        </p:nvSpPr>
        <p:spPr>
          <a:xfrm>
            <a:off x="3225904" y="6075834"/>
            <a:ext cx="265976" cy="220256"/>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1628758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smtClean="0"/>
              <a:t>(1/6)</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fontScale="92500" lnSpcReduction="10000"/>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a:t>
            </a:r>
            <a:r>
              <a:rPr lang="en-US" sz="2000" dirty="0" smtClean="0"/>
              <a:t>1</a:t>
            </a:r>
            <a:r>
              <a:rPr lang="en-US" sz="2000" dirty="0" smtClean="0"/>
              <a:t>: Copyrighted.</a:t>
            </a:r>
          </a:p>
          <a:p>
            <a:pPr marL="0" indent="0">
              <a:buNone/>
            </a:pPr>
            <a:r>
              <a:rPr lang="el-GR" sz="2000" dirty="0" smtClean="0"/>
              <a:t>Εικόνα 2</a:t>
            </a:r>
            <a:r>
              <a:rPr lang="en-US" sz="2000" dirty="0" smtClean="0"/>
              <a:t>: </a:t>
            </a:r>
            <a:r>
              <a:rPr lang="el-GR" sz="2000" dirty="0"/>
              <a:t>Ιωνάς, Αγία Γραφή σήμερα 176 4/2008</a:t>
            </a:r>
            <a:r>
              <a:rPr lang="el-GR" sz="2000" dirty="0" smtClean="0"/>
              <a:t>.</a:t>
            </a:r>
            <a:r>
              <a:rPr lang="en-US" sz="2000" dirty="0"/>
              <a:t>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www.bibelwerk.ch/upload/pre/18425h480w640.jpg</a:t>
            </a:r>
            <a:endParaRPr lang="en-US" sz="2000" dirty="0" smtClean="0"/>
          </a:p>
          <a:p>
            <a:pPr marL="0" indent="0">
              <a:buNone/>
            </a:pPr>
            <a:r>
              <a:rPr lang="el-GR" sz="2000" dirty="0" smtClean="0"/>
              <a:t>Εικόνα 3</a:t>
            </a:r>
            <a:r>
              <a:rPr lang="en-US" sz="2000" dirty="0"/>
              <a:t>: Copyrighted</a:t>
            </a:r>
            <a:r>
              <a:rPr lang="en-US" sz="2000" dirty="0" smtClean="0"/>
              <a:t>.</a:t>
            </a:r>
          </a:p>
          <a:p>
            <a:pPr marL="0" indent="0">
              <a:buNone/>
            </a:pPr>
            <a:r>
              <a:rPr lang="el-GR" sz="2000" dirty="0" smtClean="0"/>
              <a:t>Εικόνα 4</a:t>
            </a:r>
            <a:r>
              <a:rPr lang="en-US" sz="2000" dirty="0" smtClean="0"/>
              <a:t>: </a:t>
            </a:r>
            <a:r>
              <a:rPr lang="el-GR" sz="2000" dirty="0"/>
              <a:t>Προφήτης Ιωνάς. </a:t>
            </a:r>
            <a:r>
              <a:rPr lang="en-US" sz="2000" dirty="0" smtClean="0"/>
              <a:t>Copyrighted. </a:t>
            </a:r>
            <a:r>
              <a:rPr lang="en-US" sz="2000" dirty="0" smtClean="0">
                <a:hlinkClick r:id="rId4"/>
              </a:rPr>
              <a:t>http</a:t>
            </a:r>
            <a:r>
              <a:rPr lang="en-US" sz="2000" dirty="0">
                <a:hlinkClick r:id="rId4"/>
              </a:rPr>
              <a:t>://</a:t>
            </a:r>
            <a:r>
              <a:rPr lang="en-US" sz="2000" dirty="0" smtClean="0">
                <a:hlinkClick r:id="rId4"/>
              </a:rPr>
              <a:t>www.saint.gr/photos/standard/0921/ProfitisIonas01.jpg</a:t>
            </a:r>
            <a:endParaRPr lang="el-GR" sz="2000" dirty="0" smtClean="0"/>
          </a:p>
          <a:p>
            <a:pPr marL="0" indent="0">
              <a:buNone/>
            </a:pPr>
            <a:r>
              <a:rPr lang="el-GR" sz="2000" dirty="0" smtClean="0"/>
              <a:t>Εικόνα 5</a:t>
            </a:r>
            <a:r>
              <a:rPr lang="en-US" sz="2000" dirty="0" smtClean="0"/>
              <a:t>: </a:t>
            </a:r>
            <a:r>
              <a:rPr lang="el-GR" sz="2000" dirty="0"/>
              <a:t>Απεικόνιση αγριότητας. </a:t>
            </a:r>
            <a:r>
              <a:rPr lang="en-US" sz="2000" dirty="0"/>
              <a:t>Copyrighted. </a:t>
            </a:r>
            <a:r>
              <a:rPr lang="en-US" sz="2000" dirty="0" smtClean="0">
                <a:hlinkClick r:id="rId5"/>
              </a:rPr>
              <a:t>http</a:t>
            </a:r>
            <a:r>
              <a:rPr lang="en-US" sz="2000" dirty="0">
                <a:hlinkClick r:id="rId5"/>
              </a:rPr>
              <a:t>://</a:t>
            </a:r>
            <a:r>
              <a:rPr lang="en-US" sz="2000" dirty="0" smtClean="0">
                <a:hlinkClick r:id="rId5"/>
              </a:rPr>
              <a:t>www.zum.de/Faecher/kR/BW/greschn/jonarel.jpg</a:t>
            </a:r>
            <a:endParaRPr lang="en-US" sz="2000" dirty="0" smtClean="0"/>
          </a:p>
          <a:p>
            <a:pPr marL="0" indent="0">
              <a:buNone/>
            </a:pPr>
            <a:r>
              <a:rPr lang="el-GR" sz="2000" dirty="0" smtClean="0"/>
              <a:t>Εικόνα 6</a:t>
            </a:r>
            <a:r>
              <a:rPr lang="en-US" sz="2000" dirty="0" smtClean="0"/>
              <a:t>: </a:t>
            </a:r>
            <a:r>
              <a:rPr lang="el-GR" sz="2000" dirty="0"/>
              <a:t>Χάρτης του Ασσυριακού κράτους μεταξύ 9ου και 7ου π.Χ. </a:t>
            </a:r>
            <a:r>
              <a:rPr lang="el-GR" sz="2000" dirty="0" smtClean="0"/>
              <a:t>αιώνα.</a:t>
            </a:r>
            <a:r>
              <a:rPr lang="en-US" sz="2000" dirty="0" smtClean="0"/>
              <a:t> Public domain. </a:t>
            </a:r>
            <a:r>
              <a:rPr lang="el-GR" sz="2000" dirty="0" smtClean="0">
                <a:hlinkClick r:id="rId6"/>
              </a:rPr>
              <a:t>https</a:t>
            </a:r>
            <a:r>
              <a:rPr lang="el-GR" sz="2000" dirty="0">
                <a:hlinkClick r:id="rId6"/>
              </a:rPr>
              <a:t>://</a:t>
            </a:r>
            <a:r>
              <a:rPr lang="el-GR" sz="2000" dirty="0" smtClean="0">
                <a:hlinkClick r:id="rId6"/>
              </a:rPr>
              <a:t>commons.wikimedia.org/wiki/File:Map_of_Assyria.png</a:t>
            </a:r>
            <a:endParaRPr lang="en-US" sz="2000" dirty="0"/>
          </a:p>
          <a:p>
            <a:pPr marL="0" indent="0">
              <a:buNone/>
            </a:pPr>
            <a:endParaRPr lang="en-US" sz="2000" dirty="0" smtClean="0"/>
          </a:p>
        </p:txBody>
      </p:sp>
    </p:spTree>
    <p:extLst>
      <p:ext uri="{BB962C8B-B14F-4D97-AF65-F5344CB8AC3E}">
        <p14:creationId xmlns:p14="http://schemas.microsoft.com/office/powerpoint/2010/main" val="3363124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smtClean="0"/>
              <a:t>2/6)</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7</a:t>
            </a:r>
            <a:r>
              <a:rPr lang="en-US" sz="2000" dirty="0" smtClean="0"/>
              <a:t>: </a:t>
            </a:r>
            <a:r>
              <a:rPr lang="el-GR" sz="2000" dirty="0" err="1"/>
              <a:t>Χωροχρόνος</a:t>
            </a:r>
            <a:r>
              <a:rPr lang="el-GR" sz="2000" dirty="0"/>
              <a:t> συγγραφής του βιβλίου του Ιωνά. </a:t>
            </a:r>
            <a:r>
              <a:rPr lang="en-US" sz="2000" dirty="0" smtClean="0"/>
              <a:t>Copyrighted.</a:t>
            </a:r>
          </a:p>
          <a:p>
            <a:pPr marL="0" indent="0">
              <a:buNone/>
            </a:pPr>
            <a:r>
              <a:rPr lang="el-GR" sz="2000" dirty="0" smtClean="0"/>
              <a:t>Εικόνα 8</a:t>
            </a:r>
            <a:r>
              <a:rPr lang="en-US" sz="2000" dirty="0"/>
              <a:t>: Copyrighted</a:t>
            </a:r>
            <a:r>
              <a:rPr lang="en-US" sz="2000" dirty="0" smtClean="0"/>
              <a:t>.</a:t>
            </a:r>
          </a:p>
          <a:p>
            <a:pPr marL="0" indent="0">
              <a:buNone/>
            </a:pPr>
            <a:r>
              <a:rPr lang="el-GR" sz="2000" dirty="0" smtClean="0"/>
              <a:t>Εικόνα 9</a:t>
            </a:r>
            <a:r>
              <a:rPr lang="en-US" sz="2000" dirty="0" smtClean="0"/>
              <a:t>: </a:t>
            </a:r>
            <a:r>
              <a:rPr lang="el-GR" sz="2000" dirty="0"/>
              <a:t>O προφήτης Ιωνάς κηρύττει στους κατοίκους της Νινευή. </a:t>
            </a:r>
            <a:r>
              <a:rPr lang="en-US" sz="2000" dirty="0" smtClean="0"/>
              <a:t>Public domain. </a:t>
            </a:r>
            <a:r>
              <a:rPr lang="el-GR" sz="2000" dirty="0" smtClean="0">
                <a:hlinkClick r:id="rId3"/>
              </a:rPr>
              <a:t>https</a:t>
            </a:r>
            <a:r>
              <a:rPr lang="el-GR" sz="2000" dirty="0">
                <a:hlinkClick r:id="rId3"/>
              </a:rPr>
              <a:t>://</a:t>
            </a:r>
            <a:r>
              <a:rPr lang="el-GR" sz="2000" dirty="0" smtClean="0">
                <a:hlinkClick r:id="rId3"/>
              </a:rPr>
              <a:t>commons.wikimedia.org/wiki/File:Dore_jonah.jpg</a:t>
            </a:r>
            <a:endParaRPr lang="en-US" sz="2000" dirty="0" smtClean="0"/>
          </a:p>
          <a:p>
            <a:pPr marL="0" indent="0">
              <a:buNone/>
            </a:pPr>
            <a:r>
              <a:rPr lang="el-GR" sz="2000" dirty="0" smtClean="0"/>
              <a:t>Εικόνα 10</a:t>
            </a:r>
            <a:r>
              <a:rPr lang="en-US" sz="2000" dirty="0"/>
              <a:t>: Biblical Art by John August Swanson</a:t>
            </a:r>
            <a:r>
              <a:rPr lang="en-US" sz="2000" dirty="0" smtClean="0"/>
              <a:t>.</a:t>
            </a:r>
            <a:r>
              <a:rPr lang="en-US" sz="2000" dirty="0"/>
              <a:t> Copyrighted</a:t>
            </a:r>
            <a:r>
              <a:rPr lang="en-US" sz="2000" dirty="0" smtClean="0"/>
              <a:t>. </a:t>
            </a:r>
            <a:r>
              <a:rPr lang="en-US" sz="2000" dirty="0" smtClean="0">
                <a:hlinkClick r:id="rId4"/>
              </a:rPr>
              <a:t>http</a:t>
            </a:r>
            <a:r>
              <a:rPr lang="en-US" sz="2000" dirty="0">
                <a:hlinkClick r:id="rId4"/>
              </a:rPr>
              <a:t>://</a:t>
            </a:r>
            <a:r>
              <a:rPr lang="en-US" sz="2000" dirty="0" smtClean="0">
                <a:hlinkClick r:id="rId4"/>
              </a:rPr>
              <a:t>www.academig.com/wp-content/uploads/2014/07/Jonah-500x357.jpg?ckattempt=1</a:t>
            </a:r>
            <a:endParaRPr lang="en-US" sz="2000" dirty="0" smtClean="0"/>
          </a:p>
          <a:p>
            <a:pPr marL="0" indent="0">
              <a:buNone/>
            </a:pPr>
            <a:r>
              <a:rPr lang="el-GR" sz="2000" dirty="0" smtClean="0"/>
              <a:t>Εικόνα 11</a:t>
            </a:r>
            <a:r>
              <a:rPr lang="en-US" sz="2000" dirty="0"/>
              <a:t>: Copyrighted. </a:t>
            </a:r>
            <a:endParaRPr lang="en-US" sz="2000" dirty="0" smtClean="0"/>
          </a:p>
          <a:p>
            <a:pPr marL="0" indent="0">
              <a:buNone/>
            </a:pPr>
            <a:r>
              <a:rPr lang="el-GR" sz="2000" dirty="0" smtClean="0"/>
              <a:t>Εικόνα 12</a:t>
            </a:r>
            <a:r>
              <a:rPr lang="en-US" sz="2000" dirty="0" smtClean="0"/>
              <a:t>: </a:t>
            </a:r>
            <a:r>
              <a:rPr lang="el-GR" sz="2000" dirty="0" err="1"/>
              <a:t>Ρετσινολαδιά</a:t>
            </a:r>
            <a:r>
              <a:rPr lang="el-GR" sz="2000" dirty="0"/>
              <a:t>. </a:t>
            </a:r>
            <a:r>
              <a:rPr lang="en-US" sz="2000" dirty="0" smtClean="0"/>
              <a:t>Public domain. </a:t>
            </a:r>
            <a:r>
              <a:rPr lang="en-US" sz="2000" dirty="0" smtClean="0">
                <a:hlinkClick r:id="rId5"/>
              </a:rPr>
              <a:t>https</a:t>
            </a:r>
            <a:r>
              <a:rPr lang="en-US" sz="2000" dirty="0">
                <a:hlinkClick r:id="rId5"/>
              </a:rPr>
              <a:t>://</a:t>
            </a:r>
            <a:r>
              <a:rPr lang="en-US" sz="2000" dirty="0" smtClean="0">
                <a:hlinkClick r:id="rId5"/>
              </a:rPr>
              <a:t>commons.wikimedia.org/wiki/File:Ricinusstrauch.jpg</a:t>
            </a:r>
            <a:endParaRPr lang="en-US" sz="2000" dirty="0" smtClean="0"/>
          </a:p>
          <a:p>
            <a:pPr marL="0" indent="0">
              <a:buNone/>
            </a:pPr>
            <a:r>
              <a:rPr lang="el-GR" sz="2000" dirty="0" smtClean="0"/>
              <a:t>Εικόνα 13</a:t>
            </a:r>
            <a:r>
              <a:rPr lang="en-US" sz="2000" dirty="0"/>
              <a:t>: Copyrighted. </a:t>
            </a:r>
            <a:r>
              <a:rPr lang="en-US" sz="2000" dirty="0">
                <a:hlinkClick r:id="rId6"/>
              </a:rPr>
              <a:t>https://</a:t>
            </a:r>
            <a:r>
              <a:rPr lang="en-US" sz="2000" dirty="0" smtClean="0">
                <a:hlinkClick r:id="rId6"/>
              </a:rPr>
              <a:t>pbs.twimg.com/profile_images/2106327675/psb_400x400.jpg</a:t>
            </a:r>
            <a:r>
              <a:rPr lang="en-US" sz="2000" dirty="0" smtClean="0"/>
              <a:t> </a:t>
            </a:r>
            <a:endParaRPr lang="en-US" sz="2000" dirty="0" smtClean="0"/>
          </a:p>
        </p:txBody>
      </p:sp>
    </p:spTree>
    <p:extLst>
      <p:ext uri="{BB962C8B-B14F-4D97-AF65-F5344CB8AC3E}">
        <p14:creationId xmlns:p14="http://schemas.microsoft.com/office/powerpoint/2010/main" val="2999904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smtClean="0"/>
              <a:t>(3/6)</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14</a:t>
            </a:r>
            <a:r>
              <a:rPr lang="en-US" sz="2000" dirty="0"/>
              <a:t>: </a:t>
            </a:r>
            <a:r>
              <a:rPr lang="en-US" sz="2000" dirty="0" err="1"/>
              <a:t>Jona</a:t>
            </a:r>
            <a:r>
              <a:rPr lang="en-US" sz="2000" dirty="0"/>
              <a:t> in de </a:t>
            </a:r>
            <a:r>
              <a:rPr lang="en-US" sz="2000" dirty="0" err="1"/>
              <a:t>vis</a:t>
            </a:r>
            <a:r>
              <a:rPr lang="en-US" sz="2000" dirty="0"/>
              <a:t> (Maria </a:t>
            </a:r>
            <a:r>
              <a:rPr lang="en-US" sz="2000" dirty="0" err="1"/>
              <a:t>Laach</a:t>
            </a:r>
            <a:r>
              <a:rPr lang="en-US" sz="2000" dirty="0" smtClean="0"/>
              <a:t>). </a:t>
            </a:r>
            <a:r>
              <a:rPr lang="en-US" sz="2000" dirty="0" err="1" smtClean="0"/>
              <a:t>Copyrgihted</a:t>
            </a:r>
            <a:r>
              <a:rPr lang="en-US" sz="2000" dirty="0" smtClean="0"/>
              <a:t>. </a:t>
            </a:r>
            <a:r>
              <a:rPr lang="en-US" sz="2000" dirty="0" smtClean="0">
                <a:hlinkClick r:id="rId3"/>
              </a:rPr>
              <a:t>https</a:t>
            </a:r>
            <a:r>
              <a:rPr lang="en-US" sz="2000" dirty="0">
                <a:hlinkClick r:id="rId3"/>
              </a:rPr>
              <a:t>://</a:t>
            </a:r>
            <a:r>
              <a:rPr lang="en-US" sz="2000" dirty="0" smtClean="0">
                <a:hlinkClick r:id="rId3"/>
              </a:rPr>
              <a:t>www.bibelwerk.de/sixcms/media.php/170/thumbnails/Jona_408.jpg.371931.jpg?backend_call=true</a:t>
            </a:r>
            <a:endParaRPr lang="en-US" sz="2000" dirty="0" smtClean="0"/>
          </a:p>
          <a:p>
            <a:pPr marL="0" indent="0">
              <a:buNone/>
            </a:pPr>
            <a:r>
              <a:rPr lang="el-GR" sz="2000" dirty="0" smtClean="0"/>
              <a:t>Εικόνα 15</a:t>
            </a:r>
            <a:r>
              <a:rPr lang="en-US" sz="2000" dirty="0"/>
              <a:t>: The king hunting lion from the North Palace, Nineveh seen at the British Museum. </a:t>
            </a:r>
            <a:r>
              <a:rPr lang="en-US" sz="2000" dirty="0" smtClean="0"/>
              <a:t>Public domain. </a:t>
            </a:r>
            <a:r>
              <a:rPr lang="en-US" sz="2000" dirty="0" smtClean="0">
                <a:hlinkClick r:id="rId4"/>
              </a:rPr>
              <a:t>https</a:t>
            </a:r>
            <a:r>
              <a:rPr lang="en-US" sz="2000" dirty="0">
                <a:hlinkClick r:id="rId4"/>
              </a:rPr>
              <a:t>://</a:t>
            </a:r>
            <a:r>
              <a:rPr lang="en-US" sz="2000" dirty="0" smtClean="0">
                <a:hlinkClick r:id="rId4"/>
              </a:rPr>
              <a:t>en.wikipedia.org/wiki/File:Nineveh_north_palace_king_hunting_lion.jpg</a:t>
            </a:r>
            <a:endParaRPr lang="en-US" sz="2000" dirty="0" smtClean="0"/>
          </a:p>
          <a:p>
            <a:pPr marL="0" indent="0">
              <a:buNone/>
            </a:pPr>
            <a:r>
              <a:rPr lang="el-GR" sz="2000" dirty="0" smtClean="0"/>
              <a:t>Εικόνα 16</a:t>
            </a:r>
            <a:r>
              <a:rPr lang="en-US" sz="2000" dirty="0"/>
              <a:t>: Winged Bull excavated at </a:t>
            </a:r>
            <a:r>
              <a:rPr lang="en-US" sz="2000" dirty="0" err="1"/>
              <a:t>Nebi</a:t>
            </a:r>
            <a:r>
              <a:rPr lang="en-US" sz="2000" dirty="0"/>
              <a:t> </a:t>
            </a:r>
            <a:r>
              <a:rPr lang="en-US" sz="2000" dirty="0" err="1"/>
              <a:t>Yunus</a:t>
            </a:r>
            <a:r>
              <a:rPr lang="en-US" sz="2000" dirty="0"/>
              <a:t> by Iraqi archaeologists. Public domain. </a:t>
            </a:r>
            <a:r>
              <a:rPr lang="en-US" sz="2000" dirty="0" smtClean="0">
                <a:hlinkClick r:id="rId5"/>
              </a:rPr>
              <a:t>https</a:t>
            </a:r>
            <a:r>
              <a:rPr lang="en-US" sz="2000" dirty="0">
                <a:hlinkClick r:id="rId5"/>
              </a:rPr>
              <a:t>://</a:t>
            </a:r>
            <a:r>
              <a:rPr lang="en-US" sz="2000" dirty="0" smtClean="0">
                <a:hlinkClick r:id="rId5"/>
              </a:rPr>
              <a:t>commons.wikimedia.org/wiki/File:Nineveh_Nebi_Yunus_Excavation_Bull-Man_Head.JPG</a:t>
            </a:r>
            <a:endParaRPr lang="en-US" sz="2000" dirty="0" smtClean="0"/>
          </a:p>
          <a:p>
            <a:pPr marL="0" indent="0">
              <a:buNone/>
            </a:pPr>
            <a:r>
              <a:rPr lang="el-GR" sz="2000" dirty="0" smtClean="0"/>
              <a:t>Εικόνα 17</a:t>
            </a:r>
            <a:r>
              <a:rPr lang="en-US" sz="2000" dirty="0"/>
              <a:t>: </a:t>
            </a:r>
            <a:r>
              <a:rPr lang="en-US" sz="2000" dirty="0" smtClean="0"/>
              <a:t>Saint </a:t>
            </a:r>
            <a:r>
              <a:rPr lang="en-US" sz="2000" dirty="0"/>
              <a:t>Peter parish church: Epitaph </a:t>
            </a:r>
            <a:r>
              <a:rPr lang="en-US" sz="2000" dirty="0" smtClean="0"/>
              <a:t>for </a:t>
            </a:r>
            <a:r>
              <a:rPr lang="en-US" sz="2000" dirty="0"/>
              <a:t>Johann of </a:t>
            </a:r>
            <a:r>
              <a:rPr lang="en-US" sz="2000" dirty="0" err="1"/>
              <a:t>Sprinzenstein</a:t>
            </a:r>
            <a:r>
              <a:rPr lang="en-US" sz="2000" dirty="0"/>
              <a:t> and his wife Anne countess </a:t>
            </a:r>
            <a:r>
              <a:rPr lang="en-US" sz="2000" dirty="0" err="1"/>
              <a:t>Lynar</a:t>
            </a:r>
            <a:r>
              <a:rPr lang="en-US" sz="2000" dirty="0"/>
              <a:t> - Christ is vanquishing devil and death. </a:t>
            </a:r>
            <a:r>
              <a:rPr lang="en-US" sz="2000" dirty="0" smtClean="0"/>
              <a:t>Public domain. </a:t>
            </a:r>
            <a:r>
              <a:rPr lang="en-US" sz="2000" dirty="0" smtClean="0">
                <a:hlinkClick r:id="rId6"/>
              </a:rPr>
              <a:t>https</a:t>
            </a:r>
            <a:r>
              <a:rPr lang="en-US" sz="2000" dirty="0">
                <a:hlinkClick r:id="rId6"/>
              </a:rPr>
              <a:t>://commons.wikimedia.org/wiki/File:Sarleinsbach_Pfarrkirche_-_</a:t>
            </a:r>
            <a:r>
              <a:rPr lang="en-US" sz="2000" dirty="0" smtClean="0">
                <a:hlinkClick r:id="rId6"/>
              </a:rPr>
              <a:t>Sprinzenstein-Epitaph_2g.jpg</a:t>
            </a:r>
            <a:r>
              <a:rPr lang="en-US" sz="2000" dirty="0" smtClean="0"/>
              <a:t> </a:t>
            </a:r>
            <a:endParaRPr lang="en-US" sz="2000" dirty="0" smtClean="0"/>
          </a:p>
        </p:txBody>
      </p:sp>
    </p:spTree>
    <p:extLst>
      <p:ext uri="{BB962C8B-B14F-4D97-AF65-F5344CB8AC3E}">
        <p14:creationId xmlns:p14="http://schemas.microsoft.com/office/powerpoint/2010/main" val="1928726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smtClean="0"/>
              <a:t>(4/6)</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18</a:t>
            </a:r>
            <a:r>
              <a:rPr lang="en-US" sz="2000" dirty="0"/>
              <a:t>: Prophet Jonah being thrown into the Sea, </a:t>
            </a:r>
            <a:r>
              <a:rPr lang="en-US" sz="2000" dirty="0" smtClean="0"/>
              <a:t>catacomb </a:t>
            </a:r>
            <a:r>
              <a:rPr lang="en-US" sz="2000" dirty="0"/>
              <a:t>di Priscilla. </a:t>
            </a:r>
            <a:r>
              <a:rPr lang="en-US" sz="2000" dirty="0" smtClean="0"/>
              <a:t>Public domain. </a:t>
            </a:r>
            <a:r>
              <a:rPr lang="en-US" sz="2000" dirty="0" smtClean="0">
                <a:hlinkClick r:id="rId3"/>
              </a:rPr>
              <a:t>https</a:t>
            </a:r>
            <a:r>
              <a:rPr lang="en-US" sz="2000" dirty="0">
                <a:hlinkClick r:id="rId3"/>
              </a:rPr>
              <a:t>://</a:t>
            </a:r>
            <a:r>
              <a:rPr lang="en-US" sz="2000" dirty="0" smtClean="0">
                <a:hlinkClick r:id="rId3"/>
              </a:rPr>
              <a:t>commons.wikimedia.org/wiki/File:Jonah_catacomb.jpg</a:t>
            </a:r>
            <a:endParaRPr lang="en-US" sz="2000" dirty="0" smtClean="0"/>
          </a:p>
          <a:p>
            <a:pPr marL="0" indent="0">
              <a:buNone/>
            </a:pPr>
            <a:r>
              <a:rPr lang="el-GR" sz="2000" dirty="0" smtClean="0"/>
              <a:t>Εικόνα 19</a:t>
            </a:r>
            <a:r>
              <a:rPr lang="en-US" sz="2000" dirty="0" smtClean="0"/>
              <a:t>: </a:t>
            </a:r>
            <a:r>
              <a:rPr lang="el-GR" sz="2000" dirty="0"/>
              <a:t>Τοιχογραφία στην κατακόμβη-</a:t>
            </a:r>
            <a:r>
              <a:rPr lang="el-GR" sz="2000" dirty="0" err="1"/>
              <a:t>Καλλίξτου</a:t>
            </a:r>
            <a:r>
              <a:rPr lang="el-GR" sz="2000" dirty="0"/>
              <a:t> της Ρώμης (2ος αι. μ.Χ</a:t>
            </a:r>
            <a:r>
              <a:rPr lang="el-GR" sz="2000" dirty="0" smtClean="0"/>
              <a:t>.)</a:t>
            </a:r>
            <a:r>
              <a:rPr lang="en-US" sz="2000" dirty="0" smtClean="0"/>
              <a:t>. Copyrighted.</a:t>
            </a:r>
          </a:p>
          <a:p>
            <a:pPr marL="0" indent="0">
              <a:buNone/>
            </a:pPr>
            <a:r>
              <a:rPr lang="el-GR" sz="2000" dirty="0" smtClean="0"/>
              <a:t>Εικόνα 20</a:t>
            </a:r>
            <a:r>
              <a:rPr lang="en-US" sz="2000" dirty="0" smtClean="0"/>
              <a:t>: </a:t>
            </a:r>
            <a:r>
              <a:rPr lang="el-GR" sz="2000" dirty="0"/>
              <a:t>Τοιχογραφία με την  ανάπαυση του Ιωνά κάτω από τη </a:t>
            </a:r>
            <a:r>
              <a:rPr lang="el-GR" sz="2000" dirty="0" err="1" smtClean="0"/>
              <a:t>ρετσινολαδιά</a:t>
            </a:r>
            <a:r>
              <a:rPr lang="en-US" sz="2000" dirty="0" smtClean="0"/>
              <a:t>. </a:t>
            </a:r>
            <a:r>
              <a:rPr lang="en-US" sz="2000" dirty="0"/>
              <a:t>Copyrighted</a:t>
            </a:r>
            <a:r>
              <a:rPr lang="en-US" sz="2000" dirty="0" smtClean="0"/>
              <a:t>.</a:t>
            </a:r>
          </a:p>
          <a:p>
            <a:pPr marL="0" indent="0">
              <a:buNone/>
            </a:pPr>
            <a:r>
              <a:rPr lang="el-GR" sz="2000" dirty="0" smtClean="0"/>
              <a:t>Εικόνα 21</a:t>
            </a:r>
            <a:r>
              <a:rPr lang="en-US" sz="2000" dirty="0" smtClean="0"/>
              <a:t>: </a:t>
            </a:r>
            <a:r>
              <a:rPr lang="el-GR" sz="2000" dirty="0"/>
              <a:t>Ο προφήτης Ιωνάς. </a:t>
            </a:r>
            <a:r>
              <a:rPr lang="en-US" sz="2000" dirty="0" smtClean="0"/>
              <a:t>Public domain. </a:t>
            </a:r>
            <a:r>
              <a:rPr lang="el-GR" sz="2000" dirty="0" smtClean="0">
                <a:hlinkClick r:id="rId4"/>
              </a:rPr>
              <a:t>https</a:t>
            </a:r>
            <a:r>
              <a:rPr lang="el-GR" sz="2000" dirty="0">
                <a:hlinkClick r:id="rId4"/>
              </a:rPr>
              <a:t>://</a:t>
            </a:r>
            <a:r>
              <a:rPr lang="el-GR" sz="2000" dirty="0" smtClean="0">
                <a:hlinkClick r:id="rId4"/>
              </a:rPr>
              <a:t>commons.wikimedia.org/wiki/File:Prophet_Jonah.jpg</a:t>
            </a:r>
            <a:endParaRPr lang="en-US" sz="2000" dirty="0" smtClean="0"/>
          </a:p>
          <a:p>
            <a:pPr marL="0" indent="0">
              <a:buNone/>
            </a:pPr>
            <a:r>
              <a:rPr lang="el-GR" sz="2000" dirty="0" smtClean="0"/>
              <a:t>Εικόνα 22</a:t>
            </a:r>
            <a:r>
              <a:rPr lang="en-US" sz="2000" dirty="0" smtClean="0"/>
              <a:t>: </a:t>
            </a:r>
            <a:r>
              <a:rPr lang="el-GR" sz="2000" dirty="0"/>
              <a:t>Αγ. Ανδρέας Κρήτης</a:t>
            </a:r>
            <a:r>
              <a:rPr lang="el-GR" sz="2000" dirty="0" smtClean="0"/>
              <a:t>.</a:t>
            </a:r>
            <a:r>
              <a:rPr lang="en-US" sz="2000" dirty="0" smtClean="0"/>
              <a:t> Copyrighted. </a:t>
            </a:r>
            <a:r>
              <a:rPr lang="el-GR" sz="2000" dirty="0" smtClean="0">
                <a:hlinkClick r:id="rId5"/>
              </a:rPr>
              <a:t>http</a:t>
            </a:r>
            <a:r>
              <a:rPr lang="el-GR" sz="2000" dirty="0">
                <a:hlinkClick r:id="rId5"/>
              </a:rPr>
              <a:t>://</a:t>
            </a:r>
            <a:r>
              <a:rPr lang="el-GR" sz="2000" dirty="0" smtClean="0">
                <a:hlinkClick r:id="rId5"/>
              </a:rPr>
              <a:t>www.imaik.gr/wp-content/uploads/ag-Andreas-Kritis-Panselinou-nef.png</a:t>
            </a:r>
            <a:endParaRPr lang="en-US" sz="2000" dirty="0" smtClean="0"/>
          </a:p>
          <a:p>
            <a:pPr marL="0" indent="0">
              <a:buNone/>
            </a:pPr>
            <a:r>
              <a:rPr lang="el-GR" sz="2000" dirty="0" smtClean="0"/>
              <a:t>Εικόν</a:t>
            </a:r>
            <a:r>
              <a:rPr lang="el-GR" sz="2000" dirty="0"/>
              <a:t>α</a:t>
            </a:r>
            <a:r>
              <a:rPr lang="el-GR" sz="2000" dirty="0" smtClean="0"/>
              <a:t> 23</a:t>
            </a:r>
            <a:r>
              <a:rPr lang="en-US" sz="2000" dirty="0" smtClean="0"/>
              <a:t>: </a:t>
            </a:r>
            <a:r>
              <a:rPr lang="en-US" sz="2000" dirty="0"/>
              <a:t>Copyrighted</a:t>
            </a:r>
            <a:r>
              <a:rPr lang="en-US" sz="2000" dirty="0" smtClean="0"/>
              <a:t>.</a:t>
            </a:r>
          </a:p>
          <a:p>
            <a:pPr marL="0" indent="0">
              <a:buNone/>
            </a:pPr>
            <a:r>
              <a:rPr lang="el-GR" sz="2000" dirty="0" smtClean="0"/>
              <a:t>Εικόνα 24</a:t>
            </a:r>
            <a:r>
              <a:rPr lang="en-US" sz="2000" dirty="0" smtClean="0"/>
              <a:t>: Copyrighted.</a:t>
            </a:r>
            <a:endParaRPr lang="en-US" sz="2000" dirty="0"/>
          </a:p>
          <a:p>
            <a:pPr marL="0" indent="0">
              <a:buNone/>
            </a:pPr>
            <a:endParaRPr lang="en-US" sz="2000" dirty="0" smtClean="0"/>
          </a:p>
        </p:txBody>
      </p:sp>
    </p:spTree>
    <p:extLst>
      <p:ext uri="{BB962C8B-B14F-4D97-AF65-F5344CB8AC3E}">
        <p14:creationId xmlns:p14="http://schemas.microsoft.com/office/powerpoint/2010/main" val="2831797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smtClean="0"/>
              <a:t>(5/6)</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2</a:t>
            </a:r>
            <a:r>
              <a:rPr lang="en-US" sz="2000" dirty="0" smtClean="0"/>
              <a:t>5: </a:t>
            </a:r>
            <a:r>
              <a:rPr lang="en-US" sz="2000" dirty="0"/>
              <a:t>Copyrighted</a:t>
            </a:r>
            <a:r>
              <a:rPr lang="en-US" sz="2000" dirty="0" smtClean="0"/>
              <a:t>.</a:t>
            </a:r>
          </a:p>
          <a:p>
            <a:pPr marL="0" indent="0">
              <a:buNone/>
            </a:pPr>
            <a:r>
              <a:rPr lang="el-GR" sz="2000" dirty="0" smtClean="0"/>
              <a:t>Εικόνα 2</a:t>
            </a:r>
            <a:r>
              <a:rPr lang="en-US" sz="2000" dirty="0" smtClean="0"/>
              <a:t>6: Copyrighted.</a:t>
            </a:r>
            <a:endParaRPr lang="en-US" sz="2000" dirty="0"/>
          </a:p>
          <a:p>
            <a:pPr marL="0" indent="0">
              <a:buNone/>
            </a:pPr>
            <a:endParaRPr lang="en-US" sz="2000" dirty="0" smtClean="0"/>
          </a:p>
        </p:txBody>
      </p:sp>
    </p:spTree>
    <p:extLst>
      <p:ext uri="{BB962C8B-B14F-4D97-AF65-F5344CB8AC3E}">
        <p14:creationId xmlns:p14="http://schemas.microsoft.com/office/powerpoint/2010/main" val="2454305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smtClean="0"/>
              <a:t>(</a:t>
            </a:r>
            <a:r>
              <a:rPr lang="en-US" dirty="0"/>
              <a:t>6</a:t>
            </a:r>
            <a:r>
              <a:rPr lang="en-US" dirty="0" smtClean="0"/>
              <a:t>/6)</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Το Έργο αυτό κάνει χρήση των ακόλουθων έργων:</a:t>
            </a:r>
          </a:p>
          <a:p>
            <a:pPr marL="0" indent="0">
              <a:buNone/>
            </a:pPr>
            <a:r>
              <a:rPr lang="el-GR" sz="2000" b="1" dirty="0"/>
              <a:t>Πίνακες</a:t>
            </a:r>
          </a:p>
          <a:p>
            <a:pPr marL="0" indent="0">
              <a:buNone/>
            </a:pPr>
            <a:r>
              <a:rPr lang="el-GR" sz="2000" dirty="0" smtClean="0"/>
              <a:t>Πίνακες</a:t>
            </a:r>
            <a:r>
              <a:rPr lang="en-US" sz="2000" dirty="0" smtClean="0"/>
              <a:t> </a:t>
            </a:r>
            <a:r>
              <a:rPr lang="en-US" sz="2000" dirty="0"/>
              <a:t>1-4: Copyrighted. “Meister des Book of </a:t>
            </a:r>
            <a:r>
              <a:rPr lang="en-US" sz="2000" dirty="0" err="1"/>
              <a:t>Lindisfarne</a:t>
            </a:r>
            <a:r>
              <a:rPr lang="en-US" sz="2000" dirty="0"/>
              <a:t>” (</a:t>
            </a:r>
            <a:r>
              <a:rPr lang="en-US" sz="2000" dirty="0">
                <a:hlinkClick r:id="rId3"/>
              </a:rPr>
              <a:t>http://</a:t>
            </a:r>
            <a:r>
              <a:rPr lang="en-US" sz="2000" dirty="0" smtClean="0">
                <a:hlinkClick r:id="rId3"/>
              </a:rPr>
              <a:t>de.wikipedia.org/wiki/Datei:Meister_des_Book_of_Lindisfarne_001.jpg</a:t>
            </a:r>
            <a:r>
              <a:rPr lang="en-US" sz="2000" dirty="0" smtClean="0"/>
              <a:t>  </a:t>
            </a:r>
            <a:r>
              <a:rPr lang="en-US" sz="2000" dirty="0"/>
              <a:t>4.11.2009</a:t>
            </a:r>
            <a:r>
              <a:rPr lang="en-US" sz="2000" dirty="0" smtClean="0"/>
              <a:t>) </a:t>
            </a:r>
            <a:endParaRPr lang="en-US" sz="2000" dirty="0" smtClean="0"/>
          </a:p>
        </p:txBody>
      </p:sp>
    </p:spTree>
    <p:extLst>
      <p:ext uri="{BB962C8B-B14F-4D97-AF65-F5344CB8AC3E}">
        <p14:creationId xmlns:p14="http://schemas.microsoft.com/office/powerpoint/2010/main" val="2925288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404664"/>
            <a:ext cx="4038600" cy="1882323"/>
          </a:xfrm>
        </p:spPr>
      </p:pic>
      <p:sp>
        <p:nvSpPr>
          <p:cNvPr id="5" name="1 - TextBox"/>
          <p:cNvSpPr>
            <a:spLocks noChangeArrowheads="1"/>
          </p:cNvSpPr>
          <p:nvPr/>
        </p:nvSpPr>
        <p:spPr bwMode="auto">
          <a:xfrm>
            <a:off x="683568" y="332656"/>
            <a:ext cx="3888432" cy="5976664"/>
          </a:xfrm>
          <a:prstGeom prst="roundRect">
            <a:avLst>
              <a:gd name="adj" fmla="val 16667"/>
            </a:avLst>
          </a:prstGeom>
          <a:noFill/>
          <a:ln w="9525">
            <a:solidFill>
              <a:schemeClr val="tx2"/>
            </a:solidFill>
            <a:round/>
            <a:headEnd/>
            <a:tailEnd/>
          </a:ln>
        </p:spPr>
        <p:txBody>
          <a:bodyPr wrap="square">
            <a:noAutofit/>
          </a:bodyPr>
          <a:lstStyle/>
          <a:p>
            <a:pPr>
              <a:lnSpc>
                <a:spcPts val="2000"/>
              </a:lnSpc>
            </a:pPr>
            <a:r>
              <a:rPr lang="el-GR" sz="2000" b="1" dirty="0" smtClean="0"/>
              <a:t>Οι «κακοί» </a:t>
            </a:r>
            <a:r>
              <a:rPr lang="el-GR" sz="2000" b="1" dirty="0" err="1" smtClean="0"/>
              <a:t>Ασσύριοι</a:t>
            </a:r>
            <a:r>
              <a:rPr lang="el-GR" sz="2000" b="1" dirty="0" smtClean="0"/>
              <a:t>-ο εξ ανατολών εχθρός/ Κίνδυνος !!!</a:t>
            </a:r>
          </a:p>
          <a:p>
            <a:pPr>
              <a:lnSpc>
                <a:spcPts val="2000"/>
              </a:lnSpc>
            </a:pPr>
            <a:r>
              <a:rPr lang="el-GR" sz="2000" i="1" dirty="0" smtClean="0"/>
              <a:t>άπλωσαν στο πέρασμα των αιώνων την κυριαρχία τους σε μεγάλο μέρος του τότε γνωστού μας κόσμου της Ε. Ανατολής. Με κύρια χαρακτηριστικά τους την εξελιγμένη στρατιωτική τακτική, τον άκρατο επεκτατισμό και την επιβολή ενός διοικητικού συστήματος που τους επέτρεπε να επεμβαίνουν γρήγορα στις εστίες αναταραχών, έμειναν στην ιστορία σαν </a:t>
            </a:r>
            <a:r>
              <a:rPr lang="el-GR" sz="2000" b="1" i="1" dirty="0" smtClean="0"/>
              <a:t>η ισχυρότερη πολεμική μηχανή της εποχής.</a:t>
            </a:r>
            <a:r>
              <a:rPr lang="el-GR" sz="2000" b="1" dirty="0" smtClean="0"/>
              <a:t> </a:t>
            </a:r>
            <a:r>
              <a:rPr lang="el-GR" sz="2000" dirty="0" smtClean="0"/>
              <a:t>Έτσι επιτάχυνε τις διαδικασίες πτώσης των Ισραήλ και Ιούδα</a:t>
            </a:r>
            <a:r>
              <a:rPr lang="el-GR" sz="2000" i="1" dirty="0" smtClean="0"/>
              <a:t> (Κ. </a:t>
            </a:r>
            <a:r>
              <a:rPr lang="el-GR" sz="2000" i="1" dirty="0" err="1" smtClean="0"/>
              <a:t>Ζάρρας</a:t>
            </a:r>
            <a:r>
              <a:rPr lang="el-GR" sz="2000" i="1" dirty="0" smtClean="0"/>
              <a:t>).</a:t>
            </a:r>
          </a:p>
          <a:p>
            <a:pPr>
              <a:lnSpc>
                <a:spcPts val="2000"/>
              </a:lnSpc>
            </a:pPr>
            <a:endParaRPr lang="el-GR" sz="2000" b="1" dirty="0" smtClean="0"/>
          </a:p>
          <a:p>
            <a:pPr>
              <a:lnSpc>
                <a:spcPts val="2000"/>
              </a:lnSpc>
            </a:pPr>
            <a:r>
              <a:rPr lang="de-DE" sz="2000" b="1" dirty="0" smtClean="0"/>
              <a:t>N</a:t>
            </a:r>
            <a:r>
              <a:rPr lang="el-GR" sz="2000" b="1" dirty="0" err="1" smtClean="0"/>
              <a:t>ινευί</a:t>
            </a:r>
            <a:r>
              <a:rPr lang="de-DE" sz="2000" b="1" dirty="0" smtClean="0"/>
              <a:t> = </a:t>
            </a:r>
            <a:r>
              <a:rPr lang="el-GR" sz="2000" b="1" dirty="0" smtClean="0"/>
              <a:t>Σύμβολο του Κόσμου μακριά από/χωρίς τον Θεό</a:t>
            </a:r>
            <a:endParaRPr lang="el-GR" sz="2000" i="1" dirty="0"/>
          </a:p>
        </p:txBody>
      </p:sp>
      <p:sp>
        <p:nvSpPr>
          <p:cNvPr id="7" name="TextBox 6"/>
          <p:cNvSpPr txBox="1"/>
          <p:nvPr/>
        </p:nvSpPr>
        <p:spPr>
          <a:xfrm>
            <a:off x="4716016" y="2420888"/>
            <a:ext cx="4038600" cy="1152128"/>
          </a:xfrm>
          <a:prstGeom prst="rect">
            <a:avLst/>
          </a:prstGeom>
        </p:spPr>
        <p:txBody>
          <a:bodyPr vert="horz" wrap="square" lIns="91440" tIns="45720" rIns="91440" bIns="45720" rtlCol="0" anchor="ctr">
            <a:noAutofit/>
          </a:bodyPr>
          <a:lstStyle/>
          <a:p>
            <a:pPr>
              <a:lnSpc>
                <a:spcPts val="2000"/>
              </a:lnSpc>
            </a:pPr>
            <a:r>
              <a:rPr lang="el-GR" b="1" i="1" dirty="0"/>
              <a:t>Απεικόνιση αγριότητας</a:t>
            </a:r>
            <a:r>
              <a:rPr lang="el-GR" i="1" dirty="0"/>
              <a:t>. Οι πολεμιστές </a:t>
            </a:r>
            <a:r>
              <a:rPr lang="el-GR" b="1" i="1" dirty="0"/>
              <a:t>«Σαρακηνοί» </a:t>
            </a:r>
            <a:r>
              <a:rPr lang="el-GR" i="1" dirty="0"/>
              <a:t>κρατούν </a:t>
            </a:r>
            <a:r>
              <a:rPr lang="el-GR" b="1" i="1" dirty="0"/>
              <a:t>τα κεφάλια των εχθρών</a:t>
            </a:r>
            <a:r>
              <a:rPr lang="el-GR" i="1" dirty="0"/>
              <a:t> για να καταγραφεί από τον αρχιγραμματέα η ανδρεία τους. Στο τέλος δύο αιχμάλωτοι πολέμου</a:t>
            </a:r>
            <a:r>
              <a:rPr lang="el-GR" i="1" dirty="0" smtClean="0"/>
              <a:t>.</a:t>
            </a:r>
            <a:endParaRPr lang="el-GR" i="1" dirty="0"/>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621077"/>
            <a:ext cx="3960440" cy="2721806"/>
          </a:xfrm>
          <a:prstGeom prst="rect">
            <a:avLst/>
          </a:prstGeom>
        </p:spPr>
      </p:pic>
      <p:sp>
        <p:nvSpPr>
          <p:cNvPr id="9" name="TextBox 8"/>
          <p:cNvSpPr txBox="1"/>
          <p:nvPr/>
        </p:nvSpPr>
        <p:spPr>
          <a:xfrm>
            <a:off x="8490073" y="2066474"/>
            <a:ext cx="265976" cy="220256"/>
          </a:xfrm>
          <a:prstGeom prst="rect">
            <a:avLst/>
          </a:prstGeom>
        </p:spPr>
        <p:txBody>
          <a:bodyPr vert="horz" wrap="square" lIns="91440" tIns="45720" rIns="91440" bIns="45720" rtlCol="0" anchor="ctr">
            <a:noAutofit/>
          </a:bodyPr>
          <a:lstStyle/>
          <a:p>
            <a:pPr algn="ctr"/>
            <a:r>
              <a:rPr lang="el-GR" sz="1500" dirty="0" smtClean="0"/>
              <a:t>5</a:t>
            </a:r>
          </a:p>
        </p:txBody>
      </p:sp>
      <p:sp>
        <p:nvSpPr>
          <p:cNvPr id="10" name="TextBox 9"/>
          <p:cNvSpPr txBox="1"/>
          <p:nvPr/>
        </p:nvSpPr>
        <p:spPr>
          <a:xfrm>
            <a:off x="8410480" y="6122627"/>
            <a:ext cx="265976" cy="220256"/>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1172995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ΙΙ. ΧΩΡΟΧΡΟΝΟΣ ΣΥΓΓΡΑΦΗΣ ΤΟΥ </a:t>
            </a:r>
            <a:r>
              <a:rPr lang="el-GR" dirty="0" smtClean="0"/>
              <a:t>ΒΙΒΛΙΟΥ</a:t>
            </a:r>
            <a:endParaRPr lang="el-GR" dirty="0"/>
          </a:p>
        </p:txBody>
      </p:sp>
      <p:sp>
        <p:nvSpPr>
          <p:cNvPr id="3" name="Θέση περιεχομένου 2"/>
          <p:cNvSpPr>
            <a:spLocks noGrp="1"/>
          </p:cNvSpPr>
          <p:nvPr>
            <p:ph sz="half" idx="1"/>
          </p:nvPr>
        </p:nvSpPr>
        <p:spPr>
          <a:xfrm>
            <a:off x="457200" y="1600200"/>
            <a:ext cx="4330824" cy="4525963"/>
          </a:xfrm>
        </p:spPr>
        <p:txBody>
          <a:bodyPr>
            <a:noAutofit/>
          </a:bodyPr>
          <a:lstStyle/>
          <a:p>
            <a:pPr marL="0" indent="0">
              <a:spcBef>
                <a:spcPts val="0"/>
              </a:spcBef>
              <a:buNone/>
            </a:pPr>
            <a:r>
              <a:rPr lang="el-GR" sz="2000" dirty="0"/>
              <a:t>Σύμφωνα με το </a:t>
            </a:r>
            <a:r>
              <a:rPr lang="el-GR" sz="2000" b="1" dirty="0"/>
              <a:t>Δ’ </a:t>
            </a:r>
            <a:r>
              <a:rPr lang="el-GR" sz="2000" b="1" dirty="0" err="1"/>
              <a:t>Βασ</a:t>
            </a:r>
            <a:r>
              <a:rPr lang="el-GR" sz="2000" b="1" dirty="0"/>
              <a:t>. 14, 25-27 </a:t>
            </a:r>
            <a:r>
              <a:rPr lang="el-GR" sz="2000" dirty="0"/>
              <a:t>έδρασε στο Βόρειο Βασίλειο </a:t>
            </a:r>
            <a:r>
              <a:rPr lang="el-GR" sz="2000" b="1" dirty="0"/>
              <a:t>ευαγγελιζόμενος</a:t>
            </a:r>
            <a:r>
              <a:rPr lang="el-GR" sz="2000" dirty="0"/>
              <a:t> την αποκατάσταση των συνόρων τού </a:t>
            </a:r>
            <a:r>
              <a:rPr lang="el-GR" sz="2000" b="1" dirty="0"/>
              <a:t>έθνους του </a:t>
            </a:r>
            <a:r>
              <a:rPr lang="el-GR" sz="2000" dirty="0"/>
              <a:t>από την είσοδο </a:t>
            </a:r>
            <a:r>
              <a:rPr lang="el-GR" sz="2000" dirty="0" err="1"/>
              <a:t>Χαμάθ</a:t>
            </a:r>
            <a:r>
              <a:rPr lang="el-GR" sz="2000" dirty="0"/>
              <a:t> ως τη Νεκρά Θάλασσα. Φαίνεται μάλλον να κήρυξε σε αντίθεση προς τον προφήτη </a:t>
            </a:r>
            <a:r>
              <a:rPr lang="el-GR" sz="2000" dirty="0" err="1"/>
              <a:t>Αμώς</a:t>
            </a:r>
            <a:r>
              <a:rPr lang="el-GR" sz="2000" dirty="0"/>
              <a:t> δεινών/ της συμφοράς (</a:t>
            </a:r>
            <a:r>
              <a:rPr lang="el-GR" sz="2000" dirty="0" err="1"/>
              <a:t>πρβλ</a:t>
            </a:r>
            <a:r>
              <a:rPr lang="el-GR" sz="2000" dirty="0"/>
              <a:t>. 6, 14). </a:t>
            </a:r>
          </a:p>
          <a:p>
            <a:pPr marL="0" indent="0">
              <a:spcBef>
                <a:spcPts val="0"/>
              </a:spcBef>
              <a:buNone/>
            </a:pPr>
            <a:r>
              <a:rPr lang="el-GR" sz="2000" dirty="0" smtClean="0"/>
              <a:t>Η </a:t>
            </a:r>
            <a:r>
              <a:rPr lang="el-GR" sz="2000" dirty="0"/>
              <a:t>προφητεία συγγράφηκε, όμως πολύ αργότερα, μάλλον τον 4</a:t>
            </a:r>
            <a:r>
              <a:rPr lang="el-GR" sz="2000" baseline="30000" dirty="0"/>
              <a:t>ο</a:t>
            </a:r>
            <a:r>
              <a:rPr lang="el-GR" sz="2000" dirty="0"/>
              <a:t> αι. π.Χ. Τότε η </a:t>
            </a:r>
            <a:r>
              <a:rPr lang="el-GR" sz="2000" dirty="0" err="1"/>
              <a:t>Νινευί</a:t>
            </a:r>
            <a:r>
              <a:rPr lang="el-GR" sz="2000" dirty="0"/>
              <a:t> είχε </a:t>
            </a:r>
            <a:r>
              <a:rPr lang="el-GR" sz="2000" b="1" dirty="0"/>
              <a:t>ήδη καταστραφεί </a:t>
            </a:r>
            <a:r>
              <a:rPr lang="el-GR" sz="2000" dirty="0"/>
              <a:t>(612 π.Χ.) και οι Εβραίοι θα έλθουν αντιμέτωποι με τους Έλληνες επιγόνους του Αλεξάνδρου από τη Δύση</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9042" y="1600200"/>
            <a:ext cx="3216915" cy="4525963"/>
          </a:xfrm>
        </p:spPr>
      </p:pic>
      <p:sp>
        <p:nvSpPr>
          <p:cNvPr id="6" name="TextBox 5"/>
          <p:cNvSpPr txBox="1"/>
          <p:nvPr/>
        </p:nvSpPr>
        <p:spPr>
          <a:xfrm>
            <a:off x="8420824" y="5905907"/>
            <a:ext cx="265976" cy="220256"/>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109214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ΙΙΙ. ΘΕΣΗ ΣΤΟΝ </a:t>
            </a:r>
            <a:r>
              <a:rPr lang="el-GR" sz="3200" dirty="0" smtClean="0"/>
              <a:t>ΚΑΝΟΝΑ «κατάλογο </a:t>
            </a:r>
            <a:r>
              <a:rPr lang="el-GR" sz="3200" dirty="0"/>
              <a:t>των βιβλίων της </a:t>
            </a:r>
            <a:r>
              <a:rPr lang="el-GR" sz="3200" dirty="0" smtClean="0"/>
              <a:t>Α.Γ. και </a:t>
            </a:r>
            <a:r>
              <a:rPr lang="el-GR" sz="3200" dirty="0"/>
              <a:t>του </a:t>
            </a:r>
            <a:r>
              <a:rPr lang="el-GR" sz="3200" dirty="0" err="1" smtClean="0"/>
              <a:t>Δωδεκαπρόφητου</a:t>
            </a:r>
            <a:r>
              <a:rPr lang="el-GR" sz="3200" dirty="0" smtClean="0"/>
              <a:t>». Τυχαία;;;;</a:t>
            </a:r>
            <a:endParaRPr lang="el-GR" sz="3200" dirty="0"/>
          </a:p>
        </p:txBody>
      </p:sp>
      <p:sp>
        <p:nvSpPr>
          <p:cNvPr id="3" name="Θέση περιεχομένου 2"/>
          <p:cNvSpPr>
            <a:spLocks noGrp="1"/>
          </p:cNvSpPr>
          <p:nvPr>
            <p:ph sz="half" idx="1"/>
          </p:nvPr>
        </p:nvSpPr>
        <p:spPr>
          <a:xfrm>
            <a:off x="457200" y="3356992"/>
            <a:ext cx="3538736" cy="2880320"/>
          </a:xfrm>
        </p:spPr>
        <p:txBody>
          <a:bodyPr>
            <a:noAutofit/>
          </a:bodyPr>
          <a:lstStyle/>
          <a:p>
            <a:pPr marL="0" indent="0">
              <a:lnSpc>
                <a:spcPts val="1800"/>
              </a:lnSpc>
              <a:spcBef>
                <a:spcPts val="0"/>
              </a:spcBef>
              <a:buNone/>
            </a:pPr>
            <a:r>
              <a:rPr lang="el-GR" sz="2000" dirty="0">
                <a:cs typeface="Times New Roman" pitchFamily="18" charset="0"/>
              </a:rPr>
              <a:t>Στο κοινόβιο του </a:t>
            </a:r>
            <a:r>
              <a:rPr lang="el-GR" sz="2000" dirty="0" err="1">
                <a:cs typeface="Times New Roman" pitchFamily="18" charset="0"/>
              </a:rPr>
              <a:t>Κουμράν</a:t>
            </a:r>
            <a:r>
              <a:rPr lang="el-GR" sz="2000" dirty="0">
                <a:cs typeface="Times New Roman" pitchFamily="18" charset="0"/>
              </a:rPr>
              <a:t> στην έρημο δυτικά της Ν. Θαλάσσης, όπου προετοιμάζονταν για τον </a:t>
            </a:r>
            <a:r>
              <a:rPr lang="el-GR" sz="2000" i="1" dirty="0">
                <a:cs typeface="Times New Roman" pitchFamily="18" charset="0"/>
              </a:rPr>
              <a:t>Πόλεμο των Υιών του Φωτός εναντίον αυτών του Σκότους</a:t>
            </a:r>
            <a:r>
              <a:rPr lang="el-GR" sz="2000" dirty="0">
                <a:cs typeface="Times New Roman" pitchFamily="18" charset="0"/>
              </a:rPr>
              <a:t>, ο Ιωνάς είναι ο έσχατος στο </a:t>
            </a:r>
            <a:r>
              <a:rPr lang="el-GR" sz="2000" dirty="0" err="1">
                <a:cs typeface="Times New Roman" pitchFamily="18" charset="0"/>
              </a:rPr>
              <a:t>Δωδεκαπρόφητο</a:t>
            </a:r>
            <a:r>
              <a:rPr lang="el-GR" sz="2000" dirty="0">
                <a:cs typeface="Times New Roman" pitchFamily="18" charset="0"/>
              </a:rPr>
              <a:t> (4</a:t>
            </a:r>
            <a:r>
              <a:rPr lang="en-US" sz="2000" dirty="0" err="1">
                <a:cs typeface="Times New Roman" pitchFamily="18" charset="0"/>
              </a:rPr>
              <a:t>QXIIa</a:t>
            </a:r>
            <a:r>
              <a:rPr lang="en-US" sz="2000" dirty="0">
                <a:cs typeface="Times New Roman" pitchFamily="18" charset="0"/>
              </a:rPr>
              <a:t>)</a:t>
            </a:r>
            <a:r>
              <a:rPr lang="el-GR" sz="2000" dirty="0">
                <a:cs typeface="Times New Roman" pitchFamily="18" charset="0"/>
              </a:rPr>
              <a:t>. Έτσι όλο το </a:t>
            </a:r>
            <a:r>
              <a:rPr lang="el-GR" sz="2000" dirty="0" err="1">
                <a:cs typeface="Times New Roman" pitchFamily="18" charset="0"/>
              </a:rPr>
              <a:t>Δωδεκαπρόφητο</a:t>
            </a:r>
            <a:r>
              <a:rPr lang="el-GR" sz="2000" dirty="0">
                <a:cs typeface="Times New Roman" pitchFamily="18" charset="0"/>
              </a:rPr>
              <a:t> </a:t>
            </a:r>
            <a:r>
              <a:rPr lang="el-GR" sz="2000" dirty="0" err="1">
                <a:cs typeface="Times New Roman" pitchFamily="18" charset="0"/>
              </a:rPr>
              <a:t>κατακλείεται</a:t>
            </a:r>
            <a:r>
              <a:rPr lang="el-GR" sz="2000" dirty="0">
                <a:cs typeface="Times New Roman" pitchFamily="18" charset="0"/>
              </a:rPr>
              <a:t> με το ερώτημα σχετικά με το που φτάνει έλεος του Θεού και τη «μοίρα» των </a:t>
            </a:r>
            <a:r>
              <a:rPr lang="el-GR" sz="2000" dirty="0" smtClean="0">
                <a:cs typeface="Times New Roman" pitchFamily="18" charset="0"/>
              </a:rPr>
              <a:t>λαών</a:t>
            </a:r>
            <a:r>
              <a:rPr lang="el-GR" sz="2000" dirty="0" smtClean="0"/>
              <a:t>.</a:t>
            </a:r>
            <a:endParaRPr lang="el-GR" sz="2000" dirty="0">
              <a:cs typeface="Times New Roman" pitchFamily="18" charset="0"/>
            </a:endParaRPr>
          </a:p>
        </p:txBody>
      </p:sp>
      <p:sp>
        <p:nvSpPr>
          <p:cNvPr id="4" name="Θέση περιεχομένου 3"/>
          <p:cNvSpPr>
            <a:spLocks noGrp="1"/>
          </p:cNvSpPr>
          <p:nvPr>
            <p:ph sz="half" idx="2"/>
          </p:nvPr>
        </p:nvSpPr>
        <p:spPr>
          <a:xfrm>
            <a:off x="6444208" y="1600200"/>
            <a:ext cx="2386608" cy="4525963"/>
          </a:xfrm>
        </p:spPr>
        <p:txBody>
          <a:bodyPr>
            <a:normAutofit fontScale="70000" lnSpcReduction="20000"/>
          </a:bodyPr>
          <a:lstStyle/>
          <a:p>
            <a:pPr marL="0" indent="0">
              <a:buNone/>
            </a:pPr>
            <a:r>
              <a:rPr lang="el-GR" dirty="0">
                <a:cs typeface="Times New Roman" pitchFamily="18" charset="0"/>
              </a:rPr>
              <a:t>Στη μετάφραση των Ο’, οι οποίοι ακούγονται στην Ορθόδοξη Λατρεία, ο Ιωνάς τοποθετείται ακριβώς πριν τον </a:t>
            </a:r>
            <a:r>
              <a:rPr lang="el-GR" dirty="0" err="1">
                <a:cs typeface="Times New Roman" pitchFamily="18" charset="0"/>
              </a:rPr>
              <a:t>Ναούμ</a:t>
            </a:r>
            <a:r>
              <a:rPr lang="el-GR" dirty="0">
                <a:cs typeface="Times New Roman" pitchFamily="18" charset="0"/>
              </a:rPr>
              <a:t> (όπου κηρύττεται η καταστροφή της «Άγκυρας» και έτσι προκαλείται ένας διάλογος αναφορικά με τον χαρακτήρα και τη το τέλος της </a:t>
            </a:r>
            <a:r>
              <a:rPr lang="el-GR" dirty="0" err="1">
                <a:cs typeface="Times New Roman" pitchFamily="18" charset="0"/>
              </a:rPr>
              <a:t>Νινευί</a:t>
            </a:r>
            <a:r>
              <a:rPr lang="el-GR" dirty="0">
                <a:cs typeface="Times New Roman" pitchFamily="18" charset="0"/>
              </a:rPr>
              <a:t> και κάθε κοσμοκράτειρας Υπερδύναμης</a:t>
            </a:r>
            <a:r>
              <a:rPr lang="el-GR" dirty="0" smtClean="0">
                <a:cs typeface="Times New Roman" pitchFamily="18" charset="0"/>
              </a:rPr>
              <a:t>.</a:t>
            </a:r>
            <a:endParaRPr lang="el-GR" dirty="0">
              <a:cs typeface="Times New Roman" pitchFamily="18" charset="0"/>
            </a:endParaRPr>
          </a:p>
        </p:txBody>
      </p:sp>
      <p:sp>
        <p:nvSpPr>
          <p:cNvPr id="5" name="TextBox 4"/>
          <p:cNvSpPr txBox="1"/>
          <p:nvPr/>
        </p:nvSpPr>
        <p:spPr>
          <a:xfrm>
            <a:off x="457200" y="1615440"/>
            <a:ext cx="3538736" cy="1468760"/>
          </a:xfrm>
          <a:prstGeom prst="rect">
            <a:avLst/>
          </a:prstGeom>
        </p:spPr>
        <p:txBody>
          <a:bodyPr vert="horz" wrap="square" lIns="91440" tIns="45720" rIns="91440" bIns="45720" rtlCol="0" anchor="ctr">
            <a:noAutofit/>
          </a:bodyPr>
          <a:lstStyle/>
          <a:p>
            <a:pPr>
              <a:lnSpc>
                <a:spcPts val="1900"/>
              </a:lnSpc>
            </a:pPr>
            <a:r>
              <a:rPr lang="el-GR" sz="2000" dirty="0">
                <a:cs typeface="Times New Roman" pitchFamily="18" charset="0"/>
              </a:rPr>
              <a:t>Στο </a:t>
            </a:r>
            <a:r>
              <a:rPr lang="el-GR" sz="2000" dirty="0" err="1">
                <a:cs typeface="Times New Roman" pitchFamily="18" charset="0"/>
              </a:rPr>
              <a:t>Μασοριτικό</a:t>
            </a:r>
            <a:r>
              <a:rPr lang="el-GR" sz="2000" dirty="0">
                <a:cs typeface="Times New Roman" pitchFamily="18" charset="0"/>
              </a:rPr>
              <a:t> ο Ιωνάς βρίσκεται μετά τον </a:t>
            </a:r>
            <a:r>
              <a:rPr lang="el-GR" sz="2000" dirty="0" err="1">
                <a:cs typeface="Times New Roman" pitchFamily="18" charset="0"/>
              </a:rPr>
              <a:t>Οβδιού</a:t>
            </a:r>
            <a:r>
              <a:rPr lang="el-GR" sz="2000" dirty="0">
                <a:cs typeface="Times New Roman" pitchFamily="18" charset="0"/>
              </a:rPr>
              <a:t> και πριν τον </a:t>
            </a:r>
            <a:r>
              <a:rPr lang="el-GR" sz="2000" dirty="0" err="1">
                <a:cs typeface="Times New Roman" pitchFamily="18" charset="0"/>
              </a:rPr>
              <a:t>Μιχαία</a:t>
            </a:r>
            <a:r>
              <a:rPr lang="el-GR" sz="2000" dirty="0">
                <a:cs typeface="Times New Roman" pitchFamily="18" charset="0"/>
              </a:rPr>
              <a:t>. </a:t>
            </a:r>
          </a:p>
          <a:p>
            <a:pPr>
              <a:lnSpc>
                <a:spcPts val="1900"/>
              </a:lnSpc>
            </a:pPr>
            <a:r>
              <a:rPr lang="de-DE" sz="2000" b="1" dirty="0"/>
              <a:t>-&gt; </a:t>
            </a:r>
            <a:r>
              <a:rPr lang="el-GR" sz="2000" b="1" dirty="0" smtClean="0"/>
              <a:t>Ιωνάς = Σύμβολο </a:t>
            </a:r>
            <a:r>
              <a:rPr lang="el-GR" sz="2000" b="1" dirty="0"/>
              <a:t>του εκλεκτού λαού που ζητά εκδίκηση εναντίον των «κακών</a:t>
            </a:r>
            <a:r>
              <a:rPr lang="el-GR" sz="2000" b="1" dirty="0" smtClean="0"/>
              <a:t>»!</a:t>
            </a:r>
            <a:endParaRPr lang="el-GR" sz="2000" b="1" dirty="0">
              <a:cs typeface="Times New Roman" pitchFamily="18"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960" y="1600200"/>
            <a:ext cx="2365248" cy="3742944"/>
          </a:xfrm>
          <a:prstGeom prst="rect">
            <a:avLst/>
          </a:prstGeom>
        </p:spPr>
      </p:pic>
      <p:sp>
        <p:nvSpPr>
          <p:cNvPr id="7" name="TextBox 6"/>
          <p:cNvSpPr txBox="1"/>
          <p:nvPr/>
        </p:nvSpPr>
        <p:spPr>
          <a:xfrm>
            <a:off x="6027898" y="5095749"/>
            <a:ext cx="265976" cy="220256"/>
          </a:xfrm>
          <a:prstGeom prst="rect">
            <a:avLst/>
          </a:prstGeom>
        </p:spPr>
        <p:txBody>
          <a:bodyPr vert="horz" wrap="square" lIns="91440" tIns="45720" rIns="91440" bIns="45720" rtlCol="0" anchor="ctr">
            <a:noAutofit/>
          </a:bodyPr>
          <a:lstStyle/>
          <a:p>
            <a:pPr algn="ctr"/>
            <a:r>
              <a:rPr lang="el-GR" sz="1500" dirty="0" smtClean="0"/>
              <a:t>8</a:t>
            </a:r>
          </a:p>
        </p:txBody>
      </p:sp>
    </p:spTree>
    <p:extLst>
      <p:ext uri="{BB962C8B-B14F-4D97-AF65-F5344CB8AC3E}">
        <p14:creationId xmlns:p14="http://schemas.microsoft.com/office/powerpoint/2010/main" val="393281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200" dirty="0"/>
              <a:t>ΙV. ΜΕΤΑΦΡΑΣΗ ΤΩΝ </a:t>
            </a:r>
            <a:r>
              <a:rPr lang="el-GR" sz="3200" dirty="0" smtClean="0"/>
              <a:t>ΕΒΔΟΜΗΚΟΝΤΑ (Ο</a:t>
            </a:r>
            <a:r>
              <a:rPr lang="el-GR" sz="3200" dirty="0"/>
              <a:t>’/LΧΧ</a:t>
            </a:r>
            <a:r>
              <a:rPr lang="el-GR" sz="3200" dirty="0" smtClean="0"/>
              <a:t>)</a:t>
            </a:r>
            <a:endParaRPr lang="el-GR" sz="3200" dirty="0"/>
          </a:p>
        </p:txBody>
      </p:sp>
      <p:sp>
        <p:nvSpPr>
          <p:cNvPr id="3" name="Θέση περιεχομένου 2"/>
          <p:cNvSpPr>
            <a:spLocks noGrp="1"/>
          </p:cNvSpPr>
          <p:nvPr>
            <p:ph sz="half" idx="1"/>
          </p:nvPr>
        </p:nvSpPr>
        <p:spPr>
          <a:xfrm>
            <a:off x="347841" y="692697"/>
            <a:ext cx="3216047" cy="5616624"/>
          </a:xfrm>
          <a:ln>
            <a:solidFill>
              <a:schemeClr val="tx1"/>
            </a:solidFill>
          </a:ln>
        </p:spPr>
        <p:txBody>
          <a:bodyPr>
            <a:noAutofit/>
          </a:bodyPr>
          <a:lstStyle/>
          <a:p>
            <a:pPr marL="0" indent="0">
              <a:lnSpc>
                <a:spcPts val="1700"/>
              </a:lnSpc>
              <a:spcBef>
                <a:spcPts val="0"/>
              </a:spcBef>
              <a:buNone/>
            </a:pPr>
            <a:r>
              <a:rPr lang="el-GR" sz="1600" dirty="0"/>
              <a:t>ΜΑΣΟΡΙΤΙΚΟ</a:t>
            </a:r>
            <a:r>
              <a:rPr lang="en-US" sz="1600" dirty="0"/>
              <a:t> (</a:t>
            </a:r>
            <a:r>
              <a:rPr lang="el-GR" sz="1600" dirty="0"/>
              <a:t>ΠΡΩΤΟΤΥΠΟ το οποίο στη μορφή, όμως, που υπάρχει σήμερα προέρχεται από τον 8</a:t>
            </a:r>
            <a:r>
              <a:rPr lang="el-GR" sz="1600" baseline="30000" dirty="0"/>
              <a:t>ο</a:t>
            </a:r>
            <a:r>
              <a:rPr lang="el-GR" sz="1600" dirty="0"/>
              <a:t> αι. μ.Χ. !!!</a:t>
            </a:r>
          </a:p>
          <a:p>
            <a:pPr marL="0" indent="0">
              <a:lnSpc>
                <a:spcPts val="1700"/>
              </a:lnSpc>
              <a:spcBef>
                <a:spcPts val="0"/>
              </a:spcBef>
              <a:buNone/>
            </a:pPr>
            <a:r>
              <a:rPr lang="el-GR" sz="1600" dirty="0"/>
              <a:t>1, 2: Ο Κύριος είπε στον Ιωνά γιο του </a:t>
            </a:r>
            <a:r>
              <a:rPr lang="el-GR" sz="1600" dirty="0" err="1"/>
              <a:t>Αμαθί</a:t>
            </a:r>
            <a:r>
              <a:rPr lang="el-GR" sz="1600" dirty="0"/>
              <a:t>: </a:t>
            </a:r>
            <a:r>
              <a:rPr lang="el-GR" sz="1600" b="1" i="1" dirty="0" smtClean="0"/>
              <a:t>Σήκω </a:t>
            </a:r>
            <a:r>
              <a:rPr lang="el-GR" sz="1600" b="1" i="1" dirty="0"/>
              <a:t>να πας στη Νινευή, τη μεγάλη </a:t>
            </a:r>
            <a:r>
              <a:rPr lang="el-GR" sz="1600" b="1" i="1" dirty="0" smtClean="0"/>
              <a:t>πόλη,</a:t>
            </a:r>
            <a:r>
              <a:rPr lang="el-GR" sz="1600" dirty="0" smtClean="0"/>
              <a:t> </a:t>
            </a:r>
            <a:r>
              <a:rPr lang="el-GR" sz="1600" b="1" i="1" dirty="0" smtClean="0"/>
              <a:t>και </a:t>
            </a:r>
            <a:r>
              <a:rPr lang="el-GR" sz="1600" b="1" i="1" dirty="0"/>
              <a:t>ν' αναγγείλεις την τιμωρία της, </a:t>
            </a:r>
            <a:r>
              <a:rPr lang="el-GR" sz="1600" b="1" i="1" dirty="0">
                <a:solidFill>
                  <a:srgbClr val="FF0000"/>
                </a:solidFill>
              </a:rPr>
              <a:t>γιατί είδα τη φαυλότητα των κατοίκων της.</a:t>
            </a:r>
          </a:p>
          <a:p>
            <a:pPr marL="0" indent="0">
              <a:lnSpc>
                <a:spcPts val="1700"/>
              </a:lnSpc>
              <a:spcBef>
                <a:spcPts val="0"/>
              </a:spcBef>
              <a:buNone/>
            </a:pPr>
            <a:endParaRPr lang="el-GR" sz="1600" i="1" dirty="0"/>
          </a:p>
          <a:p>
            <a:pPr marL="0" indent="0">
              <a:lnSpc>
                <a:spcPts val="1700"/>
              </a:lnSpc>
              <a:spcBef>
                <a:spcPts val="0"/>
              </a:spcBef>
              <a:buNone/>
            </a:pPr>
            <a:r>
              <a:rPr lang="el-GR" sz="1600" i="1" dirty="0"/>
              <a:t>Ήδη ο συγγραφέας του Βιβλίου του Ιωνά  χρησιμοποιεί εικόνες της αρχαίας Εγγύς Ανατολής που απαντούν στις ιστορίες για τη δημιουργία και την Εδέμ των Γεν 1-3 και σε εκείνες της αναδημιουργίας και του Κατακλυσμού στα Γεν 6-9. Η θεολογική επίδραση που ασκούν αυτές οι συνδέσεις στο μήνυμα του Ιωνά και στο </a:t>
            </a:r>
            <a:r>
              <a:rPr lang="el-GR" sz="1600" i="1" dirty="0" err="1"/>
              <a:t>μεταιχμαλωσιακό</a:t>
            </a:r>
            <a:r>
              <a:rPr lang="el-GR" sz="1600" i="1" dirty="0"/>
              <a:t> κοινό του είναι σημαντική επειδή δεν αναφέρεται μόνο στο θέμα του </a:t>
            </a:r>
            <a:r>
              <a:rPr lang="el-GR" sz="1600" b="1" i="1" dirty="0"/>
              <a:t>αναδημιουργημένου λαού </a:t>
            </a:r>
            <a:r>
              <a:rPr lang="el-GR" sz="1600" i="1" dirty="0"/>
              <a:t>του Θεού αλλά επίσης στη σημασία και στο </a:t>
            </a:r>
            <a:r>
              <a:rPr lang="el-GR" sz="1600" b="1" i="1" dirty="0"/>
              <a:t>σκοπό του Ναού</a:t>
            </a:r>
            <a:r>
              <a:rPr lang="el-GR" sz="1600" b="1" i="1" dirty="0" smtClean="0"/>
              <a:t>.</a:t>
            </a:r>
            <a:endParaRPr lang="el-GR" sz="1600" b="1" dirty="0"/>
          </a:p>
        </p:txBody>
      </p:sp>
      <p:sp>
        <p:nvSpPr>
          <p:cNvPr id="4" name="Θέση περιεχομένου 3"/>
          <p:cNvSpPr>
            <a:spLocks noGrp="1"/>
          </p:cNvSpPr>
          <p:nvPr>
            <p:ph sz="half" idx="2"/>
          </p:nvPr>
        </p:nvSpPr>
        <p:spPr>
          <a:xfrm>
            <a:off x="6372200" y="692696"/>
            <a:ext cx="2448272" cy="5616624"/>
          </a:xfrm>
          <a:ln>
            <a:solidFill>
              <a:schemeClr val="tx1"/>
            </a:solidFill>
          </a:ln>
        </p:spPr>
        <p:txBody>
          <a:bodyPr>
            <a:noAutofit/>
          </a:bodyPr>
          <a:lstStyle/>
          <a:p>
            <a:pPr marL="0" indent="0">
              <a:lnSpc>
                <a:spcPts val="1800"/>
              </a:lnSpc>
              <a:spcBef>
                <a:spcPts val="0"/>
              </a:spcBef>
              <a:buNone/>
            </a:pPr>
            <a:r>
              <a:rPr lang="el-GR" sz="1600" dirty="0" err="1" smtClean="0"/>
              <a:t>καὶ</a:t>
            </a:r>
            <a:r>
              <a:rPr lang="el-GR" sz="1600" dirty="0" smtClean="0"/>
              <a:t> </a:t>
            </a:r>
            <a:r>
              <a:rPr lang="el-GR" sz="1600" dirty="0" err="1"/>
              <a:t>ἐγένετο</a:t>
            </a:r>
            <a:r>
              <a:rPr lang="el-GR" sz="1600" dirty="0"/>
              <a:t> </a:t>
            </a:r>
            <a:r>
              <a:rPr lang="el-GR" sz="1600" dirty="0" err="1"/>
              <a:t>λόγος</a:t>
            </a:r>
            <a:r>
              <a:rPr lang="el-GR" sz="1600" dirty="0"/>
              <a:t> </a:t>
            </a:r>
            <a:r>
              <a:rPr lang="el-GR" sz="1600" dirty="0" err="1"/>
              <a:t>Κυρίου</a:t>
            </a:r>
            <a:r>
              <a:rPr lang="el-GR" sz="1600" dirty="0"/>
              <a:t> </a:t>
            </a:r>
            <a:r>
              <a:rPr lang="el-GR" sz="1600" dirty="0" err="1"/>
              <a:t>πρὸς</a:t>
            </a:r>
            <a:r>
              <a:rPr lang="el-GR" sz="1600" dirty="0"/>
              <a:t> </a:t>
            </a:r>
            <a:r>
              <a:rPr lang="el-GR" sz="1600" dirty="0" err="1"/>
              <a:t>Ιωναν</a:t>
            </a:r>
            <a:r>
              <a:rPr lang="el-GR" sz="1600" dirty="0"/>
              <a:t> </a:t>
            </a:r>
            <a:r>
              <a:rPr lang="el-GR" sz="1600" dirty="0" err="1"/>
              <a:t>τὸν</a:t>
            </a:r>
            <a:r>
              <a:rPr lang="el-GR" sz="1600" dirty="0"/>
              <a:t> </a:t>
            </a:r>
            <a:r>
              <a:rPr lang="el-GR" sz="1600" dirty="0" err="1"/>
              <a:t>τοῦ</a:t>
            </a:r>
            <a:r>
              <a:rPr lang="el-GR" sz="1600" dirty="0"/>
              <a:t> </a:t>
            </a:r>
            <a:r>
              <a:rPr lang="el-GR" sz="1600" dirty="0" err="1"/>
              <a:t>Αμαθι</a:t>
            </a:r>
            <a:r>
              <a:rPr lang="el-GR" sz="1600" dirty="0"/>
              <a:t> </a:t>
            </a:r>
            <a:r>
              <a:rPr lang="el-GR" sz="1600" dirty="0" err="1" smtClean="0"/>
              <a:t>λέγων</a:t>
            </a:r>
            <a:r>
              <a:rPr lang="el-GR" sz="1600" dirty="0" smtClean="0"/>
              <a:t>. </a:t>
            </a:r>
            <a:endParaRPr lang="el-GR" sz="1600" dirty="0"/>
          </a:p>
          <a:p>
            <a:pPr marL="0" indent="0">
              <a:lnSpc>
                <a:spcPts val="1800"/>
              </a:lnSpc>
              <a:spcBef>
                <a:spcPts val="0"/>
              </a:spcBef>
              <a:buNone/>
            </a:pPr>
            <a:r>
              <a:rPr lang="el-GR" sz="1600" i="1" dirty="0" err="1"/>
              <a:t>Ἀνάστηθι</a:t>
            </a:r>
            <a:r>
              <a:rPr lang="el-GR" sz="1600" i="1" dirty="0"/>
              <a:t> </a:t>
            </a:r>
            <a:r>
              <a:rPr lang="el-GR" sz="1600" i="1" dirty="0" err="1"/>
              <a:t>καὶ</a:t>
            </a:r>
            <a:r>
              <a:rPr lang="el-GR" sz="1600" i="1" dirty="0"/>
              <a:t> </a:t>
            </a:r>
            <a:r>
              <a:rPr lang="el-GR" sz="1600" i="1" dirty="0" err="1"/>
              <a:t>πορεύθητι</a:t>
            </a:r>
            <a:r>
              <a:rPr lang="el-GR" sz="1600" i="1" dirty="0"/>
              <a:t> </a:t>
            </a:r>
            <a:r>
              <a:rPr lang="el-GR" sz="1600" i="1" dirty="0" err="1"/>
              <a:t>εἰς</a:t>
            </a:r>
            <a:r>
              <a:rPr lang="el-GR" sz="1600" i="1" dirty="0"/>
              <a:t> </a:t>
            </a:r>
            <a:r>
              <a:rPr lang="el-GR" sz="1600" i="1" dirty="0" err="1"/>
              <a:t>Νινευη</a:t>
            </a:r>
            <a:r>
              <a:rPr lang="el-GR" sz="1600" i="1" dirty="0"/>
              <a:t> </a:t>
            </a:r>
            <a:r>
              <a:rPr lang="el-GR" sz="1600" i="1" dirty="0" err="1"/>
              <a:t>τὴν</a:t>
            </a:r>
            <a:r>
              <a:rPr lang="el-GR" sz="1600" i="1" dirty="0"/>
              <a:t> </a:t>
            </a:r>
            <a:r>
              <a:rPr lang="el-GR" sz="1600" i="1" dirty="0" err="1"/>
              <a:t>πόλιν</a:t>
            </a:r>
            <a:r>
              <a:rPr lang="el-GR" sz="1600" i="1" dirty="0"/>
              <a:t> </a:t>
            </a:r>
            <a:r>
              <a:rPr lang="el-GR" sz="1600" i="1" dirty="0" err="1"/>
              <a:t>τὴν</a:t>
            </a:r>
            <a:r>
              <a:rPr lang="el-GR" sz="1600" i="1" dirty="0"/>
              <a:t> </a:t>
            </a:r>
            <a:r>
              <a:rPr lang="el-GR" sz="1600" i="1" dirty="0" err="1"/>
              <a:t>μεγάλην</a:t>
            </a:r>
            <a:r>
              <a:rPr lang="el-GR" sz="1600" i="1" dirty="0"/>
              <a:t> </a:t>
            </a:r>
            <a:r>
              <a:rPr lang="el-GR" sz="1600" i="1" dirty="0" err="1"/>
              <a:t>καὶ</a:t>
            </a:r>
            <a:r>
              <a:rPr lang="el-GR" sz="1600" i="1" dirty="0"/>
              <a:t> </a:t>
            </a:r>
            <a:r>
              <a:rPr lang="el-GR" sz="1600" i="1" dirty="0" err="1"/>
              <a:t>κήρυξον</a:t>
            </a:r>
            <a:r>
              <a:rPr lang="el-GR" sz="1600" i="1" dirty="0"/>
              <a:t> </a:t>
            </a:r>
            <a:r>
              <a:rPr lang="el-GR" sz="1600" i="1" dirty="0" err="1"/>
              <a:t>ἐν</a:t>
            </a:r>
            <a:r>
              <a:rPr lang="el-GR" sz="1600" i="1" dirty="0"/>
              <a:t> </a:t>
            </a:r>
            <a:r>
              <a:rPr lang="el-GR" sz="1600" i="1" dirty="0" err="1"/>
              <a:t>αὐτῇ</a:t>
            </a:r>
            <a:r>
              <a:rPr lang="el-GR" sz="1600" i="1" dirty="0"/>
              <a:t> </a:t>
            </a:r>
            <a:r>
              <a:rPr lang="el-GR" sz="1600" b="1" dirty="0" err="1">
                <a:solidFill>
                  <a:srgbClr val="FF0000"/>
                </a:solidFill>
                <a:cs typeface="Times New Roman" pitchFamily="18" charset="0"/>
              </a:rPr>
              <a:t>ὅτι</a:t>
            </a:r>
            <a:r>
              <a:rPr lang="el-GR" sz="1600" b="1" dirty="0">
                <a:solidFill>
                  <a:srgbClr val="FF0000"/>
                </a:solidFill>
                <a:cs typeface="Times New Roman" pitchFamily="18" charset="0"/>
              </a:rPr>
              <a:t> </a:t>
            </a:r>
            <a:r>
              <a:rPr lang="el-GR" sz="1600" b="1" dirty="0" err="1">
                <a:solidFill>
                  <a:srgbClr val="FF0000"/>
                </a:solidFill>
                <a:cs typeface="Times New Roman" pitchFamily="18" charset="0"/>
              </a:rPr>
              <a:t>ἀνέβη</a:t>
            </a:r>
            <a:r>
              <a:rPr lang="el-GR" sz="1600" b="1" dirty="0">
                <a:solidFill>
                  <a:srgbClr val="FF0000"/>
                </a:solidFill>
                <a:cs typeface="Times New Roman" pitchFamily="18" charset="0"/>
              </a:rPr>
              <a:t> ἡ </a:t>
            </a:r>
            <a:r>
              <a:rPr lang="el-GR" sz="1600" b="1" dirty="0" err="1">
                <a:solidFill>
                  <a:srgbClr val="FF0000"/>
                </a:solidFill>
                <a:cs typeface="Times New Roman" pitchFamily="18" charset="0"/>
              </a:rPr>
              <a:t>κραυγὴ</a:t>
            </a:r>
            <a:r>
              <a:rPr lang="el-GR" sz="1600" b="1" dirty="0">
                <a:solidFill>
                  <a:srgbClr val="FF0000"/>
                </a:solidFill>
                <a:cs typeface="Times New Roman" pitchFamily="18" charset="0"/>
              </a:rPr>
              <a:t> </a:t>
            </a:r>
            <a:r>
              <a:rPr lang="el-GR" sz="1600" b="1" dirty="0" err="1">
                <a:solidFill>
                  <a:srgbClr val="FF0000"/>
                </a:solidFill>
                <a:cs typeface="Times New Roman" pitchFamily="18" charset="0"/>
              </a:rPr>
              <a:t>τῆς</a:t>
            </a:r>
            <a:r>
              <a:rPr lang="el-GR" sz="1600" b="1" dirty="0">
                <a:solidFill>
                  <a:srgbClr val="FF0000"/>
                </a:solidFill>
                <a:cs typeface="Times New Roman" pitchFamily="18" charset="0"/>
              </a:rPr>
              <a:t> </a:t>
            </a:r>
            <a:r>
              <a:rPr lang="el-GR" sz="1600" b="1" dirty="0" err="1">
                <a:solidFill>
                  <a:srgbClr val="FF0000"/>
                </a:solidFill>
                <a:cs typeface="Times New Roman" pitchFamily="18" charset="0"/>
              </a:rPr>
              <a:t>κακίας</a:t>
            </a:r>
            <a:r>
              <a:rPr lang="el-GR" sz="1600" b="1" dirty="0">
                <a:solidFill>
                  <a:srgbClr val="FF0000"/>
                </a:solidFill>
                <a:cs typeface="Times New Roman" pitchFamily="18" charset="0"/>
              </a:rPr>
              <a:t> </a:t>
            </a:r>
            <a:r>
              <a:rPr lang="el-GR" sz="1600" b="1" dirty="0" err="1">
                <a:solidFill>
                  <a:srgbClr val="FF0000"/>
                </a:solidFill>
                <a:cs typeface="Times New Roman" pitchFamily="18" charset="0"/>
              </a:rPr>
              <a:t>αὐτῆς</a:t>
            </a:r>
            <a:r>
              <a:rPr lang="el-GR" sz="1600" b="1" dirty="0">
                <a:solidFill>
                  <a:srgbClr val="FF0000"/>
                </a:solidFill>
                <a:cs typeface="Times New Roman" pitchFamily="18" charset="0"/>
              </a:rPr>
              <a:t> </a:t>
            </a:r>
            <a:r>
              <a:rPr lang="el-GR" sz="1600" b="1" dirty="0" err="1">
                <a:solidFill>
                  <a:srgbClr val="FF0000"/>
                </a:solidFill>
                <a:cs typeface="Times New Roman" pitchFamily="18" charset="0"/>
              </a:rPr>
              <a:t>πρός</a:t>
            </a:r>
            <a:r>
              <a:rPr lang="el-GR" sz="1600" b="1" dirty="0">
                <a:solidFill>
                  <a:srgbClr val="FF0000"/>
                </a:solidFill>
                <a:cs typeface="Times New Roman" pitchFamily="18" charset="0"/>
              </a:rPr>
              <a:t> με. </a:t>
            </a:r>
          </a:p>
          <a:p>
            <a:pPr marL="0" indent="0">
              <a:lnSpc>
                <a:spcPts val="1800"/>
              </a:lnSpc>
              <a:spcBef>
                <a:spcPts val="0"/>
              </a:spcBef>
              <a:buNone/>
            </a:pPr>
            <a:r>
              <a:rPr lang="el-GR" sz="1600" b="1" dirty="0" smtClean="0">
                <a:cs typeface="Times New Roman" pitchFamily="18" charset="0"/>
              </a:rPr>
              <a:t>Με </a:t>
            </a:r>
            <a:r>
              <a:rPr lang="el-GR" sz="1600" b="1" dirty="0">
                <a:cs typeface="Times New Roman" pitchFamily="18" charset="0"/>
              </a:rPr>
              <a:t>τον τρόπο αυτό οι Ο’ συσχετίζουν την αφήγηση με τα Σόδομα και τα Γόμορρα</a:t>
            </a:r>
            <a:r>
              <a:rPr lang="en-US" sz="1600" b="1" dirty="0">
                <a:cs typeface="Times New Roman" pitchFamily="18" charset="0"/>
              </a:rPr>
              <a:t> </a:t>
            </a:r>
            <a:r>
              <a:rPr lang="el-GR" sz="1600" b="1" dirty="0">
                <a:cs typeface="Times New Roman" pitchFamily="18" charset="0"/>
              </a:rPr>
              <a:t>που έχει διαφορετική κατάληξη (Μ. </a:t>
            </a:r>
            <a:r>
              <a:rPr lang="el-GR" sz="1600" b="1" dirty="0" err="1">
                <a:cs typeface="Times New Roman" pitchFamily="18" charset="0"/>
              </a:rPr>
              <a:t>Θεοχάρους</a:t>
            </a:r>
            <a:r>
              <a:rPr lang="el-GR" sz="1600" b="1" dirty="0">
                <a:cs typeface="Times New Roman" pitchFamily="18" charset="0"/>
              </a:rPr>
              <a:t>)! </a:t>
            </a:r>
          </a:p>
          <a:p>
            <a:pPr marL="0" indent="0">
              <a:lnSpc>
                <a:spcPts val="1800"/>
              </a:lnSpc>
              <a:spcBef>
                <a:spcPts val="0"/>
              </a:spcBef>
              <a:buNone/>
            </a:pPr>
            <a:r>
              <a:rPr lang="el-GR" sz="1600" dirty="0" err="1"/>
              <a:t>εἶπεν</a:t>
            </a:r>
            <a:r>
              <a:rPr lang="el-GR" sz="1600" dirty="0"/>
              <a:t> </a:t>
            </a:r>
            <a:r>
              <a:rPr lang="el-GR" sz="1600" dirty="0" err="1"/>
              <a:t>δὲ</a:t>
            </a:r>
            <a:r>
              <a:rPr lang="el-GR" sz="1600" dirty="0"/>
              <a:t> </a:t>
            </a:r>
            <a:r>
              <a:rPr lang="el-GR" sz="1600" dirty="0" err="1"/>
              <a:t>Κύριος</a:t>
            </a:r>
            <a:r>
              <a:rPr lang="el-GR" sz="1600" dirty="0"/>
              <a:t> </a:t>
            </a:r>
            <a:r>
              <a:rPr lang="el-GR" sz="1600" b="1" dirty="0" err="1">
                <a:solidFill>
                  <a:srgbClr val="FF0000"/>
                </a:solidFill>
                <a:cs typeface="Times New Roman" pitchFamily="18" charset="0"/>
              </a:rPr>
              <a:t>κραυγὴ</a:t>
            </a:r>
            <a:r>
              <a:rPr lang="el-GR" sz="1600" b="1" dirty="0">
                <a:solidFill>
                  <a:srgbClr val="FF0000"/>
                </a:solidFill>
                <a:cs typeface="Times New Roman" pitchFamily="18" charset="0"/>
              </a:rPr>
              <a:t> Σοδόμων </a:t>
            </a:r>
            <a:r>
              <a:rPr lang="el-GR" sz="1600" b="1" dirty="0" err="1">
                <a:solidFill>
                  <a:srgbClr val="FF0000"/>
                </a:solidFill>
                <a:cs typeface="Times New Roman" pitchFamily="18" charset="0"/>
              </a:rPr>
              <a:t>καὶ</a:t>
            </a:r>
            <a:r>
              <a:rPr lang="el-GR" sz="1600" b="1" dirty="0">
                <a:solidFill>
                  <a:srgbClr val="FF0000"/>
                </a:solidFill>
                <a:cs typeface="Times New Roman" pitchFamily="18" charset="0"/>
              </a:rPr>
              <a:t> </a:t>
            </a:r>
            <a:r>
              <a:rPr lang="el-GR" sz="1600" b="1" dirty="0" err="1">
                <a:solidFill>
                  <a:srgbClr val="FF0000"/>
                </a:solidFill>
                <a:cs typeface="Times New Roman" pitchFamily="18" charset="0"/>
              </a:rPr>
              <a:t>Γομόρρας</a:t>
            </a:r>
            <a:r>
              <a:rPr lang="el-GR" sz="1600" b="1" dirty="0">
                <a:solidFill>
                  <a:srgbClr val="FF0000"/>
                </a:solidFill>
                <a:cs typeface="Times New Roman" pitchFamily="18" charset="0"/>
              </a:rPr>
              <a:t> </a:t>
            </a:r>
            <a:r>
              <a:rPr lang="el-GR" sz="1600" i="1" dirty="0" err="1"/>
              <a:t>πεπλήθυνται</a:t>
            </a:r>
            <a:r>
              <a:rPr lang="el-GR" sz="1600" i="1" dirty="0"/>
              <a:t> </a:t>
            </a:r>
            <a:r>
              <a:rPr lang="el-GR" sz="1600" i="1" dirty="0" err="1"/>
              <a:t>καὶ</a:t>
            </a:r>
            <a:r>
              <a:rPr lang="el-GR" sz="1600" i="1" dirty="0"/>
              <a:t> </a:t>
            </a:r>
            <a:r>
              <a:rPr lang="el-GR" sz="1600" i="1" dirty="0" err="1"/>
              <a:t>αἱ</a:t>
            </a:r>
            <a:r>
              <a:rPr lang="el-GR" sz="1600" i="1" dirty="0"/>
              <a:t> </a:t>
            </a:r>
            <a:r>
              <a:rPr lang="el-GR" sz="1600" i="1" dirty="0" err="1"/>
              <a:t>ἁμαρτίαι</a:t>
            </a:r>
            <a:r>
              <a:rPr lang="el-GR" sz="1600" i="1" dirty="0"/>
              <a:t> </a:t>
            </a:r>
            <a:r>
              <a:rPr lang="el-GR" sz="1600" i="1" dirty="0" err="1"/>
              <a:t>αὐτῶν</a:t>
            </a:r>
            <a:r>
              <a:rPr lang="el-GR" sz="1600" i="1" dirty="0"/>
              <a:t> </a:t>
            </a:r>
            <a:r>
              <a:rPr lang="el-GR" sz="1600" i="1" dirty="0" err="1"/>
              <a:t>μεγάλαι</a:t>
            </a:r>
            <a:r>
              <a:rPr lang="el-GR" sz="1600" i="1" dirty="0"/>
              <a:t> </a:t>
            </a:r>
            <a:r>
              <a:rPr lang="el-GR" sz="1600" i="1" dirty="0" err="1"/>
              <a:t>σφόδρα</a:t>
            </a:r>
            <a:r>
              <a:rPr lang="el-GR" sz="1600" i="1" dirty="0"/>
              <a:t> </a:t>
            </a:r>
            <a:r>
              <a:rPr lang="el-GR" sz="1600" i="1" dirty="0" err="1"/>
              <a:t>Καταβὰς</a:t>
            </a:r>
            <a:r>
              <a:rPr lang="el-GR" sz="1600" i="1" dirty="0"/>
              <a:t> </a:t>
            </a:r>
            <a:r>
              <a:rPr lang="el-GR" sz="1600" i="1" dirty="0" err="1"/>
              <a:t>οὖν</a:t>
            </a:r>
            <a:r>
              <a:rPr lang="el-GR" sz="1600" i="1" dirty="0"/>
              <a:t> </a:t>
            </a:r>
            <a:r>
              <a:rPr lang="el-GR" sz="1600" i="1" dirty="0" err="1"/>
              <a:t>ὄψομαι</a:t>
            </a:r>
            <a:r>
              <a:rPr lang="el-GR" sz="1600" i="1" dirty="0"/>
              <a:t> </a:t>
            </a:r>
            <a:r>
              <a:rPr lang="el-GR" sz="1600" i="1" dirty="0" err="1"/>
              <a:t>εἰ</a:t>
            </a:r>
            <a:r>
              <a:rPr lang="el-GR" sz="1600" i="1" dirty="0"/>
              <a:t> </a:t>
            </a:r>
            <a:r>
              <a:rPr lang="el-GR" sz="1600" i="1" dirty="0" err="1"/>
              <a:t>κατὰ</a:t>
            </a:r>
            <a:r>
              <a:rPr lang="el-GR" sz="1600" i="1" dirty="0"/>
              <a:t> </a:t>
            </a:r>
            <a:r>
              <a:rPr lang="el-GR" sz="1600" i="1" dirty="0" err="1"/>
              <a:t>τὴν</a:t>
            </a:r>
            <a:r>
              <a:rPr lang="el-GR" sz="1600" i="1" dirty="0"/>
              <a:t> </a:t>
            </a:r>
            <a:r>
              <a:rPr lang="el-GR" sz="1600" i="1" dirty="0" err="1"/>
              <a:t>κραυγὴν</a:t>
            </a:r>
            <a:r>
              <a:rPr lang="el-GR" sz="1600" i="1" dirty="0"/>
              <a:t> </a:t>
            </a:r>
            <a:r>
              <a:rPr lang="el-GR" sz="1600" i="1" dirty="0" err="1"/>
              <a:t>αὐτῶν</a:t>
            </a:r>
            <a:r>
              <a:rPr lang="el-GR" sz="1600" i="1" dirty="0"/>
              <a:t> </a:t>
            </a:r>
            <a:r>
              <a:rPr lang="el-GR" sz="1600" i="1" dirty="0" err="1"/>
              <a:t>τὴν</a:t>
            </a:r>
            <a:r>
              <a:rPr lang="el-GR" sz="1600" i="1" dirty="0"/>
              <a:t> </a:t>
            </a:r>
            <a:r>
              <a:rPr lang="el-GR" sz="1600" i="1" dirty="0" err="1"/>
              <a:t>ἐρχομένην</a:t>
            </a:r>
            <a:r>
              <a:rPr lang="el-GR" sz="1600" i="1" dirty="0"/>
              <a:t> </a:t>
            </a:r>
            <a:r>
              <a:rPr lang="el-GR" sz="1600" i="1" dirty="0" err="1"/>
              <a:t>πρός</a:t>
            </a:r>
            <a:r>
              <a:rPr lang="el-GR" sz="1600" i="1" dirty="0"/>
              <a:t> με </a:t>
            </a:r>
            <a:r>
              <a:rPr lang="el-GR" sz="1600" i="1" dirty="0" err="1"/>
              <a:t>συντελοῦνται</a:t>
            </a:r>
            <a:r>
              <a:rPr lang="el-GR" sz="1600" i="1" dirty="0"/>
              <a:t> </a:t>
            </a:r>
            <a:r>
              <a:rPr lang="el-GR" sz="1600" i="1" dirty="0" err="1"/>
              <a:t>εἰ</a:t>
            </a:r>
            <a:r>
              <a:rPr lang="el-GR" sz="1600" i="1" dirty="0"/>
              <a:t> </a:t>
            </a:r>
            <a:r>
              <a:rPr lang="el-GR" sz="1600" i="1" dirty="0" err="1"/>
              <a:t>δὲ</a:t>
            </a:r>
            <a:r>
              <a:rPr lang="el-GR" sz="1600" i="1" dirty="0"/>
              <a:t> </a:t>
            </a:r>
            <a:r>
              <a:rPr lang="el-GR" sz="1600" i="1" dirty="0" err="1"/>
              <a:t>μή</a:t>
            </a:r>
            <a:r>
              <a:rPr lang="el-GR" sz="1600" i="1" dirty="0"/>
              <a:t> </a:t>
            </a:r>
            <a:r>
              <a:rPr lang="el-GR" sz="1600" i="1" dirty="0" err="1"/>
              <a:t>ἵνα</a:t>
            </a:r>
            <a:r>
              <a:rPr lang="el-GR" sz="1600" i="1" dirty="0"/>
              <a:t> </a:t>
            </a:r>
            <a:r>
              <a:rPr lang="el-GR" sz="1600" i="1" dirty="0" err="1"/>
              <a:t>γνῶ</a:t>
            </a:r>
            <a:r>
              <a:rPr lang="el-GR" sz="1600" dirty="0"/>
              <a:t> </a:t>
            </a:r>
            <a:r>
              <a:rPr lang="en-US" sz="1600" dirty="0"/>
              <a:t>(</a:t>
            </a:r>
            <a:r>
              <a:rPr lang="el-GR" sz="1600" dirty="0" err="1"/>
              <a:t>Γέν</a:t>
            </a:r>
            <a:r>
              <a:rPr lang="el-GR" sz="1600" dirty="0"/>
              <a:t>.</a:t>
            </a:r>
            <a:r>
              <a:rPr lang="en-US" sz="1600" dirty="0"/>
              <a:t> 18</a:t>
            </a:r>
            <a:r>
              <a:rPr lang="el-GR" sz="1600" dirty="0"/>
              <a:t>, </a:t>
            </a:r>
            <a:r>
              <a:rPr lang="en-US" sz="1600" dirty="0"/>
              <a:t>20</a:t>
            </a:r>
            <a:r>
              <a:rPr lang="en-US" sz="1600" dirty="0" smtClean="0"/>
              <a:t>)</a:t>
            </a:r>
            <a:r>
              <a:rPr lang="el-GR" sz="1600" dirty="0" smtClean="0"/>
              <a:t>.</a:t>
            </a:r>
            <a:endParaRPr lang="el-GR" sz="1600" b="1" dirty="0">
              <a:cs typeface="Times New Roman" pitchFamily="18" charset="0"/>
            </a:endParaRPr>
          </a:p>
        </p:txBody>
      </p:sp>
      <p:sp>
        <p:nvSpPr>
          <p:cNvPr id="5" name="TextBox 4"/>
          <p:cNvSpPr txBox="1"/>
          <p:nvPr/>
        </p:nvSpPr>
        <p:spPr>
          <a:xfrm>
            <a:off x="3563888" y="836712"/>
            <a:ext cx="2808312" cy="5472608"/>
          </a:xfrm>
          <a:prstGeom prst="rect">
            <a:avLst/>
          </a:prstGeom>
        </p:spPr>
        <p:txBody>
          <a:bodyPr vert="horz" wrap="square" lIns="91440" tIns="45720" rIns="91440" bIns="45720" rtlCol="0" anchor="ctr">
            <a:noAutofit/>
          </a:bodyPr>
          <a:lstStyle/>
          <a:p>
            <a:pPr algn="ctr">
              <a:lnSpc>
                <a:spcPts val="1400"/>
              </a:lnSpc>
            </a:pPr>
            <a:r>
              <a:rPr lang="el-GR" sz="1600" b="1" dirty="0" smtClean="0"/>
              <a:t>Πρόκειται </a:t>
            </a:r>
            <a:r>
              <a:rPr lang="el-GR" sz="1600" b="1" dirty="0"/>
              <a:t>για την αρχαιότερη μετάφραση του κόσμου που εκπονήθηκε </a:t>
            </a:r>
            <a:r>
              <a:rPr lang="el-GR" sz="1600" b="1" dirty="0" smtClean="0"/>
              <a:t>τον </a:t>
            </a:r>
            <a:r>
              <a:rPr lang="el-GR" sz="1600" b="1" dirty="0"/>
              <a:t>2</a:t>
            </a:r>
            <a:r>
              <a:rPr lang="el-GR" sz="1600" b="1" baseline="30000" dirty="0"/>
              <a:t>ο</a:t>
            </a:r>
            <a:r>
              <a:rPr lang="el-GR" sz="1600" b="1" dirty="0"/>
              <a:t> αι. στην πολιτιστική πρωτεύουσα της Οικουμένης την Αλεξάνδρεια με το Μουσείο και τη Βιβλιοθήκη στην πρώτη παγκόσμια γλώσσα: </a:t>
            </a:r>
          </a:p>
          <a:p>
            <a:pPr algn="ctr">
              <a:lnSpc>
                <a:spcPts val="1400"/>
              </a:lnSpc>
            </a:pPr>
            <a:r>
              <a:rPr lang="el-GR" sz="1600" b="1" dirty="0"/>
              <a:t>την Ελληνική</a:t>
            </a:r>
          </a:p>
          <a:p>
            <a:pPr algn="ctr">
              <a:lnSpc>
                <a:spcPts val="1400"/>
              </a:lnSpc>
            </a:pPr>
            <a:r>
              <a:rPr lang="el-GR" sz="1600" b="1" dirty="0"/>
              <a:t>προκειμένου το μήνυμα του Βιβλίου να σταλεί σε έναν </a:t>
            </a:r>
            <a:r>
              <a:rPr lang="el-GR" sz="1600" b="1" dirty="0" err="1"/>
              <a:t>παγκοσμιοποιημένο</a:t>
            </a:r>
            <a:r>
              <a:rPr lang="el-GR" sz="1600" b="1" dirty="0"/>
              <a:t> ελληνικό Κόσμο, οι μεταφραστές ερμηνεύουν! Πλέον χαρακτηριστική η </a:t>
            </a:r>
            <a:r>
              <a:rPr lang="el-GR" sz="1600" b="1" dirty="0" err="1"/>
              <a:t>μτφρ</a:t>
            </a:r>
            <a:r>
              <a:rPr lang="el-GR" sz="1600" b="1" dirty="0"/>
              <a:t>. του </a:t>
            </a:r>
            <a:r>
              <a:rPr lang="el-GR" sz="1600" b="1" i="1" dirty="0"/>
              <a:t>ΕΓΩ ΕΙΜΑΙ ΑΥΤΟΣ ΠΟΥ ΕΙΜΑΙ </a:t>
            </a:r>
            <a:r>
              <a:rPr lang="el-GR" sz="1600" b="1" dirty="0"/>
              <a:t> (Εξ. 3) ΜΕ ΤΟ «Ο ΩΝ». Η πιο εύστοχη </a:t>
            </a:r>
            <a:r>
              <a:rPr lang="el-GR" sz="1600" b="1" dirty="0" err="1"/>
              <a:t>μτφρ</a:t>
            </a:r>
            <a:r>
              <a:rPr lang="el-GR" sz="1600" b="1" dirty="0"/>
              <a:t>. Παγκοσμίως!</a:t>
            </a:r>
          </a:p>
          <a:p>
            <a:pPr algn="ctr">
              <a:lnSpc>
                <a:spcPts val="1400"/>
              </a:lnSpc>
            </a:pPr>
            <a:r>
              <a:rPr lang="el-GR" sz="1600" b="1" dirty="0"/>
              <a:t>Προσέξτε τη διαφορά στο κοκκινισμένο Κείμενο.</a:t>
            </a:r>
          </a:p>
          <a:p>
            <a:pPr algn="ctr">
              <a:lnSpc>
                <a:spcPts val="1400"/>
              </a:lnSpc>
            </a:pPr>
            <a:r>
              <a:rPr lang="el-GR" sz="1600" b="1" dirty="0" smtClean="0"/>
              <a:t>Άρα </a:t>
            </a:r>
            <a:r>
              <a:rPr lang="el-GR" sz="1600" b="1" dirty="0"/>
              <a:t>μετά το ερώτημα σχετικά (α) με τη σημασία του Ονόματος, (β) το ιστορικό πλαίσιο του Προφήτη αλλά και (γ) της συγγραφής της Προφητείας, έπεται αυτό σχετικά (α) με τη θέση του βιβλίου στους διάφορους Κανόνες </a:t>
            </a:r>
            <a:r>
              <a:rPr lang="el-GR" sz="1600" b="1" dirty="0" smtClean="0"/>
              <a:t>– Καταλόγους </a:t>
            </a:r>
            <a:r>
              <a:rPr lang="el-GR" sz="1600" b="1" dirty="0"/>
              <a:t>και (β) την ερμηνεία του μηνύματος  από τους Ο</a:t>
            </a:r>
            <a:r>
              <a:rPr lang="el-GR" sz="1600" b="1" dirty="0" smtClean="0"/>
              <a:t>’</a:t>
            </a:r>
            <a:endParaRPr lang="el-GR" sz="1600" b="1" dirty="0"/>
          </a:p>
        </p:txBody>
      </p:sp>
    </p:spTree>
    <p:extLst>
      <p:ext uri="{BB962C8B-B14F-4D97-AF65-F5344CB8AC3E}">
        <p14:creationId xmlns:p14="http://schemas.microsoft.com/office/powerpoint/2010/main" val="560493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7 - Πίνακας"/>
          <p:cNvGraphicFramePr>
            <a:graphicFrameLocks noGrp="1"/>
          </p:cNvGraphicFramePr>
          <p:nvPr>
            <p:extLst>
              <p:ext uri="{D42A27DB-BD31-4B8C-83A1-F6EECF244321}">
                <p14:modId xmlns:p14="http://schemas.microsoft.com/office/powerpoint/2010/main" val="1931692902"/>
              </p:ext>
            </p:extLst>
          </p:nvPr>
        </p:nvGraphicFramePr>
        <p:xfrm>
          <a:off x="467544" y="188641"/>
          <a:ext cx="8496944" cy="6216134"/>
        </p:xfrm>
        <a:graphic>
          <a:graphicData uri="http://schemas.openxmlformats.org/drawingml/2006/table">
            <a:tbl>
              <a:tblPr>
                <a:tableStyleId>{35758FB7-9AC5-4552-8A53-C91805E547FA}</a:tableStyleId>
              </a:tblPr>
              <a:tblGrid>
                <a:gridCol w="4248471"/>
                <a:gridCol w="4248473"/>
              </a:tblGrid>
              <a:tr h="1102623">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u="none" strike="noStrike" cap="none" normalizeH="0" baseline="0" dirty="0" smtClean="0">
                          <a:ln>
                            <a:noFill/>
                          </a:ln>
                          <a:effectLst/>
                          <a:latin typeface="+mn-lt"/>
                        </a:rPr>
                        <a:t>VI. </a:t>
                      </a:r>
                      <a:r>
                        <a:rPr kumimoji="0" lang="el-GR" sz="2000" b="1" u="none" strike="noStrike" cap="none" normalizeH="0" baseline="0" dirty="0" smtClean="0">
                          <a:ln>
                            <a:noFill/>
                          </a:ln>
                          <a:effectLst/>
                          <a:latin typeface="+mn-lt"/>
                        </a:rPr>
                        <a:t>ΑΡΧΙΤΕΚΤΟΝΙΚΗ -ΔΟΜΗΣΗ ΕΝΟΣ ΒΙΒΛΙΟΥ</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cs typeface="Times New Roman" pitchFamily="18" charset="0"/>
                        </a:rPr>
                        <a:t>που  παρουσιάζει εξαιρετικά έναν «εναλλακτικό» προφήτη με πολύ χιούμορ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100" b="0" i="1" u="none" strike="noStrike" cap="none" normalizeH="0" baseline="0" dirty="0" smtClean="0">
                          <a:ln>
                            <a:noFill/>
                          </a:ln>
                          <a:solidFill>
                            <a:schemeClr val="tx1"/>
                          </a:solidFill>
                          <a:effectLst/>
                          <a:latin typeface="+mn-lt"/>
                          <a:cs typeface="Times New Roman" pitchFamily="18" charset="0"/>
                        </a:rPr>
                        <a:t>Παρουσιάζει ομοιότητες με τις Ιστορίες του Ηλία, με την ιστορία του πρεσβύτερου Υιού της παραβολής του Ασώτου (</a:t>
                      </a:r>
                      <a:r>
                        <a:rPr kumimoji="0" lang="el-GR" sz="1100" b="0" i="1" u="none" strike="noStrike" cap="none" normalizeH="0" baseline="0" dirty="0" err="1" smtClean="0">
                          <a:ln>
                            <a:noFill/>
                          </a:ln>
                          <a:solidFill>
                            <a:schemeClr val="tx1"/>
                          </a:solidFill>
                          <a:effectLst/>
                          <a:latin typeface="+mn-lt"/>
                          <a:cs typeface="Times New Roman" pitchFamily="18" charset="0"/>
                        </a:rPr>
                        <a:t>Λκ</a:t>
                      </a:r>
                      <a:r>
                        <a:rPr kumimoji="0" lang="el-GR" sz="1100" b="0" i="1" u="none" strike="noStrike" cap="none" normalizeH="0" baseline="0" dirty="0" smtClean="0">
                          <a:ln>
                            <a:noFill/>
                          </a:ln>
                          <a:solidFill>
                            <a:schemeClr val="tx1"/>
                          </a:solidFill>
                          <a:effectLst/>
                          <a:latin typeface="+mn-lt"/>
                          <a:cs typeface="Times New Roman" pitchFamily="18" charset="0"/>
                        </a:rPr>
                        <a:t>. 15, 11-32) αλλά και τους εργάτες στον Αμπελώνα (</a:t>
                      </a:r>
                      <a:r>
                        <a:rPr kumimoji="0" lang="el-GR" sz="1100" b="0" i="1" u="none" strike="noStrike" cap="none" normalizeH="0" baseline="0" dirty="0" err="1" smtClean="0">
                          <a:ln>
                            <a:noFill/>
                          </a:ln>
                          <a:solidFill>
                            <a:schemeClr val="tx1"/>
                          </a:solidFill>
                          <a:effectLst/>
                          <a:latin typeface="+mn-lt"/>
                          <a:cs typeface="Times New Roman" pitchFamily="18" charset="0"/>
                        </a:rPr>
                        <a:t>Μτ</a:t>
                      </a:r>
                      <a:r>
                        <a:rPr kumimoji="0" lang="el-GR" sz="1100" b="0" i="1" u="none" strike="noStrike" cap="none" normalizeH="0" baseline="0" dirty="0" smtClean="0">
                          <a:ln>
                            <a:noFill/>
                          </a:ln>
                          <a:solidFill>
                            <a:schemeClr val="tx1"/>
                          </a:solidFill>
                          <a:effectLst/>
                          <a:latin typeface="+mn-lt"/>
                          <a:cs typeface="Times New Roman" pitchFamily="18" charset="0"/>
                        </a:rPr>
                        <a:t>. 20, 1-6)</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34743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u="none" strike="noStrike" cap="none" normalizeH="0" baseline="0" dirty="0" smtClean="0">
                          <a:ln>
                            <a:noFill/>
                          </a:ln>
                          <a:solidFill>
                            <a:schemeClr val="tx1"/>
                          </a:solidFill>
                          <a:effectLst/>
                          <a:latin typeface="+mn-lt"/>
                        </a:rPr>
                        <a:t>ΚΕΦΑΛΑΙΑ 1-2</a:t>
                      </a:r>
                      <a:endParaRPr kumimoji="0" lang="el-GR" sz="16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u="none" strike="noStrike" cap="none" normalizeH="0" baseline="0" dirty="0" smtClean="0">
                          <a:ln>
                            <a:noFill/>
                          </a:ln>
                          <a:solidFill>
                            <a:schemeClr val="tx1"/>
                          </a:solidFill>
                          <a:effectLst/>
                          <a:latin typeface="+mn-lt"/>
                        </a:rPr>
                        <a:t>ΚΕΦΑΛΑΙΑ 3-4</a:t>
                      </a:r>
                      <a:endParaRPr kumimoji="0" lang="el-GR" sz="16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r h="746404">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1, 1-3: Ο ΙΩΝΑΣ ΚΑΙ ο ΘΕΟΣ ΤΟΥ</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cs typeface="Times New Roman" pitchFamily="18" charset="0"/>
                        </a:rPr>
                        <a:t>Η ΕΝΤΟΛΗ ΤΟΥ ΘΕΟΥ ΚΑΙ Η ΑΡΝΗΣΗ ΤΟΥ ΙΩΝΑ</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3, 1-3</a:t>
                      </a:r>
                      <a:r>
                        <a:rPr kumimoji="0" lang="el-GR" sz="1600" b="0" i="0" u="none" strike="noStrike" cap="none" normalizeH="0" baseline="30000" dirty="0" smtClean="0">
                          <a:ln>
                            <a:noFill/>
                          </a:ln>
                          <a:solidFill>
                            <a:schemeClr val="tx1"/>
                          </a:solidFill>
                          <a:effectLst/>
                          <a:latin typeface="+mn-lt"/>
                          <a:cs typeface="Times New Roman" pitchFamily="18" charset="0"/>
                        </a:rPr>
                        <a:t>α</a:t>
                      </a:r>
                      <a:r>
                        <a:rPr kumimoji="0" lang="el-GR" sz="1600" b="0" i="0" u="none" strike="noStrike" cap="none" normalizeH="0" baseline="0" dirty="0" smtClean="0">
                          <a:ln>
                            <a:noFill/>
                          </a:ln>
                          <a:solidFill>
                            <a:schemeClr val="tx1"/>
                          </a:solidFill>
                          <a:effectLst/>
                          <a:latin typeface="+mn-lt"/>
                          <a:cs typeface="Times New Roman" pitchFamily="18" charset="0"/>
                        </a:rPr>
                        <a:t>:</a:t>
                      </a:r>
                      <a:r>
                        <a:rPr kumimoji="0" lang="el-GR" sz="1600" b="0" i="0" u="none" strike="noStrike" cap="none" normalizeH="0" baseline="30000" dirty="0" smtClean="0">
                          <a:ln>
                            <a:noFill/>
                          </a:ln>
                          <a:solidFill>
                            <a:schemeClr val="tx1"/>
                          </a:solidFill>
                          <a:effectLst/>
                          <a:latin typeface="+mn-lt"/>
                          <a:cs typeface="Times New Roman" pitchFamily="18" charset="0"/>
                        </a:rPr>
                        <a:t> </a:t>
                      </a:r>
                      <a:r>
                        <a:rPr kumimoji="0" lang="el-GR" sz="1600" b="0" i="0" u="none" strike="noStrike" cap="none" normalizeH="0" baseline="0" dirty="0" smtClean="0">
                          <a:ln>
                            <a:noFill/>
                          </a:ln>
                          <a:solidFill>
                            <a:schemeClr val="tx1"/>
                          </a:solidFill>
                          <a:effectLst/>
                          <a:latin typeface="+mn-lt"/>
                          <a:cs typeface="Times New Roman" pitchFamily="18" charset="0"/>
                        </a:rPr>
                        <a:t>ΙΩΝΑΣ ΚΑΙ Ο ΘΕΟΣ ΤΟΥ</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mn-lt"/>
                          <a:cs typeface="Times New Roman" pitchFamily="18" charset="0"/>
                        </a:rPr>
                        <a:t>Η ΕΝΤΟΛΗ ΤΟΥ ΘΕΟΥ ΚΑΙ Η ΑΡΝΗΣΗ ΤΟΥ ΙΩΝΑ</a:t>
                      </a:r>
                    </a:p>
                  </a:txBody>
                  <a:tcPr marL="61784" marR="61784" marT="0" marB="0" horzOverflow="overflow"/>
                </a:tc>
              </a:tr>
              <a:tr h="1412199">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1, 4-16: ΣΤΟ «ΠΟΛΥΣΥΛΛΕΚΤΙΚΟ» ΠΛΟΙΟ ΚΑΙ ΤΗ </a:t>
                      </a:r>
                      <a:r>
                        <a:rPr kumimoji="0" lang="el-GR" sz="1600" b="0" i="1" u="none" strike="noStrike" cap="none" normalizeH="0" baseline="0" dirty="0" smtClean="0">
                          <a:ln>
                            <a:noFill/>
                          </a:ln>
                          <a:solidFill>
                            <a:schemeClr val="tx1"/>
                          </a:solidFill>
                          <a:effectLst/>
                          <a:latin typeface="+mn-lt"/>
                          <a:cs typeface="Times New Roman" pitchFamily="18" charset="0"/>
                        </a:rPr>
                        <a:t>ΜΕΣΟ</a:t>
                      </a:r>
                      <a:r>
                        <a:rPr kumimoji="0" lang="el-GR" sz="1600" b="0" i="0" u="none" strike="noStrike" cap="none" normalizeH="0" baseline="0" dirty="0" smtClean="0">
                          <a:ln>
                            <a:noFill/>
                          </a:ln>
                          <a:solidFill>
                            <a:schemeClr val="tx1"/>
                          </a:solidFill>
                          <a:effectLst/>
                          <a:latin typeface="+mn-lt"/>
                          <a:cs typeface="Times New Roman" pitchFamily="18" charset="0"/>
                        </a:rPr>
                        <a:t>ΓΕΙΟ </a:t>
                      </a:r>
                      <a:r>
                        <a:rPr kumimoji="0" lang="el-GR" sz="1100" b="0" i="0" u="none" strike="noStrike" cap="none" normalizeH="0" baseline="0" dirty="0" smtClean="0">
                          <a:ln>
                            <a:noFill/>
                          </a:ln>
                          <a:solidFill>
                            <a:schemeClr val="tx1"/>
                          </a:solidFill>
                          <a:effectLst/>
                          <a:latin typeface="+mn-lt"/>
                          <a:cs typeface="Times New Roman" pitchFamily="18" charset="0"/>
                        </a:rPr>
                        <a:t>(</a:t>
                      </a:r>
                      <a:r>
                        <a:rPr kumimoji="0" lang="en-US" sz="1100" b="0" i="0" u="none" strike="noStrike" cap="none" normalizeH="0" baseline="0" dirty="0" smtClean="0">
                          <a:ln>
                            <a:noFill/>
                          </a:ln>
                          <a:solidFill>
                            <a:schemeClr val="tx1"/>
                          </a:solidFill>
                          <a:effectLst/>
                          <a:latin typeface="+mn-lt"/>
                          <a:cs typeface="Times New Roman" pitchFamily="18" charset="0"/>
                        </a:rPr>
                        <a:t>mare nostrum </a:t>
                      </a:r>
                      <a:r>
                        <a:rPr kumimoji="0" lang="el-GR" sz="1100" b="0" i="0" u="none" strike="noStrike" cap="none" normalizeH="0" baseline="0" dirty="0" smtClean="0">
                          <a:ln>
                            <a:noFill/>
                          </a:ln>
                          <a:solidFill>
                            <a:schemeClr val="tx1"/>
                          </a:solidFill>
                          <a:effectLst/>
                          <a:latin typeface="+mn-lt"/>
                          <a:cs typeface="Times New Roman" pitchFamily="18" charset="0"/>
                        </a:rPr>
                        <a:t> </a:t>
                      </a:r>
                      <a:r>
                        <a:rPr kumimoji="0" lang="el-GR" sz="1100" b="0" i="0" u="none" strike="noStrike" cap="none" normalizeH="0" baseline="0" dirty="0" err="1" smtClean="0">
                          <a:ln>
                            <a:noFill/>
                          </a:ln>
                          <a:solidFill>
                            <a:schemeClr val="tx1"/>
                          </a:solidFill>
                          <a:effectLst/>
                          <a:latin typeface="+mn-lt"/>
                          <a:cs typeface="Times New Roman" pitchFamily="18" charset="0"/>
                        </a:rPr>
                        <a:t>Πρ</a:t>
                      </a:r>
                      <a:r>
                        <a:rPr kumimoji="0" lang="el-GR" sz="1100" b="0" i="0" u="none" strike="noStrike" cap="none" normalizeH="0" baseline="0" dirty="0" smtClean="0">
                          <a:ln>
                            <a:noFill/>
                          </a:ln>
                          <a:solidFill>
                            <a:schemeClr val="tx1"/>
                          </a:solidFill>
                          <a:effectLst/>
                          <a:latin typeface="+mn-lt"/>
                          <a:cs typeface="Times New Roman" pitchFamily="18" charset="0"/>
                        </a:rPr>
                        <a:t>. 26-27 </a:t>
                      </a:r>
                      <a:r>
                        <a:rPr kumimoji="0" lang="el-GR" sz="1100" b="0" i="0" u="none" strike="noStrike" cap="none" normalizeH="0" baseline="0" dirty="0" err="1" smtClean="0">
                          <a:ln>
                            <a:noFill/>
                          </a:ln>
                          <a:solidFill>
                            <a:schemeClr val="tx1"/>
                          </a:solidFill>
                          <a:effectLst/>
                          <a:latin typeface="+mn-lt"/>
                          <a:cs typeface="Times New Roman" pitchFamily="18" charset="0"/>
                        </a:rPr>
                        <a:t>Παύλος+πλοίο+ναυάγιο</a:t>
                      </a:r>
                      <a:r>
                        <a:rPr kumimoji="0" lang="el-GR" sz="1100" b="0" i="0" u="none" strike="noStrike" cap="none" normalizeH="0" baseline="0" dirty="0" smtClean="0">
                          <a:ln>
                            <a:noFill/>
                          </a:ln>
                          <a:solidFill>
                            <a:schemeClr val="tx1"/>
                          </a:solidFill>
                          <a:effectLst/>
                          <a:latin typeface="+mn-lt"/>
                          <a:cs typeface="Times New Roman" pitchFamily="18" charset="0"/>
                        </a:rPr>
                        <a:t>: αντίστροφη εμπειρία!!!</a:t>
                      </a:r>
                      <a:r>
                        <a:rPr kumimoji="0" lang="en-US" sz="1100" b="0" i="0" u="none" strike="noStrike" cap="none" normalizeH="0" baseline="0" dirty="0" smtClean="0">
                          <a:ln>
                            <a:noFill/>
                          </a:ln>
                          <a:solidFill>
                            <a:schemeClr val="tx1"/>
                          </a:solidFill>
                          <a:effectLst/>
                          <a:latin typeface="+mn-lt"/>
                          <a:cs typeface="Times New Roman" pitchFamily="18" charset="0"/>
                        </a:rPr>
                        <a:t>)</a:t>
                      </a:r>
                      <a:r>
                        <a:rPr kumimoji="0" lang="el-GR" sz="1100" b="0" i="0" u="none" strike="noStrike" cap="none" normalizeH="0" baseline="0" dirty="0" smtClean="0">
                          <a:ln>
                            <a:noFill/>
                          </a:ln>
                          <a:solidFill>
                            <a:schemeClr val="tx1"/>
                          </a:solidFill>
                          <a:effectLst/>
                          <a:latin typeface="+mn-lt"/>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mn-lt"/>
                          <a:cs typeface="Times New Roman" pitchFamily="18" charset="0"/>
                        </a:rPr>
                        <a:t>ΤΟ ΔΕΟΣ ΤΩΝ ΑΛΛΟΔΑΠΩΝ ΝΑΥΤΩΝ ΑΠΕΝΑΝΤΙ ΣΤΟΝ ΘΕΟ ΚΑΙ Η ΕΥΑΙΣΘΗΣΙΑ ΑΠΕΝΑΝΤΙ ΣΤΟΝ ΙΩΝΑ </a:t>
                      </a: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600" b="0" i="0" u="none" strike="noStrike" cap="none" normalizeH="0" baseline="0" dirty="0" smtClean="0">
                          <a:ln>
                            <a:noFill/>
                          </a:ln>
                          <a:solidFill>
                            <a:schemeClr val="tx1"/>
                          </a:solidFill>
                          <a:effectLst/>
                          <a:latin typeface="+mn-lt"/>
                          <a:cs typeface="Times New Roman" pitchFamily="18" charset="0"/>
                        </a:rPr>
                        <a:t>1, 3β-4, 4:  ΣΤΗΝ ΕΧΘΡΙΚΗ ΝΙΝΕΥΙ-</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cs typeface="Times New Roman" pitchFamily="18" charset="0"/>
                        </a:rPr>
                        <a:t>ΤΟ ΔΕΟΣ ΤΩΝ «ΤΟΥΡΚΩΝ ΤΗΣ ΑΓΚΥΡΑΣ» ΑΠΕΝΑΝΤΙ ΣΤΟΝ ΘΕΟ</a:t>
                      </a:r>
                    </a:p>
                  </a:txBody>
                  <a:tcPr marL="61784" marR="61784" marT="0" marB="0" horzOverflow="overflow"/>
                </a:tc>
              </a:tr>
              <a:tr h="244000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2, 1-11: ΙΩΝΑΣ ΚΑΙ Ο ΔΗΜΙΟΥΡΓΟΣ ΘΕΟΣ ΤΩΝ «ΕΒΡΑΙΩΝ» (ΝΑΟΣ)</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cs typeface="Times New Roman" pitchFamily="18" charset="0"/>
                        </a:rPr>
                        <a:t>Στα βάθη της θάλασσας-στο ΧΑΟΣ-ΑΒΥΣΣΟΣ</a:t>
                      </a:r>
                      <a:r>
                        <a:rPr kumimoji="0" lang="el-GR" sz="1200" b="1" i="0" u="none" strike="noStrike" cap="none" normalizeH="0" baseline="0" dirty="0" smtClean="0">
                          <a:ln>
                            <a:noFill/>
                          </a:ln>
                          <a:solidFill>
                            <a:schemeClr val="tx1"/>
                          </a:solidFill>
                          <a:effectLst/>
                          <a:latin typeface="+mn-lt"/>
                          <a:cs typeface="Times New Roman" pitchFamily="18" charset="0"/>
                        </a:rPr>
                        <a:t> (ΓΕΝΕΣΙΣ-ΚΑΤΑΚΛΥΣΜΟΣ</a:t>
                      </a:r>
                      <a:r>
                        <a:rPr kumimoji="0" lang="el-GR" sz="1600" b="1" i="0" u="none" strike="noStrike" cap="none" normalizeH="0" baseline="0" dirty="0" smtClean="0">
                          <a:ln>
                            <a:noFill/>
                          </a:ln>
                          <a:solidFill>
                            <a:schemeClr val="tx1"/>
                          </a:solidFill>
                          <a:effectLst/>
                          <a:latin typeface="+mn-lt"/>
                          <a:cs typeface="Times New Roman" pitchFamily="18" charset="0"/>
                        </a:rPr>
                        <a:t>-</a:t>
                      </a:r>
                      <a:r>
                        <a:rPr kumimoji="0" lang="el-GR" sz="1200" b="1" i="0" u="none" strike="noStrike" cap="none" normalizeH="0" baseline="0" dirty="0" smtClean="0">
                          <a:ln>
                            <a:noFill/>
                          </a:ln>
                          <a:solidFill>
                            <a:schemeClr val="tx1"/>
                          </a:solidFill>
                          <a:effectLst/>
                          <a:latin typeface="+mn-lt"/>
                          <a:cs typeface="Times New Roman" pitchFamily="18" charset="0"/>
                        </a:rPr>
                        <a:t>ΚΑΤΑΠΟΝΤΙΣΜΟΣ ΣΤΗΝ ΕΡΥΘΡΑ ΘΑΛΑΣΣΑ)</a:t>
                      </a:r>
                      <a:r>
                        <a:rPr kumimoji="0" lang="el-GR" sz="1600" b="1" i="0" u="none" strike="noStrike" cap="none" normalizeH="0" baseline="0" dirty="0" smtClean="0">
                          <a:ln>
                            <a:noFill/>
                          </a:ln>
                          <a:solidFill>
                            <a:schemeClr val="tx1"/>
                          </a:solidFill>
                          <a:effectLst/>
                          <a:latin typeface="+mn-lt"/>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cs typeface="Times New Roman" pitchFamily="18" charset="0"/>
                        </a:rPr>
                        <a:t>στα μύχια του Κήτους - </a:t>
                      </a:r>
                      <a:r>
                        <a:rPr kumimoji="0" lang="en-US" sz="1600" b="1" i="0" u="none" strike="noStrike" cap="none" normalizeH="0" baseline="0" dirty="0" smtClean="0">
                          <a:ln>
                            <a:noFill/>
                          </a:ln>
                          <a:solidFill>
                            <a:schemeClr val="tx1"/>
                          </a:solidFill>
                          <a:effectLst/>
                          <a:latin typeface="+mn-lt"/>
                          <a:cs typeface="Times New Roman" pitchFamily="18" charset="0"/>
                        </a:rPr>
                        <a:t>M</a:t>
                      </a:r>
                      <a:r>
                        <a:rPr kumimoji="0" lang="el-GR" sz="1600" b="1" i="0" u="none" strike="noStrike" cap="none" normalizeH="0" baseline="0" dirty="0" err="1" smtClean="0">
                          <a:ln>
                            <a:noFill/>
                          </a:ln>
                          <a:solidFill>
                            <a:schemeClr val="tx1"/>
                          </a:solidFill>
                          <a:effectLst/>
                          <a:latin typeface="+mn-lt"/>
                          <a:cs typeface="Times New Roman" pitchFamily="18" charset="0"/>
                        </a:rPr>
                        <a:t>ήτρα</a:t>
                      </a:r>
                      <a:r>
                        <a:rPr kumimoji="0" lang="el-GR" sz="1600" b="1" i="0" u="none" strike="noStrike" cap="none" normalizeH="0" baseline="0" dirty="0" smtClean="0">
                          <a:ln>
                            <a:noFill/>
                          </a:ln>
                          <a:solidFill>
                            <a:schemeClr val="tx1"/>
                          </a:solidFill>
                          <a:effectLst/>
                          <a:latin typeface="+mn-lt"/>
                          <a:cs typeface="Times New Roman" pitchFamily="18" charset="0"/>
                        </a:rPr>
                        <a:t> του </a:t>
                      </a:r>
                      <a:r>
                        <a:rPr kumimoji="0" lang="el-GR" sz="1600" b="1" i="0" u="none" strike="noStrike" cap="none" normalizeH="0" baseline="0" dirty="0" err="1" smtClean="0">
                          <a:ln>
                            <a:noFill/>
                          </a:ln>
                          <a:solidFill>
                            <a:schemeClr val="tx1"/>
                          </a:solidFill>
                          <a:effectLst/>
                          <a:latin typeface="+mn-lt"/>
                          <a:cs typeface="Times New Roman" pitchFamily="18" charset="0"/>
                        </a:rPr>
                        <a:t>Άδη</a:t>
                      </a:r>
                      <a:r>
                        <a:rPr kumimoji="0" lang="el-GR" sz="1600" b="1" i="0" u="none" strike="noStrike" cap="none" normalizeH="0" baseline="0" dirty="0" smtClean="0">
                          <a:ln>
                            <a:noFill/>
                          </a:ln>
                          <a:solidFill>
                            <a:schemeClr val="tx1"/>
                          </a:solidFill>
                          <a:effectLst/>
                          <a:latin typeface="+mn-lt"/>
                          <a:cs typeface="Times New Roman" pitchFamily="18" charset="0"/>
                        </a:rPr>
                        <a:t> (ΤΡΟΜΟΣ ΘΑΝΑΤΟΥ)</a:t>
                      </a: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4: 5-11: Ο ΙΩΝΑΣ -Ο ΘΕΟΣ ΜΕ ΤΟ ΕΛΕΟΣ (= ΜΗΤΡΙΚΑ ΣΠΛΑΧΝΑ) ΓΙΑ ΟΛΟΥΣ</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Στην πύλη της Πόλης</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Στην έρημο</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cs typeface="Times New Roman" pitchFamily="18" charset="0"/>
                        </a:rPr>
                        <a:t>ΤΟ ΤΕΛΟΣ ΠΑΡΑΜΕΝΕΙ ΑΝΟΙΚΤΟ </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(όπως και στο </a:t>
                      </a:r>
                      <a:r>
                        <a:rPr kumimoji="0" lang="el-GR" sz="1200" b="0" i="1" u="none" strike="noStrike" cap="none" normalizeH="0" baseline="0" dirty="0" smtClean="0">
                          <a:ln>
                            <a:noFill/>
                          </a:ln>
                          <a:solidFill>
                            <a:schemeClr val="tx1"/>
                          </a:solidFill>
                          <a:effectLst/>
                          <a:latin typeface="+mn-lt"/>
                          <a:cs typeface="Times New Roman" pitchFamily="18" charset="0"/>
                        </a:rPr>
                        <a:t>Κατά Μάρκον </a:t>
                      </a:r>
                      <a:r>
                        <a:rPr kumimoji="0" lang="el-GR" sz="1200" b="0" i="0" u="none" strike="noStrike" cap="none" normalizeH="0" baseline="0" dirty="0" smtClean="0">
                          <a:ln>
                            <a:noFill/>
                          </a:ln>
                          <a:solidFill>
                            <a:schemeClr val="tx1"/>
                          </a:solidFill>
                          <a:effectLst/>
                          <a:latin typeface="+mn-lt"/>
                          <a:cs typeface="Times New Roman" pitchFamily="18" charset="0"/>
                        </a:rPr>
                        <a:t>ή τις </a:t>
                      </a:r>
                      <a:r>
                        <a:rPr kumimoji="0" lang="el-GR" sz="1200" b="0" i="1" u="none" strike="noStrike" cap="none" normalizeH="0" baseline="0" dirty="0" smtClean="0">
                          <a:ln>
                            <a:noFill/>
                          </a:ln>
                          <a:solidFill>
                            <a:schemeClr val="tx1"/>
                          </a:solidFill>
                          <a:effectLst/>
                          <a:latin typeface="+mn-lt"/>
                          <a:cs typeface="Times New Roman" pitchFamily="18" charset="0"/>
                        </a:rPr>
                        <a:t>Πράξεις</a:t>
                      </a:r>
                      <a:r>
                        <a:rPr kumimoji="0" lang="el-GR" sz="1200" b="0" i="0" u="none" strike="noStrike" cap="none" normalizeH="0" baseline="0" dirty="0" smtClean="0">
                          <a:ln>
                            <a:noFill/>
                          </a:ln>
                          <a:solidFill>
                            <a:schemeClr val="tx1"/>
                          </a:solidFill>
                          <a:effectLst/>
                          <a:latin typeface="+mn-lt"/>
                          <a:cs typeface="Times New Roman" pitchFamily="18" charset="0"/>
                        </a:rPr>
                        <a:t>/το Δίτομο Έργο του Λουκά Προς Θεόφιλο)</a:t>
                      </a:r>
                    </a:p>
                  </a:txBody>
                  <a:tcPr marL="61784" marR="61784" marT="0" marB="0" horzOverflow="overflow"/>
                </a:tc>
              </a:tr>
            </a:tbl>
          </a:graphicData>
        </a:graphic>
      </p:graphicFrame>
      <p:sp>
        <p:nvSpPr>
          <p:cNvPr id="4" name="TextBox 3"/>
          <p:cNvSpPr txBox="1"/>
          <p:nvPr/>
        </p:nvSpPr>
        <p:spPr>
          <a:xfrm>
            <a:off x="8676456" y="6093296"/>
            <a:ext cx="288032" cy="288032"/>
          </a:xfrm>
          <a:prstGeom prst="rect">
            <a:avLst/>
          </a:prstGeom>
        </p:spPr>
        <p:txBody>
          <a:bodyPr vert="horz" wrap="square" lIns="91440" tIns="45720" rIns="91440" bIns="45720" rtlCol="0" anchor="ctr">
            <a:normAutofit fontScale="85000" lnSpcReduction="20000"/>
          </a:bodyPr>
          <a:lstStyle/>
          <a:p>
            <a:pPr algn="ctr"/>
            <a:r>
              <a:rPr lang="el-GR" dirty="0" smtClean="0"/>
              <a:t>1</a:t>
            </a:r>
          </a:p>
        </p:txBody>
      </p:sp>
    </p:spTree>
    <p:extLst>
      <p:ext uri="{BB962C8B-B14F-4D97-AF65-F5344CB8AC3E}">
        <p14:creationId xmlns:p14="http://schemas.microsoft.com/office/powerpoint/2010/main" val="37530171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0F2B7B0-14FC-4974-9F6A-9A6B38F0572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2162</TotalTime>
  <Words>4575</Words>
  <Application>Microsoft Office PowerPoint</Application>
  <PresentationFormat>Προβολή στην οθόνη (4:3)</PresentationFormat>
  <Paragraphs>271</Paragraphs>
  <Slides>45</Slides>
  <Notes>14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45</vt:i4>
      </vt:variant>
    </vt:vector>
  </HeadingPairs>
  <TitlesOfParts>
    <vt:vector size="51" baseType="lpstr">
      <vt:lpstr>ＭＳ Ｐゴシック</vt:lpstr>
      <vt:lpstr>Arial</vt:lpstr>
      <vt:lpstr>Calibri</vt:lpstr>
      <vt:lpstr>Times New Roman</vt:lpstr>
      <vt:lpstr>Wingdings</vt:lpstr>
      <vt:lpstr>Θέμα του Office</vt:lpstr>
      <vt:lpstr>Χριστολογικές Μαρτυρίες της Παλαιάς Διαθήκης</vt:lpstr>
      <vt:lpstr>ΙΩΝΑΣ</vt:lpstr>
      <vt:lpstr>Ι. ΤΙ ΣΗΜΑΙΝΕΙ ΤΟ ΟΝΟΜΑ ΤΟΥ;;;</vt:lpstr>
      <vt:lpstr>ΙΙ. Ο ΠΡΟΦΗΤΗΣ: ΧΩΡΟΧΡΟΝΟΣ ΤΟΥ ΒΙΟΥ ΚΑΙ ΤΗΣ ΠΟΛΙΤΕΙΑΣ ΤΟΥ</vt:lpstr>
      <vt:lpstr>Παρουσίαση του PowerPoint</vt:lpstr>
      <vt:lpstr>ΙΙ. ΧΩΡΟΧΡΟΝΟΣ ΣΥΓΓΡΑΦΗΣ ΤΟΥ ΒΙΒΛΙΟΥ</vt:lpstr>
      <vt:lpstr>ΙΙΙ. ΘΕΣΗ ΣΤΟΝ ΚΑΝΟΝΑ «κατάλογο των βιβλίων της Α.Γ. και του Δωδεκαπρόφητου». Τυχαία;;;;</vt:lpstr>
      <vt:lpstr>ΙV. ΜΕΤΑΦΡΑΣΗ ΤΩΝ ΕΒΔΟΜΗΚΟΝΤΑ (Ο’/LΧΧ)</vt:lpstr>
      <vt:lpstr>Παρουσίαση του PowerPoint</vt:lpstr>
      <vt:lpstr>Κι όμως!!!</vt:lpstr>
      <vt:lpstr>Παρουσίαση του PowerPoint</vt:lpstr>
      <vt:lpstr>ΑΛΛΑΓΗ-ΕΠΙΣΤΡΟΦΗ</vt:lpstr>
      <vt:lpstr>ΠΟΛΛΑ ΕΡΩΤΗΜΑΤΑ ΚΑΙ ΕΝΑ ΤΕΛΟΣ … ΑΝΟΙΚΤΟ!</vt:lpstr>
      <vt:lpstr>Παρουσίαση του PowerPoint</vt:lpstr>
      <vt:lpstr>Παρουσίαση του PowerPoint</vt:lpstr>
      <vt:lpstr>Μηνύματα του Ιωνά</vt:lpstr>
      <vt:lpstr>Μηνύματα του Ιωνά [2]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ΙΩΝΑΣ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ΒΙΒΛΙΟΓΡΑΦΙΑ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(1/6) </vt:lpstr>
      <vt:lpstr>Σημείωμα Χρήσης Έργων Τρίτων (2/6) </vt:lpstr>
      <vt:lpstr>Σημείωμα Χρήσης Έργων Τρίτων (3/6) </vt:lpstr>
      <vt:lpstr>Σημείωμα Χρήσης Έργων Τρίτων (4/6) </vt:lpstr>
      <vt:lpstr>Σημείωμα Χρήσης Έργων Τρίτων (5/6) </vt:lpstr>
      <vt:lpstr>Σημείωμα Χρήσης Έργων Τρίτων (6/6)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265</cp:revision>
  <dcterms:created xsi:type="dcterms:W3CDTF">2012-09-06T09:03:05Z</dcterms:created>
  <dcterms:modified xsi:type="dcterms:W3CDTF">2015-10-09T08:29:29Z</dcterms:modified>
</cp:coreProperties>
</file>