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9.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2"/>
  </p:sldMasterIdLst>
  <p:notesMasterIdLst>
    <p:notesMasterId r:id="rId26"/>
  </p:notesMasterIdLst>
  <p:handoutMasterIdLst>
    <p:handoutMasterId r:id="rId27"/>
  </p:handoutMasterIdLst>
  <p:sldIdLst>
    <p:sldId id="292" r:id="rId3"/>
    <p:sldId id="305" r:id="rId4"/>
    <p:sldId id="320" r:id="rId5"/>
    <p:sldId id="321" r:id="rId6"/>
    <p:sldId id="306" r:id="rId7"/>
    <p:sldId id="322" r:id="rId8"/>
    <p:sldId id="323" r:id="rId9"/>
    <p:sldId id="324" r:id="rId10"/>
    <p:sldId id="325" r:id="rId11"/>
    <p:sldId id="326" r:id="rId12"/>
    <p:sldId id="327" r:id="rId13"/>
    <p:sldId id="328" r:id="rId14"/>
    <p:sldId id="329" r:id="rId15"/>
    <p:sldId id="330" r:id="rId16"/>
    <p:sldId id="331" r:id="rId17"/>
    <p:sldId id="295" r:id="rId18"/>
    <p:sldId id="296" r:id="rId19"/>
    <p:sldId id="297" r:id="rId20"/>
    <p:sldId id="298" r:id="rId21"/>
    <p:sldId id="299" r:id="rId22"/>
    <p:sldId id="300" r:id="rId23"/>
    <p:sldId id="301" r:id="rId24"/>
    <p:sldId id="332" r:id="rId25"/>
  </p:sldIdLst>
  <p:sldSz cx="9144000" cy="6858000" type="screen4x3"/>
  <p:notesSz cx="6858000" cy="9144000"/>
  <p:custDataLst>
    <p:tags r:id="rId28"/>
  </p:custDataLst>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5pPr>
    <a:lvl6pPr marL="2286000" algn="l" defTabSz="914400" rtl="0" eaLnBrk="1" latinLnBrk="0" hangingPunct="1">
      <a:defRPr kern="1200">
        <a:solidFill>
          <a:schemeClr val="tx1"/>
        </a:solidFill>
        <a:latin typeface="Tahoma" panose="020B0604030504040204" pitchFamily="34" charset="0"/>
        <a:ea typeface="+mn-ea"/>
        <a:cs typeface="+mn-cs"/>
      </a:defRPr>
    </a:lvl6pPr>
    <a:lvl7pPr marL="2743200" algn="l" defTabSz="914400" rtl="0" eaLnBrk="1" latinLnBrk="0" hangingPunct="1">
      <a:defRPr kern="1200">
        <a:solidFill>
          <a:schemeClr val="tx1"/>
        </a:solidFill>
        <a:latin typeface="Tahoma" panose="020B0604030504040204" pitchFamily="34" charset="0"/>
        <a:ea typeface="+mn-ea"/>
        <a:cs typeface="+mn-cs"/>
      </a:defRPr>
    </a:lvl7pPr>
    <a:lvl8pPr marL="3200400" algn="l" defTabSz="914400" rtl="0" eaLnBrk="1" latinLnBrk="0" hangingPunct="1">
      <a:defRPr kern="1200">
        <a:solidFill>
          <a:schemeClr val="tx1"/>
        </a:solidFill>
        <a:latin typeface="Tahoma" panose="020B0604030504040204" pitchFamily="34" charset="0"/>
        <a:ea typeface="+mn-ea"/>
        <a:cs typeface="+mn-cs"/>
      </a:defRPr>
    </a:lvl8pPr>
    <a:lvl9pPr marL="3657600" algn="l" defTabSz="914400" rtl="0" eaLnBrk="1" latinLnBrk="0" hangingPunct="1">
      <a:defRPr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432" userDrawn="1">
          <p15:clr>
            <a:srgbClr val="A4A3A4"/>
          </p15:clr>
        </p15:guide>
        <p15:guide id="2" pos="283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FCC00"/>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79" autoAdjust="0"/>
  </p:normalViewPr>
  <p:slideViewPr>
    <p:cSldViewPr showGuides="1">
      <p:cViewPr varScale="1">
        <p:scale>
          <a:sx n="80" d="100"/>
          <a:sy n="80" d="100"/>
        </p:scale>
        <p:origin x="1140" y="78"/>
      </p:cViewPr>
      <p:guideLst>
        <p:guide orient="horz" pos="2432"/>
        <p:guide pos="283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10.vml.rels><?xml version="1.0" encoding="UTF-8" standalone="yes"?>
<Relationships xmlns="http://schemas.openxmlformats.org/package/2006/relationships"><Relationship Id="rId8" Type="http://schemas.openxmlformats.org/officeDocument/2006/relationships/image" Target="../media/image39.wmf"/><Relationship Id="rId3" Type="http://schemas.openxmlformats.org/officeDocument/2006/relationships/image" Target="../media/image34.png"/><Relationship Id="rId7" Type="http://schemas.openxmlformats.org/officeDocument/2006/relationships/image" Target="../media/image38.wmf"/><Relationship Id="rId2" Type="http://schemas.openxmlformats.org/officeDocument/2006/relationships/image" Target="../media/image33.png"/><Relationship Id="rId1" Type="http://schemas.openxmlformats.org/officeDocument/2006/relationships/image" Target="../media/image32.png"/><Relationship Id="rId6" Type="http://schemas.openxmlformats.org/officeDocument/2006/relationships/image" Target="../media/image37.wmf"/><Relationship Id="rId5" Type="http://schemas.openxmlformats.org/officeDocument/2006/relationships/image" Target="../media/image36.wmf"/><Relationship Id="rId10" Type="http://schemas.openxmlformats.org/officeDocument/2006/relationships/image" Target="../media/image41.wmf"/><Relationship Id="rId4" Type="http://schemas.openxmlformats.org/officeDocument/2006/relationships/image" Target="../media/image35.wmf"/><Relationship Id="rId9" Type="http://schemas.openxmlformats.org/officeDocument/2006/relationships/image" Target="../media/image40.wmf"/></Relationships>
</file>

<file path=ppt/drawings/_rels/vmlDrawing11.v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wmf"/><Relationship Id="rId2" Type="http://schemas.openxmlformats.org/officeDocument/2006/relationships/image" Target="../media/image43.png"/><Relationship Id="rId1" Type="http://schemas.openxmlformats.org/officeDocument/2006/relationships/image" Target="../media/image42.png"/><Relationship Id="rId6" Type="http://schemas.openxmlformats.org/officeDocument/2006/relationships/image" Target="../media/image47.wmf"/><Relationship Id="rId5" Type="http://schemas.openxmlformats.org/officeDocument/2006/relationships/image" Target="../media/image46.wmf"/><Relationship Id="rId4" Type="http://schemas.openxmlformats.org/officeDocument/2006/relationships/image" Target="../media/image45.png"/></Relationships>
</file>

<file path=ppt/drawings/_rels/vmlDrawing12.v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wmf"/><Relationship Id="rId7" Type="http://schemas.openxmlformats.org/officeDocument/2006/relationships/image" Target="../media/image56.png"/><Relationship Id="rId2" Type="http://schemas.openxmlformats.org/officeDocument/2006/relationships/image" Target="../media/image51.wmf"/><Relationship Id="rId1" Type="http://schemas.openxmlformats.org/officeDocument/2006/relationships/image" Target="../media/image50.png"/><Relationship Id="rId6" Type="http://schemas.openxmlformats.org/officeDocument/2006/relationships/image" Target="../media/image55.wmf"/><Relationship Id="rId5" Type="http://schemas.openxmlformats.org/officeDocument/2006/relationships/image" Target="../media/image54.wmf"/><Relationship Id="rId4" Type="http://schemas.openxmlformats.org/officeDocument/2006/relationships/image" Target="../media/image53.png"/></Relationships>
</file>

<file path=ppt/drawings/_rels/vmlDrawing13.vml.rels><?xml version="1.0" encoding="UTF-8" standalone="yes"?>
<Relationships xmlns="http://schemas.openxmlformats.org/package/2006/relationships"><Relationship Id="rId8" Type="http://schemas.openxmlformats.org/officeDocument/2006/relationships/image" Target="../media/image65.wmf"/><Relationship Id="rId13" Type="http://schemas.openxmlformats.org/officeDocument/2006/relationships/image" Target="../media/image70.wmf"/><Relationship Id="rId3" Type="http://schemas.openxmlformats.org/officeDocument/2006/relationships/image" Target="../media/image60.wmf"/><Relationship Id="rId7" Type="http://schemas.openxmlformats.org/officeDocument/2006/relationships/image" Target="../media/image64.wmf"/><Relationship Id="rId12" Type="http://schemas.openxmlformats.org/officeDocument/2006/relationships/image" Target="../media/image69.wmf"/><Relationship Id="rId2" Type="http://schemas.openxmlformats.org/officeDocument/2006/relationships/image" Target="../media/image59.wmf"/><Relationship Id="rId1" Type="http://schemas.openxmlformats.org/officeDocument/2006/relationships/image" Target="../media/image58.png"/><Relationship Id="rId6" Type="http://schemas.openxmlformats.org/officeDocument/2006/relationships/image" Target="../media/image63.wmf"/><Relationship Id="rId11" Type="http://schemas.openxmlformats.org/officeDocument/2006/relationships/image" Target="../media/image68.wmf"/><Relationship Id="rId5" Type="http://schemas.openxmlformats.org/officeDocument/2006/relationships/image" Target="../media/image62.wmf"/><Relationship Id="rId10" Type="http://schemas.openxmlformats.org/officeDocument/2006/relationships/image" Target="../media/image67.wmf"/><Relationship Id="rId4" Type="http://schemas.openxmlformats.org/officeDocument/2006/relationships/image" Target="../media/image61.wmf"/><Relationship Id="rId9" Type="http://schemas.openxmlformats.org/officeDocument/2006/relationships/image" Target="../media/image66.wmf"/><Relationship Id="rId14" Type="http://schemas.openxmlformats.org/officeDocument/2006/relationships/image" Target="../media/image71.wmf"/></Relationships>
</file>

<file path=ppt/drawings/_rels/vmlDrawing14.v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wmf"/><Relationship Id="rId7" Type="http://schemas.openxmlformats.org/officeDocument/2006/relationships/image" Target="../media/image78.png"/><Relationship Id="rId2" Type="http://schemas.openxmlformats.org/officeDocument/2006/relationships/image" Target="../media/image73.wmf"/><Relationship Id="rId1" Type="http://schemas.openxmlformats.org/officeDocument/2006/relationships/image" Target="../media/image72.png"/><Relationship Id="rId6" Type="http://schemas.openxmlformats.org/officeDocument/2006/relationships/image" Target="../media/image77.wmf"/><Relationship Id="rId5" Type="http://schemas.openxmlformats.org/officeDocument/2006/relationships/image" Target="../media/image76.wmf"/><Relationship Id="rId4" Type="http://schemas.openxmlformats.org/officeDocument/2006/relationships/image" Target="../media/image75.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5.png"/></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png"/><Relationship Id="rId1" Type="http://schemas.openxmlformats.org/officeDocument/2006/relationships/image" Target="../media/image9.png"/></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image" Target="../media/image10.png"/></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png"/><Relationship Id="rId4" Type="http://schemas.openxmlformats.org/officeDocument/2006/relationships/image" Target="../media/image16.png"/></Relationships>
</file>

<file path=ppt/drawings/_rels/vmlDrawing7.vml.rels><?xml version="1.0" encoding="UTF-8" standalone="yes"?>
<Relationships xmlns="http://schemas.openxmlformats.org/package/2006/relationships"><Relationship Id="rId8" Type="http://schemas.openxmlformats.org/officeDocument/2006/relationships/image" Target="../media/image24.wmf"/><Relationship Id="rId3" Type="http://schemas.openxmlformats.org/officeDocument/2006/relationships/image" Target="../media/image19.wmf"/><Relationship Id="rId7" Type="http://schemas.openxmlformats.org/officeDocument/2006/relationships/image" Target="../media/image23.wmf"/><Relationship Id="rId2" Type="http://schemas.openxmlformats.org/officeDocument/2006/relationships/image" Target="../media/image18.wmf"/><Relationship Id="rId1" Type="http://schemas.openxmlformats.org/officeDocument/2006/relationships/image" Target="../media/image17.png"/><Relationship Id="rId6" Type="http://schemas.openxmlformats.org/officeDocument/2006/relationships/image" Target="../media/image22.wmf"/><Relationship Id="rId5" Type="http://schemas.openxmlformats.org/officeDocument/2006/relationships/image" Target="../media/image21.wmf"/><Relationship Id="rId4" Type="http://schemas.openxmlformats.org/officeDocument/2006/relationships/image" Target="../media/image20.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17.png"/><Relationship Id="rId4" Type="http://schemas.openxmlformats.org/officeDocument/2006/relationships/image" Target="../media/image26.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wmf"/><Relationship Id="rId1" Type="http://schemas.openxmlformats.org/officeDocument/2006/relationships/image" Target="../media/image27.wmf"/><Relationship Id="rId5" Type="http://schemas.openxmlformats.org/officeDocument/2006/relationships/image" Target="../media/image31.wmf"/><Relationship Id="rId4" Type="http://schemas.openxmlformats.org/officeDocument/2006/relationships/image" Target="../media/image3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5363" name="Rectangle 3"/>
          <p:cNvSpPr>
            <a:spLocks noGrp="1" noChangeArrowheads="1"/>
          </p:cNvSpPr>
          <p:nvPr>
            <p:ph type="dt" sz="quarter"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l-GR"/>
          </a:p>
        </p:txBody>
      </p:sp>
      <p:sp>
        <p:nvSpPr>
          <p:cNvPr id="15364" name="Rectangle 4"/>
          <p:cNvSpPr>
            <a:spLocks noGrp="1" noChangeArrowheads="1"/>
          </p:cNvSpPr>
          <p:nvPr>
            <p:ph type="ftr" sz="quarter" idx="2"/>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5365" name="Rectangle 5"/>
          <p:cNvSpPr>
            <a:spLocks noGrp="1" noChangeArrowheads="1"/>
          </p:cNvSpPr>
          <p:nvPr>
            <p:ph type="sldNum" sz="quarter" idx="3"/>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pPr>
              <a:defRPr/>
            </a:pPr>
            <a:fld id="{BD74FBCE-5254-469D-B221-094E2F9DBFE1}" type="slidenum">
              <a:rPr lang="el-GR" altLang="el-GR"/>
              <a:pPr>
                <a:defRPr/>
              </a:pPr>
              <a:t>‹#›</a:t>
            </a:fld>
            <a:endParaRPr lang="el-GR" altLang="el-GR"/>
          </a:p>
        </p:txBody>
      </p:sp>
    </p:spTree>
    <p:extLst>
      <p:ext uri="{BB962C8B-B14F-4D97-AF65-F5344CB8AC3E}">
        <p14:creationId xmlns:p14="http://schemas.microsoft.com/office/powerpoint/2010/main" val="17373858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7411" name="Rectangle 3"/>
          <p:cNvSpPr>
            <a:spLocks noGrp="1" noChangeArrowheads="1"/>
          </p:cNvSpPr>
          <p:nvPr>
            <p:ph type="dt"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l-GR"/>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p:cNvSpPr>
            <a:spLocks noGrp="1" noChangeArrowheads="1"/>
          </p:cNvSpPr>
          <p:nvPr>
            <p:ph type="body" sz="quarter" idx="3"/>
          </p:nvPr>
        </p:nvSpPr>
        <p:spPr bwMode="auto">
          <a:xfrm>
            <a:off x="914400" y="4343400"/>
            <a:ext cx="5029200" cy="41148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l-GR" noProof="0" smtClean="0"/>
              <a:t>Κάντε κλικ για επεξεργασία των στυλ κειμένου στο υπόδειγμα</a:t>
            </a:r>
          </a:p>
          <a:p>
            <a:pPr lvl="1"/>
            <a:r>
              <a:rPr lang="el-GR" noProof="0" smtClean="0"/>
              <a:t>Δεύτερο επίπεδο</a:t>
            </a:r>
          </a:p>
          <a:p>
            <a:pPr lvl="2"/>
            <a:r>
              <a:rPr lang="el-GR" noProof="0" smtClean="0"/>
              <a:t>Τρίτο επίπεδο</a:t>
            </a:r>
          </a:p>
          <a:p>
            <a:pPr lvl="3"/>
            <a:r>
              <a:rPr lang="el-GR" noProof="0" smtClean="0"/>
              <a:t>Τέταρτο επίπεδο</a:t>
            </a:r>
          </a:p>
          <a:p>
            <a:pPr lvl="4"/>
            <a:r>
              <a:rPr lang="el-GR" noProof="0" smtClean="0"/>
              <a:t>Πέμπτο επίπεδο</a:t>
            </a:r>
          </a:p>
        </p:txBody>
      </p:sp>
      <p:sp>
        <p:nvSpPr>
          <p:cNvPr id="17414" name="Rectangle 6"/>
          <p:cNvSpPr>
            <a:spLocks noGrp="1" noChangeArrowheads="1"/>
          </p:cNvSpPr>
          <p:nvPr>
            <p:ph type="ftr" sz="quarter" idx="4"/>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7415" name="Rectangle 7"/>
          <p:cNvSpPr>
            <a:spLocks noGrp="1" noChangeArrowheads="1"/>
          </p:cNvSpPr>
          <p:nvPr>
            <p:ph type="sldNum" sz="quarter" idx="5"/>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pPr>
              <a:defRPr/>
            </a:pPr>
            <a:fld id="{A77E60DF-347A-4ECD-8CCA-AF35A6BA6C1C}" type="slidenum">
              <a:rPr lang="el-GR" altLang="el-GR"/>
              <a:pPr>
                <a:defRPr/>
              </a:pPr>
              <a:t>‹#›</a:t>
            </a:fld>
            <a:endParaRPr lang="el-GR" altLang="el-GR"/>
          </a:p>
        </p:txBody>
      </p:sp>
    </p:spTree>
    <p:extLst>
      <p:ext uri="{BB962C8B-B14F-4D97-AF65-F5344CB8AC3E}">
        <p14:creationId xmlns:p14="http://schemas.microsoft.com/office/powerpoint/2010/main" val="40846354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Θέση εικόνας διαφάνειας 1"/>
          <p:cNvSpPr>
            <a:spLocks noGrp="1" noRot="1" noChangeAspect="1" noTextEdit="1"/>
          </p:cNvSpPr>
          <p:nvPr>
            <p:ph type="sldImg"/>
          </p:nvPr>
        </p:nvSpPr>
        <p:spPr>
          <a:ln/>
        </p:spPr>
      </p:sp>
      <p:sp>
        <p:nvSpPr>
          <p:cNvPr id="16387"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pPr marL="171450" indent="-171450">
              <a:buFontTx/>
              <a:buChar char="•"/>
            </a:pPr>
            <a:endParaRPr lang="el-GR" altLang="el-GR" smtClean="0">
              <a:solidFill>
                <a:srgbClr val="FF0000"/>
              </a:solidFill>
            </a:endParaRPr>
          </a:p>
        </p:txBody>
      </p:sp>
    </p:spTree>
    <p:extLst>
      <p:ext uri="{BB962C8B-B14F-4D97-AF65-F5344CB8AC3E}">
        <p14:creationId xmlns:p14="http://schemas.microsoft.com/office/powerpoint/2010/main" val="580862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Θέση εικόνας διαφάνειας 1"/>
          <p:cNvSpPr>
            <a:spLocks noGrp="1" noRot="1" noChangeAspect="1" noTextEdit="1"/>
          </p:cNvSpPr>
          <p:nvPr>
            <p:ph type="sldImg"/>
          </p:nvPr>
        </p:nvSpPr>
        <p:spPr>
          <a:ln/>
        </p:spPr>
      </p:sp>
      <p:sp>
        <p:nvSpPr>
          <p:cNvPr id="60419"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pPr marL="171450" indent="-171450">
              <a:buFontTx/>
              <a:buChar char="•"/>
            </a:pPr>
            <a:endParaRPr lang="el-GR" altLang="el-GR" smtClean="0"/>
          </a:p>
        </p:txBody>
      </p:sp>
      <p:sp>
        <p:nvSpPr>
          <p:cNvPr id="60420" name="Θέση αριθμού διαφάνειας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99DBD623-2513-4AD0-AF6F-160A32DA6252}" type="slidenum">
              <a:rPr lang="el-GR" altLang="el-GR" smtClean="0">
                <a:latin typeface="Times New Roman" panose="02020603050405020304" pitchFamily="18" charset="0"/>
              </a:rPr>
              <a:pPr/>
              <a:t>17</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832263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6246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F5AF7DFA-D67B-4DBE-B360-9828693EFC06}" type="slidenum">
              <a:rPr lang="el-GR" altLang="el-GR" smtClean="0">
                <a:latin typeface="Times New Roman" panose="02020603050405020304" pitchFamily="18" charset="0"/>
              </a:rPr>
              <a:pPr/>
              <a:t>18</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4255735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6451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155E6DD4-9525-42CF-9BAD-F6410158E92D}" type="slidenum">
              <a:rPr lang="el-GR" altLang="el-GR" smtClean="0">
                <a:latin typeface="Times New Roman" panose="02020603050405020304" pitchFamily="18" charset="0"/>
              </a:rPr>
              <a:pPr/>
              <a:t>19</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18970551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6656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577C587A-41FD-425A-8E3D-3FDC24C05D63}" type="slidenum">
              <a:rPr lang="el-GR" altLang="el-GR" smtClean="0">
                <a:latin typeface="Times New Roman" panose="02020603050405020304" pitchFamily="18" charset="0"/>
              </a:rPr>
              <a:pPr/>
              <a:t>20</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17387104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Tree>
    <p:extLst>
      <p:ext uri="{BB962C8B-B14F-4D97-AF65-F5344CB8AC3E}">
        <p14:creationId xmlns:p14="http://schemas.microsoft.com/office/powerpoint/2010/main" val="31765638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Tree>
    <p:extLst>
      <p:ext uri="{BB962C8B-B14F-4D97-AF65-F5344CB8AC3E}">
        <p14:creationId xmlns:p14="http://schemas.microsoft.com/office/powerpoint/2010/main" val="15863259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7270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DF202287-FBA4-46C1-B7EB-4AA4FD48BA27}" type="slidenum">
              <a:rPr lang="el-GR" altLang="el-GR" smtClean="0">
                <a:latin typeface="Times New Roman" panose="02020603050405020304" pitchFamily="18" charset="0"/>
              </a:rPr>
              <a:pPr/>
              <a:t>23</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799228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dirty="0"/>
          </a:p>
        </p:txBody>
      </p:sp>
    </p:spTree>
    <p:extLst>
      <p:ext uri="{BB962C8B-B14F-4D97-AF65-F5344CB8AC3E}">
        <p14:creationId xmlns:p14="http://schemas.microsoft.com/office/powerpoint/2010/main" val="338498502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B8D8D9AF-ABEB-4DB2-A9A7-7565346C194D}" type="slidenum">
              <a:rPr lang="el-GR" smtClean="0">
                <a:solidFill>
                  <a:srgbClr val="5075BC"/>
                </a:solidFill>
              </a:rPr>
              <a:pPr algn="ctr">
                <a:defRPr/>
              </a:pPr>
              <a:t>‹#›</a:t>
            </a:fld>
            <a:endParaRPr lang="el-GR" dirty="0">
              <a:solidFill>
                <a:srgbClr val="5075BC"/>
              </a:solidFill>
            </a:endParaRPr>
          </a:p>
        </p:txBody>
      </p:sp>
      <p:sp>
        <p:nvSpPr>
          <p:cNvPr id="5" name="2 - Θέση υποσέλιδου"/>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5: Διαφορικοί Ενισχυτές </a:t>
            </a:r>
            <a:endParaRPr lang="el-GR" sz="1000" dirty="0">
              <a:solidFill>
                <a:srgbClr val="5075BC"/>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56446857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47873979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47891D65-4FD5-4C9E-8125-9533E90E911E}" type="slidenum">
              <a:rPr lang="el-GR" smtClean="0">
                <a:solidFill>
                  <a:srgbClr val="5075BC"/>
                </a:solidFill>
              </a:rPr>
              <a:pPr algn="ctr">
                <a:defRPr/>
              </a:pPr>
              <a:t>‹#›</a:t>
            </a:fld>
            <a:endParaRPr lang="el-GR" dirty="0">
              <a:solidFill>
                <a:srgbClr val="5075BC"/>
              </a:solidFill>
            </a:endParaRPr>
          </a:p>
        </p:txBody>
      </p:sp>
      <p:sp>
        <p:nvSpPr>
          <p:cNvPr id="5"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5: Διαφορικοί Ενισχυτές </a:t>
            </a:r>
            <a:endParaRPr lang="el-GR" sz="1000" dirty="0">
              <a:solidFill>
                <a:srgbClr val="5075BC"/>
              </a:solidFill>
            </a:endParaRPr>
          </a:p>
        </p:txBody>
      </p:sp>
      <p:pic>
        <p:nvPicPr>
          <p:cNvPr id="6" name="Picture 5"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Tree>
    <p:extLst>
      <p:ext uri="{BB962C8B-B14F-4D97-AF65-F5344CB8AC3E}">
        <p14:creationId xmlns:p14="http://schemas.microsoft.com/office/powerpoint/2010/main" val="2474460940"/>
      </p:ext>
    </p:extLst>
  </p:cSld>
  <p:clrMapOvr>
    <a:masterClrMapping/>
  </p:clrMapOvr>
  <p:transition/>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267096805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5D3FB25A-BBC0-4EA0-8774-A73A77F43FCC}" type="slidenum">
              <a:rPr lang="el-GR" smtClean="0">
                <a:solidFill>
                  <a:srgbClr val="5075BC"/>
                </a:solidFill>
              </a:rPr>
              <a:pPr algn="ctr">
                <a:defRPr/>
              </a:pPr>
              <a:t>‹#›</a:t>
            </a:fld>
            <a:endParaRPr lang="el-GR" dirty="0">
              <a:solidFill>
                <a:srgbClr val="5075BC"/>
              </a:solidFill>
            </a:endParaRPr>
          </a:p>
        </p:txBody>
      </p:sp>
      <p:sp>
        <p:nvSpPr>
          <p:cNvPr id="6" name="2 - Θέση υποσέλιδου"/>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5: Διαφορικοί Ενισχυτές </a:t>
            </a:r>
            <a:endParaRPr lang="el-GR" sz="1000" dirty="0">
              <a:solidFill>
                <a:srgbClr val="5075BC"/>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92525128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77B698D3-8E7C-4045-8180-E1488241FE80}" type="slidenum">
              <a:rPr lang="el-GR" smtClean="0">
                <a:solidFill>
                  <a:srgbClr val="5075BC"/>
                </a:solidFill>
              </a:rPr>
              <a:pPr algn="ctr">
                <a:defRPr/>
              </a:pPr>
              <a:t>‹#›</a:t>
            </a:fld>
            <a:endParaRPr lang="el-GR" dirty="0">
              <a:solidFill>
                <a:srgbClr val="5075BC"/>
              </a:solidFill>
            </a:endParaRPr>
          </a:p>
        </p:txBody>
      </p:sp>
      <p:sp>
        <p:nvSpPr>
          <p:cNvPr id="8"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5: Διαφορικοί Ενισχυτές </a:t>
            </a:r>
            <a:endParaRPr lang="el-GR" sz="1000" dirty="0">
              <a:solidFill>
                <a:srgbClr val="5075BC"/>
              </a:solidFill>
            </a:endParaRPr>
          </a:p>
        </p:txBody>
      </p:sp>
      <p:pic>
        <p:nvPicPr>
          <p:cNvPr id="9" name="Picture 8"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89757988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5F80DA4-E160-44DA-A325-2676CE6E8689}" type="slidenum">
              <a:rPr lang="el-GR" smtClean="0">
                <a:solidFill>
                  <a:srgbClr val="5075BC"/>
                </a:solidFill>
              </a:rPr>
              <a:pPr algn="ctr">
                <a:defRPr/>
              </a:pPr>
              <a:t>‹#›</a:t>
            </a:fld>
            <a:endParaRPr lang="el-GR" dirty="0">
              <a:solidFill>
                <a:srgbClr val="5075BC"/>
              </a:solidFill>
            </a:endParaRPr>
          </a:p>
        </p:txBody>
      </p:sp>
      <p:sp>
        <p:nvSpPr>
          <p:cNvPr id="4"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5: Διαφορικοί Ενισχυτές </a:t>
            </a:r>
            <a:endParaRPr lang="el-GR" sz="1000" dirty="0">
              <a:solidFill>
                <a:srgbClr val="5075BC"/>
              </a:solidFill>
            </a:endParaRPr>
          </a:p>
        </p:txBody>
      </p:sp>
      <p:pic>
        <p:nvPicPr>
          <p:cNvPr id="5" name="Picture 4"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Tree>
    <p:extLst>
      <p:ext uri="{BB962C8B-B14F-4D97-AF65-F5344CB8AC3E}">
        <p14:creationId xmlns:p14="http://schemas.microsoft.com/office/powerpoint/2010/main" val="158506128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384881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Περιεχόμενο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18A2BF11-534B-4370-A747-A6DA54A50663}" type="slidenum">
              <a:rPr lang="el-GR" smtClean="0">
                <a:solidFill>
                  <a:srgbClr val="5075BC"/>
                </a:solidFill>
              </a:rPr>
              <a:pPr algn="ctr">
                <a:defRPr/>
              </a:pPr>
              <a:t>‹#›</a:t>
            </a:fld>
            <a:endParaRPr lang="el-GR" dirty="0">
              <a:solidFill>
                <a:srgbClr val="5075BC"/>
              </a:solidFill>
            </a:endParaRPr>
          </a:p>
        </p:txBody>
      </p:sp>
      <p:sp>
        <p:nvSpPr>
          <p:cNvPr id="7"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5: Διαφορικοί Ενισχυτές </a:t>
            </a:r>
            <a:endParaRPr lang="el-GR" sz="1000" dirty="0">
              <a:solidFill>
                <a:srgbClr val="5075BC"/>
              </a:solidFill>
            </a:endParaRPr>
          </a:p>
        </p:txBody>
      </p:sp>
      <p:pic>
        <p:nvPicPr>
          <p:cNvPr id="8" name="Picture 7"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smtClean="0"/>
              <a:t>Στυλ κύριου τίτλου</a:t>
            </a:r>
            <a:endParaRPr lang="el-GR" dirty="0"/>
          </a:p>
        </p:txBody>
      </p:sp>
    </p:spTree>
    <p:extLst>
      <p:ext uri="{BB962C8B-B14F-4D97-AF65-F5344CB8AC3E}">
        <p14:creationId xmlns:p14="http://schemas.microsoft.com/office/powerpoint/2010/main" val="391618503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Εικόνα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AD41766-3C87-4F03-95EB-E8E6D6464939}" type="slidenum">
              <a:rPr lang="el-GR" smtClean="0">
                <a:solidFill>
                  <a:srgbClr val="5075BC"/>
                </a:solidFill>
              </a:rPr>
              <a:pPr algn="ctr">
                <a:defRPr/>
              </a:pPr>
              <a:t>‹#›</a:t>
            </a:fld>
            <a:endParaRPr lang="el-GR" dirty="0">
              <a:solidFill>
                <a:srgbClr val="5075BC"/>
              </a:solidFill>
            </a:endParaRPr>
          </a:p>
        </p:txBody>
      </p:sp>
      <p:sp>
        <p:nvSpPr>
          <p:cNvPr id="6"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5: Διαφορικοί Ενισχυτές </a:t>
            </a:r>
            <a:endParaRPr lang="el-GR" sz="1000" dirty="0">
              <a:solidFill>
                <a:srgbClr val="5075BC"/>
              </a:solidFill>
            </a:endParaRPr>
          </a:p>
        </p:txBody>
      </p:sp>
      <p:pic>
        <p:nvPicPr>
          <p:cNvPr id="7" name="Picture 6"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εικόνα</a:t>
            </a:r>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smtClean="0"/>
              <a:t>Στυλ κύριου τίτλου</a:t>
            </a:r>
            <a:endParaRPr lang="el-GR" dirty="0"/>
          </a:p>
        </p:txBody>
      </p:sp>
    </p:spTree>
    <p:extLst>
      <p:ext uri="{BB962C8B-B14F-4D97-AF65-F5344CB8AC3E}">
        <p14:creationId xmlns:p14="http://schemas.microsoft.com/office/powerpoint/2010/main" val="332100457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Tree>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transition/>
  <p:timing>
    <p:tnLst>
      <p:par>
        <p:cTn id="1" dur="indefinite" restart="never" nodeType="tmRoot"/>
      </p:par>
    </p:tnLst>
  </p:timing>
  <p:hf hdr="0" ftr="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anose="020F0502020204030204" pitchFamily="34" charset="0"/>
        </a:defRPr>
      </a:lvl2pPr>
      <a:lvl3pPr algn="ctr" rtl="0" eaLnBrk="0" fontAlgn="base" hangingPunct="0">
        <a:spcBef>
          <a:spcPct val="0"/>
        </a:spcBef>
        <a:spcAft>
          <a:spcPct val="0"/>
        </a:spcAft>
        <a:defRPr sz="4400">
          <a:solidFill>
            <a:schemeClr val="accent1"/>
          </a:solidFill>
          <a:latin typeface="Calibri" panose="020F0502020204030204" pitchFamily="34" charset="0"/>
        </a:defRPr>
      </a:lvl3pPr>
      <a:lvl4pPr algn="ctr" rtl="0" eaLnBrk="0" fontAlgn="base" hangingPunct="0">
        <a:spcBef>
          <a:spcPct val="0"/>
        </a:spcBef>
        <a:spcAft>
          <a:spcPct val="0"/>
        </a:spcAft>
        <a:defRPr sz="4400">
          <a:solidFill>
            <a:schemeClr val="accent1"/>
          </a:solidFill>
          <a:latin typeface="Calibri" panose="020F0502020204030204" pitchFamily="34" charset="0"/>
        </a:defRPr>
      </a:lvl4pPr>
      <a:lvl5pPr algn="ctr" rtl="0" eaLnBrk="0" fontAlgn="base" hangingPunct="0">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31.bin"/><Relationship Id="rId13" Type="http://schemas.openxmlformats.org/officeDocument/2006/relationships/image" Target="../media/image31.wmf"/><Relationship Id="rId3" Type="http://schemas.openxmlformats.org/officeDocument/2006/relationships/slideLayout" Target="../slideLayouts/slideLayout2.xml"/><Relationship Id="rId7" Type="http://schemas.openxmlformats.org/officeDocument/2006/relationships/image" Target="../media/image28.wmf"/><Relationship Id="rId12" Type="http://schemas.openxmlformats.org/officeDocument/2006/relationships/oleObject" Target="../embeddings/oleObject33.bin"/><Relationship Id="rId2" Type="http://schemas.openxmlformats.org/officeDocument/2006/relationships/tags" Target="../tags/tag11.xml"/><Relationship Id="rId1" Type="http://schemas.openxmlformats.org/officeDocument/2006/relationships/vmlDrawing" Target="../drawings/vmlDrawing9.vml"/><Relationship Id="rId6" Type="http://schemas.openxmlformats.org/officeDocument/2006/relationships/oleObject" Target="../embeddings/oleObject30.bin"/><Relationship Id="rId11" Type="http://schemas.openxmlformats.org/officeDocument/2006/relationships/image" Target="../media/image30.wmf"/><Relationship Id="rId5" Type="http://schemas.openxmlformats.org/officeDocument/2006/relationships/image" Target="../media/image27.wmf"/><Relationship Id="rId10" Type="http://schemas.openxmlformats.org/officeDocument/2006/relationships/oleObject" Target="../embeddings/oleObject32.bin"/><Relationship Id="rId4" Type="http://schemas.openxmlformats.org/officeDocument/2006/relationships/oleObject" Target="../embeddings/oleObject29.bin"/><Relationship Id="rId9" Type="http://schemas.openxmlformats.org/officeDocument/2006/relationships/image" Target="../media/image29.png"/></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36.bin"/><Relationship Id="rId13" Type="http://schemas.openxmlformats.org/officeDocument/2006/relationships/image" Target="../media/image36.wmf"/><Relationship Id="rId18" Type="http://schemas.openxmlformats.org/officeDocument/2006/relationships/oleObject" Target="../embeddings/oleObject41.bin"/><Relationship Id="rId3" Type="http://schemas.openxmlformats.org/officeDocument/2006/relationships/slideLayout" Target="../slideLayouts/slideLayout2.xml"/><Relationship Id="rId21" Type="http://schemas.openxmlformats.org/officeDocument/2006/relationships/image" Target="../media/image40.wmf"/><Relationship Id="rId7" Type="http://schemas.openxmlformats.org/officeDocument/2006/relationships/image" Target="../media/image33.png"/><Relationship Id="rId12" Type="http://schemas.openxmlformats.org/officeDocument/2006/relationships/oleObject" Target="../embeddings/oleObject38.bin"/><Relationship Id="rId17" Type="http://schemas.openxmlformats.org/officeDocument/2006/relationships/image" Target="../media/image38.wmf"/><Relationship Id="rId2" Type="http://schemas.openxmlformats.org/officeDocument/2006/relationships/tags" Target="../tags/tag12.xml"/><Relationship Id="rId16" Type="http://schemas.openxmlformats.org/officeDocument/2006/relationships/oleObject" Target="../embeddings/oleObject40.bin"/><Relationship Id="rId20" Type="http://schemas.openxmlformats.org/officeDocument/2006/relationships/oleObject" Target="../embeddings/oleObject42.bin"/><Relationship Id="rId1" Type="http://schemas.openxmlformats.org/officeDocument/2006/relationships/vmlDrawing" Target="../drawings/vmlDrawing10.vml"/><Relationship Id="rId6" Type="http://schemas.openxmlformats.org/officeDocument/2006/relationships/oleObject" Target="../embeddings/oleObject35.bin"/><Relationship Id="rId11" Type="http://schemas.openxmlformats.org/officeDocument/2006/relationships/image" Target="../media/image35.wmf"/><Relationship Id="rId5" Type="http://schemas.openxmlformats.org/officeDocument/2006/relationships/image" Target="../media/image32.png"/><Relationship Id="rId15" Type="http://schemas.openxmlformats.org/officeDocument/2006/relationships/image" Target="../media/image37.wmf"/><Relationship Id="rId23" Type="http://schemas.openxmlformats.org/officeDocument/2006/relationships/image" Target="../media/image41.wmf"/><Relationship Id="rId10" Type="http://schemas.openxmlformats.org/officeDocument/2006/relationships/oleObject" Target="../embeddings/oleObject37.bin"/><Relationship Id="rId19" Type="http://schemas.openxmlformats.org/officeDocument/2006/relationships/image" Target="../media/image39.wmf"/><Relationship Id="rId4" Type="http://schemas.openxmlformats.org/officeDocument/2006/relationships/oleObject" Target="../embeddings/oleObject34.bin"/><Relationship Id="rId9" Type="http://schemas.openxmlformats.org/officeDocument/2006/relationships/image" Target="../media/image34.png"/><Relationship Id="rId14" Type="http://schemas.openxmlformats.org/officeDocument/2006/relationships/oleObject" Target="../embeddings/oleObject39.bin"/><Relationship Id="rId22" Type="http://schemas.openxmlformats.org/officeDocument/2006/relationships/oleObject" Target="../embeddings/oleObject43.bin"/></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46.bin"/><Relationship Id="rId13" Type="http://schemas.openxmlformats.org/officeDocument/2006/relationships/image" Target="../media/image46.wmf"/><Relationship Id="rId18" Type="http://schemas.openxmlformats.org/officeDocument/2006/relationships/oleObject" Target="../embeddings/oleObject51.bin"/><Relationship Id="rId3" Type="http://schemas.openxmlformats.org/officeDocument/2006/relationships/slideLayout" Target="../slideLayouts/slideLayout2.xml"/><Relationship Id="rId7" Type="http://schemas.openxmlformats.org/officeDocument/2006/relationships/image" Target="../media/image43.png"/><Relationship Id="rId12" Type="http://schemas.openxmlformats.org/officeDocument/2006/relationships/oleObject" Target="../embeddings/oleObject48.bin"/><Relationship Id="rId17" Type="http://schemas.openxmlformats.org/officeDocument/2006/relationships/image" Target="../media/image48.wmf"/><Relationship Id="rId2" Type="http://schemas.openxmlformats.org/officeDocument/2006/relationships/tags" Target="../tags/tag13.xml"/><Relationship Id="rId16" Type="http://schemas.openxmlformats.org/officeDocument/2006/relationships/oleObject" Target="../embeddings/oleObject50.bin"/><Relationship Id="rId1" Type="http://schemas.openxmlformats.org/officeDocument/2006/relationships/vmlDrawing" Target="../drawings/vmlDrawing11.vml"/><Relationship Id="rId6" Type="http://schemas.openxmlformats.org/officeDocument/2006/relationships/oleObject" Target="../embeddings/oleObject45.bin"/><Relationship Id="rId11" Type="http://schemas.openxmlformats.org/officeDocument/2006/relationships/image" Target="../media/image45.png"/><Relationship Id="rId5" Type="http://schemas.openxmlformats.org/officeDocument/2006/relationships/image" Target="../media/image42.png"/><Relationship Id="rId15" Type="http://schemas.openxmlformats.org/officeDocument/2006/relationships/image" Target="../media/image47.wmf"/><Relationship Id="rId10" Type="http://schemas.openxmlformats.org/officeDocument/2006/relationships/oleObject" Target="../embeddings/oleObject47.bin"/><Relationship Id="rId19" Type="http://schemas.openxmlformats.org/officeDocument/2006/relationships/image" Target="../media/image49.png"/><Relationship Id="rId4" Type="http://schemas.openxmlformats.org/officeDocument/2006/relationships/oleObject" Target="../embeddings/oleObject44.bin"/><Relationship Id="rId9" Type="http://schemas.openxmlformats.org/officeDocument/2006/relationships/image" Target="../media/image44.png"/><Relationship Id="rId14" Type="http://schemas.openxmlformats.org/officeDocument/2006/relationships/oleObject" Target="../embeddings/oleObject49.bin"/></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54.bin"/><Relationship Id="rId13" Type="http://schemas.openxmlformats.org/officeDocument/2006/relationships/image" Target="../media/image54.wmf"/><Relationship Id="rId18" Type="http://schemas.openxmlformats.org/officeDocument/2006/relationships/oleObject" Target="../embeddings/oleObject59.bin"/><Relationship Id="rId3" Type="http://schemas.openxmlformats.org/officeDocument/2006/relationships/slideLayout" Target="../slideLayouts/slideLayout5.xml"/><Relationship Id="rId7" Type="http://schemas.openxmlformats.org/officeDocument/2006/relationships/image" Target="../media/image51.wmf"/><Relationship Id="rId12" Type="http://schemas.openxmlformats.org/officeDocument/2006/relationships/oleObject" Target="../embeddings/oleObject56.bin"/><Relationship Id="rId17" Type="http://schemas.openxmlformats.org/officeDocument/2006/relationships/image" Target="../media/image56.png"/><Relationship Id="rId2" Type="http://schemas.openxmlformats.org/officeDocument/2006/relationships/tags" Target="../tags/tag14.xml"/><Relationship Id="rId16" Type="http://schemas.openxmlformats.org/officeDocument/2006/relationships/oleObject" Target="../embeddings/oleObject58.bin"/><Relationship Id="rId1" Type="http://schemas.openxmlformats.org/officeDocument/2006/relationships/vmlDrawing" Target="../drawings/vmlDrawing12.vml"/><Relationship Id="rId6" Type="http://schemas.openxmlformats.org/officeDocument/2006/relationships/oleObject" Target="../embeddings/oleObject53.bin"/><Relationship Id="rId11" Type="http://schemas.openxmlformats.org/officeDocument/2006/relationships/image" Target="../media/image53.png"/><Relationship Id="rId5" Type="http://schemas.openxmlformats.org/officeDocument/2006/relationships/image" Target="../media/image50.png"/><Relationship Id="rId15" Type="http://schemas.openxmlformats.org/officeDocument/2006/relationships/image" Target="../media/image55.wmf"/><Relationship Id="rId10" Type="http://schemas.openxmlformats.org/officeDocument/2006/relationships/oleObject" Target="../embeddings/oleObject55.bin"/><Relationship Id="rId19" Type="http://schemas.openxmlformats.org/officeDocument/2006/relationships/image" Target="../media/image57.png"/><Relationship Id="rId4" Type="http://schemas.openxmlformats.org/officeDocument/2006/relationships/oleObject" Target="../embeddings/oleObject52.bin"/><Relationship Id="rId9" Type="http://schemas.openxmlformats.org/officeDocument/2006/relationships/image" Target="../media/image52.wmf"/><Relationship Id="rId14" Type="http://schemas.openxmlformats.org/officeDocument/2006/relationships/oleObject" Target="../embeddings/oleObject57.bin"/></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62.bin"/><Relationship Id="rId13" Type="http://schemas.openxmlformats.org/officeDocument/2006/relationships/image" Target="../media/image62.wmf"/><Relationship Id="rId18" Type="http://schemas.openxmlformats.org/officeDocument/2006/relationships/oleObject" Target="../embeddings/oleObject67.bin"/><Relationship Id="rId26" Type="http://schemas.openxmlformats.org/officeDocument/2006/relationships/oleObject" Target="../embeddings/oleObject71.bin"/><Relationship Id="rId3" Type="http://schemas.openxmlformats.org/officeDocument/2006/relationships/slideLayout" Target="../slideLayouts/slideLayout8.xml"/><Relationship Id="rId21" Type="http://schemas.openxmlformats.org/officeDocument/2006/relationships/image" Target="../media/image66.wmf"/><Relationship Id="rId7" Type="http://schemas.openxmlformats.org/officeDocument/2006/relationships/image" Target="../media/image59.wmf"/><Relationship Id="rId12" Type="http://schemas.openxmlformats.org/officeDocument/2006/relationships/oleObject" Target="../embeddings/oleObject64.bin"/><Relationship Id="rId17" Type="http://schemas.openxmlformats.org/officeDocument/2006/relationships/image" Target="../media/image64.wmf"/><Relationship Id="rId25" Type="http://schemas.openxmlformats.org/officeDocument/2006/relationships/image" Target="../media/image68.wmf"/><Relationship Id="rId2" Type="http://schemas.openxmlformats.org/officeDocument/2006/relationships/tags" Target="../tags/tag15.xml"/><Relationship Id="rId16" Type="http://schemas.openxmlformats.org/officeDocument/2006/relationships/oleObject" Target="../embeddings/oleObject66.bin"/><Relationship Id="rId20" Type="http://schemas.openxmlformats.org/officeDocument/2006/relationships/oleObject" Target="../embeddings/oleObject68.bin"/><Relationship Id="rId29" Type="http://schemas.openxmlformats.org/officeDocument/2006/relationships/image" Target="../media/image70.wmf"/><Relationship Id="rId1" Type="http://schemas.openxmlformats.org/officeDocument/2006/relationships/vmlDrawing" Target="../drawings/vmlDrawing13.vml"/><Relationship Id="rId6" Type="http://schemas.openxmlformats.org/officeDocument/2006/relationships/oleObject" Target="../embeddings/oleObject61.bin"/><Relationship Id="rId11" Type="http://schemas.openxmlformats.org/officeDocument/2006/relationships/image" Target="../media/image61.wmf"/><Relationship Id="rId24" Type="http://schemas.openxmlformats.org/officeDocument/2006/relationships/oleObject" Target="../embeddings/oleObject70.bin"/><Relationship Id="rId5" Type="http://schemas.openxmlformats.org/officeDocument/2006/relationships/image" Target="../media/image58.png"/><Relationship Id="rId15" Type="http://schemas.openxmlformats.org/officeDocument/2006/relationships/image" Target="../media/image63.wmf"/><Relationship Id="rId23" Type="http://schemas.openxmlformats.org/officeDocument/2006/relationships/image" Target="../media/image67.wmf"/><Relationship Id="rId28" Type="http://schemas.openxmlformats.org/officeDocument/2006/relationships/oleObject" Target="../embeddings/oleObject72.bin"/><Relationship Id="rId10" Type="http://schemas.openxmlformats.org/officeDocument/2006/relationships/oleObject" Target="../embeddings/oleObject63.bin"/><Relationship Id="rId19" Type="http://schemas.openxmlformats.org/officeDocument/2006/relationships/image" Target="../media/image65.wmf"/><Relationship Id="rId31" Type="http://schemas.openxmlformats.org/officeDocument/2006/relationships/image" Target="../media/image71.wmf"/><Relationship Id="rId4" Type="http://schemas.openxmlformats.org/officeDocument/2006/relationships/oleObject" Target="../embeddings/oleObject60.bin"/><Relationship Id="rId9" Type="http://schemas.openxmlformats.org/officeDocument/2006/relationships/image" Target="../media/image60.wmf"/><Relationship Id="rId14" Type="http://schemas.openxmlformats.org/officeDocument/2006/relationships/oleObject" Target="../embeddings/oleObject65.bin"/><Relationship Id="rId22" Type="http://schemas.openxmlformats.org/officeDocument/2006/relationships/oleObject" Target="../embeddings/oleObject69.bin"/><Relationship Id="rId27" Type="http://schemas.openxmlformats.org/officeDocument/2006/relationships/image" Target="../media/image69.wmf"/><Relationship Id="rId30" Type="http://schemas.openxmlformats.org/officeDocument/2006/relationships/oleObject" Target="../embeddings/oleObject73.bin"/></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76.bin"/><Relationship Id="rId13" Type="http://schemas.openxmlformats.org/officeDocument/2006/relationships/image" Target="../media/image76.wmf"/><Relationship Id="rId18" Type="http://schemas.openxmlformats.org/officeDocument/2006/relationships/oleObject" Target="../embeddings/oleObject81.bin"/><Relationship Id="rId3" Type="http://schemas.openxmlformats.org/officeDocument/2006/relationships/slideLayout" Target="../slideLayouts/slideLayout2.xml"/><Relationship Id="rId7" Type="http://schemas.openxmlformats.org/officeDocument/2006/relationships/image" Target="../media/image73.wmf"/><Relationship Id="rId12" Type="http://schemas.openxmlformats.org/officeDocument/2006/relationships/oleObject" Target="../embeddings/oleObject78.bin"/><Relationship Id="rId17" Type="http://schemas.openxmlformats.org/officeDocument/2006/relationships/image" Target="../media/image78.png"/><Relationship Id="rId2" Type="http://schemas.openxmlformats.org/officeDocument/2006/relationships/tags" Target="../tags/tag16.xml"/><Relationship Id="rId16" Type="http://schemas.openxmlformats.org/officeDocument/2006/relationships/oleObject" Target="../embeddings/oleObject80.bin"/><Relationship Id="rId1" Type="http://schemas.openxmlformats.org/officeDocument/2006/relationships/vmlDrawing" Target="../drawings/vmlDrawing14.vml"/><Relationship Id="rId6" Type="http://schemas.openxmlformats.org/officeDocument/2006/relationships/oleObject" Target="../embeddings/oleObject75.bin"/><Relationship Id="rId11" Type="http://schemas.openxmlformats.org/officeDocument/2006/relationships/image" Target="../media/image75.wmf"/><Relationship Id="rId5" Type="http://schemas.openxmlformats.org/officeDocument/2006/relationships/image" Target="../media/image72.png"/><Relationship Id="rId15" Type="http://schemas.openxmlformats.org/officeDocument/2006/relationships/image" Target="../media/image77.wmf"/><Relationship Id="rId10" Type="http://schemas.openxmlformats.org/officeDocument/2006/relationships/oleObject" Target="../embeddings/oleObject77.bin"/><Relationship Id="rId19" Type="http://schemas.openxmlformats.org/officeDocument/2006/relationships/image" Target="../media/image79.png"/><Relationship Id="rId4" Type="http://schemas.openxmlformats.org/officeDocument/2006/relationships/oleObject" Target="../embeddings/oleObject74.bin"/><Relationship Id="rId9" Type="http://schemas.openxmlformats.org/officeDocument/2006/relationships/image" Target="../media/image74.wmf"/><Relationship Id="rId14" Type="http://schemas.openxmlformats.org/officeDocument/2006/relationships/oleObject" Target="../embeddings/oleObject79.bin"/></Relationships>
</file>

<file path=ppt/slides/_rels/slide1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slideLayout" Target="../slideLayouts/slideLayout1.xml"/><Relationship Id="rId1" Type="http://schemas.openxmlformats.org/officeDocument/2006/relationships/tags" Target="../tags/tag17.xml"/><Relationship Id="rId4" Type="http://schemas.openxmlformats.org/officeDocument/2006/relationships/image" Target="../media/image81.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82.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3.xml"/><Relationship Id="rId1" Type="http://schemas.openxmlformats.org/officeDocument/2006/relationships/vmlDrawing" Target="../drawings/vmlDrawing1.vml"/><Relationship Id="rId5" Type="http://schemas.openxmlformats.org/officeDocument/2006/relationships/image" Target="../media/image3.png"/><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3" Type="http://schemas.openxmlformats.org/officeDocument/2006/relationships/hyperlink" Target="http://opencourses.uoa.gr/courses/DI101/"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9.xml"/><Relationship Id="rId5" Type="http://schemas.openxmlformats.org/officeDocument/2006/relationships/image" Target="../media/image83.png"/><Relationship Id="rId4" Type="http://schemas.openxmlformats.org/officeDocument/2006/relationships/hyperlink" Target="%5b1%5d%20http:/creativecommons.org/licenses/by-nc-sa/4.0/"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tags" Target="../tags/tag4.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4.png"/><Relationship Id="rId4" Type="http://schemas.openxmlformats.org/officeDocument/2006/relationships/oleObject" Target="../embeddings/oleObject2.bin"/><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slideLayout" Target="../slideLayouts/slideLayout8.xml"/><Relationship Id="rId7" Type="http://schemas.openxmlformats.org/officeDocument/2006/relationships/image" Target="../media/image7.wmf"/><Relationship Id="rId2" Type="http://schemas.openxmlformats.org/officeDocument/2006/relationships/tags" Target="../tags/tag5.xml"/><Relationship Id="rId1" Type="http://schemas.openxmlformats.org/officeDocument/2006/relationships/vmlDrawing" Target="../drawings/vmlDrawing3.vml"/><Relationship Id="rId6" Type="http://schemas.openxmlformats.org/officeDocument/2006/relationships/oleObject" Target="../embeddings/oleObject6.bin"/><Relationship Id="rId5" Type="http://schemas.openxmlformats.org/officeDocument/2006/relationships/image" Target="../media/image5.png"/><Relationship Id="rId4" Type="http://schemas.openxmlformats.org/officeDocument/2006/relationships/oleObject" Target="../embeddings/oleObject5.bin"/><Relationship Id="rId9" Type="http://schemas.openxmlformats.org/officeDocument/2006/relationships/image" Target="../media/image8.wmf"/></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10.bin"/><Relationship Id="rId3" Type="http://schemas.openxmlformats.org/officeDocument/2006/relationships/slideLayout" Target="../slideLayouts/slideLayout8.xml"/><Relationship Id="rId7" Type="http://schemas.openxmlformats.org/officeDocument/2006/relationships/image" Target="../media/image10.png"/><Relationship Id="rId2" Type="http://schemas.openxmlformats.org/officeDocument/2006/relationships/tags" Target="../tags/tag6.xml"/><Relationship Id="rId1" Type="http://schemas.openxmlformats.org/officeDocument/2006/relationships/vmlDrawing" Target="../drawings/vmlDrawing4.vml"/><Relationship Id="rId6" Type="http://schemas.openxmlformats.org/officeDocument/2006/relationships/oleObject" Target="../embeddings/oleObject9.bin"/><Relationship Id="rId5" Type="http://schemas.openxmlformats.org/officeDocument/2006/relationships/image" Target="../media/image9.png"/><Relationship Id="rId4" Type="http://schemas.openxmlformats.org/officeDocument/2006/relationships/oleObject" Target="../embeddings/oleObject8.bin"/><Relationship Id="rId9" Type="http://schemas.openxmlformats.org/officeDocument/2006/relationships/image" Target="../media/image11.wmf"/></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12.png"/><Relationship Id="rId2" Type="http://schemas.openxmlformats.org/officeDocument/2006/relationships/tags" Target="../tags/tag7.xml"/><Relationship Id="rId1" Type="http://schemas.openxmlformats.org/officeDocument/2006/relationships/vmlDrawing" Target="../drawings/vmlDrawing5.vml"/><Relationship Id="rId6" Type="http://schemas.openxmlformats.org/officeDocument/2006/relationships/oleObject" Target="../embeddings/oleObject12.bin"/><Relationship Id="rId5" Type="http://schemas.openxmlformats.org/officeDocument/2006/relationships/image" Target="../media/image10.png"/><Relationship Id="rId4" Type="http://schemas.openxmlformats.org/officeDocument/2006/relationships/oleObject" Target="../embeddings/oleObject11.bin"/></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15.bin"/><Relationship Id="rId3" Type="http://schemas.openxmlformats.org/officeDocument/2006/relationships/slideLayout" Target="../slideLayouts/slideLayout5.xml"/><Relationship Id="rId7" Type="http://schemas.openxmlformats.org/officeDocument/2006/relationships/image" Target="../media/image14.wmf"/><Relationship Id="rId2" Type="http://schemas.openxmlformats.org/officeDocument/2006/relationships/tags" Target="../tags/tag8.xml"/><Relationship Id="rId1" Type="http://schemas.openxmlformats.org/officeDocument/2006/relationships/vmlDrawing" Target="../drawings/vmlDrawing6.vml"/><Relationship Id="rId6" Type="http://schemas.openxmlformats.org/officeDocument/2006/relationships/oleObject" Target="../embeddings/oleObject14.bin"/><Relationship Id="rId11" Type="http://schemas.openxmlformats.org/officeDocument/2006/relationships/image" Target="../media/image16.png"/><Relationship Id="rId5" Type="http://schemas.openxmlformats.org/officeDocument/2006/relationships/image" Target="../media/image13.png"/><Relationship Id="rId10" Type="http://schemas.openxmlformats.org/officeDocument/2006/relationships/oleObject" Target="../embeddings/oleObject16.bin"/><Relationship Id="rId4" Type="http://schemas.openxmlformats.org/officeDocument/2006/relationships/oleObject" Target="../embeddings/oleObject13.bin"/><Relationship Id="rId9" Type="http://schemas.openxmlformats.org/officeDocument/2006/relationships/image" Target="../media/image15.wmf"/></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19.bin"/><Relationship Id="rId13" Type="http://schemas.openxmlformats.org/officeDocument/2006/relationships/image" Target="../media/image21.wmf"/><Relationship Id="rId18" Type="http://schemas.openxmlformats.org/officeDocument/2006/relationships/oleObject" Target="../embeddings/oleObject24.bin"/><Relationship Id="rId3" Type="http://schemas.openxmlformats.org/officeDocument/2006/relationships/slideLayout" Target="../slideLayouts/slideLayout8.xml"/><Relationship Id="rId7" Type="http://schemas.openxmlformats.org/officeDocument/2006/relationships/image" Target="../media/image18.wmf"/><Relationship Id="rId12" Type="http://schemas.openxmlformats.org/officeDocument/2006/relationships/oleObject" Target="../embeddings/oleObject21.bin"/><Relationship Id="rId17" Type="http://schemas.openxmlformats.org/officeDocument/2006/relationships/image" Target="../media/image23.wmf"/><Relationship Id="rId2" Type="http://schemas.openxmlformats.org/officeDocument/2006/relationships/tags" Target="../tags/tag9.xml"/><Relationship Id="rId16" Type="http://schemas.openxmlformats.org/officeDocument/2006/relationships/oleObject" Target="../embeddings/oleObject23.bin"/><Relationship Id="rId1" Type="http://schemas.openxmlformats.org/officeDocument/2006/relationships/vmlDrawing" Target="../drawings/vmlDrawing7.vml"/><Relationship Id="rId6" Type="http://schemas.openxmlformats.org/officeDocument/2006/relationships/oleObject" Target="../embeddings/oleObject18.bin"/><Relationship Id="rId11" Type="http://schemas.openxmlformats.org/officeDocument/2006/relationships/image" Target="../media/image20.wmf"/><Relationship Id="rId5" Type="http://schemas.openxmlformats.org/officeDocument/2006/relationships/image" Target="../media/image17.png"/><Relationship Id="rId15" Type="http://schemas.openxmlformats.org/officeDocument/2006/relationships/image" Target="../media/image22.wmf"/><Relationship Id="rId10" Type="http://schemas.openxmlformats.org/officeDocument/2006/relationships/oleObject" Target="../embeddings/oleObject20.bin"/><Relationship Id="rId19" Type="http://schemas.openxmlformats.org/officeDocument/2006/relationships/image" Target="../media/image24.wmf"/><Relationship Id="rId4" Type="http://schemas.openxmlformats.org/officeDocument/2006/relationships/oleObject" Target="../embeddings/oleObject17.bin"/><Relationship Id="rId9" Type="http://schemas.openxmlformats.org/officeDocument/2006/relationships/image" Target="../media/image19.wmf"/><Relationship Id="rId14" Type="http://schemas.openxmlformats.org/officeDocument/2006/relationships/oleObject" Target="../embeddings/oleObject22.bin"/></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27.bin"/><Relationship Id="rId3" Type="http://schemas.openxmlformats.org/officeDocument/2006/relationships/slideLayout" Target="../slideLayouts/slideLayout8.xml"/><Relationship Id="rId7" Type="http://schemas.openxmlformats.org/officeDocument/2006/relationships/image" Target="../media/image24.wmf"/><Relationship Id="rId12" Type="http://schemas.openxmlformats.org/officeDocument/2006/relationships/image" Target="../media/image26.wmf"/><Relationship Id="rId2" Type="http://schemas.openxmlformats.org/officeDocument/2006/relationships/tags" Target="../tags/tag10.xml"/><Relationship Id="rId1" Type="http://schemas.openxmlformats.org/officeDocument/2006/relationships/vmlDrawing" Target="../drawings/vmlDrawing8.vml"/><Relationship Id="rId6" Type="http://schemas.openxmlformats.org/officeDocument/2006/relationships/oleObject" Target="../embeddings/oleObject26.bin"/><Relationship Id="rId11" Type="http://schemas.openxmlformats.org/officeDocument/2006/relationships/oleObject" Target="../embeddings/oleObject28.bin"/><Relationship Id="rId5" Type="http://schemas.openxmlformats.org/officeDocument/2006/relationships/image" Target="../media/image17.png"/><Relationship Id="rId10" Type="http://schemas.openxmlformats.org/officeDocument/2006/relationships/image" Target="../media/image27.png"/><Relationship Id="rId4" Type="http://schemas.openxmlformats.org/officeDocument/2006/relationships/oleObject" Target="../embeddings/oleObject25.bin"/><Relationship Id="rId9" Type="http://schemas.openxmlformats.org/officeDocument/2006/relationships/image" Target="../media/image25.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Τίτλος 1"/>
          <p:cNvSpPr>
            <a:spLocks noGrp="1"/>
          </p:cNvSpPr>
          <p:nvPr>
            <p:ph type="ctrTitle"/>
          </p:nvPr>
        </p:nvSpPr>
        <p:spPr>
          <a:xfrm>
            <a:off x="685800" y="2006600"/>
            <a:ext cx="7772400" cy="1470025"/>
          </a:xfrm>
        </p:spPr>
        <p:txBody>
          <a:bodyPr/>
          <a:lstStyle/>
          <a:p>
            <a:pPr eaLnBrk="1" hangingPunct="1"/>
            <a:r>
              <a:rPr lang="el-GR" altLang="el-GR" dirty="0" smtClean="0">
                <a:solidFill>
                  <a:srgbClr val="5075BC"/>
                </a:solidFill>
              </a:rPr>
              <a:t>Σχεδίαση Μεικτών </a:t>
            </a:r>
            <a:r>
              <a:rPr lang="en-US" altLang="el-GR" dirty="0" smtClean="0">
                <a:solidFill>
                  <a:srgbClr val="5075BC"/>
                </a:solidFill>
              </a:rPr>
              <a:t>VLSI </a:t>
            </a:r>
            <a:r>
              <a:rPr lang="el-GR" altLang="el-GR" dirty="0" smtClean="0">
                <a:solidFill>
                  <a:srgbClr val="5075BC"/>
                </a:solidFill>
              </a:rPr>
              <a:t>Κυκλωμάτων</a:t>
            </a:r>
          </a:p>
        </p:txBody>
      </p:sp>
      <p:sp>
        <p:nvSpPr>
          <p:cNvPr id="15364" name="Υπότιτλος 2"/>
          <p:cNvSpPr>
            <a:spLocks noGrp="1"/>
          </p:cNvSpPr>
          <p:nvPr>
            <p:ph type="subTitle" idx="1"/>
          </p:nvPr>
        </p:nvSpPr>
        <p:spPr>
          <a:xfrm>
            <a:off x="685800" y="3681028"/>
            <a:ext cx="7775575" cy="2997200"/>
          </a:xfrm>
        </p:spPr>
        <p:txBody>
          <a:bodyPr/>
          <a:lstStyle/>
          <a:p>
            <a:pPr eaLnBrk="1" hangingPunct="1"/>
            <a:r>
              <a:rPr lang="el-GR" altLang="el-GR" sz="2800" dirty="0">
                <a:solidFill>
                  <a:schemeClr val="accent1"/>
                </a:solidFill>
              </a:rPr>
              <a:t>Ενότητα 5: </a:t>
            </a:r>
            <a:r>
              <a:rPr lang="el-GR" altLang="el-GR" sz="2800" dirty="0"/>
              <a:t>Διαφορικοί Ενισχυτές </a:t>
            </a:r>
            <a:endParaRPr lang="en-US" altLang="el-GR" sz="2800" dirty="0" smtClean="0"/>
          </a:p>
          <a:p>
            <a:pPr eaLnBrk="1" hangingPunct="1"/>
            <a:endParaRPr lang="el-GR" altLang="el-GR" sz="2800" dirty="0" smtClean="0"/>
          </a:p>
          <a:p>
            <a:pPr eaLnBrk="1" hangingPunct="1"/>
            <a:r>
              <a:rPr lang="el-GR" altLang="el-GR" sz="2800" dirty="0" smtClean="0"/>
              <a:t>Αγγελική </a:t>
            </a:r>
            <a:r>
              <a:rPr lang="el-GR" altLang="el-GR" sz="2800" dirty="0" err="1" smtClean="0"/>
              <a:t>Αραπογιάννη</a:t>
            </a:r>
            <a:endParaRPr lang="el-GR" altLang="el-GR" sz="2800" dirty="0" smtClean="0"/>
          </a:p>
          <a:p>
            <a:pPr eaLnBrk="1" hangingPunct="1"/>
            <a:r>
              <a:rPr lang="el-GR" altLang="el-GR" sz="2800" dirty="0" smtClean="0"/>
              <a:t>Σχολή Θετικών Επιστημών</a:t>
            </a:r>
            <a:endParaRPr lang="en-US" altLang="el-GR" sz="2800" dirty="0" smtClean="0"/>
          </a:p>
          <a:p>
            <a:pPr eaLnBrk="1" hangingPunct="1"/>
            <a:r>
              <a:rPr lang="el-GR" altLang="el-GR" sz="2800" dirty="0" smtClean="0"/>
              <a:t>Τμήμα Πληροφορικής και Τηλεπικοινωνιών</a:t>
            </a:r>
          </a:p>
          <a:p>
            <a:pPr eaLnBrk="1" hangingPunct="1"/>
            <a:endParaRPr lang="el-GR" altLang="el-GR" sz="2800" dirty="0" smtClean="0"/>
          </a:p>
        </p:txBody>
      </p:sp>
    </p:spTree>
    <p:custDataLst>
      <p:tags r:id="rId1"/>
    </p:custData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6"/>
          <p:cNvSpPr>
            <a:spLocks noGrp="1"/>
          </p:cNvSpPr>
          <p:nvPr>
            <p:ph type="title"/>
          </p:nvPr>
        </p:nvSpPr>
        <p:spPr/>
        <p:txBody>
          <a:bodyPr/>
          <a:lstStyle/>
          <a:p>
            <a:r>
              <a:rPr lang="el-GR" dirty="0"/>
              <a:t>Ποσοτική ανάλυση-ανάλυση μεγάλου σήματος </a:t>
            </a:r>
            <a:r>
              <a:rPr lang="el-GR" dirty="0" smtClean="0"/>
              <a:t>(3 από3 )</a:t>
            </a:r>
            <a:endParaRPr lang="el-GR" dirty="0"/>
          </a:p>
        </p:txBody>
      </p:sp>
      <p:graphicFrame>
        <p:nvGraphicFramePr>
          <p:cNvPr id="12" name="Object 6"/>
          <p:cNvGraphicFramePr>
            <a:graphicFrameLocks noGrp="1" noChangeAspect="1"/>
          </p:cNvGraphicFramePr>
          <p:nvPr>
            <p:ph idx="1"/>
            <p:extLst>
              <p:ext uri="{D42A27DB-BD31-4B8C-83A1-F6EECF244321}">
                <p14:modId xmlns:p14="http://schemas.microsoft.com/office/powerpoint/2010/main" val="1598091654"/>
              </p:ext>
            </p:extLst>
          </p:nvPr>
        </p:nvGraphicFramePr>
        <p:xfrm>
          <a:off x="423815" y="1596978"/>
          <a:ext cx="7028607" cy="1080120"/>
        </p:xfrm>
        <a:graphic>
          <a:graphicData uri="http://schemas.openxmlformats.org/presentationml/2006/ole">
            <mc:AlternateContent xmlns:mc="http://schemas.openxmlformats.org/markup-compatibility/2006">
              <mc:Choice xmlns:v="urn:schemas-microsoft-com:vml" Requires="v">
                <p:oleObj spid="_x0000_s28734" name="Equation" r:id="rId4" imgW="5702040" imgH="876240" progId="Equation.3">
                  <p:embed/>
                </p:oleObj>
              </mc:Choice>
              <mc:Fallback>
                <p:oleObj name="Equation" r:id="rId4" imgW="5702040" imgH="87624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3815" y="1596978"/>
                        <a:ext cx="7028607" cy="1080120"/>
                      </a:xfrm>
                      <a:prstGeom prst="rect">
                        <a:avLst/>
                      </a:prstGeom>
                      <a:noFill/>
                    </p:spPr>
                  </p:pic>
                </p:oleObj>
              </mc:Fallback>
            </mc:AlternateContent>
          </a:graphicData>
        </a:graphic>
      </p:graphicFrame>
      <p:graphicFrame>
        <p:nvGraphicFramePr>
          <p:cNvPr id="18" name="Object 3"/>
          <p:cNvGraphicFramePr>
            <a:graphicFrameLocks noChangeAspect="1"/>
          </p:cNvGraphicFramePr>
          <p:nvPr>
            <p:extLst>
              <p:ext uri="{D42A27DB-BD31-4B8C-83A1-F6EECF244321}">
                <p14:modId xmlns:p14="http://schemas.microsoft.com/office/powerpoint/2010/main" val="2722083442"/>
              </p:ext>
            </p:extLst>
          </p:nvPr>
        </p:nvGraphicFramePr>
        <p:xfrm>
          <a:off x="465784" y="2862368"/>
          <a:ext cx="4167971" cy="875878"/>
        </p:xfrm>
        <a:graphic>
          <a:graphicData uri="http://schemas.openxmlformats.org/presentationml/2006/ole">
            <mc:AlternateContent xmlns:mc="http://schemas.openxmlformats.org/markup-compatibility/2006">
              <mc:Choice xmlns:v="urn:schemas-microsoft-com:vml" Requires="v">
                <p:oleObj spid="_x0000_s28735" name="Equation" r:id="rId6" imgW="3035160" imgH="634680" progId="Equation.3">
                  <p:embed/>
                </p:oleObj>
              </mc:Choice>
              <mc:Fallback>
                <p:oleObj name="Equation" r:id="rId6" imgW="3035160" imgH="63468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5784" y="2862368"/>
                        <a:ext cx="4167971" cy="875878"/>
                      </a:xfrm>
                      <a:prstGeom prst="rect">
                        <a:avLst/>
                      </a:prstGeom>
                      <a:noFill/>
                    </p:spPr>
                  </p:pic>
                </p:oleObj>
              </mc:Fallback>
            </mc:AlternateContent>
          </a:graphicData>
        </a:graphic>
      </p:graphicFrame>
      <p:sp>
        <p:nvSpPr>
          <p:cNvPr id="21" name="Text Box 7"/>
          <p:cNvSpPr txBox="1">
            <a:spLocks noChangeArrowheads="1"/>
          </p:cNvSpPr>
          <p:nvPr/>
        </p:nvSpPr>
        <p:spPr bwMode="auto">
          <a:xfrm>
            <a:off x="4729087" y="2872713"/>
            <a:ext cx="435133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a:spcBef>
                <a:spcPct val="50000"/>
              </a:spcBef>
            </a:pPr>
            <a:r>
              <a:rPr lang="el-GR" altLang="el-GR" sz="1800" dirty="0">
                <a:latin typeface="+mj-lt"/>
              </a:rPr>
              <a:t>Η Δ</a:t>
            </a:r>
            <a:r>
              <a:rPr lang="en-US" altLang="el-GR" sz="1800" dirty="0">
                <a:latin typeface="+mj-lt"/>
              </a:rPr>
              <a:t>V</a:t>
            </a:r>
            <a:r>
              <a:rPr lang="en-US" altLang="el-GR" sz="1800" baseline="-25000" dirty="0">
                <a:latin typeface="+mj-lt"/>
              </a:rPr>
              <a:t>in1</a:t>
            </a:r>
            <a:r>
              <a:rPr lang="en-US" altLang="el-GR" sz="1800" dirty="0">
                <a:latin typeface="+mj-lt"/>
              </a:rPr>
              <a:t> </a:t>
            </a:r>
            <a:r>
              <a:rPr lang="el-GR" altLang="el-GR" sz="1800" dirty="0">
                <a:latin typeface="+mj-lt"/>
              </a:rPr>
              <a:t>είναι η μέγιστη επιτρεπτή διαφορική είσοδος.</a:t>
            </a:r>
            <a:endParaRPr lang="en-GB" altLang="el-GR" sz="1800" dirty="0">
              <a:latin typeface="+mj-lt"/>
            </a:endParaRPr>
          </a:p>
        </p:txBody>
      </p:sp>
      <p:graphicFrame>
        <p:nvGraphicFramePr>
          <p:cNvPr id="19" name="Object 4" descr="Γραφικές παραστάσεις της ΔVin1"/>
          <p:cNvGraphicFramePr>
            <a:graphicFrameLocks noChangeAspect="1"/>
          </p:cNvGraphicFramePr>
          <p:nvPr>
            <p:extLst>
              <p:ext uri="{D42A27DB-BD31-4B8C-83A1-F6EECF244321}">
                <p14:modId xmlns:p14="http://schemas.microsoft.com/office/powerpoint/2010/main" val="1470343673"/>
              </p:ext>
            </p:extLst>
          </p:nvPr>
        </p:nvGraphicFramePr>
        <p:xfrm>
          <a:off x="4716350" y="3617254"/>
          <a:ext cx="3582252" cy="1132941"/>
        </p:xfrm>
        <a:graphic>
          <a:graphicData uri="http://schemas.openxmlformats.org/presentationml/2006/ole">
            <mc:AlternateContent xmlns:mc="http://schemas.openxmlformats.org/markup-compatibility/2006">
              <mc:Choice xmlns:v="urn:schemas-microsoft-com:vml" Requires="v">
                <p:oleObj spid="_x0000_s28736" name="Photo Editor Photo" r:id="rId8" imgW="3161905" imgH="1000000" progId="MSPhotoEd.3">
                  <p:embed/>
                </p:oleObj>
              </mc:Choice>
              <mc:Fallback>
                <p:oleObj name="Photo Editor Photo" r:id="rId8" imgW="3161905" imgH="1000000" progId="MSPhotoEd.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16350" y="3617254"/>
                        <a:ext cx="3582252" cy="1132941"/>
                      </a:xfrm>
                      <a:prstGeom prst="rect">
                        <a:avLst/>
                      </a:prstGeom>
                      <a:noFill/>
                    </p:spPr>
                  </p:pic>
                </p:oleObj>
              </mc:Fallback>
            </mc:AlternateContent>
          </a:graphicData>
        </a:graphic>
      </p:graphicFrame>
      <p:graphicFrame>
        <p:nvGraphicFramePr>
          <p:cNvPr id="16" name="Object 2"/>
          <p:cNvGraphicFramePr>
            <a:graphicFrameLocks noChangeAspect="1"/>
          </p:cNvGraphicFramePr>
          <p:nvPr>
            <p:extLst>
              <p:ext uri="{D42A27DB-BD31-4B8C-83A1-F6EECF244321}">
                <p14:modId xmlns:p14="http://schemas.microsoft.com/office/powerpoint/2010/main" val="2722760869"/>
              </p:ext>
            </p:extLst>
          </p:nvPr>
        </p:nvGraphicFramePr>
        <p:xfrm>
          <a:off x="457200" y="4848405"/>
          <a:ext cx="6651625" cy="695325"/>
        </p:xfrm>
        <a:graphic>
          <a:graphicData uri="http://schemas.openxmlformats.org/presentationml/2006/ole">
            <mc:AlternateContent xmlns:mc="http://schemas.openxmlformats.org/markup-compatibility/2006">
              <mc:Choice xmlns:v="urn:schemas-microsoft-com:vml" Requires="v">
                <p:oleObj spid="_x0000_s28737" name="Equation" r:id="rId10" imgW="4279680" imgH="444240" progId="Equation.3">
                  <p:embed/>
                </p:oleObj>
              </mc:Choice>
              <mc:Fallback>
                <p:oleObj name="Equation" r:id="rId10" imgW="4279680" imgH="44424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7200" y="4848405"/>
                        <a:ext cx="6651625" cy="695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 name="Object 5"/>
          <p:cNvGraphicFramePr>
            <a:graphicFrameLocks noChangeAspect="1"/>
          </p:cNvGraphicFramePr>
          <p:nvPr>
            <p:extLst>
              <p:ext uri="{D42A27DB-BD31-4B8C-83A1-F6EECF244321}">
                <p14:modId xmlns:p14="http://schemas.microsoft.com/office/powerpoint/2010/main" val="218147309"/>
              </p:ext>
            </p:extLst>
          </p:nvPr>
        </p:nvGraphicFramePr>
        <p:xfrm>
          <a:off x="465784" y="5690351"/>
          <a:ext cx="5228901" cy="868731"/>
        </p:xfrm>
        <a:graphic>
          <a:graphicData uri="http://schemas.openxmlformats.org/presentationml/2006/ole">
            <mc:AlternateContent xmlns:mc="http://schemas.openxmlformats.org/markup-compatibility/2006">
              <mc:Choice xmlns:v="urn:schemas-microsoft-com:vml" Requires="v">
                <p:oleObj spid="_x0000_s28738" name="Equation" r:id="rId12" imgW="3835080" imgH="634680" progId="Equation.3">
                  <p:embed/>
                </p:oleObj>
              </mc:Choice>
              <mc:Fallback>
                <p:oleObj name="Equation" r:id="rId12" imgW="3835080" imgH="634680"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65784" y="5690351"/>
                        <a:ext cx="5228901" cy="868731"/>
                      </a:xfrm>
                      <a:prstGeom prst="rect">
                        <a:avLst/>
                      </a:prstGeom>
                      <a:noFill/>
                    </p:spPr>
                  </p:pic>
                </p:oleObj>
              </mc:Fallback>
            </mc:AlternateContent>
          </a:graphicData>
        </a:graphic>
      </p:graphicFrame>
    </p:spTree>
    <p:custDataLst>
      <p:tags r:id="rId2"/>
    </p:custDataLst>
    <p:extLst>
      <p:ext uri="{BB962C8B-B14F-4D97-AF65-F5344CB8AC3E}">
        <p14:creationId xmlns:p14="http://schemas.microsoft.com/office/powerpoint/2010/main" val="151951389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6"/>
          <p:cNvSpPr>
            <a:spLocks noGrp="1"/>
          </p:cNvSpPr>
          <p:nvPr>
            <p:ph type="title"/>
          </p:nvPr>
        </p:nvSpPr>
        <p:spPr>
          <a:xfrm>
            <a:off x="436742" y="55868"/>
            <a:ext cx="8229600" cy="1143000"/>
          </a:xfrm>
        </p:spPr>
        <p:txBody>
          <a:bodyPr/>
          <a:lstStyle/>
          <a:p>
            <a:r>
              <a:rPr lang="el-GR" sz="4000" dirty="0"/>
              <a:t>Ποσοτική ανάλυση-Ανάλυση μικρού </a:t>
            </a:r>
            <a:r>
              <a:rPr lang="el-GR" sz="4000" dirty="0" smtClean="0"/>
              <a:t>σήματος (1 από 2)</a:t>
            </a:r>
            <a:endParaRPr lang="el-GR" sz="4000" dirty="0"/>
          </a:p>
        </p:txBody>
      </p:sp>
      <p:sp>
        <p:nvSpPr>
          <p:cNvPr id="2" name="Θέση περιεχομένου 1"/>
          <p:cNvSpPr>
            <a:spLocks noGrp="1"/>
          </p:cNvSpPr>
          <p:nvPr>
            <p:ph idx="1"/>
          </p:nvPr>
        </p:nvSpPr>
        <p:spPr>
          <a:xfrm>
            <a:off x="195364" y="1243287"/>
            <a:ext cx="6556116" cy="684076"/>
          </a:xfrm>
        </p:spPr>
        <p:txBody>
          <a:bodyPr/>
          <a:lstStyle/>
          <a:p>
            <a:pPr marL="0" indent="0">
              <a:buNone/>
            </a:pPr>
            <a:r>
              <a:rPr lang="el-GR" altLang="el-GR" sz="2000" b="1" dirty="0"/>
              <a:t>Μέθοδος </a:t>
            </a:r>
            <a:r>
              <a:rPr lang="el-GR" altLang="el-GR" sz="2000" b="1" dirty="0" smtClean="0"/>
              <a:t>1.   </a:t>
            </a:r>
            <a:r>
              <a:rPr lang="el-GR" altLang="el-GR" sz="2000" dirty="0"/>
              <a:t>(υπέρθεση ή αρχή της επαλληλίας)</a:t>
            </a:r>
            <a:endParaRPr lang="el-GR" altLang="el-GR" sz="2000" b="1" dirty="0"/>
          </a:p>
          <a:p>
            <a:endParaRPr lang="el-GR" sz="2000" dirty="0"/>
          </a:p>
        </p:txBody>
      </p:sp>
      <p:graphicFrame>
        <p:nvGraphicFramePr>
          <p:cNvPr id="11" name="Object 14"/>
          <p:cNvGraphicFramePr>
            <a:graphicFrameLocks noChangeAspect="1"/>
          </p:cNvGraphicFramePr>
          <p:nvPr>
            <p:extLst>
              <p:ext uri="{D42A27DB-BD31-4B8C-83A1-F6EECF244321}">
                <p14:modId xmlns:p14="http://schemas.microsoft.com/office/powerpoint/2010/main" val="3068678515"/>
              </p:ext>
            </p:extLst>
          </p:nvPr>
        </p:nvGraphicFramePr>
        <p:xfrm>
          <a:off x="2494676" y="1805529"/>
          <a:ext cx="2432709" cy="2282747"/>
        </p:xfrm>
        <a:graphic>
          <a:graphicData uri="http://schemas.openxmlformats.org/presentationml/2006/ole">
            <mc:AlternateContent xmlns:mc="http://schemas.openxmlformats.org/markup-compatibility/2006">
              <mc:Choice xmlns:v="urn:schemas-microsoft-com:vml" Requires="v">
                <p:oleObj spid="_x0000_s29828" name="Photo Editor Photo" r:id="rId4" imgW="2781688" imgH="2610214" progId="MSPhotoEd.3">
                  <p:embed/>
                </p:oleObj>
              </mc:Choice>
              <mc:Fallback>
                <p:oleObj name="Photo Editor Photo" r:id="rId4" imgW="2781688" imgH="2610214"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4676" y="1805529"/>
                        <a:ext cx="2432709" cy="2282747"/>
                      </a:xfrm>
                      <a:prstGeom prst="rect">
                        <a:avLst/>
                      </a:prstGeom>
                      <a:noFill/>
                    </p:spPr>
                  </p:pic>
                </p:oleObj>
              </mc:Fallback>
            </mc:AlternateContent>
          </a:graphicData>
        </a:graphic>
      </p:graphicFrame>
      <p:graphicFrame>
        <p:nvGraphicFramePr>
          <p:cNvPr id="10" name="Object 12"/>
          <p:cNvGraphicFramePr>
            <a:graphicFrameLocks noChangeAspect="1"/>
          </p:cNvGraphicFramePr>
          <p:nvPr>
            <p:extLst>
              <p:ext uri="{D42A27DB-BD31-4B8C-83A1-F6EECF244321}">
                <p14:modId xmlns:p14="http://schemas.microsoft.com/office/powerpoint/2010/main" val="929026594"/>
              </p:ext>
            </p:extLst>
          </p:nvPr>
        </p:nvGraphicFramePr>
        <p:xfrm>
          <a:off x="5449888" y="1516608"/>
          <a:ext cx="1981200" cy="1455737"/>
        </p:xfrm>
        <a:graphic>
          <a:graphicData uri="http://schemas.openxmlformats.org/presentationml/2006/ole">
            <mc:AlternateContent xmlns:mc="http://schemas.openxmlformats.org/markup-compatibility/2006">
              <mc:Choice xmlns:v="urn:schemas-microsoft-com:vml" Requires="v">
                <p:oleObj spid="_x0000_s29829" name="Photo Editor Photo" r:id="rId6" imgW="1685714" imgH="1238423" progId="MSPhotoEd.3">
                  <p:embed/>
                </p:oleObj>
              </mc:Choice>
              <mc:Fallback>
                <p:oleObj name="Photo Editor Photo" r:id="rId6" imgW="1685714" imgH="1238423" progId="MSPhotoEd.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49888" y="1516608"/>
                        <a:ext cx="1981200" cy="14557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Object 18"/>
          <p:cNvGraphicFramePr>
            <a:graphicFrameLocks noChangeAspect="1"/>
          </p:cNvGraphicFramePr>
          <p:nvPr>
            <p:extLst>
              <p:ext uri="{D42A27DB-BD31-4B8C-83A1-F6EECF244321}">
                <p14:modId xmlns:p14="http://schemas.microsoft.com/office/powerpoint/2010/main" val="2970640365"/>
              </p:ext>
            </p:extLst>
          </p:nvPr>
        </p:nvGraphicFramePr>
        <p:xfrm>
          <a:off x="5323067" y="3044291"/>
          <a:ext cx="3343275" cy="1343025"/>
        </p:xfrm>
        <a:graphic>
          <a:graphicData uri="http://schemas.openxmlformats.org/presentationml/2006/ole">
            <mc:AlternateContent xmlns:mc="http://schemas.openxmlformats.org/markup-compatibility/2006">
              <mc:Choice xmlns:v="urn:schemas-microsoft-com:vml" Requires="v">
                <p:oleObj spid="_x0000_s29830" name="Photo Editor Photo" r:id="rId8" imgW="3343742" imgH="1343212" progId="MSPhotoEd.3">
                  <p:embed/>
                </p:oleObj>
              </mc:Choice>
              <mc:Fallback>
                <p:oleObj name="Photo Editor Photo" r:id="rId8" imgW="3343742" imgH="1343212" progId="MSPhotoEd.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23067" y="3044291"/>
                        <a:ext cx="3343275" cy="1343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 name="Object 37"/>
          <p:cNvGraphicFramePr>
            <a:graphicFrameLocks noChangeAspect="1"/>
          </p:cNvGraphicFramePr>
          <p:nvPr>
            <p:extLst>
              <p:ext uri="{D42A27DB-BD31-4B8C-83A1-F6EECF244321}">
                <p14:modId xmlns:p14="http://schemas.microsoft.com/office/powerpoint/2010/main" val="3042600993"/>
              </p:ext>
            </p:extLst>
          </p:nvPr>
        </p:nvGraphicFramePr>
        <p:xfrm>
          <a:off x="242183" y="1753506"/>
          <a:ext cx="1140004" cy="795038"/>
        </p:xfrm>
        <a:graphic>
          <a:graphicData uri="http://schemas.openxmlformats.org/presentationml/2006/ole">
            <mc:AlternateContent xmlns:mc="http://schemas.openxmlformats.org/markup-compatibility/2006">
              <mc:Choice xmlns:v="urn:schemas-microsoft-com:vml" Requires="v">
                <p:oleObj spid="_x0000_s29831" name="Equation" r:id="rId10" imgW="622080" imgH="431640" progId="Equation.3">
                  <p:embed/>
                </p:oleObj>
              </mc:Choice>
              <mc:Fallback>
                <p:oleObj name="Equation" r:id="rId10" imgW="622080" imgH="43164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42183" y="1753506"/>
                        <a:ext cx="1140004" cy="795038"/>
                      </a:xfrm>
                      <a:prstGeom prst="rect">
                        <a:avLst/>
                      </a:prstGeom>
                      <a:noFill/>
                    </p:spPr>
                  </p:pic>
                </p:oleObj>
              </mc:Fallback>
            </mc:AlternateContent>
          </a:graphicData>
        </a:graphic>
      </p:graphicFrame>
      <p:graphicFrame>
        <p:nvGraphicFramePr>
          <p:cNvPr id="13" name="Object 16"/>
          <p:cNvGraphicFramePr>
            <a:graphicFrameLocks noChangeAspect="1"/>
          </p:cNvGraphicFramePr>
          <p:nvPr>
            <p:extLst>
              <p:ext uri="{D42A27DB-BD31-4B8C-83A1-F6EECF244321}">
                <p14:modId xmlns:p14="http://schemas.microsoft.com/office/powerpoint/2010/main" val="3767756036"/>
              </p:ext>
            </p:extLst>
          </p:nvPr>
        </p:nvGraphicFramePr>
        <p:xfrm>
          <a:off x="195364" y="2803293"/>
          <a:ext cx="1890009" cy="1022402"/>
        </p:xfrm>
        <a:graphic>
          <a:graphicData uri="http://schemas.openxmlformats.org/presentationml/2006/ole">
            <mc:AlternateContent xmlns:mc="http://schemas.openxmlformats.org/markup-compatibility/2006">
              <mc:Choice xmlns:v="urn:schemas-microsoft-com:vml" Requires="v">
                <p:oleObj spid="_x0000_s29832" name="Equation" r:id="rId12" imgW="1180588" imgH="634725" progId="Equation.3">
                  <p:embed/>
                </p:oleObj>
              </mc:Choice>
              <mc:Fallback>
                <p:oleObj name="Equation" r:id="rId12" imgW="1180588" imgH="634725"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5364" y="2803293"/>
                        <a:ext cx="1890009" cy="1022402"/>
                      </a:xfrm>
                      <a:prstGeom prst="rect">
                        <a:avLst/>
                      </a:prstGeom>
                      <a:noFill/>
                    </p:spPr>
                  </p:pic>
                </p:oleObj>
              </mc:Fallback>
            </mc:AlternateContent>
          </a:graphicData>
        </a:graphic>
      </p:graphicFrame>
      <p:graphicFrame>
        <p:nvGraphicFramePr>
          <p:cNvPr id="15" name="Object 20"/>
          <p:cNvGraphicFramePr>
            <a:graphicFrameLocks noChangeAspect="1"/>
          </p:cNvGraphicFramePr>
          <p:nvPr>
            <p:extLst>
              <p:ext uri="{D42A27DB-BD31-4B8C-83A1-F6EECF244321}">
                <p14:modId xmlns:p14="http://schemas.microsoft.com/office/powerpoint/2010/main" val="2391258471"/>
              </p:ext>
            </p:extLst>
          </p:nvPr>
        </p:nvGraphicFramePr>
        <p:xfrm>
          <a:off x="197002" y="3942321"/>
          <a:ext cx="1901117" cy="1026087"/>
        </p:xfrm>
        <a:graphic>
          <a:graphicData uri="http://schemas.openxmlformats.org/presentationml/2006/ole">
            <mc:AlternateContent xmlns:mc="http://schemas.openxmlformats.org/markup-compatibility/2006">
              <mc:Choice xmlns:v="urn:schemas-microsoft-com:vml" Requires="v">
                <p:oleObj spid="_x0000_s29833" name="Equation" r:id="rId14" imgW="1180588" imgH="634725" progId="Equation.3">
                  <p:embed/>
                </p:oleObj>
              </mc:Choice>
              <mc:Fallback>
                <p:oleObj name="Equation" r:id="rId14" imgW="1180588" imgH="634725" progId="Equation.3">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97002" y="3942321"/>
                        <a:ext cx="1901117" cy="1026087"/>
                      </a:xfrm>
                      <a:prstGeom prst="rect">
                        <a:avLst/>
                      </a:prstGeom>
                      <a:noFill/>
                    </p:spPr>
                  </p:pic>
                </p:oleObj>
              </mc:Fallback>
            </mc:AlternateContent>
          </a:graphicData>
        </a:graphic>
      </p:graphicFrame>
      <p:graphicFrame>
        <p:nvGraphicFramePr>
          <p:cNvPr id="22" name="Object 31"/>
          <p:cNvGraphicFramePr>
            <a:graphicFrameLocks noChangeAspect="1"/>
          </p:cNvGraphicFramePr>
          <p:nvPr>
            <p:extLst>
              <p:ext uri="{D42A27DB-BD31-4B8C-83A1-F6EECF244321}">
                <p14:modId xmlns:p14="http://schemas.microsoft.com/office/powerpoint/2010/main" val="1118829590"/>
              </p:ext>
            </p:extLst>
          </p:nvPr>
        </p:nvGraphicFramePr>
        <p:xfrm>
          <a:off x="2400555" y="4175754"/>
          <a:ext cx="4597400" cy="790575"/>
        </p:xfrm>
        <a:graphic>
          <a:graphicData uri="http://schemas.openxmlformats.org/presentationml/2006/ole">
            <mc:AlternateContent xmlns:mc="http://schemas.openxmlformats.org/markup-compatibility/2006">
              <mc:Choice xmlns:v="urn:schemas-microsoft-com:vml" Requires="v">
                <p:oleObj spid="_x0000_s29834" name="Equation" r:id="rId16" imgW="3619440" imgH="622080" progId="Equation.3">
                  <p:embed/>
                </p:oleObj>
              </mc:Choice>
              <mc:Fallback>
                <p:oleObj name="Equation" r:id="rId16" imgW="3619440" imgH="622080" progId="Equation.3">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400555" y="4175754"/>
                        <a:ext cx="4597400" cy="790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3" name="Object 33"/>
          <p:cNvGraphicFramePr>
            <a:graphicFrameLocks noChangeAspect="1"/>
          </p:cNvGraphicFramePr>
          <p:nvPr>
            <p:extLst>
              <p:ext uri="{D42A27DB-BD31-4B8C-83A1-F6EECF244321}">
                <p14:modId xmlns:p14="http://schemas.microsoft.com/office/powerpoint/2010/main" val="4009173055"/>
              </p:ext>
            </p:extLst>
          </p:nvPr>
        </p:nvGraphicFramePr>
        <p:xfrm>
          <a:off x="195364" y="5069255"/>
          <a:ext cx="2833688" cy="385762"/>
        </p:xfrm>
        <a:graphic>
          <a:graphicData uri="http://schemas.openxmlformats.org/presentationml/2006/ole">
            <mc:AlternateContent xmlns:mc="http://schemas.openxmlformats.org/markup-compatibility/2006">
              <mc:Choice xmlns:v="urn:schemas-microsoft-com:vml" Requires="v">
                <p:oleObj spid="_x0000_s29835" name="Equation" r:id="rId18" imgW="2032000" imgH="279400" progId="Equation.3">
                  <p:embed/>
                </p:oleObj>
              </mc:Choice>
              <mc:Fallback>
                <p:oleObj name="Equation" r:id="rId18" imgW="2032000" imgH="279400" progId="Equation.3">
                  <p:embed/>
                  <p:pic>
                    <p:nvPicPr>
                      <p:cNvPr id="0" nam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95364" y="5069255"/>
                        <a:ext cx="2833688" cy="3857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 name="Object 35"/>
          <p:cNvGraphicFramePr>
            <a:graphicFrameLocks noChangeAspect="1"/>
          </p:cNvGraphicFramePr>
          <p:nvPr>
            <p:extLst>
              <p:ext uri="{D42A27DB-BD31-4B8C-83A1-F6EECF244321}">
                <p14:modId xmlns:p14="http://schemas.microsoft.com/office/powerpoint/2010/main" val="501003655"/>
              </p:ext>
            </p:extLst>
          </p:nvPr>
        </p:nvGraphicFramePr>
        <p:xfrm>
          <a:off x="185092" y="5665574"/>
          <a:ext cx="2630488" cy="379413"/>
        </p:xfrm>
        <a:graphic>
          <a:graphicData uri="http://schemas.openxmlformats.org/presentationml/2006/ole">
            <mc:AlternateContent xmlns:mc="http://schemas.openxmlformats.org/markup-compatibility/2006">
              <mc:Choice xmlns:v="urn:schemas-microsoft-com:vml" Requires="v">
                <p:oleObj spid="_x0000_s29836" name="Equation" r:id="rId20" imgW="1917360" imgH="279360" progId="Equation.3">
                  <p:embed/>
                </p:oleObj>
              </mc:Choice>
              <mc:Fallback>
                <p:oleObj name="Equation" r:id="rId20" imgW="1917360" imgH="279360" progId="Equation.3">
                  <p:embed/>
                  <p:pic>
                    <p:nvPicPr>
                      <p:cNvPr id="0" name=""/>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85092" y="5665574"/>
                        <a:ext cx="2630488" cy="3794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 name="Object 28"/>
          <p:cNvGraphicFramePr>
            <a:graphicFrameLocks noChangeAspect="1"/>
          </p:cNvGraphicFramePr>
          <p:nvPr>
            <p:extLst>
              <p:ext uri="{D42A27DB-BD31-4B8C-83A1-F6EECF244321}">
                <p14:modId xmlns:p14="http://schemas.microsoft.com/office/powerpoint/2010/main" val="677876443"/>
              </p:ext>
            </p:extLst>
          </p:nvPr>
        </p:nvGraphicFramePr>
        <p:xfrm>
          <a:off x="3092442" y="5665574"/>
          <a:ext cx="2151063" cy="647700"/>
        </p:xfrm>
        <a:graphic>
          <a:graphicData uri="http://schemas.openxmlformats.org/presentationml/2006/ole">
            <mc:AlternateContent xmlns:mc="http://schemas.openxmlformats.org/markup-compatibility/2006">
              <mc:Choice xmlns:v="urn:schemas-microsoft-com:vml" Requires="v">
                <p:oleObj spid="_x0000_s29837" name="Equation" r:id="rId22" imgW="1485255" imgH="444307" progId="Equation.3">
                  <p:embed/>
                </p:oleObj>
              </mc:Choice>
              <mc:Fallback>
                <p:oleObj name="Equation" r:id="rId22" imgW="1485255" imgH="444307" progId="Equation.3">
                  <p:embed/>
                  <p:pic>
                    <p:nvPicPr>
                      <p:cNvPr id="0" name=""/>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092442" y="5665574"/>
                        <a:ext cx="2151063" cy="64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6" name="Text Box 38"/>
          <p:cNvSpPr txBox="1">
            <a:spLocks noChangeArrowheads="1"/>
          </p:cNvSpPr>
          <p:nvPr/>
        </p:nvSpPr>
        <p:spPr bwMode="auto">
          <a:xfrm>
            <a:off x="5323729" y="5562892"/>
            <a:ext cx="287282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a:spcBef>
                <a:spcPct val="50000"/>
              </a:spcBef>
            </a:pPr>
            <a:r>
              <a:rPr lang="el-GR" altLang="el-GR" sz="1600" dirty="0">
                <a:latin typeface="+mn-lt"/>
              </a:rPr>
              <a:t>(</a:t>
            </a:r>
            <a:r>
              <a:rPr lang="en-US" altLang="el-GR" sz="1600" dirty="0">
                <a:latin typeface="+mn-lt"/>
              </a:rPr>
              <a:t>g</a:t>
            </a:r>
            <a:r>
              <a:rPr lang="en-US" altLang="el-GR" sz="1600" baseline="-25000" dirty="0">
                <a:latin typeface="+mn-lt"/>
              </a:rPr>
              <a:t>m</a:t>
            </a:r>
            <a:r>
              <a:rPr lang="en-US" altLang="el-GR" sz="1600" dirty="0">
                <a:latin typeface="+mn-lt"/>
              </a:rPr>
              <a:t> </a:t>
            </a:r>
            <a:r>
              <a:rPr lang="el-GR" altLang="el-GR" sz="1600" dirty="0">
                <a:latin typeface="+mn-lt"/>
              </a:rPr>
              <a:t>μικρότερο από του ενισχυτή </a:t>
            </a:r>
            <a:r>
              <a:rPr lang="en-US" altLang="el-GR" sz="1600" dirty="0">
                <a:latin typeface="+mn-lt"/>
              </a:rPr>
              <a:t>CS</a:t>
            </a:r>
            <a:r>
              <a:rPr lang="el-GR" altLang="el-GR" sz="1600" dirty="0">
                <a:latin typeface="+mn-lt"/>
              </a:rPr>
              <a:t> με το ίδιο ρεύμα πόλωσης) </a:t>
            </a:r>
            <a:endParaRPr lang="el-GR" altLang="el-GR" sz="1600" b="1" dirty="0">
              <a:latin typeface="+mn-lt"/>
            </a:endParaRPr>
          </a:p>
        </p:txBody>
      </p:sp>
    </p:spTree>
    <p:custDataLst>
      <p:tags r:id="rId2"/>
    </p:custDataLst>
    <p:extLst>
      <p:ext uri="{BB962C8B-B14F-4D97-AF65-F5344CB8AC3E}">
        <p14:creationId xmlns:p14="http://schemas.microsoft.com/office/powerpoint/2010/main" val="220037554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6"/>
          <p:cNvSpPr>
            <a:spLocks noGrp="1"/>
          </p:cNvSpPr>
          <p:nvPr>
            <p:ph type="title"/>
          </p:nvPr>
        </p:nvSpPr>
        <p:spPr>
          <a:xfrm>
            <a:off x="436742" y="55868"/>
            <a:ext cx="8229600" cy="1143000"/>
          </a:xfrm>
        </p:spPr>
        <p:txBody>
          <a:bodyPr/>
          <a:lstStyle/>
          <a:p>
            <a:r>
              <a:rPr lang="el-GR" sz="4000" dirty="0"/>
              <a:t>Ποσοτική ανάλυση-Ανάλυση μικρού </a:t>
            </a:r>
            <a:r>
              <a:rPr lang="el-GR" sz="4000" dirty="0" smtClean="0"/>
              <a:t>σήματος (2 από 2)</a:t>
            </a:r>
            <a:endParaRPr lang="el-GR" sz="4000" dirty="0"/>
          </a:p>
        </p:txBody>
      </p:sp>
      <p:sp>
        <p:nvSpPr>
          <p:cNvPr id="2" name="Θέση περιεχομένου 1"/>
          <p:cNvSpPr>
            <a:spLocks noGrp="1"/>
          </p:cNvSpPr>
          <p:nvPr>
            <p:ph idx="1"/>
          </p:nvPr>
        </p:nvSpPr>
        <p:spPr>
          <a:xfrm>
            <a:off x="195364" y="1243287"/>
            <a:ext cx="9093160" cy="684076"/>
          </a:xfrm>
        </p:spPr>
        <p:txBody>
          <a:bodyPr/>
          <a:lstStyle/>
          <a:p>
            <a:pPr marL="0" indent="0">
              <a:spcBef>
                <a:spcPct val="50000"/>
              </a:spcBef>
              <a:buNone/>
            </a:pPr>
            <a:r>
              <a:rPr lang="el-GR" altLang="el-GR" sz="2000" b="1" dirty="0" smtClean="0"/>
              <a:t>Μέθοδος 2. </a:t>
            </a:r>
            <a:r>
              <a:rPr lang="el-GR" altLang="el-GR" sz="2000" dirty="0" smtClean="0"/>
              <a:t>Λήμμα: Για </a:t>
            </a:r>
            <a:r>
              <a:rPr lang="el-GR" altLang="el-GR" sz="2000" dirty="0"/>
              <a:t>μικρές αντίθετες μεταβολές</a:t>
            </a:r>
            <a:r>
              <a:rPr lang="en-US" altLang="el-GR" sz="2000" dirty="0"/>
              <a:t> </a:t>
            </a:r>
            <a:r>
              <a:rPr lang="el-GR" altLang="el-GR" sz="2000" dirty="0"/>
              <a:t>Δ</a:t>
            </a:r>
            <a:r>
              <a:rPr lang="en-US" altLang="el-GR" sz="2000" dirty="0"/>
              <a:t>v</a:t>
            </a:r>
            <a:r>
              <a:rPr lang="en-US" altLang="el-GR" sz="2000" baseline="-25000" dirty="0"/>
              <a:t>in</a:t>
            </a:r>
            <a:r>
              <a:rPr lang="el-GR" altLang="el-GR" sz="2000" dirty="0"/>
              <a:t> το </a:t>
            </a:r>
            <a:r>
              <a:rPr lang="en-US" altLang="el-GR" sz="2000" dirty="0"/>
              <a:t>V</a:t>
            </a:r>
            <a:r>
              <a:rPr lang="en-US" altLang="el-GR" sz="2000" baseline="-25000" dirty="0"/>
              <a:t>P</a:t>
            </a:r>
            <a:r>
              <a:rPr lang="el-GR" altLang="el-GR" sz="2000" dirty="0"/>
              <a:t> δεν μεταβάλλεται</a:t>
            </a:r>
            <a:endParaRPr lang="en-GB" altLang="el-GR" sz="2000" b="1" u="sng" dirty="0"/>
          </a:p>
          <a:p>
            <a:endParaRPr lang="el-GR" sz="2000" dirty="0"/>
          </a:p>
        </p:txBody>
      </p:sp>
      <p:graphicFrame>
        <p:nvGraphicFramePr>
          <p:cNvPr id="16" name="Object 10" descr="Κύκλωμα με D1, D2 , I1 I2 και οι αντίστοιχες ΔVin και ΔV1, ΔV2"/>
          <p:cNvGraphicFramePr>
            <a:graphicFrameLocks noChangeAspect="1"/>
          </p:cNvGraphicFramePr>
          <p:nvPr>
            <p:extLst>
              <p:ext uri="{D42A27DB-BD31-4B8C-83A1-F6EECF244321}">
                <p14:modId xmlns:p14="http://schemas.microsoft.com/office/powerpoint/2010/main" val="2049708556"/>
              </p:ext>
            </p:extLst>
          </p:nvPr>
        </p:nvGraphicFramePr>
        <p:xfrm>
          <a:off x="437487" y="1632211"/>
          <a:ext cx="4238625" cy="1304925"/>
        </p:xfrm>
        <a:graphic>
          <a:graphicData uri="http://schemas.openxmlformats.org/presentationml/2006/ole">
            <mc:AlternateContent xmlns:mc="http://schemas.openxmlformats.org/markup-compatibility/2006">
              <mc:Choice xmlns:v="urn:schemas-microsoft-com:vml" Requires="v">
                <p:oleObj spid="_x0000_s30818" name="Photo Editor Photo" r:id="rId4" imgW="4238095" imgH="1305107" progId="MSPhotoEd.3">
                  <p:embed/>
                </p:oleObj>
              </mc:Choice>
              <mc:Fallback>
                <p:oleObj name="Photo Editor Photo" r:id="rId4" imgW="4238095" imgH="1305107"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7487" y="1632211"/>
                        <a:ext cx="4238625" cy="1304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 name="Object 12" descr="Συμβολησμός δύο VΤ1, VΤ2 και Rt1 Rt2"/>
          <p:cNvGraphicFramePr>
            <a:graphicFrameLocks noChangeAspect="1"/>
          </p:cNvGraphicFramePr>
          <p:nvPr>
            <p:extLst>
              <p:ext uri="{D42A27DB-BD31-4B8C-83A1-F6EECF244321}">
                <p14:modId xmlns:p14="http://schemas.microsoft.com/office/powerpoint/2010/main" val="1278220356"/>
              </p:ext>
            </p:extLst>
          </p:nvPr>
        </p:nvGraphicFramePr>
        <p:xfrm>
          <a:off x="5277342" y="1995167"/>
          <a:ext cx="1704975" cy="571500"/>
        </p:xfrm>
        <a:graphic>
          <a:graphicData uri="http://schemas.openxmlformats.org/presentationml/2006/ole">
            <mc:AlternateContent xmlns:mc="http://schemas.openxmlformats.org/markup-compatibility/2006">
              <mc:Choice xmlns:v="urn:schemas-microsoft-com:vml" Requires="v">
                <p:oleObj spid="_x0000_s30819" name="Photo Editor Photo" r:id="rId6" imgW="1704762" imgH="571731" progId="MSPhotoEd.3">
                  <p:embed/>
                </p:oleObj>
              </mc:Choice>
              <mc:Fallback>
                <p:oleObj name="Photo Editor Photo" r:id="rId6" imgW="1704762" imgH="571731" progId="MSPhotoEd.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77342" y="1995167"/>
                        <a:ext cx="1704975" cy="571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 name="Object 14" descr="Κυκλώματα με μικρές αντίθετες μεταβολές ΔVin"/>
          <p:cNvGraphicFramePr>
            <a:graphicFrameLocks noChangeAspect="1"/>
          </p:cNvGraphicFramePr>
          <p:nvPr>
            <p:extLst>
              <p:ext uri="{D42A27DB-BD31-4B8C-83A1-F6EECF244321}">
                <p14:modId xmlns:p14="http://schemas.microsoft.com/office/powerpoint/2010/main" val="3286355977"/>
              </p:ext>
            </p:extLst>
          </p:nvPr>
        </p:nvGraphicFramePr>
        <p:xfrm>
          <a:off x="829599" y="2870106"/>
          <a:ext cx="3848100" cy="1400175"/>
        </p:xfrm>
        <a:graphic>
          <a:graphicData uri="http://schemas.openxmlformats.org/presentationml/2006/ole">
            <mc:AlternateContent xmlns:mc="http://schemas.openxmlformats.org/markup-compatibility/2006">
              <mc:Choice xmlns:v="urn:schemas-microsoft-com:vml" Requires="v">
                <p:oleObj spid="_x0000_s30820" name="Photo Editor Photo" r:id="rId8" imgW="3847619" imgH="1400000" progId="MSPhotoEd.3">
                  <p:embed/>
                </p:oleObj>
              </mc:Choice>
              <mc:Fallback>
                <p:oleObj name="Photo Editor Photo" r:id="rId8" imgW="3847619" imgH="1400000" progId="MSPhotoEd.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29599" y="2870106"/>
                        <a:ext cx="3848100" cy="1400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9" name="Object 20" descr="Κυκλώματα με μικρές αντίθετες μεταβολές ΔVin"/>
          <p:cNvGraphicFramePr>
            <a:graphicFrameLocks noChangeAspect="1"/>
          </p:cNvGraphicFramePr>
          <p:nvPr>
            <p:extLst>
              <p:ext uri="{D42A27DB-BD31-4B8C-83A1-F6EECF244321}">
                <p14:modId xmlns:p14="http://schemas.microsoft.com/office/powerpoint/2010/main" val="4195118972"/>
              </p:ext>
            </p:extLst>
          </p:nvPr>
        </p:nvGraphicFramePr>
        <p:xfrm>
          <a:off x="4839083" y="2573143"/>
          <a:ext cx="3210612" cy="2594766"/>
        </p:xfrm>
        <a:graphic>
          <a:graphicData uri="http://schemas.openxmlformats.org/presentationml/2006/ole">
            <mc:AlternateContent xmlns:mc="http://schemas.openxmlformats.org/markup-compatibility/2006">
              <mc:Choice xmlns:v="urn:schemas-microsoft-com:vml" Requires="v">
                <p:oleObj spid="_x0000_s30821" name="Photo Editor Photo" r:id="rId10" imgW="3723810" imgH="3010320" progId="MSPhotoEd.3">
                  <p:embed/>
                </p:oleObj>
              </mc:Choice>
              <mc:Fallback>
                <p:oleObj name="Photo Editor Photo" r:id="rId10" imgW="3723810" imgH="3010320" progId="MSPhotoEd.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839083" y="2573143"/>
                        <a:ext cx="3210612" cy="2594766"/>
                      </a:xfrm>
                      <a:prstGeom prst="rect">
                        <a:avLst/>
                      </a:prstGeom>
                      <a:noFill/>
                    </p:spPr>
                  </p:pic>
                </p:oleObj>
              </mc:Fallback>
            </mc:AlternateContent>
          </a:graphicData>
        </a:graphic>
      </p:graphicFrame>
      <p:graphicFrame>
        <p:nvGraphicFramePr>
          <p:cNvPr id="28" name="Object 24"/>
          <p:cNvGraphicFramePr>
            <a:graphicFrameLocks noChangeAspect="1"/>
          </p:cNvGraphicFramePr>
          <p:nvPr>
            <p:extLst>
              <p:ext uri="{D42A27DB-BD31-4B8C-83A1-F6EECF244321}">
                <p14:modId xmlns:p14="http://schemas.microsoft.com/office/powerpoint/2010/main" val="1238187378"/>
              </p:ext>
            </p:extLst>
          </p:nvPr>
        </p:nvGraphicFramePr>
        <p:xfrm>
          <a:off x="213075" y="4111947"/>
          <a:ext cx="1953517" cy="728495"/>
        </p:xfrm>
        <a:graphic>
          <a:graphicData uri="http://schemas.openxmlformats.org/presentationml/2006/ole">
            <mc:AlternateContent xmlns:mc="http://schemas.openxmlformats.org/markup-compatibility/2006">
              <mc:Choice xmlns:v="urn:schemas-microsoft-com:vml" Requires="v">
                <p:oleObj spid="_x0000_s30822" name="Equation" r:id="rId12" imgW="1168200" imgH="431640" progId="Equation.3">
                  <p:embed/>
                </p:oleObj>
              </mc:Choice>
              <mc:Fallback>
                <p:oleObj name="Equation" r:id="rId12" imgW="1168200" imgH="431640"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13075" y="4111947"/>
                        <a:ext cx="1953517" cy="728495"/>
                      </a:xfrm>
                      <a:prstGeom prst="rect">
                        <a:avLst/>
                      </a:prstGeom>
                      <a:noFill/>
                    </p:spPr>
                  </p:pic>
                </p:oleObj>
              </mc:Fallback>
            </mc:AlternateContent>
          </a:graphicData>
        </a:graphic>
      </p:graphicFrame>
      <p:graphicFrame>
        <p:nvGraphicFramePr>
          <p:cNvPr id="20" name="Object 16"/>
          <p:cNvGraphicFramePr>
            <a:graphicFrameLocks noChangeAspect="1"/>
          </p:cNvGraphicFramePr>
          <p:nvPr>
            <p:extLst>
              <p:ext uri="{D42A27DB-BD31-4B8C-83A1-F6EECF244321}">
                <p14:modId xmlns:p14="http://schemas.microsoft.com/office/powerpoint/2010/main" val="2668516820"/>
              </p:ext>
            </p:extLst>
          </p:nvPr>
        </p:nvGraphicFramePr>
        <p:xfrm>
          <a:off x="213075" y="4960279"/>
          <a:ext cx="2751684" cy="588585"/>
        </p:xfrm>
        <a:graphic>
          <a:graphicData uri="http://schemas.openxmlformats.org/presentationml/2006/ole">
            <mc:AlternateContent xmlns:mc="http://schemas.openxmlformats.org/markup-compatibility/2006">
              <mc:Choice xmlns:v="urn:schemas-microsoft-com:vml" Requires="v">
                <p:oleObj spid="_x0000_s30823" name="Equation" r:id="rId14" imgW="1916868" imgH="406224" progId="Equation.3">
                  <p:embed/>
                </p:oleObj>
              </mc:Choice>
              <mc:Fallback>
                <p:oleObj name="Equation" r:id="rId14" imgW="1916868" imgH="406224" progId="Equation.3">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13075" y="4960279"/>
                        <a:ext cx="2751684" cy="588585"/>
                      </a:xfrm>
                      <a:prstGeom prst="rect">
                        <a:avLst/>
                      </a:prstGeom>
                      <a:noFill/>
                    </p:spPr>
                  </p:pic>
                </p:oleObj>
              </mc:Fallback>
            </mc:AlternateContent>
          </a:graphicData>
        </a:graphic>
      </p:graphicFrame>
      <p:graphicFrame>
        <p:nvGraphicFramePr>
          <p:cNvPr id="21" name="Object 18"/>
          <p:cNvGraphicFramePr>
            <a:graphicFrameLocks noChangeAspect="1"/>
          </p:cNvGraphicFramePr>
          <p:nvPr>
            <p:extLst>
              <p:ext uri="{D42A27DB-BD31-4B8C-83A1-F6EECF244321}">
                <p14:modId xmlns:p14="http://schemas.microsoft.com/office/powerpoint/2010/main" val="1262742985"/>
              </p:ext>
            </p:extLst>
          </p:nvPr>
        </p:nvGraphicFramePr>
        <p:xfrm>
          <a:off x="195364" y="5668701"/>
          <a:ext cx="3072631" cy="638926"/>
        </p:xfrm>
        <a:graphic>
          <a:graphicData uri="http://schemas.openxmlformats.org/presentationml/2006/ole">
            <mc:AlternateContent xmlns:mc="http://schemas.openxmlformats.org/markup-compatibility/2006">
              <mc:Choice xmlns:v="urn:schemas-microsoft-com:vml" Requires="v">
                <p:oleObj spid="_x0000_s30824" name="Equation" r:id="rId16" imgW="1968500" imgH="406400" progId="Equation.3">
                  <p:embed/>
                </p:oleObj>
              </mc:Choice>
              <mc:Fallback>
                <p:oleObj name="Equation" r:id="rId16" imgW="1968500" imgH="406400" progId="Equation.3">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95364" y="5668701"/>
                        <a:ext cx="3072631" cy="638926"/>
                      </a:xfrm>
                      <a:prstGeom prst="rect">
                        <a:avLst/>
                      </a:prstGeom>
                      <a:noFill/>
                    </p:spPr>
                  </p:pic>
                </p:oleObj>
              </mc:Fallback>
            </mc:AlternateContent>
          </a:graphicData>
        </a:graphic>
      </p:graphicFrame>
      <p:graphicFrame>
        <p:nvGraphicFramePr>
          <p:cNvPr id="27" name="Object 22" descr="Κυκλώματα με μικρές αντίθετες μεταβολές ΔVin"/>
          <p:cNvGraphicFramePr>
            <a:graphicFrameLocks noChangeAspect="1"/>
          </p:cNvGraphicFramePr>
          <p:nvPr>
            <p:extLst>
              <p:ext uri="{D42A27DB-BD31-4B8C-83A1-F6EECF244321}">
                <p14:modId xmlns:p14="http://schemas.microsoft.com/office/powerpoint/2010/main" val="4170967296"/>
              </p:ext>
            </p:extLst>
          </p:nvPr>
        </p:nvGraphicFramePr>
        <p:xfrm>
          <a:off x="4061916" y="5092073"/>
          <a:ext cx="3900487" cy="1560513"/>
        </p:xfrm>
        <a:graphic>
          <a:graphicData uri="http://schemas.openxmlformats.org/presentationml/2006/ole">
            <mc:AlternateContent xmlns:mc="http://schemas.openxmlformats.org/markup-compatibility/2006">
              <mc:Choice xmlns:v="urn:schemas-microsoft-com:vml" Requires="v">
                <p:oleObj spid="_x0000_s30825" name="Photo Editor Photo" r:id="rId18" imgW="3428571" imgH="1371429" progId="MSPhotoEd.3">
                  <p:embed/>
                </p:oleObj>
              </mc:Choice>
              <mc:Fallback>
                <p:oleObj name="Photo Editor Photo" r:id="rId18" imgW="3428571" imgH="1371429" progId="MSPhotoEd.3">
                  <p:embed/>
                  <p:pic>
                    <p:nvPicPr>
                      <p:cNvPr id="0" nam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061916" y="5092073"/>
                        <a:ext cx="3900487" cy="15605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ustDataLst>
      <p:tags r:id="rId2"/>
    </p:custDataLst>
    <p:extLst>
      <p:ext uri="{BB962C8B-B14F-4D97-AF65-F5344CB8AC3E}">
        <p14:creationId xmlns:p14="http://schemas.microsoft.com/office/powerpoint/2010/main" val="194645172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6"/>
          <p:cNvSpPr>
            <a:spLocks noGrp="1"/>
          </p:cNvSpPr>
          <p:nvPr>
            <p:ph type="title"/>
          </p:nvPr>
        </p:nvSpPr>
        <p:spPr/>
        <p:txBody>
          <a:bodyPr/>
          <a:lstStyle/>
          <a:p>
            <a:r>
              <a:rPr lang="el-GR" sz="4000" dirty="0"/>
              <a:t>Ποσοτική ανάλυση-Απόκριση </a:t>
            </a:r>
            <a:r>
              <a:rPr lang="el-GR" sz="4000" dirty="0" smtClean="0"/>
              <a:t>κοινού τρόπου (1 από 2)</a:t>
            </a:r>
            <a:endParaRPr lang="el-GR" sz="4000" dirty="0"/>
          </a:p>
        </p:txBody>
      </p:sp>
      <p:sp>
        <p:nvSpPr>
          <p:cNvPr id="4" name="Θέση κειμένου 3"/>
          <p:cNvSpPr>
            <a:spLocks noGrp="1"/>
          </p:cNvSpPr>
          <p:nvPr>
            <p:ph type="body" idx="1"/>
          </p:nvPr>
        </p:nvSpPr>
        <p:spPr>
          <a:xfrm>
            <a:off x="338949" y="1259134"/>
            <a:ext cx="4040188" cy="639762"/>
          </a:xfrm>
        </p:spPr>
        <p:txBody>
          <a:bodyPr/>
          <a:lstStyle/>
          <a:p>
            <a:r>
              <a:rPr lang="el-GR" altLang="el-GR" dirty="0" smtClean="0"/>
              <a:t>Μη </a:t>
            </a:r>
            <a:r>
              <a:rPr lang="el-GR" altLang="el-GR" dirty="0"/>
              <a:t>ιδανική πηγή </a:t>
            </a:r>
            <a:r>
              <a:rPr lang="el-GR" altLang="el-GR" dirty="0" smtClean="0"/>
              <a:t>ρεύματος</a:t>
            </a:r>
            <a:endParaRPr lang="en-GB" altLang="el-GR" dirty="0"/>
          </a:p>
        </p:txBody>
      </p:sp>
      <p:graphicFrame>
        <p:nvGraphicFramePr>
          <p:cNvPr id="17" name="Object 0" descr="Κυκλώματα με μη ιδανική πηγή ρεύματος"/>
          <p:cNvGraphicFramePr>
            <a:graphicFrameLocks noGrp="1" noChangeAspect="1"/>
          </p:cNvGraphicFramePr>
          <p:nvPr>
            <p:ph sz="half" idx="2"/>
            <p:extLst>
              <p:ext uri="{D42A27DB-BD31-4B8C-83A1-F6EECF244321}">
                <p14:modId xmlns:p14="http://schemas.microsoft.com/office/powerpoint/2010/main" val="1906280455"/>
              </p:ext>
            </p:extLst>
          </p:nvPr>
        </p:nvGraphicFramePr>
        <p:xfrm>
          <a:off x="540156" y="1902227"/>
          <a:ext cx="2647950" cy="3095625"/>
        </p:xfrm>
        <a:graphic>
          <a:graphicData uri="http://schemas.openxmlformats.org/presentationml/2006/ole">
            <mc:AlternateContent xmlns:mc="http://schemas.openxmlformats.org/markup-compatibility/2006">
              <mc:Choice xmlns:v="urn:schemas-microsoft-com:vml" Requires="v">
                <p:oleObj spid="_x0000_s31842" name="Photo Editor Photo" r:id="rId4" imgW="2647619" imgH="3095238" progId="MSPhotoEd.3">
                  <p:embed/>
                </p:oleObj>
              </mc:Choice>
              <mc:Fallback>
                <p:oleObj name="Photo Editor Photo" r:id="rId4" imgW="2647619" imgH="3095238"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0156" y="1902227"/>
                        <a:ext cx="2647950" cy="3095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2" name="Group 34" descr="Τύπος υπολογισμού AV CM"/>
          <p:cNvGrpSpPr>
            <a:grpSpLocks/>
          </p:cNvGrpSpPr>
          <p:nvPr/>
        </p:nvGrpSpPr>
        <p:grpSpPr bwMode="auto">
          <a:xfrm>
            <a:off x="338949" y="5193196"/>
            <a:ext cx="2695575" cy="661987"/>
            <a:chOff x="2868" y="417"/>
            <a:chExt cx="1374" cy="296"/>
          </a:xfrm>
        </p:grpSpPr>
        <p:graphicFrame>
          <p:nvGraphicFramePr>
            <p:cNvPr id="23" name="Object 6" descr="Τύπος υπολογισμού AV CM"/>
            <p:cNvGraphicFramePr>
              <a:graphicFrameLocks noChangeAspect="1"/>
            </p:cNvGraphicFramePr>
            <p:nvPr>
              <p:extLst>
                <p:ext uri="{D42A27DB-BD31-4B8C-83A1-F6EECF244321}">
                  <p14:modId xmlns:p14="http://schemas.microsoft.com/office/powerpoint/2010/main" val="3533215165"/>
                </p:ext>
              </p:extLst>
            </p:nvPr>
          </p:nvGraphicFramePr>
          <p:xfrm>
            <a:off x="2868" y="417"/>
            <a:ext cx="624" cy="288"/>
          </p:xfrm>
          <a:graphic>
            <a:graphicData uri="http://schemas.openxmlformats.org/presentationml/2006/ole">
              <mc:AlternateContent xmlns:mc="http://schemas.openxmlformats.org/markup-compatibility/2006">
                <mc:Choice xmlns:v="urn:schemas-microsoft-com:vml" Requires="v">
                  <p:oleObj spid="_x0000_s31843" name="Equation" r:id="rId6" imgW="990600" imgH="457200" progId="Equation.3">
                    <p:embed/>
                  </p:oleObj>
                </mc:Choice>
                <mc:Fallback>
                  <p:oleObj name="Equation" r:id="rId6" imgW="990600" imgH="4572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68" y="417"/>
                          <a:ext cx="624" cy="2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 name="Object 7" descr="[DECORATIVE]"/>
            <p:cNvGraphicFramePr>
              <a:graphicFrameLocks noChangeAspect="1"/>
            </p:cNvGraphicFramePr>
            <p:nvPr>
              <p:extLst>
                <p:ext uri="{D42A27DB-BD31-4B8C-83A1-F6EECF244321}">
                  <p14:modId xmlns:p14="http://schemas.microsoft.com/office/powerpoint/2010/main" val="2524277236"/>
                </p:ext>
              </p:extLst>
            </p:nvPr>
          </p:nvGraphicFramePr>
          <p:xfrm>
            <a:off x="3516" y="431"/>
            <a:ext cx="726" cy="282"/>
          </p:xfrm>
          <a:graphic>
            <a:graphicData uri="http://schemas.openxmlformats.org/presentationml/2006/ole">
              <mc:AlternateContent xmlns:mc="http://schemas.openxmlformats.org/markup-compatibility/2006">
                <mc:Choice xmlns:v="urn:schemas-microsoft-com:vml" Requires="v">
                  <p:oleObj spid="_x0000_s31844" name="Equation" r:id="rId8" imgW="1155199" imgH="444307" progId="Equation.3">
                    <p:embed/>
                  </p:oleObj>
                </mc:Choice>
                <mc:Fallback>
                  <p:oleObj name="Equation" r:id="rId8" imgW="1155199" imgH="444307"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16" y="431"/>
                          <a:ext cx="726" cy="28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5" name="Text Box 46"/>
          <p:cNvSpPr txBox="1">
            <a:spLocks noChangeArrowheads="1"/>
          </p:cNvSpPr>
          <p:nvPr/>
        </p:nvSpPr>
        <p:spPr bwMode="auto">
          <a:xfrm>
            <a:off x="584190" y="5982756"/>
            <a:ext cx="29400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a:spcBef>
                <a:spcPct val="50000"/>
              </a:spcBef>
            </a:pPr>
            <a:r>
              <a:rPr lang="el-GR" altLang="el-GR" sz="1800" dirty="0">
                <a:latin typeface="+mn-lt"/>
              </a:rPr>
              <a:t>(απολαβή κοινού τρόπου)</a:t>
            </a:r>
            <a:endParaRPr lang="en-GB" altLang="el-GR" sz="1800" dirty="0">
              <a:latin typeface="+mn-lt"/>
            </a:endParaRPr>
          </a:p>
        </p:txBody>
      </p:sp>
      <p:sp>
        <p:nvSpPr>
          <p:cNvPr id="7" name="Θέση κειμένου 6"/>
          <p:cNvSpPr>
            <a:spLocks noGrp="1"/>
          </p:cNvSpPr>
          <p:nvPr>
            <p:ph type="body" sz="quarter" idx="3"/>
          </p:nvPr>
        </p:nvSpPr>
        <p:spPr>
          <a:xfrm>
            <a:off x="4645025" y="1259134"/>
            <a:ext cx="4041775" cy="639762"/>
          </a:xfrm>
        </p:spPr>
        <p:txBody>
          <a:bodyPr/>
          <a:lstStyle/>
          <a:p>
            <a:r>
              <a:rPr lang="el-GR" altLang="el-GR" dirty="0" smtClean="0"/>
              <a:t>Ασυμμετρία </a:t>
            </a:r>
            <a:r>
              <a:rPr lang="el-GR" altLang="el-GR" dirty="0"/>
              <a:t>του </a:t>
            </a:r>
            <a:r>
              <a:rPr lang="el-GR" altLang="el-GR" dirty="0" smtClean="0"/>
              <a:t>κυκλώματος</a:t>
            </a:r>
            <a:endParaRPr lang="en-GB" altLang="el-GR" dirty="0"/>
          </a:p>
        </p:txBody>
      </p:sp>
      <p:graphicFrame>
        <p:nvGraphicFramePr>
          <p:cNvPr id="26" name="Object 1" descr="Κύκλωμα με ασυμετρία"/>
          <p:cNvGraphicFramePr>
            <a:graphicFrameLocks noGrp="1" noChangeAspect="1"/>
          </p:cNvGraphicFramePr>
          <p:nvPr>
            <p:ph sz="quarter" idx="4"/>
            <p:extLst>
              <p:ext uri="{D42A27DB-BD31-4B8C-83A1-F6EECF244321}">
                <p14:modId xmlns:p14="http://schemas.microsoft.com/office/powerpoint/2010/main" val="3689536757"/>
              </p:ext>
            </p:extLst>
          </p:nvPr>
        </p:nvGraphicFramePr>
        <p:xfrm>
          <a:off x="5452282" y="2007602"/>
          <a:ext cx="1762125" cy="1362075"/>
        </p:xfrm>
        <a:graphic>
          <a:graphicData uri="http://schemas.openxmlformats.org/presentationml/2006/ole">
            <mc:AlternateContent xmlns:mc="http://schemas.openxmlformats.org/markup-compatibility/2006">
              <mc:Choice xmlns:v="urn:schemas-microsoft-com:vml" Requires="v">
                <p:oleObj spid="_x0000_s31845" name="Photo Editor Photo" r:id="rId10" imgW="1762371" imgH="1362265" progId="MSPhotoEd.3">
                  <p:embed/>
                </p:oleObj>
              </mc:Choice>
              <mc:Fallback>
                <p:oleObj name="Photo Editor Photo" r:id="rId10" imgW="1762371" imgH="1362265" progId="MSPhotoEd.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452282" y="2007602"/>
                        <a:ext cx="1762125" cy="1362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 name="Object 2"/>
          <p:cNvGraphicFramePr>
            <a:graphicFrameLocks noChangeAspect="1"/>
          </p:cNvGraphicFramePr>
          <p:nvPr>
            <p:extLst>
              <p:ext uri="{D42A27DB-BD31-4B8C-83A1-F6EECF244321}">
                <p14:modId xmlns:p14="http://schemas.microsoft.com/office/powerpoint/2010/main" val="3706035152"/>
              </p:ext>
            </p:extLst>
          </p:nvPr>
        </p:nvGraphicFramePr>
        <p:xfrm>
          <a:off x="5215865" y="3207642"/>
          <a:ext cx="2705894" cy="623655"/>
        </p:xfrm>
        <a:graphic>
          <a:graphicData uri="http://schemas.openxmlformats.org/presentationml/2006/ole">
            <mc:AlternateContent xmlns:mc="http://schemas.openxmlformats.org/markup-compatibility/2006">
              <mc:Choice xmlns:v="urn:schemas-microsoft-com:vml" Requires="v">
                <p:oleObj spid="_x0000_s31846" name="Equation" r:id="rId12" imgW="1943100" imgH="444500" progId="Equation.3">
                  <p:embed/>
                </p:oleObj>
              </mc:Choice>
              <mc:Fallback>
                <p:oleObj name="Equation" r:id="rId12" imgW="1943100" imgH="444500"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215865" y="3207642"/>
                        <a:ext cx="2705894" cy="623655"/>
                      </a:xfrm>
                      <a:prstGeom prst="rect">
                        <a:avLst/>
                      </a:prstGeom>
                      <a:noFill/>
                    </p:spPr>
                  </p:pic>
                </p:oleObj>
              </mc:Fallback>
            </mc:AlternateContent>
          </a:graphicData>
        </a:graphic>
      </p:graphicFrame>
      <p:graphicFrame>
        <p:nvGraphicFramePr>
          <p:cNvPr id="31" name="Object 3"/>
          <p:cNvGraphicFramePr>
            <a:graphicFrameLocks noChangeAspect="1"/>
          </p:cNvGraphicFramePr>
          <p:nvPr>
            <p:extLst>
              <p:ext uri="{D42A27DB-BD31-4B8C-83A1-F6EECF244321}">
                <p14:modId xmlns:p14="http://schemas.microsoft.com/office/powerpoint/2010/main" val="4152776262"/>
              </p:ext>
            </p:extLst>
          </p:nvPr>
        </p:nvGraphicFramePr>
        <p:xfrm>
          <a:off x="5215865" y="3966717"/>
          <a:ext cx="3111986" cy="562769"/>
        </p:xfrm>
        <a:graphic>
          <a:graphicData uri="http://schemas.openxmlformats.org/presentationml/2006/ole">
            <mc:AlternateContent xmlns:mc="http://schemas.openxmlformats.org/markup-compatibility/2006">
              <mc:Choice xmlns:v="urn:schemas-microsoft-com:vml" Requires="v">
                <p:oleObj spid="_x0000_s31847" name="Equation" r:id="rId14" imgW="2476500" imgH="444500" progId="Equation.3">
                  <p:embed/>
                </p:oleObj>
              </mc:Choice>
              <mc:Fallback>
                <p:oleObj name="Equation" r:id="rId14" imgW="2476500" imgH="444500" progId="Equation.3">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215865" y="3966717"/>
                        <a:ext cx="3111986" cy="562769"/>
                      </a:xfrm>
                      <a:prstGeom prst="rect">
                        <a:avLst/>
                      </a:prstGeom>
                      <a:noFill/>
                    </p:spPr>
                  </p:pic>
                </p:oleObj>
              </mc:Fallback>
            </mc:AlternateContent>
          </a:graphicData>
        </a:graphic>
      </p:graphicFrame>
      <p:graphicFrame>
        <p:nvGraphicFramePr>
          <p:cNvPr id="32" name="Object 4" descr="Κύκλωμα μη ιδανικής πηγής ρεύματος"/>
          <p:cNvGraphicFramePr>
            <a:graphicFrameLocks noChangeAspect="1"/>
          </p:cNvGraphicFramePr>
          <p:nvPr>
            <p:extLst>
              <p:ext uri="{D42A27DB-BD31-4B8C-83A1-F6EECF244321}">
                <p14:modId xmlns:p14="http://schemas.microsoft.com/office/powerpoint/2010/main" val="1347364292"/>
              </p:ext>
            </p:extLst>
          </p:nvPr>
        </p:nvGraphicFramePr>
        <p:xfrm>
          <a:off x="4256064" y="4602864"/>
          <a:ext cx="2647950" cy="1419225"/>
        </p:xfrm>
        <a:graphic>
          <a:graphicData uri="http://schemas.openxmlformats.org/presentationml/2006/ole">
            <mc:AlternateContent xmlns:mc="http://schemas.openxmlformats.org/markup-compatibility/2006">
              <mc:Choice xmlns:v="urn:schemas-microsoft-com:vml" Requires="v">
                <p:oleObj spid="_x0000_s31848" name="Photo Editor Photo" r:id="rId16" imgW="2647619" imgH="1419048" progId="MSPhotoEd.3">
                  <p:embed/>
                </p:oleObj>
              </mc:Choice>
              <mc:Fallback>
                <p:oleObj name="Photo Editor Photo" r:id="rId16" imgW="2647619" imgH="1419048" progId="MSPhotoEd.3">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256064" y="4602864"/>
                        <a:ext cx="2647950" cy="1419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3" name="Object 5" descr="Κύκλωμα με διαφορικό"/>
          <p:cNvGraphicFramePr>
            <a:graphicFrameLocks noChangeAspect="1"/>
          </p:cNvGraphicFramePr>
          <p:nvPr>
            <p:extLst>
              <p:ext uri="{D42A27DB-BD31-4B8C-83A1-F6EECF244321}">
                <p14:modId xmlns:p14="http://schemas.microsoft.com/office/powerpoint/2010/main" val="3050018035"/>
              </p:ext>
            </p:extLst>
          </p:nvPr>
        </p:nvGraphicFramePr>
        <p:xfrm>
          <a:off x="6893359" y="4677037"/>
          <a:ext cx="1743075" cy="1362075"/>
        </p:xfrm>
        <a:graphic>
          <a:graphicData uri="http://schemas.openxmlformats.org/presentationml/2006/ole">
            <mc:AlternateContent xmlns:mc="http://schemas.openxmlformats.org/markup-compatibility/2006">
              <mc:Choice xmlns:v="urn:schemas-microsoft-com:vml" Requires="v">
                <p:oleObj spid="_x0000_s31849" name="Photo Editor Photo" r:id="rId18" imgW="1743318" imgH="1362265" progId="MSPhotoEd.3">
                  <p:embed/>
                </p:oleObj>
              </mc:Choice>
              <mc:Fallback>
                <p:oleObj name="Photo Editor Photo" r:id="rId18" imgW="1743318" imgH="1362265" progId="MSPhotoEd.3">
                  <p:embed/>
                  <p:pic>
                    <p:nvPicPr>
                      <p:cNvPr id="0" nam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893359" y="4677037"/>
                        <a:ext cx="1743075" cy="1362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4" name="Text Box 47"/>
          <p:cNvSpPr txBox="1">
            <a:spLocks noChangeArrowheads="1"/>
          </p:cNvSpPr>
          <p:nvPr/>
        </p:nvSpPr>
        <p:spPr bwMode="auto">
          <a:xfrm>
            <a:off x="4894171" y="6095468"/>
            <a:ext cx="326548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a:spcBef>
                <a:spcPct val="50000"/>
              </a:spcBef>
            </a:pPr>
            <a:r>
              <a:rPr lang="el-GR" altLang="el-GR" sz="1800" dirty="0">
                <a:latin typeface="+mn-lt"/>
              </a:rPr>
              <a:t>(μετατροπή  κοινού τρόπου σε διαφορικό)</a:t>
            </a:r>
            <a:endParaRPr lang="en-GB" altLang="el-GR" sz="1800" dirty="0">
              <a:latin typeface="+mn-lt"/>
            </a:endParaRPr>
          </a:p>
        </p:txBody>
      </p:sp>
    </p:spTree>
    <p:custDataLst>
      <p:tags r:id="rId2"/>
    </p:custDataLst>
    <p:extLst>
      <p:ext uri="{BB962C8B-B14F-4D97-AF65-F5344CB8AC3E}">
        <p14:creationId xmlns:p14="http://schemas.microsoft.com/office/powerpoint/2010/main" val="367677652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6"/>
          <p:cNvSpPr>
            <a:spLocks noGrp="1"/>
          </p:cNvSpPr>
          <p:nvPr>
            <p:ph type="title"/>
          </p:nvPr>
        </p:nvSpPr>
        <p:spPr>
          <a:xfrm>
            <a:off x="396574" y="155671"/>
            <a:ext cx="8229600" cy="1144800"/>
          </a:xfrm>
        </p:spPr>
        <p:txBody>
          <a:bodyPr>
            <a:noAutofit/>
          </a:bodyPr>
          <a:lstStyle/>
          <a:p>
            <a:r>
              <a:rPr lang="el-GR" sz="4000" dirty="0"/>
              <a:t>Ποσοτική ανάλυση-Απόκριση </a:t>
            </a:r>
            <a:r>
              <a:rPr lang="el-GR" sz="4000" dirty="0" smtClean="0"/>
              <a:t>κοινού τρόπου (2 από 2)</a:t>
            </a:r>
            <a:endParaRPr lang="el-GR" sz="4000" dirty="0"/>
          </a:p>
        </p:txBody>
      </p:sp>
      <p:sp>
        <p:nvSpPr>
          <p:cNvPr id="10" name="Θέση κειμένου 9"/>
          <p:cNvSpPr>
            <a:spLocks noGrp="1"/>
          </p:cNvSpPr>
          <p:nvPr>
            <p:ph type="body" sz="half" idx="2"/>
          </p:nvPr>
        </p:nvSpPr>
        <p:spPr>
          <a:xfrm>
            <a:off x="121095" y="1279789"/>
            <a:ext cx="5528126" cy="684076"/>
          </a:xfrm>
        </p:spPr>
        <p:txBody>
          <a:bodyPr>
            <a:normAutofit/>
          </a:bodyPr>
          <a:lstStyle/>
          <a:p>
            <a:r>
              <a:rPr lang="el-GR" altLang="el-GR" dirty="0" smtClean="0"/>
              <a:t>Ασυμμετρία </a:t>
            </a:r>
            <a:r>
              <a:rPr lang="el-GR" altLang="el-GR" dirty="0"/>
              <a:t>μεταξύ των Μ1 και Μ2</a:t>
            </a:r>
            <a:endParaRPr lang="en-GB" altLang="el-GR" dirty="0"/>
          </a:p>
          <a:p>
            <a:endParaRPr lang="el-GR" dirty="0"/>
          </a:p>
        </p:txBody>
      </p:sp>
      <p:graphicFrame>
        <p:nvGraphicFramePr>
          <p:cNvPr id="27" name="Object 19" descr="Κύκλωμα μη ιδανικής πηγής ρεύματος"/>
          <p:cNvGraphicFramePr>
            <a:graphicFrameLocks noGrp="1" noChangeAspect="1"/>
          </p:cNvGraphicFramePr>
          <p:nvPr>
            <p:ph idx="1"/>
            <p:extLst>
              <p:ext uri="{D42A27DB-BD31-4B8C-83A1-F6EECF244321}">
                <p14:modId xmlns:p14="http://schemas.microsoft.com/office/powerpoint/2010/main" val="76299019"/>
              </p:ext>
            </p:extLst>
          </p:nvPr>
        </p:nvGraphicFramePr>
        <p:xfrm>
          <a:off x="5051171" y="1296592"/>
          <a:ext cx="3448050" cy="1581150"/>
        </p:xfrm>
        <a:graphic>
          <a:graphicData uri="http://schemas.openxmlformats.org/presentationml/2006/ole">
            <mc:AlternateContent xmlns:mc="http://schemas.openxmlformats.org/markup-compatibility/2006">
              <mc:Choice xmlns:v="urn:schemas-microsoft-com:vml" Requires="v">
                <p:oleObj spid="_x0000_s32938" name="Photo Editor Photo" r:id="rId4" imgW="3448531" imgH="1580952" progId="MSPhotoEd.3">
                  <p:embed/>
                </p:oleObj>
              </mc:Choice>
              <mc:Fallback>
                <p:oleObj name="Photo Editor Photo" r:id="rId4" imgW="3448531" imgH="1580952"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51171" y="1296592"/>
                        <a:ext cx="3448050" cy="1581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51" name="Group 30" descr="Τύπος υπολογισμού Vx"/>
          <p:cNvGrpSpPr>
            <a:grpSpLocks/>
          </p:cNvGrpSpPr>
          <p:nvPr/>
        </p:nvGrpSpPr>
        <p:grpSpPr bwMode="auto">
          <a:xfrm>
            <a:off x="342219" y="1791731"/>
            <a:ext cx="3977753" cy="632858"/>
            <a:chOff x="524" y="1418"/>
            <a:chExt cx="2242" cy="282"/>
          </a:xfrm>
        </p:grpSpPr>
        <p:graphicFrame>
          <p:nvGraphicFramePr>
            <p:cNvPr id="52" name="Object 22" descr="Τύπος υπολογισμού Vx"/>
            <p:cNvGraphicFramePr>
              <a:graphicFrameLocks noChangeAspect="1"/>
            </p:cNvGraphicFramePr>
            <p:nvPr>
              <p:extLst>
                <p:ext uri="{D42A27DB-BD31-4B8C-83A1-F6EECF244321}">
                  <p14:modId xmlns:p14="http://schemas.microsoft.com/office/powerpoint/2010/main" val="401112016"/>
                </p:ext>
              </p:extLst>
            </p:nvPr>
          </p:nvGraphicFramePr>
          <p:xfrm>
            <a:off x="524" y="1494"/>
            <a:ext cx="1050" cy="150"/>
          </p:xfrm>
          <a:graphic>
            <a:graphicData uri="http://schemas.openxmlformats.org/presentationml/2006/ole">
              <mc:AlternateContent xmlns:mc="http://schemas.openxmlformats.org/markup-compatibility/2006">
                <mc:Choice xmlns:v="urn:schemas-microsoft-com:vml" Requires="v">
                  <p:oleObj spid="_x0000_s32939" name="Equation" r:id="rId6" imgW="1663700" imgH="241300" progId="Equation.3">
                    <p:embed/>
                  </p:oleObj>
                </mc:Choice>
                <mc:Fallback>
                  <p:oleObj name="Equation" r:id="rId6" imgW="1663700" imgH="2413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4" y="1494"/>
                          <a:ext cx="1050" cy="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3" name="Object 21" descr="[DECORATIVE]"/>
            <p:cNvGraphicFramePr>
              <a:graphicFrameLocks noChangeAspect="1"/>
            </p:cNvGraphicFramePr>
            <p:nvPr>
              <p:extLst>
                <p:ext uri="{D42A27DB-BD31-4B8C-83A1-F6EECF244321}">
                  <p14:modId xmlns:p14="http://schemas.microsoft.com/office/powerpoint/2010/main" val="2319152621"/>
                </p:ext>
              </p:extLst>
            </p:nvPr>
          </p:nvGraphicFramePr>
          <p:xfrm>
            <a:off x="1584" y="1418"/>
            <a:ext cx="1182" cy="282"/>
          </p:xfrm>
          <a:graphic>
            <a:graphicData uri="http://schemas.openxmlformats.org/presentationml/2006/ole">
              <mc:AlternateContent xmlns:mc="http://schemas.openxmlformats.org/markup-compatibility/2006">
                <mc:Choice xmlns:v="urn:schemas-microsoft-com:vml" Requires="v">
                  <p:oleObj spid="_x0000_s32940" name="Equation" r:id="rId8" imgW="1879600" imgH="444500" progId="Equation.3">
                    <p:embed/>
                  </p:oleObj>
                </mc:Choice>
                <mc:Fallback>
                  <p:oleObj name="Equation" r:id="rId8" imgW="1879600" imgH="4445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84" y="1418"/>
                          <a:ext cx="1182" cy="28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54" name="Group 39" descr="Τύπος υπολογισμού Vy"/>
          <p:cNvGrpSpPr>
            <a:grpSpLocks/>
          </p:cNvGrpSpPr>
          <p:nvPr/>
        </p:nvGrpSpPr>
        <p:grpSpPr bwMode="auto">
          <a:xfrm>
            <a:off x="270969" y="2671261"/>
            <a:ext cx="4237660" cy="672179"/>
            <a:chOff x="537" y="1836"/>
            <a:chExt cx="2292" cy="282"/>
          </a:xfrm>
        </p:grpSpPr>
        <p:graphicFrame>
          <p:nvGraphicFramePr>
            <p:cNvPr id="55" name="Object 34" descr="Τύπος υπολογισμού Vy"/>
            <p:cNvGraphicFramePr>
              <a:graphicFrameLocks noChangeAspect="1"/>
            </p:cNvGraphicFramePr>
            <p:nvPr>
              <p:extLst>
                <p:ext uri="{D42A27DB-BD31-4B8C-83A1-F6EECF244321}">
                  <p14:modId xmlns:p14="http://schemas.microsoft.com/office/powerpoint/2010/main" val="1549191182"/>
                </p:ext>
              </p:extLst>
            </p:nvPr>
          </p:nvGraphicFramePr>
          <p:xfrm>
            <a:off x="537" y="1901"/>
            <a:ext cx="1074" cy="150"/>
          </p:xfrm>
          <a:graphic>
            <a:graphicData uri="http://schemas.openxmlformats.org/presentationml/2006/ole">
              <mc:AlternateContent xmlns:mc="http://schemas.openxmlformats.org/markup-compatibility/2006">
                <mc:Choice xmlns:v="urn:schemas-microsoft-com:vml" Requires="v">
                  <p:oleObj spid="_x0000_s32941" name="Equation" r:id="rId10" imgW="1701800" imgH="241300" progId="Equation.3">
                    <p:embed/>
                  </p:oleObj>
                </mc:Choice>
                <mc:Fallback>
                  <p:oleObj name="Equation" r:id="rId10" imgW="1701800" imgH="24130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7" y="1901"/>
                          <a:ext cx="1074" cy="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6" name="Object 33" descr="[DECORATIVE]"/>
            <p:cNvGraphicFramePr>
              <a:graphicFrameLocks noChangeAspect="1"/>
            </p:cNvGraphicFramePr>
            <p:nvPr>
              <p:extLst>
                <p:ext uri="{D42A27DB-BD31-4B8C-83A1-F6EECF244321}">
                  <p14:modId xmlns:p14="http://schemas.microsoft.com/office/powerpoint/2010/main" val="1209472803"/>
                </p:ext>
              </p:extLst>
            </p:nvPr>
          </p:nvGraphicFramePr>
          <p:xfrm>
            <a:off x="1611" y="1836"/>
            <a:ext cx="1218" cy="282"/>
          </p:xfrm>
          <a:graphic>
            <a:graphicData uri="http://schemas.openxmlformats.org/presentationml/2006/ole">
              <mc:AlternateContent xmlns:mc="http://schemas.openxmlformats.org/markup-compatibility/2006">
                <mc:Choice xmlns:v="urn:schemas-microsoft-com:vml" Requires="v">
                  <p:oleObj spid="_x0000_s32942" name="Equation" r:id="rId12" imgW="1930400" imgH="444500" progId="Equation.3">
                    <p:embed/>
                  </p:oleObj>
                </mc:Choice>
                <mc:Fallback>
                  <p:oleObj name="Equation" r:id="rId12" imgW="1930400" imgH="444500"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611" y="1836"/>
                          <a:ext cx="1218" cy="28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57" name="Object 32"/>
          <p:cNvGraphicFramePr>
            <a:graphicFrameLocks noChangeAspect="1"/>
          </p:cNvGraphicFramePr>
          <p:nvPr>
            <p:extLst>
              <p:ext uri="{D42A27DB-BD31-4B8C-83A1-F6EECF244321}">
                <p14:modId xmlns:p14="http://schemas.microsoft.com/office/powerpoint/2010/main" val="170154560"/>
              </p:ext>
            </p:extLst>
          </p:nvPr>
        </p:nvGraphicFramePr>
        <p:xfrm>
          <a:off x="270969" y="3549856"/>
          <a:ext cx="3849518" cy="675102"/>
        </p:xfrm>
        <a:graphic>
          <a:graphicData uri="http://schemas.openxmlformats.org/presentationml/2006/ole">
            <mc:AlternateContent xmlns:mc="http://schemas.openxmlformats.org/markup-compatibility/2006">
              <mc:Choice xmlns:v="urn:schemas-microsoft-com:vml" Requires="v">
                <p:oleObj spid="_x0000_s32943" name="Equation" r:id="rId14" imgW="2552700" imgH="444500" progId="Equation.3">
                  <p:embed/>
                </p:oleObj>
              </mc:Choice>
              <mc:Fallback>
                <p:oleObj name="Equation" r:id="rId14" imgW="2552700" imgH="444500" progId="Equation.3">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70969" y="3549856"/>
                        <a:ext cx="3849518" cy="675102"/>
                      </a:xfrm>
                      <a:prstGeom prst="rect">
                        <a:avLst/>
                      </a:prstGeom>
                      <a:noFill/>
                    </p:spPr>
                  </p:pic>
                </p:oleObj>
              </mc:Fallback>
            </mc:AlternateContent>
          </a:graphicData>
        </a:graphic>
      </p:graphicFrame>
      <p:graphicFrame>
        <p:nvGraphicFramePr>
          <p:cNvPr id="28" name="Object 24"/>
          <p:cNvGraphicFramePr>
            <a:graphicFrameLocks noChangeAspect="1"/>
          </p:cNvGraphicFramePr>
          <p:nvPr>
            <p:extLst>
              <p:ext uri="{D42A27DB-BD31-4B8C-83A1-F6EECF244321}">
                <p14:modId xmlns:p14="http://schemas.microsoft.com/office/powerpoint/2010/main" val="2408200325"/>
              </p:ext>
            </p:extLst>
          </p:nvPr>
        </p:nvGraphicFramePr>
        <p:xfrm>
          <a:off x="5649221" y="2893900"/>
          <a:ext cx="3379077" cy="808656"/>
        </p:xfrm>
        <a:graphic>
          <a:graphicData uri="http://schemas.openxmlformats.org/presentationml/2006/ole">
            <mc:AlternateContent xmlns:mc="http://schemas.openxmlformats.org/markup-compatibility/2006">
              <mc:Choice xmlns:v="urn:schemas-microsoft-com:vml" Requires="v">
                <p:oleObj spid="_x0000_s32944" name="Equation" r:id="rId16" imgW="2831760" imgH="711000" progId="Equation.3">
                  <p:embed/>
                </p:oleObj>
              </mc:Choice>
              <mc:Fallback>
                <p:oleObj name="Equation" r:id="rId16" imgW="2831760" imgH="711000" progId="Equation.3">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649221" y="2893900"/>
                        <a:ext cx="3379077" cy="808656"/>
                      </a:xfrm>
                      <a:prstGeom prst="rect">
                        <a:avLst/>
                      </a:prstGeom>
                      <a:noFill/>
                    </p:spPr>
                  </p:pic>
                </p:oleObj>
              </mc:Fallback>
            </mc:AlternateContent>
          </a:graphicData>
        </a:graphic>
      </p:graphicFrame>
      <p:graphicFrame>
        <p:nvGraphicFramePr>
          <p:cNvPr id="29" name="Object 23"/>
          <p:cNvGraphicFramePr>
            <a:graphicFrameLocks noChangeAspect="1"/>
          </p:cNvGraphicFramePr>
          <p:nvPr>
            <p:extLst>
              <p:ext uri="{D42A27DB-BD31-4B8C-83A1-F6EECF244321}">
                <p14:modId xmlns:p14="http://schemas.microsoft.com/office/powerpoint/2010/main" val="537273609"/>
              </p:ext>
            </p:extLst>
          </p:nvPr>
        </p:nvGraphicFramePr>
        <p:xfrm>
          <a:off x="5649221" y="3844947"/>
          <a:ext cx="2586211" cy="598778"/>
        </p:xfrm>
        <a:graphic>
          <a:graphicData uri="http://schemas.openxmlformats.org/presentationml/2006/ole">
            <mc:AlternateContent xmlns:mc="http://schemas.openxmlformats.org/markup-compatibility/2006">
              <mc:Choice xmlns:v="urn:schemas-microsoft-com:vml" Requires="v">
                <p:oleObj spid="_x0000_s32945" name="Equation" r:id="rId18" imgW="1930400" imgH="444500" progId="Equation.3">
                  <p:embed/>
                </p:oleObj>
              </mc:Choice>
              <mc:Fallback>
                <p:oleObj name="Equation" r:id="rId18" imgW="1930400" imgH="444500" progId="Equation.3">
                  <p:embed/>
                  <p:pic>
                    <p:nvPicPr>
                      <p:cNvPr id="0" nam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649221" y="3844947"/>
                        <a:ext cx="2586211" cy="598778"/>
                      </a:xfrm>
                      <a:prstGeom prst="rect">
                        <a:avLst/>
                      </a:prstGeom>
                      <a:noFill/>
                    </p:spPr>
                  </p:pic>
                </p:oleObj>
              </mc:Fallback>
            </mc:AlternateContent>
          </a:graphicData>
        </a:graphic>
      </p:graphicFrame>
      <p:graphicFrame>
        <p:nvGraphicFramePr>
          <p:cNvPr id="59" name="Object 43"/>
          <p:cNvGraphicFramePr>
            <a:graphicFrameLocks noChangeAspect="1"/>
          </p:cNvGraphicFramePr>
          <p:nvPr>
            <p:extLst>
              <p:ext uri="{D42A27DB-BD31-4B8C-83A1-F6EECF244321}">
                <p14:modId xmlns:p14="http://schemas.microsoft.com/office/powerpoint/2010/main" val="522427817"/>
              </p:ext>
            </p:extLst>
          </p:nvPr>
        </p:nvGraphicFramePr>
        <p:xfrm>
          <a:off x="260189" y="4389440"/>
          <a:ext cx="1582192" cy="600019"/>
        </p:xfrm>
        <a:graphic>
          <a:graphicData uri="http://schemas.openxmlformats.org/presentationml/2006/ole">
            <mc:AlternateContent xmlns:mc="http://schemas.openxmlformats.org/markup-compatibility/2006">
              <mc:Choice xmlns:v="urn:schemas-microsoft-com:vml" Requires="v">
                <p:oleObj spid="_x0000_s32946" name="Equation" r:id="rId20" imgW="1180588" imgH="444307" progId="Equation.3">
                  <p:embed/>
                </p:oleObj>
              </mc:Choice>
              <mc:Fallback>
                <p:oleObj name="Equation" r:id="rId20" imgW="1180588" imgH="444307" progId="Equation.3">
                  <p:embed/>
                  <p:pic>
                    <p:nvPicPr>
                      <p:cNvPr id="0" name=""/>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60189" y="4389440"/>
                        <a:ext cx="1582192" cy="600019"/>
                      </a:xfrm>
                      <a:prstGeom prst="rect">
                        <a:avLst/>
                      </a:prstGeom>
                      <a:noFill/>
                    </p:spPr>
                  </p:pic>
                </p:oleObj>
              </mc:Fallback>
            </mc:AlternateContent>
          </a:graphicData>
        </a:graphic>
      </p:graphicFrame>
      <p:graphicFrame>
        <p:nvGraphicFramePr>
          <p:cNvPr id="58" name="Object 31"/>
          <p:cNvGraphicFramePr>
            <a:graphicFrameLocks noChangeAspect="1"/>
          </p:cNvGraphicFramePr>
          <p:nvPr>
            <p:extLst>
              <p:ext uri="{D42A27DB-BD31-4B8C-83A1-F6EECF244321}">
                <p14:modId xmlns:p14="http://schemas.microsoft.com/office/powerpoint/2010/main" val="1310837965"/>
              </p:ext>
            </p:extLst>
          </p:nvPr>
        </p:nvGraphicFramePr>
        <p:xfrm>
          <a:off x="2602003" y="4302804"/>
          <a:ext cx="2941638" cy="677862"/>
        </p:xfrm>
        <a:graphic>
          <a:graphicData uri="http://schemas.openxmlformats.org/presentationml/2006/ole">
            <mc:AlternateContent xmlns:mc="http://schemas.openxmlformats.org/markup-compatibility/2006">
              <mc:Choice xmlns:v="urn:schemas-microsoft-com:vml" Requires="v">
                <p:oleObj spid="_x0000_s32947" name="Equation" r:id="rId22" imgW="1943100" imgH="444500" progId="Equation.3">
                  <p:embed/>
                </p:oleObj>
              </mc:Choice>
              <mc:Fallback>
                <p:oleObj name="Equation" r:id="rId22" imgW="1943100" imgH="444500" progId="Equation.3">
                  <p:embed/>
                  <p:pic>
                    <p:nvPicPr>
                      <p:cNvPr id="0" name=""/>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2602003" y="4302804"/>
                        <a:ext cx="2941638" cy="6778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60" name="Group 49" descr="Τύπος υπολογισμού ADM"/>
          <p:cNvGrpSpPr>
            <a:grpSpLocks/>
          </p:cNvGrpSpPr>
          <p:nvPr/>
        </p:nvGrpSpPr>
        <p:grpSpPr bwMode="auto">
          <a:xfrm>
            <a:off x="270969" y="5058512"/>
            <a:ext cx="3112899" cy="602335"/>
            <a:chOff x="504" y="3341"/>
            <a:chExt cx="1368" cy="290"/>
          </a:xfrm>
        </p:grpSpPr>
        <p:graphicFrame>
          <p:nvGraphicFramePr>
            <p:cNvPr id="61" name="Object 42" descr="Τύπος υπολογισμού ADM"/>
            <p:cNvGraphicFramePr>
              <a:graphicFrameLocks noChangeAspect="1"/>
            </p:cNvGraphicFramePr>
            <p:nvPr>
              <p:extLst>
                <p:ext uri="{D42A27DB-BD31-4B8C-83A1-F6EECF244321}">
                  <p14:modId xmlns:p14="http://schemas.microsoft.com/office/powerpoint/2010/main" val="561202305"/>
                </p:ext>
              </p:extLst>
            </p:nvPr>
          </p:nvGraphicFramePr>
          <p:xfrm>
            <a:off x="504" y="3341"/>
            <a:ext cx="738" cy="282"/>
          </p:xfrm>
          <a:graphic>
            <a:graphicData uri="http://schemas.openxmlformats.org/presentationml/2006/ole">
              <mc:AlternateContent xmlns:mc="http://schemas.openxmlformats.org/markup-compatibility/2006">
                <mc:Choice xmlns:v="urn:schemas-microsoft-com:vml" Requires="v">
                  <p:oleObj spid="_x0000_s32948" name="Equation" r:id="rId24" imgW="1167893" imgH="444307" progId="Equation.3">
                    <p:embed/>
                  </p:oleObj>
                </mc:Choice>
                <mc:Fallback>
                  <p:oleObj name="Equation" r:id="rId24" imgW="1167893" imgH="444307" progId="Equation.3">
                    <p:embed/>
                    <p:pic>
                      <p:nvPicPr>
                        <p:cNvPr id="0" name=""/>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504" y="3341"/>
                          <a:ext cx="738" cy="28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2" name="Object 41" descr="[DECORATIVE]"/>
            <p:cNvGraphicFramePr>
              <a:graphicFrameLocks noChangeAspect="1"/>
            </p:cNvGraphicFramePr>
            <p:nvPr>
              <p:extLst>
                <p:ext uri="{D42A27DB-BD31-4B8C-83A1-F6EECF244321}">
                  <p14:modId xmlns:p14="http://schemas.microsoft.com/office/powerpoint/2010/main" val="319762980"/>
                </p:ext>
              </p:extLst>
            </p:nvPr>
          </p:nvGraphicFramePr>
          <p:xfrm>
            <a:off x="1242" y="3349"/>
            <a:ext cx="630" cy="282"/>
          </p:xfrm>
          <a:graphic>
            <a:graphicData uri="http://schemas.openxmlformats.org/presentationml/2006/ole">
              <mc:AlternateContent xmlns:mc="http://schemas.openxmlformats.org/markup-compatibility/2006">
                <mc:Choice xmlns:v="urn:schemas-microsoft-com:vml" Requires="v">
                  <p:oleObj spid="_x0000_s32949" name="Equation" r:id="rId26" imgW="1002865" imgH="444307" progId="Equation.3">
                    <p:embed/>
                  </p:oleObj>
                </mc:Choice>
                <mc:Fallback>
                  <p:oleObj name="Equation" r:id="rId26" imgW="1002865" imgH="444307" progId="Equation.3">
                    <p:embed/>
                    <p:pic>
                      <p:nvPicPr>
                        <p:cNvPr id="0" name=""/>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1242" y="3349"/>
                          <a:ext cx="630" cy="28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66" name="Text Box 55"/>
          <p:cNvSpPr txBox="1">
            <a:spLocks noChangeArrowheads="1"/>
          </p:cNvSpPr>
          <p:nvPr/>
        </p:nvSpPr>
        <p:spPr bwMode="auto">
          <a:xfrm>
            <a:off x="3761391" y="5214500"/>
            <a:ext cx="505908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a:spcBef>
                <a:spcPct val="50000"/>
              </a:spcBef>
            </a:pPr>
            <a:r>
              <a:rPr lang="el-GR" altLang="el-GR" sz="2000" dirty="0">
                <a:latin typeface="+mn-lt"/>
              </a:rPr>
              <a:t>Αν λάβουμε υπόψη μόνο την αστοχία του </a:t>
            </a:r>
            <a:r>
              <a:rPr lang="en-US" altLang="el-GR" sz="2000" dirty="0">
                <a:latin typeface="+mn-lt"/>
              </a:rPr>
              <a:t>g</a:t>
            </a:r>
            <a:r>
              <a:rPr lang="en-US" altLang="el-GR" sz="2000" baseline="-25000" dirty="0">
                <a:latin typeface="+mn-lt"/>
              </a:rPr>
              <a:t>m</a:t>
            </a:r>
            <a:endParaRPr lang="en-GB" altLang="el-GR" sz="2000" dirty="0">
              <a:latin typeface="+mn-lt"/>
            </a:endParaRPr>
          </a:p>
        </p:txBody>
      </p:sp>
      <p:grpSp>
        <p:nvGrpSpPr>
          <p:cNvPr id="63" name="Group 52" descr="Τύπος υπολογισμού C M R R"/>
          <p:cNvGrpSpPr>
            <a:grpSpLocks/>
          </p:cNvGrpSpPr>
          <p:nvPr/>
        </p:nvGrpSpPr>
        <p:grpSpPr bwMode="auto">
          <a:xfrm>
            <a:off x="3379947" y="5619334"/>
            <a:ext cx="4713287" cy="992187"/>
            <a:chOff x="479" y="3485"/>
            <a:chExt cx="2567" cy="530"/>
          </a:xfrm>
        </p:grpSpPr>
        <p:graphicFrame>
          <p:nvGraphicFramePr>
            <p:cNvPr id="64" name="Object 40" descr="Τύπος υπολογισμού C M R R"/>
            <p:cNvGraphicFramePr>
              <a:graphicFrameLocks noChangeAspect="1"/>
            </p:cNvGraphicFramePr>
            <p:nvPr>
              <p:extLst>
                <p:ext uri="{D42A27DB-BD31-4B8C-83A1-F6EECF244321}">
                  <p14:modId xmlns:p14="http://schemas.microsoft.com/office/powerpoint/2010/main" val="4255876669"/>
                </p:ext>
              </p:extLst>
            </p:nvPr>
          </p:nvGraphicFramePr>
          <p:xfrm>
            <a:off x="479" y="3485"/>
            <a:ext cx="1112" cy="530"/>
          </p:xfrm>
          <a:graphic>
            <a:graphicData uri="http://schemas.openxmlformats.org/presentationml/2006/ole">
              <mc:AlternateContent xmlns:mc="http://schemas.openxmlformats.org/markup-compatibility/2006">
                <mc:Choice xmlns:v="urn:schemas-microsoft-com:vml" Requires="v">
                  <p:oleObj spid="_x0000_s32950" name="Equation" r:id="rId28" imgW="1765080" imgH="838080" progId="Equation.3">
                    <p:embed/>
                  </p:oleObj>
                </mc:Choice>
                <mc:Fallback>
                  <p:oleObj name="Equation" r:id="rId28" imgW="1765080" imgH="838080" progId="Equation.3">
                    <p:embed/>
                    <p:pic>
                      <p:nvPicPr>
                        <p:cNvPr id="0" name=""/>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479" y="3485"/>
                          <a:ext cx="1112" cy="5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5" name="Object 50" descr="[DECORATIVE]"/>
            <p:cNvGraphicFramePr>
              <a:graphicFrameLocks noChangeAspect="1"/>
            </p:cNvGraphicFramePr>
            <p:nvPr>
              <p:extLst>
                <p:ext uri="{D42A27DB-BD31-4B8C-83A1-F6EECF244321}">
                  <p14:modId xmlns:p14="http://schemas.microsoft.com/office/powerpoint/2010/main" val="3143062989"/>
                </p:ext>
              </p:extLst>
            </p:nvPr>
          </p:nvGraphicFramePr>
          <p:xfrm>
            <a:off x="1616" y="3631"/>
            <a:ext cx="1430" cy="274"/>
          </p:xfrm>
          <a:graphic>
            <a:graphicData uri="http://schemas.openxmlformats.org/presentationml/2006/ole">
              <mc:AlternateContent xmlns:mc="http://schemas.openxmlformats.org/markup-compatibility/2006">
                <mc:Choice xmlns:v="urn:schemas-microsoft-com:vml" Requires="v">
                  <p:oleObj spid="_x0000_s32951" name="Equation" r:id="rId30" imgW="2273040" imgH="431640" progId="Equation.3">
                    <p:embed/>
                  </p:oleObj>
                </mc:Choice>
                <mc:Fallback>
                  <p:oleObj name="Equation" r:id="rId30" imgW="2273040" imgH="431640" progId="Equation.3">
                    <p:embed/>
                    <p:pic>
                      <p:nvPicPr>
                        <p:cNvPr id="0" name=""/>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1616" y="3631"/>
                          <a:ext cx="1430" cy="2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ustDataLst>
      <p:tags r:id="rId2"/>
    </p:custDataLst>
    <p:extLst>
      <p:ext uri="{BB962C8B-B14F-4D97-AF65-F5344CB8AC3E}">
        <p14:creationId xmlns:p14="http://schemas.microsoft.com/office/powerpoint/2010/main" val="80022591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6"/>
          <p:cNvSpPr>
            <a:spLocks noGrp="1"/>
          </p:cNvSpPr>
          <p:nvPr>
            <p:ph type="title"/>
          </p:nvPr>
        </p:nvSpPr>
        <p:spPr/>
        <p:txBody>
          <a:bodyPr>
            <a:noAutofit/>
          </a:bodyPr>
          <a:lstStyle/>
          <a:p>
            <a:r>
              <a:rPr lang="el-GR" sz="4000" dirty="0"/>
              <a:t>Ποσοτική ανάλυση-Διαφορικό ζεύγος με φόρτους MOS</a:t>
            </a:r>
          </a:p>
        </p:txBody>
      </p:sp>
      <p:graphicFrame>
        <p:nvGraphicFramePr>
          <p:cNvPr id="26" name="Object 19" descr="Κύκλωμα με ρεύμα Iss και φόρτους Mos (m1 , m2, m3 m4)"/>
          <p:cNvGraphicFramePr>
            <a:graphicFrameLocks noChangeAspect="1"/>
          </p:cNvGraphicFramePr>
          <p:nvPr>
            <p:extLst>
              <p:ext uri="{D42A27DB-BD31-4B8C-83A1-F6EECF244321}">
                <p14:modId xmlns:p14="http://schemas.microsoft.com/office/powerpoint/2010/main" val="1562566648"/>
              </p:ext>
            </p:extLst>
          </p:nvPr>
        </p:nvGraphicFramePr>
        <p:xfrm>
          <a:off x="5317538" y="1396205"/>
          <a:ext cx="3476625" cy="1755775"/>
        </p:xfrm>
        <a:graphic>
          <a:graphicData uri="http://schemas.openxmlformats.org/presentationml/2006/ole">
            <mc:AlternateContent xmlns:mc="http://schemas.openxmlformats.org/markup-compatibility/2006">
              <mc:Choice xmlns:v="urn:schemas-microsoft-com:vml" Requires="v">
                <p:oleObj spid="_x0000_s33882" name="Photo Editor Photo" r:id="rId4" imgW="2905531" imgH="1467055" progId="MSPhotoEd.3">
                  <p:embed/>
                </p:oleObj>
              </mc:Choice>
              <mc:Fallback>
                <p:oleObj name="Photo Editor Photo" r:id="rId4" imgW="2905531" imgH="1467055"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17538" y="1396205"/>
                        <a:ext cx="3476625" cy="1755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35" name="Group 42" descr="Τύπος υπολογισμού Av"/>
          <p:cNvGrpSpPr>
            <a:grpSpLocks/>
          </p:cNvGrpSpPr>
          <p:nvPr/>
        </p:nvGrpSpPr>
        <p:grpSpPr bwMode="auto">
          <a:xfrm>
            <a:off x="161523" y="1803400"/>
            <a:ext cx="3827333" cy="941387"/>
            <a:chOff x="2864" y="468"/>
            <a:chExt cx="1366" cy="354"/>
          </a:xfrm>
        </p:grpSpPr>
        <p:graphicFrame>
          <p:nvGraphicFramePr>
            <p:cNvPr id="36" name="Object 38" descr="Τύπος υπολογισμού Av"/>
            <p:cNvGraphicFramePr>
              <a:graphicFrameLocks noChangeAspect="1"/>
            </p:cNvGraphicFramePr>
            <p:nvPr>
              <p:extLst>
                <p:ext uri="{D42A27DB-BD31-4B8C-83A1-F6EECF244321}">
                  <p14:modId xmlns:p14="http://schemas.microsoft.com/office/powerpoint/2010/main" val="3814322927"/>
                </p:ext>
              </p:extLst>
            </p:nvPr>
          </p:nvGraphicFramePr>
          <p:xfrm>
            <a:off x="2864" y="468"/>
            <a:ext cx="1008" cy="354"/>
          </p:xfrm>
          <a:graphic>
            <a:graphicData uri="http://schemas.openxmlformats.org/presentationml/2006/ole">
              <mc:AlternateContent xmlns:mc="http://schemas.openxmlformats.org/markup-compatibility/2006">
                <mc:Choice xmlns:v="urn:schemas-microsoft-com:vml" Requires="v">
                  <p:oleObj spid="_x0000_s33883" name="Equation" r:id="rId6" imgW="1600200" imgH="558800" progId="Equation.3">
                    <p:embed/>
                  </p:oleObj>
                </mc:Choice>
                <mc:Fallback>
                  <p:oleObj name="Equation" r:id="rId6" imgW="1600200" imgH="5588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64" y="468"/>
                          <a:ext cx="1008" cy="35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7" name="Object 40" descr="[DECORATIVE]"/>
            <p:cNvGraphicFramePr>
              <a:graphicFrameLocks noChangeAspect="1"/>
            </p:cNvGraphicFramePr>
            <p:nvPr>
              <p:extLst>
                <p:ext uri="{D42A27DB-BD31-4B8C-83A1-F6EECF244321}">
                  <p14:modId xmlns:p14="http://schemas.microsoft.com/office/powerpoint/2010/main" val="270376063"/>
                </p:ext>
              </p:extLst>
            </p:nvPr>
          </p:nvGraphicFramePr>
          <p:xfrm>
            <a:off x="3892" y="528"/>
            <a:ext cx="338" cy="274"/>
          </p:xfrm>
          <a:graphic>
            <a:graphicData uri="http://schemas.openxmlformats.org/presentationml/2006/ole">
              <mc:AlternateContent xmlns:mc="http://schemas.openxmlformats.org/markup-compatibility/2006">
                <mc:Choice xmlns:v="urn:schemas-microsoft-com:vml" Requires="v">
                  <p:oleObj spid="_x0000_s33884" name="Equation" r:id="rId8" imgW="533160" imgH="431640" progId="Equation.3">
                    <p:embed/>
                  </p:oleObj>
                </mc:Choice>
                <mc:Fallback>
                  <p:oleObj name="Equation" r:id="rId8" imgW="533160" imgH="43164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92" y="528"/>
                          <a:ext cx="338" cy="2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31" name="Object 28"/>
          <p:cNvGraphicFramePr>
            <a:graphicFrameLocks noChangeAspect="1"/>
          </p:cNvGraphicFramePr>
          <p:nvPr>
            <p:extLst>
              <p:ext uri="{D42A27DB-BD31-4B8C-83A1-F6EECF244321}">
                <p14:modId xmlns:p14="http://schemas.microsoft.com/office/powerpoint/2010/main" val="3918405568"/>
              </p:ext>
            </p:extLst>
          </p:nvPr>
        </p:nvGraphicFramePr>
        <p:xfrm>
          <a:off x="161523" y="2966176"/>
          <a:ext cx="2208213" cy="814388"/>
        </p:xfrm>
        <a:graphic>
          <a:graphicData uri="http://schemas.openxmlformats.org/presentationml/2006/ole">
            <mc:AlternateContent xmlns:mc="http://schemas.openxmlformats.org/markup-compatibility/2006">
              <mc:Choice xmlns:v="urn:schemas-microsoft-com:vml" Requires="v">
                <p:oleObj spid="_x0000_s33885" name="Equation" r:id="rId10" imgW="1345616" imgH="495085" progId="Equation.3">
                  <p:embed/>
                </p:oleObj>
              </mc:Choice>
              <mc:Fallback>
                <p:oleObj name="Equation" r:id="rId10" imgW="1345616" imgH="495085"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1523" y="2966176"/>
                        <a:ext cx="2208213" cy="814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8" name="Object 43"/>
          <p:cNvGraphicFramePr>
            <a:graphicFrameLocks noChangeAspect="1"/>
          </p:cNvGraphicFramePr>
          <p:nvPr>
            <p:extLst>
              <p:ext uri="{D42A27DB-BD31-4B8C-83A1-F6EECF244321}">
                <p14:modId xmlns:p14="http://schemas.microsoft.com/office/powerpoint/2010/main" val="263311473"/>
              </p:ext>
            </p:extLst>
          </p:nvPr>
        </p:nvGraphicFramePr>
        <p:xfrm>
          <a:off x="161523" y="4059274"/>
          <a:ext cx="2049463" cy="415925"/>
        </p:xfrm>
        <a:graphic>
          <a:graphicData uri="http://schemas.openxmlformats.org/presentationml/2006/ole">
            <mc:AlternateContent xmlns:mc="http://schemas.openxmlformats.org/markup-compatibility/2006">
              <mc:Choice xmlns:v="urn:schemas-microsoft-com:vml" Requires="v">
                <p:oleObj spid="_x0000_s33886" name="Equation" r:id="rId12" imgW="1269449" imgH="253890" progId="Equation.3">
                  <p:embed/>
                </p:oleObj>
              </mc:Choice>
              <mc:Fallback>
                <p:oleObj name="Equation" r:id="rId12" imgW="1269449" imgH="253890"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61523" y="4059274"/>
                        <a:ext cx="2049463" cy="415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9" name="Object 45"/>
          <p:cNvGraphicFramePr>
            <a:graphicFrameLocks noChangeAspect="1"/>
          </p:cNvGraphicFramePr>
          <p:nvPr>
            <p:extLst>
              <p:ext uri="{D42A27DB-BD31-4B8C-83A1-F6EECF244321}">
                <p14:modId xmlns:p14="http://schemas.microsoft.com/office/powerpoint/2010/main" val="3058840776"/>
              </p:ext>
            </p:extLst>
          </p:nvPr>
        </p:nvGraphicFramePr>
        <p:xfrm>
          <a:off x="82775" y="5049180"/>
          <a:ext cx="4417787" cy="466725"/>
        </p:xfrm>
        <a:graphic>
          <a:graphicData uri="http://schemas.openxmlformats.org/presentationml/2006/ole">
            <mc:AlternateContent xmlns:mc="http://schemas.openxmlformats.org/markup-compatibility/2006">
              <mc:Choice xmlns:v="urn:schemas-microsoft-com:vml" Requires="v">
                <p:oleObj spid="_x0000_s33887" name="Equation" r:id="rId14" imgW="1993900" imgH="254000" progId="Equation.3">
                  <p:embed/>
                </p:oleObj>
              </mc:Choice>
              <mc:Fallback>
                <p:oleObj name="Equation" r:id="rId14" imgW="1993900" imgH="254000" progId="Equation.3">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775" y="5049180"/>
                        <a:ext cx="4417787" cy="466725"/>
                      </a:xfrm>
                      <a:prstGeom prst="rect">
                        <a:avLst/>
                      </a:prstGeom>
                      <a:noFill/>
                    </p:spPr>
                  </p:pic>
                </p:oleObj>
              </mc:Fallback>
            </mc:AlternateContent>
          </a:graphicData>
        </a:graphic>
      </p:graphicFrame>
      <p:graphicFrame>
        <p:nvGraphicFramePr>
          <p:cNvPr id="33" name="Object 32" descr="Κύκλωμα με ρεύμα Iss και φόρτους Mos (m1 , m2, m3 m4 και m5)"/>
          <p:cNvGraphicFramePr>
            <a:graphicFrameLocks noChangeAspect="1"/>
          </p:cNvGraphicFramePr>
          <p:nvPr>
            <p:extLst>
              <p:ext uri="{D42A27DB-BD31-4B8C-83A1-F6EECF244321}">
                <p14:modId xmlns:p14="http://schemas.microsoft.com/office/powerpoint/2010/main" val="2983768091"/>
              </p:ext>
            </p:extLst>
          </p:nvPr>
        </p:nvGraphicFramePr>
        <p:xfrm>
          <a:off x="3326606" y="2857637"/>
          <a:ext cx="2490788" cy="1728787"/>
        </p:xfrm>
        <a:graphic>
          <a:graphicData uri="http://schemas.openxmlformats.org/presentationml/2006/ole">
            <mc:AlternateContent xmlns:mc="http://schemas.openxmlformats.org/markup-compatibility/2006">
              <mc:Choice xmlns:v="urn:schemas-microsoft-com:vml" Requires="v">
                <p:oleObj spid="_x0000_s33888" name="Photo Editor Photo" r:id="rId16" imgW="1961905" imgH="1362265" progId="MSPhotoEd.3">
                  <p:embed/>
                </p:oleObj>
              </mc:Choice>
              <mc:Fallback>
                <p:oleObj name="Photo Editor Photo" r:id="rId16" imgW="1961905" imgH="1362265" progId="MSPhotoEd.3">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326606" y="2857637"/>
                        <a:ext cx="2490788" cy="17287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4" name="Object 36" descr="Κύκλωμα με ρεύμα Iss και φόρτους Mos (m1 , m2, m3 m4 m5 m6 m7) και αντίστοιχες τάσεις"/>
          <p:cNvGraphicFramePr>
            <a:graphicFrameLocks noChangeAspect="1"/>
          </p:cNvGraphicFramePr>
          <p:nvPr>
            <p:extLst>
              <p:ext uri="{D42A27DB-BD31-4B8C-83A1-F6EECF244321}">
                <p14:modId xmlns:p14="http://schemas.microsoft.com/office/powerpoint/2010/main" val="1427106131"/>
              </p:ext>
            </p:extLst>
          </p:nvPr>
        </p:nvGraphicFramePr>
        <p:xfrm>
          <a:off x="5317538" y="4388363"/>
          <a:ext cx="3051175" cy="2179637"/>
        </p:xfrm>
        <a:graphic>
          <a:graphicData uri="http://schemas.openxmlformats.org/presentationml/2006/ole">
            <mc:AlternateContent xmlns:mc="http://schemas.openxmlformats.org/markup-compatibility/2006">
              <mc:Choice xmlns:v="urn:schemas-microsoft-com:vml" Requires="v">
                <p:oleObj spid="_x0000_s33889" name="Photo Editor Photo" r:id="rId18" imgW="2800741" imgH="2000000" progId="MSPhotoEd.3">
                  <p:embed/>
                </p:oleObj>
              </mc:Choice>
              <mc:Fallback>
                <p:oleObj name="Photo Editor Photo" r:id="rId18" imgW="2800741" imgH="2000000" progId="MSPhotoEd.3">
                  <p:embed/>
                  <p:pic>
                    <p:nvPicPr>
                      <p:cNvPr id="0" nam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317538" y="4388363"/>
                        <a:ext cx="3051175" cy="21796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ustDataLst>
      <p:tags r:id="rId2"/>
    </p:custDataLst>
    <p:extLst>
      <p:ext uri="{BB962C8B-B14F-4D97-AF65-F5344CB8AC3E}">
        <p14:creationId xmlns:p14="http://schemas.microsoft.com/office/powerpoint/2010/main" val="298306952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3"/>
          <p:cNvSpPr>
            <a:spLocks noGrp="1"/>
          </p:cNvSpPr>
          <p:nvPr>
            <p:ph type="ctrTitle"/>
          </p:nvPr>
        </p:nvSpPr>
        <p:spPr/>
        <p:txBody>
          <a:bodyPr/>
          <a:lstStyle/>
          <a:p>
            <a:pPr eaLnBrk="1" hangingPunct="1"/>
            <a:r>
              <a:rPr lang="el-GR" altLang="el-GR" smtClean="0"/>
              <a:t>Τέλος Ενότητας</a:t>
            </a:r>
          </a:p>
        </p:txBody>
      </p:sp>
      <p:sp>
        <p:nvSpPr>
          <p:cNvPr id="58371" name="Subtitle 4"/>
          <p:cNvSpPr>
            <a:spLocks noGrp="1"/>
          </p:cNvSpPr>
          <p:nvPr>
            <p:ph type="subTitle" idx="1"/>
          </p:nvPr>
        </p:nvSpPr>
        <p:spPr/>
        <p:txBody>
          <a:bodyPr/>
          <a:lstStyle/>
          <a:p>
            <a:pPr eaLnBrk="1" hangingPunct="1"/>
            <a:endParaRPr lang="el-GR" altLang="el-GR" smtClean="0"/>
          </a:p>
        </p:txBody>
      </p:sp>
      <p:pic>
        <p:nvPicPr>
          <p:cNvPr id="58372" name="7 - Εικόνα" descr="Άδειες χρήσης Creative Common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81213" y="5827713"/>
            <a:ext cx="158115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3" name="Picture 3" descr="Λογότυπο - 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62363" y="5732463"/>
            <a:ext cx="3240087"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pPr eaLnBrk="1" hangingPunct="1"/>
            <a:r>
              <a:rPr lang="el-GR" altLang="el-GR" smtClean="0"/>
              <a:t>Χρηματοδότηση</a:t>
            </a:r>
          </a:p>
        </p:txBody>
      </p:sp>
      <p:sp>
        <p:nvSpPr>
          <p:cNvPr id="59395" name="Content Placeholder 2"/>
          <p:cNvSpPr>
            <a:spLocks noGrp="1"/>
          </p:cNvSpPr>
          <p:nvPr>
            <p:ph idx="1"/>
          </p:nvPr>
        </p:nvSpPr>
        <p:spPr>
          <a:xfrm>
            <a:off x="457200" y="1341438"/>
            <a:ext cx="8229600" cy="4525962"/>
          </a:xfrm>
        </p:spPr>
        <p:txBody>
          <a:bodyPr/>
          <a:lstStyle/>
          <a:p>
            <a:pPr eaLnBrk="1" hangingPunct="1"/>
            <a:r>
              <a:rPr lang="el-GR" altLang="el-GR" sz="2000" smtClean="0"/>
              <a:t>Το παρόν εκπαιδευτικό υλικό έχει αναπτυχθεί στ</a:t>
            </a:r>
            <a:r>
              <a:rPr lang="en-US" altLang="el-GR" sz="2000" smtClean="0"/>
              <a:t>o</a:t>
            </a:r>
            <a:r>
              <a:rPr lang="el-GR" altLang="el-GR" sz="2000" smtClean="0"/>
              <a:t> πλαίσι</a:t>
            </a:r>
            <a:r>
              <a:rPr lang="en-US" altLang="el-GR" sz="2000" smtClean="0"/>
              <a:t>o</a:t>
            </a:r>
            <a:r>
              <a:rPr lang="el-GR" altLang="el-GR" sz="2000" smtClean="0"/>
              <a:t> του εκπαιδευτικού έργου του διδάσκοντα.</a:t>
            </a:r>
            <a:endParaRPr lang="en-US" altLang="el-GR" sz="2000" smtClean="0"/>
          </a:p>
          <a:p>
            <a:pPr eaLnBrk="1" hangingPunct="1"/>
            <a:r>
              <a:rPr lang="el-GR" altLang="el-GR" sz="2000" smtClean="0"/>
              <a:t>Το έργο «</a:t>
            </a:r>
            <a:r>
              <a:rPr lang="el-GR" altLang="el-GR" sz="2000" b="1" smtClean="0"/>
              <a:t>Ανοικτά Ακαδημαϊκά Μαθήματα στο Πανεπιστήμιο Αθηνών</a:t>
            </a:r>
            <a:r>
              <a:rPr lang="el-GR" altLang="el-GR" sz="2000" smtClean="0"/>
              <a:t>» έχει χρηματοδοτήσει μόνο την αναδιαμόρφωση του εκπαιδευτικού υλικού. </a:t>
            </a:r>
            <a:endParaRPr lang="en-US" altLang="el-GR" sz="2000" smtClean="0"/>
          </a:p>
          <a:p>
            <a:pPr eaLnBrk="1" hangingPunct="1"/>
            <a:r>
              <a:rPr lang="el-GR" altLang="el-GR" sz="20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9396"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19250" y="4652963"/>
            <a:ext cx="55022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3"/>
          <p:cNvSpPr>
            <a:spLocks noGrp="1"/>
          </p:cNvSpPr>
          <p:nvPr>
            <p:ph type="title"/>
          </p:nvPr>
        </p:nvSpPr>
        <p:spPr/>
        <p:txBody>
          <a:bodyPr/>
          <a:lstStyle/>
          <a:p>
            <a:pPr eaLnBrk="1" hangingPunct="1"/>
            <a:r>
              <a:rPr lang="el-GR" altLang="el-GR" sz="4400" smtClean="0"/>
              <a:t>Σημειώματα</a:t>
            </a:r>
          </a:p>
        </p:txBody>
      </p:sp>
      <p:sp>
        <p:nvSpPr>
          <p:cNvPr id="61443" name="Text Placeholder 4"/>
          <p:cNvSpPr>
            <a:spLocks noGrp="1"/>
          </p:cNvSpPr>
          <p:nvPr>
            <p:ph type="body" idx="1"/>
          </p:nvPr>
        </p:nvSpPr>
        <p:spPr/>
        <p:txBody>
          <a:bodyPr/>
          <a:lstStyle/>
          <a:p>
            <a:pPr eaLnBrk="1" hangingPunct="1"/>
            <a:endParaRPr lang="el-GR" altLang="el-GR" smtClean="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3"/>
          <p:cNvSpPr>
            <a:spLocks noGrp="1"/>
          </p:cNvSpPr>
          <p:nvPr>
            <p:ph type="title"/>
          </p:nvPr>
        </p:nvSpPr>
        <p:spPr>
          <a:xfrm>
            <a:off x="0" y="274638"/>
            <a:ext cx="9144000" cy="1143000"/>
          </a:xfrm>
        </p:spPr>
        <p:txBody>
          <a:bodyPr/>
          <a:lstStyle/>
          <a:p>
            <a:pPr eaLnBrk="1" hangingPunct="1"/>
            <a:r>
              <a:rPr lang="el-GR" altLang="el-GR" smtClean="0"/>
              <a:t>Σημείωμα Ιστορικού Εκδόσεων</a:t>
            </a:r>
            <a:r>
              <a:rPr lang="en-US" altLang="el-GR" smtClean="0"/>
              <a:t> </a:t>
            </a:r>
            <a:r>
              <a:rPr lang="el-GR" altLang="el-GR" smtClean="0"/>
              <a:t>Έργου</a:t>
            </a:r>
          </a:p>
        </p:txBody>
      </p:sp>
      <p:sp>
        <p:nvSpPr>
          <p:cNvPr id="63491" name="Content Placeholder 4"/>
          <p:cNvSpPr>
            <a:spLocks noGrp="1"/>
          </p:cNvSpPr>
          <p:nvPr>
            <p:ph idx="1"/>
          </p:nvPr>
        </p:nvSpPr>
        <p:spPr>
          <a:xfrm>
            <a:off x="234950" y="1557338"/>
            <a:ext cx="8585200" cy="4525962"/>
          </a:xfrm>
        </p:spPr>
        <p:txBody>
          <a:bodyPr/>
          <a:lstStyle/>
          <a:p>
            <a:pPr marL="0" indent="0" eaLnBrk="1" hangingPunct="1">
              <a:buFont typeface="Arial" panose="020B0604020202020204" pitchFamily="34" charset="0"/>
              <a:buNone/>
            </a:pPr>
            <a:r>
              <a:rPr lang="el-GR" altLang="el-GR" sz="2000" dirty="0" smtClean="0"/>
              <a:t>Το παρόν έργο αποτελεί την έκδοση 1.0.  </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a:xfrm>
            <a:off x="407740" y="27486"/>
            <a:ext cx="8229600" cy="1144800"/>
          </a:xfrm>
        </p:spPr>
        <p:txBody>
          <a:bodyPr>
            <a:noAutofit/>
          </a:bodyPr>
          <a:lstStyle/>
          <a:p>
            <a:r>
              <a:rPr lang="el-GR" sz="4000" dirty="0"/>
              <a:t>Μονόπλευρη και διαφορική </a:t>
            </a:r>
            <a:r>
              <a:rPr lang="el-GR" sz="4000" dirty="0" smtClean="0"/>
              <a:t>λειτουργία</a:t>
            </a:r>
            <a:r>
              <a:rPr lang="en-US" sz="4000" dirty="0" smtClean="0"/>
              <a:t> (1</a:t>
            </a:r>
            <a:r>
              <a:rPr lang="el-GR" sz="4000" dirty="0" smtClean="0"/>
              <a:t> από 3)</a:t>
            </a:r>
            <a:endParaRPr lang="el-GR" sz="4000" dirty="0"/>
          </a:p>
        </p:txBody>
      </p:sp>
      <p:sp>
        <p:nvSpPr>
          <p:cNvPr id="11" name="Θέση κειμένου 10"/>
          <p:cNvSpPr>
            <a:spLocks noGrp="1"/>
          </p:cNvSpPr>
          <p:nvPr>
            <p:ph type="body" sz="half" idx="2"/>
          </p:nvPr>
        </p:nvSpPr>
        <p:spPr>
          <a:xfrm>
            <a:off x="457200" y="1556792"/>
            <a:ext cx="3718756" cy="2412268"/>
          </a:xfrm>
        </p:spPr>
        <p:txBody>
          <a:bodyPr>
            <a:noAutofit/>
          </a:bodyPr>
          <a:lstStyle/>
          <a:p>
            <a:pPr>
              <a:spcBef>
                <a:spcPct val="50000"/>
              </a:spcBef>
              <a:buFontTx/>
              <a:buChar char="•"/>
            </a:pPr>
            <a:r>
              <a:rPr lang="el-GR" altLang="el-GR" b="1" dirty="0"/>
              <a:t>Μονόπλευρη έξοδος</a:t>
            </a:r>
            <a:r>
              <a:rPr lang="el-GR" altLang="el-GR" dirty="0"/>
              <a:t> </a:t>
            </a:r>
            <a:r>
              <a:rPr lang="el-GR" altLang="el-GR" b="1" dirty="0"/>
              <a:t>ή είσοδος:</a:t>
            </a:r>
            <a:r>
              <a:rPr lang="el-GR" altLang="el-GR" dirty="0"/>
              <a:t> όταν το σήμα </a:t>
            </a:r>
            <a:r>
              <a:rPr lang="el-GR" altLang="el-GR" dirty="0" err="1"/>
              <a:t>μετράται</a:t>
            </a:r>
            <a:r>
              <a:rPr lang="el-GR" altLang="el-GR" dirty="0"/>
              <a:t> ως προς ένα σταθερό δυναμικό (συνήθως τη γη).</a:t>
            </a:r>
          </a:p>
          <a:p>
            <a:pPr>
              <a:spcBef>
                <a:spcPct val="50000"/>
              </a:spcBef>
              <a:buFontTx/>
              <a:buChar char="•"/>
            </a:pPr>
            <a:r>
              <a:rPr lang="el-GR" altLang="el-GR" b="1" dirty="0"/>
              <a:t>Διαφορική έξοδος ή είσοδος: </a:t>
            </a:r>
            <a:r>
              <a:rPr lang="el-GR" altLang="el-GR" dirty="0"/>
              <a:t>όταν το σήμα </a:t>
            </a:r>
            <a:r>
              <a:rPr lang="el-GR" altLang="el-GR" dirty="0" err="1"/>
              <a:t>μετράται</a:t>
            </a:r>
            <a:r>
              <a:rPr lang="el-GR" altLang="el-GR" dirty="0"/>
              <a:t> μεταξύ δύο σημείων με αντίθετες  μεταβολές τάσης γύρω από ένα σταθερό δυναμικό (στάθμη </a:t>
            </a:r>
            <a:r>
              <a:rPr lang="el-GR" altLang="el-GR" b="1" dirty="0"/>
              <a:t>κοινού τρόπου</a:t>
            </a:r>
            <a:r>
              <a:rPr lang="el-GR" altLang="el-GR" dirty="0"/>
              <a:t>).    Υποτίθενται επίσης ίσες σύνθετες αντιστάσεις. </a:t>
            </a:r>
            <a:endParaRPr lang="el-GR" altLang="el-GR" b="1" dirty="0"/>
          </a:p>
          <a:p>
            <a:endParaRPr lang="el-GR" dirty="0"/>
          </a:p>
        </p:txBody>
      </p:sp>
      <p:graphicFrame>
        <p:nvGraphicFramePr>
          <p:cNvPr id="48" name="Object 18" descr="Συμβολισμοί μονόπλευρης και διαφορικής εξόδου,εισόδου"/>
          <p:cNvGraphicFramePr>
            <a:graphicFrameLocks noGrp="1" noChangeAspect="1"/>
          </p:cNvGraphicFramePr>
          <p:nvPr>
            <p:ph idx="1"/>
            <p:extLst>
              <p:ext uri="{D42A27DB-BD31-4B8C-83A1-F6EECF244321}">
                <p14:modId xmlns:p14="http://schemas.microsoft.com/office/powerpoint/2010/main" val="2363139712"/>
              </p:ext>
            </p:extLst>
          </p:nvPr>
        </p:nvGraphicFramePr>
        <p:xfrm>
          <a:off x="4031940" y="1700808"/>
          <a:ext cx="4789581" cy="1224136"/>
        </p:xfrm>
        <a:graphic>
          <a:graphicData uri="http://schemas.openxmlformats.org/presentationml/2006/ole">
            <mc:AlternateContent xmlns:mc="http://schemas.openxmlformats.org/markup-compatibility/2006">
              <mc:Choice xmlns:v="urn:schemas-microsoft-com:vml" Requires="v">
                <p:oleObj spid="_x0000_s1120" name="Photo Editor Photo" r:id="rId4" imgW="3839111" imgH="980952" progId="MSPhotoEd.3">
                  <p:embed/>
                </p:oleObj>
              </mc:Choice>
              <mc:Fallback>
                <p:oleObj name="Photo Editor Photo" r:id="rId4" imgW="3839111" imgH="980952"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1940" y="1700808"/>
                        <a:ext cx="4789581" cy="1224136"/>
                      </a:xfrm>
                      <a:prstGeom prst="rect">
                        <a:avLst/>
                      </a:prstGeom>
                      <a:noFill/>
                    </p:spPr>
                  </p:pic>
                </p:oleObj>
              </mc:Fallback>
            </mc:AlternateContent>
          </a:graphicData>
        </a:graphic>
      </p:graphicFrame>
    </p:spTree>
    <p:custDataLst>
      <p:tags r:id="rId2"/>
    </p:custDataLst>
    <p:extLst>
      <p:ext uri="{BB962C8B-B14F-4D97-AF65-F5344CB8AC3E}">
        <p14:creationId xmlns:p14="http://schemas.microsoft.com/office/powerpoint/2010/main" val="2164666902"/>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pPr eaLnBrk="1" hangingPunct="1"/>
            <a:r>
              <a:rPr lang="el-GR" altLang="el-GR" smtClean="0"/>
              <a:t>Σημείωμα Αναφοράς</a:t>
            </a:r>
          </a:p>
        </p:txBody>
      </p:sp>
      <p:sp>
        <p:nvSpPr>
          <p:cNvPr id="65539" name="Content Placeholder 2"/>
          <p:cNvSpPr>
            <a:spLocks noGrp="1"/>
          </p:cNvSpPr>
          <p:nvPr>
            <p:ph idx="1"/>
          </p:nvPr>
        </p:nvSpPr>
        <p:spPr/>
        <p:txBody>
          <a:bodyPr/>
          <a:lstStyle/>
          <a:p>
            <a:pPr marL="0" indent="0" eaLnBrk="1" hangingPunct="1">
              <a:buNone/>
            </a:pPr>
            <a:r>
              <a:rPr lang="el-GR" altLang="el-GR" sz="2000" dirty="0" err="1" smtClean="0"/>
              <a:t>Copyright</a:t>
            </a:r>
            <a:r>
              <a:rPr lang="el-GR" altLang="el-GR" sz="2000" dirty="0" smtClean="0"/>
              <a:t> </a:t>
            </a:r>
            <a:r>
              <a:rPr lang="el-GR" altLang="el-GR" sz="2000" dirty="0" err="1" smtClean="0"/>
              <a:t>Εθνικόν</a:t>
            </a:r>
            <a:r>
              <a:rPr lang="el-GR" altLang="el-GR" sz="2000" dirty="0" smtClean="0"/>
              <a:t> και </a:t>
            </a:r>
            <a:r>
              <a:rPr lang="el-GR" altLang="el-GR" sz="2000" dirty="0" err="1" smtClean="0"/>
              <a:t>Καποδιστριακόν</a:t>
            </a:r>
            <a:r>
              <a:rPr lang="el-GR" altLang="el-GR" sz="2000" dirty="0" smtClean="0"/>
              <a:t> </a:t>
            </a:r>
            <a:r>
              <a:rPr lang="el-GR" altLang="el-GR" sz="2000" dirty="0" err="1" smtClean="0"/>
              <a:t>Πανεπιστήμιον</a:t>
            </a:r>
            <a:r>
              <a:rPr lang="el-GR" altLang="el-GR" sz="2000" dirty="0" smtClean="0"/>
              <a:t> Αθηνών</a:t>
            </a:r>
            <a:r>
              <a:rPr lang="en-US" altLang="el-GR" sz="2000" dirty="0" smtClean="0"/>
              <a:t>,</a:t>
            </a:r>
            <a:r>
              <a:rPr lang="el-GR" altLang="el-GR" sz="2000" dirty="0" smtClean="0"/>
              <a:t> </a:t>
            </a:r>
            <a:r>
              <a:rPr lang="el-GR" altLang="el-GR" sz="2000" dirty="0" err="1" smtClean="0"/>
              <a:t>Αραπογιάννη</a:t>
            </a:r>
            <a:r>
              <a:rPr lang="el-GR" altLang="el-GR" sz="2000" dirty="0" smtClean="0"/>
              <a:t> Αγγελική 2015</a:t>
            </a:r>
            <a:r>
              <a:rPr lang="el-GR" altLang="el-GR" sz="2000" dirty="0"/>
              <a:t>. «Σχεδίαση Μεικτών </a:t>
            </a:r>
            <a:r>
              <a:rPr lang="en-US" altLang="el-GR" sz="2000" dirty="0"/>
              <a:t>VLSI </a:t>
            </a:r>
            <a:r>
              <a:rPr lang="el-GR" altLang="el-GR" sz="2000" dirty="0"/>
              <a:t>Κυκλωμάτων.  </a:t>
            </a:r>
            <a:r>
              <a:rPr lang="el-GR" altLang="el-GR" sz="2000" dirty="0" smtClean="0"/>
              <a:t>Διαφορικοί ενισχυτές.». </a:t>
            </a:r>
            <a:r>
              <a:rPr lang="el-GR" altLang="el-GR" sz="2000" dirty="0"/>
              <a:t>Έκδοση</a:t>
            </a:r>
            <a:r>
              <a:rPr lang="el-GR" altLang="el-GR" sz="2000" dirty="0" smtClean="0"/>
              <a:t>: 1.0. Αθήνα 2015. Διαθέσιμο από τη δικτυακή διεύθυνση: </a:t>
            </a:r>
            <a:r>
              <a:rPr lang="en-US" altLang="el-GR" sz="2000" u="sng" dirty="0">
                <a:hlinkClick r:id="rId3"/>
              </a:rPr>
              <a:t>http://opencourses.uoa.gr/courses/DI101</a:t>
            </a:r>
            <a:r>
              <a:rPr lang="en-US" altLang="el-GR" sz="2000" u="sng" dirty="0" smtClean="0">
                <a:hlinkClick r:id="rId3"/>
              </a:rPr>
              <a:t>/</a:t>
            </a:r>
            <a:r>
              <a:rPr lang="en-US" altLang="el-GR" sz="2000" u="sng" dirty="0" smtClean="0"/>
              <a:t>. </a:t>
            </a:r>
            <a:endParaRPr lang="el-GR" altLang="el-GR" sz="2000" dirty="0" smtClean="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457200" y="-161925"/>
            <a:ext cx="8229600" cy="1143000"/>
          </a:xfrm>
        </p:spPr>
        <p:txBody>
          <a:bodyPr/>
          <a:lstStyle/>
          <a:p>
            <a:pPr eaLnBrk="1" hangingPunct="1"/>
            <a:r>
              <a:rPr lang="el-GR" altLang="el-GR" smtClean="0"/>
              <a:t>Σημείωμα Αδειοδότησης</a:t>
            </a:r>
          </a:p>
        </p:txBody>
      </p:sp>
      <p:sp>
        <p:nvSpPr>
          <p:cNvPr id="67587" name="Content Placeholder 2"/>
          <p:cNvSpPr>
            <a:spLocks noGrp="1"/>
          </p:cNvSpPr>
          <p:nvPr>
            <p:ph idx="1"/>
          </p:nvPr>
        </p:nvSpPr>
        <p:spPr>
          <a:xfrm>
            <a:off x="107950" y="765175"/>
            <a:ext cx="8928100" cy="1439863"/>
          </a:xfrm>
        </p:spPr>
        <p:txBody>
          <a:bodyPr/>
          <a:lstStyle/>
          <a:p>
            <a:pPr marL="0" indent="0" eaLnBrk="1" hangingPunct="1">
              <a:buFont typeface="Arial" panose="020B0604020202020204" pitchFamily="34" charset="0"/>
              <a:buNone/>
            </a:pPr>
            <a:r>
              <a:rPr lang="el-GR" altLang="el-GR"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eaLnBrk="1" hangingPunct="1">
              <a:buFont typeface="Arial" panose="020B0604020202020204" pitchFamily="34" charset="0"/>
              <a:buNone/>
            </a:pPr>
            <a:endParaRPr lang="el-GR" altLang="el-GR" sz="2000" smtClean="0"/>
          </a:p>
        </p:txBody>
      </p:sp>
      <p:pic>
        <p:nvPicPr>
          <p:cNvPr id="6758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hangingPunct="1">
              <a:defRPr/>
            </a:pPr>
            <a:r>
              <a:rPr lang="el-GR" dirty="0"/>
              <a:t>[1] http://creativecommons.org/licenses/by-nc-sa/4.0/ </a:t>
            </a:r>
            <a:endParaRPr lang="en-US"/>
          </a:p>
          <a:p>
            <a:pPr eaLnBrk="1" hangingPunct="1">
              <a:defRPr/>
            </a:pPr>
            <a:endParaRPr lang="el-GR" dirty="0"/>
          </a:p>
          <a:p>
            <a:pPr eaLnBrk="1" hangingPunct="1">
              <a:defRPr/>
            </a:pPr>
            <a:r>
              <a:rPr lang="el-GR" dirty="0"/>
              <a:t>Ως </a:t>
            </a:r>
            <a:r>
              <a:rPr lang="el-GR" b="1" dirty="0"/>
              <a:t>Μη Εμπορική</a:t>
            </a:r>
            <a:r>
              <a:rPr lang="el-GR" dirty="0"/>
              <a:t> ορίζεται η χρήση:</a:t>
            </a:r>
          </a:p>
          <a:p>
            <a:pPr marL="342900" indent="-342900" eaLnBrk="1" hangingPunct="1">
              <a:buFont typeface="Arial" panose="020B0604020202020204" pitchFamily="34" charset="0"/>
              <a:buChar char="•"/>
              <a:defRP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indent="-342900" eaLnBrk="1" hangingPunct="1">
              <a:buFont typeface="Arial" panose="020B0604020202020204" pitchFamily="34" charset="0"/>
              <a:buChar char="•"/>
              <a:defRP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indent="-342900" eaLnBrk="1" hangingPunct="1">
              <a:buFont typeface="Arial" panose="020B0604020202020204" pitchFamily="34" charset="0"/>
              <a:buChar char="•"/>
              <a:defRP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τόπο</a:t>
            </a:r>
            <a:endParaRPr lang="en-US" dirty="0"/>
          </a:p>
          <a:p>
            <a:pPr marL="342900" indent="-342900" eaLnBrk="1" hangingPunct="1">
              <a:buFont typeface="Arial" panose="020B0604020202020204" pitchFamily="34" charset="0"/>
              <a:buChar char="•"/>
              <a:defRPr/>
            </a:pPr>
            <a:endParaRPr lang="el-GR" dirty="0"/>
          </a:p>
          <a:p>
            <a:pPr eaLnBrk="1" hangingPunct="1">
              <a:defRPr/>
            </a:pPr>
            <a:r>
              <a:rPr lang="el-GR" dirty="0"/>
              <a:t>Ο 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p>
        </p:txBody>
      </p:sp>
    </p:spTree>
    <p:custDataLst>
      <p:tags r:id="rId1"/>
    </p:custData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pPr eaLnBrk="1" hangingPunct="1"/>
            <a:r>
              <a:rPr lang="el-GR" altLang="el-GR" smtClean="0"/>
              <a:t>Διατήρηση Σημειωμάτων</a:t>
            </a:r>
          </a:p>
        </p:txBody>
      </p:sp>
      <p:sp>
        <p:nvSpPr>
          <p:cNvPr id="3" name="Content Placeholder 2"/>
          <p:cNvSpPr>
            <a:spLocks noGrp="1"/>
          </p:cNvSpPr>
          <p:nvPr>
            <p:ph idx="1"/>
          </p:nvPr>
        </p:nvSpPr>
        <p:spPr/>
        <p:txBody>
          <a:bodyPr rtlCol="0">
            <a:normAutofit/>
          </a:bodyPr>
          <a:lstStyle/>
          <a:p>
            <a:pPr marL="0" indent="0" eaLnBrk="1" fontAlgn="auto" hangingPunct="1">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eaLnBrk="1" fontAlgn="auto" hangingPunct="1">
              <a:spcAft>
                <a:spcPts val="0"/>
              </a:spcAft>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Αναφοράς</a:t>
            </a:r>
            <a:endParaRPr lang="el-GR" sz="2000" dirty="0"/>
          </a:p>
          <a:p>
            <a:pPr lvl="1" eaLnBrk="1" fontAlgn="auto" hangingPunct="1">
              <a:spcAft>
                <a:spcPts val="0"/>
              </a:spcAft>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eaLnBrk="1" fontAlgn="auto" hangingPunct="1">
              <a:spcAft>
                <a:spcPts val="0"/>
              </a:spcAft>
              <a:buFont typeface="Wingdings" panose="05000000000000000000" pitchFamily="2" charset="2"/>
              <a:buChar char="§"/>
              <a:defRP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eaLnBrk="1" fontAlgn="auto" hangingPunct="1">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p>
          <a:p>
            <a:pPr marL="0" indent="0" eaLnBrk="1" fontAlgn="auto" hangingPunct="1">
              <a:spcAft>
                <a:spcPts val="0"/>
              </a:spcAft>
              <a:buFont typeface="Arial" panose="020B0604020202020204" pitchFamily="34" charset="0"/>
              <a:buNone/>
              <a:defRPr/>
            </a:pPr>
            <a:r>
              <a:rPr lang="el-GR" sz="2400" dirty="0"/>
              <a:t>μαζί με τους συνοδευόμενους </a:t>
            </a:r>
            <a:r>
              <a:rPr lang="el-GR" sz="2400" dirty="0" err="1"/>
              <a:t>υπερσυνδέσμους</a:t>
            </a:r>
            <a:r>
              <a:rPr lang="el-GR" sz="2400" dirty="0"/>
              <a:t>.</a:t>
            </a:r>
          </a:p>
          <a:p>
            <a:pPr eaLnBrk="1" fontAlgn="auto" hangingPunct="1">
              <a:spcAft>
                <a:spcPts val="0"/>
              </a:spcAft>
              <a:defRPr/>
            </a:pPr>
            <a:endParaRPr lang="el-GR" sz="2000" dirty="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a:xfrm>
            <a:off x="0" y="-100013"/>
            <a:ext cx="9144000" cy="1143001"/>
          </a:xfrm>
        </p:spPr>
        <p:txBody>
          <a:bodyPr/>
          <a:lstStyle/>
          <a:p>
            <a:pPr eaLnBrk="1" hangingPunct="1"/>
            <a:r>
              <a:rPr lang="el-GR" altLang="el-GR" sz="4000" dirty="0" smtClean="0"/>
              <a:t>Σημείωμα Χρήσης Έργων Τρίτων</a:t>
            </a:r>
          </a:p>
        </p:txBody>
      </p:sp>
      <p:sp>
        <p:nvSpPr>
          <p:cNvPr id="3" name="Content Placeholder 2"/>
          <p:cNvSpPr>
            <a:spLocks noGrp="1"/>
          </p:cNvSpPr>
          <p:nvPr>
            <p:ph idx="1"/>
          </p:nvPr>
        </p:nvSpPr>
        <p:spPr>
          <a:xfrm>
            <a:off x="142875" y="1042988"/>
            <a:ext cx="8858250" cy="4525962"/>
          </a:xfrm>
        </p:spPr>
        <p:txBody>
          <a:bodyPr rtlCol="0">
            <a:noAutofit/>
          </a:bodyPr>
          <a:lstStyle/>
          <a:p>
            <a:pPr marL="0" indent="0" eaLnBrk="1" fontAlgn="auto" hangingPunct="1">
              <a:spcAft>
                <a:spcPts val="0"/>
              </a:spcAft>
              <a:buFont typeface="Arial" panose="020B0604020202020204" pitchFamily="34" charset="0"/>
              <a:buNone/>
              <a:defRPr/>
            </a:pPr>
            <a:r>
              <a:rPr lang="el-GR" sz="2000" dirty="0" smtClean="0"/>
              <a:t>Το </a:t>
            </a:r>
            <a:r>
              <a:rPr lang="el-GR" sz="2000" dirty="0"/>
              <a:t>Έργο αυτό κάνει χρήση των ακόλουθων έργων</a:t>
            </a:r>
            <a:r>
              <a:rPr lang="el-GR" sz="2000" dirty="0" smtClean="0"/>
              <a:t>:</a:t>
            </a:r>
          </a:p>
          <a:p>
            <a:pPr marL="0" indent="0" eaLnBrk="1" fontAlgn="auto" hangingPunct="1">
              <a:spcAft>
                <a:spcPts val="0"/>
              </a:spcAft>
              <a:buFont typeface="Arial" panose="020B0604020202020204" pitchFamily="34" charset="0"/>
              <a:buNone/>
              <a:defRPr/>
            </a:pPr>
            <a:r>
              <a:rPr lang="el-GR" sz="2000" dirty="0" smtClean="0"/>
              <a:t>Οι εικόνες και τα διαγράμματα που χρησιμοποιούνται είναι από το βιβλίο:</a:t>
            </a:r>
          </a:p>
          <a:p>
            <a:pPr marL="0" indent="0" eaLnBrk="1" fontAlgn="auto" hangingPunct="1">
              <a:spcAft>
                <a:spcPts val="0"/>
              </a:spcAft>
              <a:buNone/>
              <a:defRPr/>
            </a:pPr>
            <a:r>
              <a:rPr lang="en-US" sz="2000" dirty="0" err="1" smtClean="0"/>
              <a:t>Behzad</a:t>
            </a:r>
            <a:r>
              <a:rPr lang="en-US" sz="2000" dirty="0" smtClean="0"/>
              <a:t> </a:t>
            </a:r>
            <a:r>
              <a:rPr lang="en-US" sz="2000" dirty="0"/>
              <a:t>Razavi. 2000. </a:t>
            </a:r>
            <a:r>
              <a:rPr lang="en-US" sz="2000" i="1" dirty="0"/>
              <a:t>Design of Analog CMOS Integrated Circuits</a:t>
            </a:r>
            <a:r>
              <a:rPr lang="en-US" sz="2000" dirty="0"/>
              <a:t> (1 ed.). McGraw-Hill, Inc., New York, NY, USA ©2000. </a:t>
            </a:r>
          </a:p>
          <a:p>
            <a:pPr marL="0" indent="0" eaLnBrk="1" fontAlgn="auto" hangingPunct="1">
              <a:spcAft>
                <a:spcPts val="0"/>
              </a:spcAft>
              <a:buFont typeface="Arial" panose="020B0604020202020204" pitchFamily="34" charset="0"/>
              <a:buNone/>
              <a:defRPr/>
            </a:pPr>
            <a:endParaRPr lang="el-GR" sz="2000" dirty="0" smtClean="0"/>
          </a:p>
        </p:txBody>
      </p:sp>
    </p:spTree>
    <p:extLst>
      <p:ext uri="{BB962C8B-B14F-4D97-AF65-F5344CB8AC3E}">
        <p14:creationId xmlns:p14="http://schemas.microsoft.com/office/powerpoint/2010/main" val="723177833"/>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p:txBody>
          <a:bodyPr>
            <a:noAutofit/>
          </a:bodyPr>
          <a:lstStyle/>
          <a:p>
            <a:r>
              <a:rPr lang="el-GR" sz="4000" dirty="0"/>
              <a:t>Μονόπλευρη και διαφορική </a:t>
            </a:r>
            <a:r>
              <a:rPr lang="el-GR" sz="4000" dirty="0" smtClean="0"/>
              <a:t>λειτουργία</a:t>
            </a:r>
            <a:r>
              <a:rPr lang="en-US" sz="4000" dirty="0" smtClean="0"/>
              <a:t> (</a:t>
            </a:r>
            <a:r>
              <a:rPr lang="el-GR" sz="4000" dirty="0" smtClean="0"/>
              <a:t>2 από 3)</a:t>
            </a:r>
            <a:endParaRPr lang="el-GR" sz="4000" dirty="0"/>
          </a:p>
        </p:txBody>
      </p:sp>
      <p:sp>
        <p:nvSpPr>
          <p:cNvPr id="11" name="Θέση κειμένου 10"/>
          <p:cNvSpPr>
            <a:spLocks noGrp="1"/>
          </p:cNvSpPr>
          <p:nvPr>
            <p:ph idx="1"/>
          </p:nvPr>
        </p:nvSpPr>
        <p:spPr>
          <a:xfrm>
            <a:off x="464156" y="1556793"/>
            <a:ext cx="8500332" cy="915566"/>
          </a:xfrm>
        </p:spPr>
        <p:txBody>
          <a:bodyPr>
            <a:normAutofit fontScale="92500" lnSpcReduction="10000"/>
          </a:bodyPr>
          <a:lstStyle/>
          <a:p>
            <a:pPr marL="0" indent="0">
              <a:spcBef>
                <a:spcPct val="50000"/>
              </a:spcBef>
              <a:buNone/>
            </a:pPr>
            <a:r>
              <a:rPr lang="el-GR" altLang="el-GR" sz="2400" b="1" dirty="0"/>
              <a:t>Πλεονεκτήματα της διαφορικής λειτουργίας</a:t>
            </a:r>
          </a:p>
          <a:p>
            <a:pPr>
              <a:spcBef>
                <a:spcPct val="50000"/>
              </a:spcBef>
              <a:buFontTx/>
              <a:buAutoNum type="arabicPeriod"/>
            </a:pPr>
            <a:r>
              <a:rPr lang="el-GR" altLang="el-GR" sz="2400" b="1" dirty="0"/>
              <a:t>Απόρριψη θορύβου</a:t>
            </a:r>
          </a:p>
        </p:txBody>
      </p:sp>
      <p:sp>
        <p:nvSpPr>
          <p:cNvPr id="9" name="Text Box 31"/>
          <p:cNvSpPr txBox="1">
            <a:spLocks noChangeArrowheads="1"/>
          </p:cNvSpPr>
          <p:nvPr/>
        </p:nvSpPr>
        <p:spPr bwMode="auto">
          <a:xfrm>
            <a:off x="699900" y="3688779"/>
            <a:ext cx="1828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a:spcBef>
                <a:spcPct val="50000"/>
              </a:spcBef>
            </a:pPr>
            <a:r>
              <a:rPr lang="el-GR" altLang="el-GR" sz="1800" dirty="0">
                <a:latin typeface="+mn-lt"/>
              </a:rPr>
              <a:t>Θόρυβος ρολογιού</a:t>
            </a:r>
          </a:p>
        </p:txBody>
      </p:sp>
      <p:graphicFrame>
        <p:nvGraphicFramePr>
          <p:cNvPr id="5" name="Object 20" descr="Συμβολισμοί θορύβων ρολογιού"/>
          <p:cNvGraphicFramePr>
            <a:graphicFrameLocks noChangeAspect="1"/>
          </p:cNvGraphicFramePr>
          <p:nvPr>
            <p:extLst>
              <p:ext uri="{D42A27DB-BD31-4B8C-83A1-F6EECF244321}">
                <p14:modId xmlns:p14="http://schemas.microsoft.com/office/powerpoint/2010/main" val="283335401"/>
              </p:ext>
            </p:extLst>
          </p:nvPr>
        </p:nvGraphicFramePr>
        <p:xfrm>
          <a:off x="1941937" y="2733662"/>
          <a:ext cx="2266950" cy="3190875"/>
        </p:xfrm>
        <a:graphic>
          <a:graphicData uri="http://schemas.openxmlformats.org/presentationml/2006/ole">
            <mc:AlternateContent xmlns:mc="http://schemas.openxmlformats.org/markup-compatibility/2006">
              <mc:Choice xmlns:v="urn:schemas-microsoft-com:vml" Requires="v">
                <p:oleObj spid="_x0000_s22566" name="Photo Editor Photo" r:id="rId4" imgW="2266667" imgH="3191320" progId="MSPhotoEd.3">
                  <p:embed/>
                </p:oleObj>
              </mc:Choice>
              <mc:Fallback>
                <p:oleObj name="Photo Editor Photo" r:id="rId4" imgW="2266667" imgH="3191320"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41937" y="2733662"/>
                        <a:ext cx="2266950" cy="3190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Text Box 32"/>
          <p:cNvSpPr txBox="1">
            <a:spLocks noChangeArrowheads="1"/>
          </p:cNvSpPr>
          <p:nvPr/>
        </p:nvSpPr>
        <p:spPr bwMode="auto">
          <a:xfrm>
            <a:off x="5037480" y="2630738"/>
            <a:ext cx="37162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a:spcBef>
                <a:spcPct val="50000"/>
              </a:spcBef>
            </a:pPr>
            <a:r>
              <a:rPr lang="el-GR" altLang="el-GR" sz="2000" dirty="0">
                <a:latin typeface="+mn-lt"/>
              </a:rPr>
              <a:t>Θόρυβος τάσης τροφοδοσίας</a:t>
            </a:r>
          </a:p>
        </p:txBody>
      </p:sp>
      <p:graphicFrame>
        <p:nvGraphicFramePr>
          <p:cNvPr id="6" name="Object 22" descr="Συμβολισμός θορύβου τάσης τροφοδοσίας"/>
          <p:cNvGraphicFramePr>
            <a:graphicFrameLocks noChangeAspect="1"/>
          </p:cNvGraphicFramePr>
          <p:nvPr>
            <p:extLst>
              <p:ext uri="{D42A27DB-BD31-4B8C-83A1-F6EECF244321}">
                <p14:modId xmlns:p14="http://schemas.microsoft.com/office/powerpoint/2010/main" val="3352310905"/>
              </p:ext>
            </p:extLst>
          </p:nvPr>
        </p:nvGraphicFramePr>
        <p:xfrm>
          <a:off x="4864161" y="3179666"/>
          <a:ext cx="3878090" cy="1149434"/>
        </p:xfrm>
        <a:graphic>
          <a:graphicData uri="http://schemas.openxmlformats.org/presentationml/2006/ole">
            <mc:AlternateContent xmlns:mc="http://schemas.openxmlformats.org/markup-compatibility/2006">
              <mc:Choice xmlns:v="urn:schemas-microsoft-com:vml" Requires="v">
                <p:oleObj spid="_x0000_s22567" name="Photo Editor Photo" r:id="rId6" imgW="3696216" imgH="1095528" progId="MSPhotoEd.3">
                  <p:embed/>
                </p:oleObj>
              </mc:Choice>
              <mc:Fallback>
                <p:oleObj name="Photo Editor Photo" r:id="rId6" imgW="3696216" imgH="1095528" progId="MSPhotoEd.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64161" y="3179666"/>
                        <a:ext cx="3878090" cy="1149434"/>
                      </a:xfrm>
                      <a:prstGeom prst="rect">
                        <a:avLst/>
                      </a:prstGeom>
                      <a:noFill/>
                    </p:spPr>
                  </p:pic>
                </p:oleObj>
              </mc:Fallback>
            </mc:AlternateContent>
          </a:graphicData>
        </a:graphic>
      </p:graphicFrame>
      <p:sp>
        <p:nvSpPr>
          <p:cNvPr id="12" name="Text Box 33"/>
          <p:cNvSpPr txBox="1">
            <a:spLocks noChangeArrowheads="1"/>
          </p:cNvSpPr>
          <p:nvPr/>
        </p:nvSpPr>
        <p:spPr bwMode="auto">
          <a:xfrm>
            <a:off x="4551083" y="4546467"/>
            <a:ext cx="436149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lvl="1">
              <a:spcBef>
                <a:spcPct val="50000"/>
              </a:spcBef>
            </a:pPr>
            <a:r>
              <a:rPr lang="el-GR" altLang="el-GR" sz="2000" dirty="0">
                <a:latin typeface="+mj-lt"/>
              </a:rPr>
              <a:t>Διαφορική μεταφορά του ρολογιού</a:t>
            </a:r>
          </a:p>
        </p:txBody>
      </p:sp>
      <p:graphicFrame>
        <p:nvGraphicFramePr>
          <p:cNvPr id="8" name="Object 24" descr="Συμβολισμός διαφορικής μεταφοράς ρολογιού"/>
          <p:cNvGraphicFramePr>
            <a:graphicFrameLocks noChangeAspect="1"/>
          </p:cNvGraphicFramePr>
          <p:nvPr>
            <p:extLst>
              <p:ext uri="{D42A27DB-BD31-4B8C-83A1-F6EECF244321}">
                <p14:modId xmlns:p14="http://schemas.microsoft.com/office/powerpoint/2010/main" val="377381674"/>
              </p:ext>
            </p:extLst>
          </p:nvPr>
        </p:nvGraphicFramePr>
        <p:xfrm>
          <a:off x="5603117" y="5021356"/>
          <a:ext cx="2257425" cy="1314450"/>
        </p:xfrm>
        <a:graphic>
          <a:graphicData uri="http://schemas.openxmlformats.org/presentationml/2006/ole">
            <mc:AlternateContent xmlns:mc="http://schemas.openxmlformats.org/markup-compatibility/2006">
              <mc:Choice xmlns:v="urn:schemas-microsoft-com:vml" Requires="v">
                <p:oleObj spid="_x0000_s22568" name="Photo Editor Photo" r:id="rId8" imgW="2257740" imgH="1314286" progId="MSPhotoEd.3">
                  <p:embed/>
                </p:oleObj>
              </mc:Choice>
              <mc:Fallback>
                <p:oleObj name="Photo Editor Photo" r:id="rId8" imgW="2257740" imgH="1314286" progId="MSPhotoEd.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03117" y="5021356"/>
                        <a:ext cx="2257425" cy="1314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ustDataLst>
      <p:tags r:id="rId2"/>
    </p:custDataLst>
    <p:extLst>
      <p:ext uri="{BB962C8B-B14F-4D97-AF65-F5344CB8AC3E}">
        <p14:creationId xmlns:p14="http://schemas.microsoft.com/office/powerpoint/2010/main" val="2281810310"/>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p:txBody>
          <a:bodyPr>
            <a:noAutofit/>
          </a:bodyPr>
          <a:lstStyle/>
          <a:p>
            <a:r>
              <a:rPr lang="el-GR" sz="4000" dirty="0"/>
              <a:t>Μονόπλευρη και διαφορική </a:t>
            </a:r>
            <a:r>
              <a:rPr lang="el-GR" sz="4000" dirty="0" smtClean="0"/>
              <a:t>λειτουργία</a:t>
            </a:r>
            <a:r>
              <a:rPr lang="en-US" sz="4000" dirty="0" smtClean="0"/>
              <a:t> (3</a:t>
            </a:r>
            <a:r>
              <a:rPr lang="el-GR" sz="4000" dirty="0" smtClean="0"/>
              <a:t> από3)</a:t>
            </a:r>
            <a:endParaRPr lang="el-GR" sz="4000" dirty="0"/>
          </a:p>
        </p:txBody>
      </p:sp>
      <p:sp>
        <p:nvSpPr>
          <p:cNvPr id="2" name="Θέση κειμένου 1"/>
          <p:cNvSpPr>
            <a:spLocks noGrp="1"/>
          </p:cNvSpPr>
          <p:nvPr>
            <p:ph type="body" sz="half" idx="2"/>
          </p:nvPr>
        </p:nvSpPr>
        <p:spPr>
          <a:xfrm>
            <a:off x="189918" y="1419347"/>
            <a:ext cx="4654860" cy="1376836"/>
          </a:xfrm>
        </p:spPr>
        <p:txBody>
          <a:bodyPr>
            <a:normAutofit lnSpcReduction="10000"/>
          </a:bodyPr>
          <a:lstStyle/>
          <a:p>
            <a:pPr>
              <a:spcBef>
                <a:spcPct val="50000"/>
              </a:spcBef>
            </a:pPr>
            <a:r>
              <a:rPr lang="el-GR" altLang="el-GR" b="1" dirty="0"/>
              <a:t>Πλεονεκτήματα της διαφορικής λειτουργίας</a:t>
            </a:r>
          </a:p>
          <a:p>
            <a:pPr>
              <a:spcBef>
                <a:spcPct val="50000"/>
              </a:spcBef>
              <a:buFontTx/>
              <a:buAutoNum type="arabicPeriod" startAt="2"/>
            </a:pPr>
            <a:r>
              <a:rPr lang="el-GR" altLang="el-GR" b="1" dirty="0"/>
              <a:t>Αύξηση των ορίων μεταβολής της τάσης εξόδου</a:t>
            </a:r>
          </a:p>
          <a:p>
            <a:endParaRPr lang="el-GR" dirty="0"/>
          </a:p>
        </p:txBody>
      </p:sp>
      <p:graphicFrame>
        <p:nvGraphicFramePr>
          <p:cNvPr id="13" name="Object 1029" descr="Συμβολισμός θορύβου τάσης τροφοδοσίας"/>
          <p:cNvGraphicFramePr>
            <a:graphicFrameLocks noGrp="1" noChangeAspect="1"/>
          </p:cNvGraphicFramePr>
          <p:nvPr>
            <p:ph idx="1"/>
            <p:extLst>
              <p:ext uri="{D42A27DB-BD31-4B8C-83A1-F6EECF244321}">
                <p14:modId xmlns:p14="http://schemas.microsoft.com/office/powerpoint/2010/main" val="633896015"/>
              </p:ext>
            </p:extLst>
          </p:nvPr>
        </p:nvGraphicFramePr>
        <p:xfrm>
          <a:off x="4991100" y="1604138"/>
          <a:ext cx="3695700" cy="1095375"/>
        </p:xfrm>
        <a:graphic>
          <a:graphicData uri="http://schemas.openxmlformats.org/presentationml/2006/ole">
            <mc:AlternateContent xmlns:mc="http://schemas.openxmlformats.org/markup-compatibility/2006">
              <mc:Choice xmlns:v="urn:schemas-microsoft-com:vml" Requires="v">
                <p:oleObj spid="_x0000_s23593" name="Photo Editor Photo" r:id="rId4" imgW="3696216" imgH="1095528" progId="MSPhotoEd.3">
                  <p:embed/>
                </p:oleObj>
              </mc:Choice>
              <mc:Fallback>
                <p:oleObj name="Photo Editor Photo" r:id="rId4" imgW="3696216" imgH="1095528"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91100" y="1604138"/>
                        <a:ext cx="3695700" cy="1095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 name="Object 1032"/>
          <p:cNvGraphicFramePr>
            <a:graphicFrameLocks noChangeAspect="1"/>
          </p:cNvGraphicFramePr>
          <p:nvPr>
            <p:extLst>
              <p:ext uri="{D42A27DB-BD31-4B8C-83A1-F6EECF244321}">
                <p14:modId xmlns:p14="http://schemas.microsoft.com/office/powerpoint/2010/main" val="3236869480"/>
              </p:ext>
            </p:extLst>
          </p:nvPr>
        </p:nvGraphicFramePr>
        <p:xfrm>
          <a:off x="3079874" y="2910316"/>
          <a:ext cx="3416300" cy="336550"/>
        </p:xfrm>
        <a:graphic>
          <a:graphicData uri="http://schemas.openxmlformats.org/presentationml/2006/ole">
            <mc:AlternateContent xmlns:mc="http://schemas.openxmlformats.org/markup-compatibility/2006">
              <mc:Choice xmlns:v="urn:schemas-microsoft-com:vml" Requires="v">
                <p:oleObj spid="_x0000_s23594" name="Equation" r:id="rId6" imgW="2323800" imgH="228600" progId="Equation.3">
                  <p:embed/>
                </p:oleObj>
              </mc:Choice>
              <mc:Fallback>
                <p:oleObj name="Equation" r:id="rId6" imgW="2323800" imgH="2286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79874" y="2910316"/>
                        <a:ext cx="3416300" cy="336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extBox 2"/>
          <p:cNvSpPr txBox="1"/>
          <p:nvPr/>
        </p:nvSpPr>
        <p:spPr>
          <a:xfrm>
            <a:off x="6635874" y="3078591"/>
            <a:ext cx="2364618" cy="350409"/>
          </a:xfrm>
          <a:prstGeom prst="rect">
            <a:avLst/>
          </a:prstGeom>
        </p:spPr>
        <p:txBody>
          <a:bodyPr vert="horz" wrap="square" lIns="91440" tIns="45720" rIns="91440" bIns="45720" rtlCol="0" anchor="ctr">
            <a:noAutofit/>
          </a:bodyPr>
          <a:lstStyle/>
          <a:p>
            <a:r>
              <a:rPr lang="el-GR" altLang="el-GR" dirty="0">
                <a:latin typeface="+mj-lt"/>
              </a:rPr>
              <a:t>Μονόπλευρη έξοδος </a:t>
            </a:r>
          </a:p>
          <a:p>
            <a:endParaRPr lang="el-GR" dirty="0" smtClean="0">
              <a:latin typeface="+mj-lt"/>
            </a:endParaRPr>
          </a:p>
        </p:txBody>
      </p:sp>
      <p:graphicFrame>
        <p:nvGraphicFramePr>
          <p:cNvPr id="16" name="Object 1033"/>
          <p:cNvGraphicFramePr>
            <a:graphicFrameLocks noChangeAspect="1"/>
          </p:cNvGraphicFramePr>
          <p:nvPr>
            <p:extLst>
              <p:ext uri="{D42A27DB-BD31-4B8C-83A1-F6EECF244321}">
                <p14:modId xmlns:p14="http://schemas.microsoft.com/office/powerpoint/2010/main" val="2408257038"/>
              </p:ext>
            </p:extLst>
          </p:nvPr>
        </p:nvGraphicFramePr>
        <p:xfrm>
          <a:off x="3079874" y="3432604"/>
          <a:ext cx="3357563" cy="328612"/>
        </p:xfrm>
        <a:graphic>
          <a:graphicData uri="http://schemas.openxmlformats.org/presentationml/2006/ole">
            <mc:AlternateContent xmlns:mc="http://schemas.openxmlformats.org/markup-compatibility/2006">
              <mc:Choice xmlns:v="urn:schemas-microsoft-com:vml" Requires="v">
                <p:oleObj spid="_x0000_s23595" name="Equation" r:id="rId8" imgW="2336760" imgH="228600" progId="Equation.3">
                  <p:embed/>
                </p:oleObj>
              </mc:Choice>
              <mc:Fallback>
                <p:oleObj name="Equation" r:id="rId8" imgW="2336760" imgH="2286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79874" y="3432604"/>
                        <a:ext cx="3357563" cy="3286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Text Box 1031"/>
          <p:cNvSpPr txBox="1">
            <a:spLocks noChangeArrowheads="1"/>
          </p:cNvSpPr>
          <p:nvPr/>
        </p:nvSpPr>
        <p:spPr bwMode="auto">
          <a:xfrm>
            <a:off x="6659623" y="3412244"/>
            <a:ext cx="26558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a:spcBef>
                <a:spcPct val="50000"/>
              </a:spcBef>
            </a:pPr>
            <a:r>
              <a:rPr lang="el-GR" altLang="el-GR" sz="1800" dirty="0">
                <a:latin typeface="+mj-lt"/>
              </a:rPr>
              <a:t>Δ</a:t>
            </a:r>
            <a:r>
              <a:rPr lang="el-GR" altLang="el-GR" sz="1800" dirty="0" smtClean="0">
                <a:latin typeface="+mj-lt"/>
              </a:rPr>
              <a:t>ιαφορική </a:t>
            </a:r>
            <a:r>
              <a:rPr lang="el-GR" altLang="el-GR" sz="1800" dirty="0">
                <a:latin typeface="+mj-lt"/>
              </a:rPr>
              <a:t>έξοδος</a:t>
            </a:r>
          </a:p>
        </p:txBody>
      </p:sp>
      <p:sp>
        <p:nvSpPr>
          <p:cNvPr id="4" name="TextBox 3"/>
          <p:cNvSpPr txBox="1"/>
          <p:nvPr/>
        </p:nvSpPr>
        <p:spPr>
          <a:xfrm>
            <a:off x="179512" y="4406900"/>
            <a:ext cx="7272300" cy="1475736"/>
          </a:xfrm>
          <a:prstGeom prst="rect">
            <a:avLst/>
          </a:prstGeom>
        </p:spPr>
        <p:txBody>
          <a:bodyPr vert="horz" wrap="square" lIns="91440" tIns="45720" rIns="91440" bIns="45720" rtlCol="0" anchor="ctr">
            <a:noAutofit/>
          </a:bodyPr>
          <a:lstStyle/>
          <a:p>
            <a:pPr>
              <a:spcBef>
                <a:spcPct val="50000"/>
              </a:spcBef>
              <a:buFontTx/>
              <a:buAutoNum type="arabicPeriod" startAt="3"/>
            </a:pPr>
            <a:r>
              <a:rPr lang="el-GR" altLang="el-GR" b="1" dirty="0" smtClean="0">
                <a:latin typeface="+mj-lt"/>
              </a:rPr>
              <a:t>Απλούστερη </a:t>
            </a:r>
            <a:r>
              <a:rPr lang="el-GR" altLang="el-GR" b="1" dirty="0">
                <a:latin typeface="+mj-lt"/>
              </a:rPr>
              <a:t>πόλωση</a:t>
            </a:r>
          </a:p>
          <a:p>
            <a:pPr>
              <a:spcBef>
                <a:spcPct val="50000"/>
              </a:spcBef>
              <a:buFontTx/>
              <a:buAutoNum type="arabicPeriod" startAt="3"/>
            </a:pPr>
            <a:r>
              <a:rPr lang="el-GR" altLang="el-GR" b="1" dirty="0">
                <a:latin typeface="+mj-lt"/>
              </a:rPr>
              <a:t>Υψηλότερη </a:t>
            </a:r>
            <a:r>
              <a:rPr lang="el-GR" altLang="el-GR" b="1" dirty="0" smtClean="0">
                <a:latin typeface="+mj-lt"/>
              </a:rPr>
              <a:t>γραμμικότητα</a:t>
            </a:r>
            <a:endParaRPr lang="en-US" altLang="el-GR" b="1" dirty="0" smtClean="0">
              <a:latin typeface="+mj-lt"/>
            </a:endParaRPr>
          </a:p>
          <a:p>
            <a:pPr>
              <a:spcBef>
                <a:spcPct val="50000"/>
              </a:spcBef>
            </a:pPr>
            <a:endParaRPr lang="en-US" altLang="el-GR" b="1" dirty="0">
              <a:latin typeface="+mj-lt"/>
            </a:endParaRPr>
          </a:p>
          <a:p>
            <a:pPr>
              <a:spcBef>
                <a:spcPct val="50000"/>
              </a:spcBef>
            </a:pPr>
            <a:r>
              <a:rPr lang="el-GR" altLang="el-GR" b="1" dirty="0">
                <a:latin typeface="+mj-lt"/>
              </a:rPr>
              <a:t>Μειονέκτημα της διαφορικής λειτουργίας:  </a:t>
            </a:r>
            <a:r>
              <a:rPr lang="el-GR" altLang="el-GR" dirty="0">
                <a:latin typeface="+mj-lt"/>
              </a:rPr>
              <a:t>Διπλάσια επιφάνεια (όχι τόσο σημαντικό)</a:t>
            </a:r>
          </a:p>
          <a:p>
            <a:pPr>
              <a:spcBef>
                <a:spcPct val="50000"/>
              </a:spcBef>
            </a:pPr>
            <a:endParaRPr lang="el-GR" altLang="el-GR" b="1" dirty="0">
              <a:latin typeface="+mj-lt"/>
            </a:endParaRPr>
          </a:p>
          <a:p>
            <a:endParaRPr lang="el-GR" dirty="0" smtClean="0">
              <a:latin typeface="+mj-lt"/>
            </a:endParaRPr>
          </a:p>
        </p:txBody>
      </p:sp>
    </p:spTree>
    <p:custDataLst>
      <p:tags r:id="rId2"/>
    </p:custDataLst>
    <p:extLst>
      <p:ext uri="{BB962C8B-B14F-4D97-AF65-F5344CB8AC3E}">
        <p14:creationId xmlns:p14="http://schemas.microsoft.com/office/powerpoint/2010/main" val="1419996728"/>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6"/>
          <p:cNvSpPr>
            <a:spLocks noGrp="1"/>
          </p:cNvSpPr>
          <p:nvPr>
            <p:ph type="title"/>
          </p:nvPr>
        </p:nvSpPr>
        <p:spPr/>
        <p:txBody>
          <a:bodyPr/>
          <a:lstStyle/>
          <a:p>
            <a:r>
              <a:rPr lang="el-GR" sz="4000" dirty="0"/>
              <a:t>Βασικό διαφορικό ζεύγος</a:t>
            </a:r>
          </a:p>
        </p:txBody>
      </p:sp>
      <p:sp>
        <p:nvSpPr>
          <p:cNvPr id="66" name="Θέση κειμένου 65"/>
          <p:cNvSpPr>
            <a:spLocks noGrp="1"/>
          </p:cNvSpPr>
          <p:nvPr>
            <p:ph type="body" sz="half" idx="2"/>
          </p:nvPr>
        </p:nvSpPr>
        <p:spPr/>
        <p:txBody>
          <a:bodyPr/>
          <a:lstStyle/>
          <a:p>
            <a:pPr>
              <a:spcBef>
                <a:spcPct val="50000"/>
              </a:spcBef>
            </a:pPr>
            <a:r>
              <a:rPr lang="el-GR" altLang="el-GR" dirty="0"/>
              <a:t>Επίδραση της τάσης εισόδου κοινού τρόπου:</a:t>
            </a:r>
          </a:p>
          <a:p>
            <a:pPr>
              <a:spcBef>
                <a:spcPct val="50000"/>
              </a:spcBef>
              <a:buFontTx/>
              <a:buChar char="•"/>
            </a:pPr>
            <a:r>
              <a:rPr lang="el-GR" altLang="el-GR" dirty="0"/>
              <a:t>Στη διαγωγιμότητα</a:t>
            </a:r>
          </a:p>
          <a:p>
            <a:pPr>
              <a:spcBef>
                <a:spcPct val="50000"/>
              </a:spcBef>
              <a:buFontTx/>
              <a:buChar char="•"/>
            </a:pPr>
            <a:r>
              <a:rPr lang="el-GR" altLang="el-GR" dirty="0"/>
              <a:t>Στη στάθμη εξόδου </a:t>
            </a:r>
            <a:r>
              <a:rPr lang="en-US" altLang="el-GR" dirty="0"/>
              <a:t>CM</a:t>
            </a:r>
            <a:endParaRPr lang="el-GR" altLang="el-GR" dirty="0"/>
          </a:p>
          <a:p>
            <a:pPr>
              <a:spcBef>
                <a:spcPct val="50000"/>
              </a:spcBef>
            </a:pPr>
            <a:endParaRPr lang="en-GB" altLang="el-GR" sz="1800" dirty="0"/>
          </a:p>
          <a:p>
            <a:endParaRPr lang="el-GR" dirty="0"/>
          </a:p>
        </p:txBody>
      </p:sp>
      <p:graphicFrame>
        <p:nvGraphicFramePr>
          <p:cNvPr id="67" name="Object 5" descr="Κύκλωμα με βασικό διαφορικό ζεύγος και αναπαραστάσεις σημάτων Vout"/>
          <p:cNvGraphicFramePr>
            <a:graphicFrameLocks noGrp="1" noChangeAspect="1"/>
          </p:cNvGraphicFramePr>
          <p:nvPr>
            <p:ph idx="1"/>
            <p:extLst>
              <p:ext uri="{D42A27DB-BD31-4B8C-83A1-F6EECF244321}">
                <p14:modId xmlns:p14="http://schemas.microsoft.com/office/powerpoint/2010/main" val="1412356107"/>
              </p:ext>
            </p:extLst>
          </p:nvPr>
        </p:nvGraphicFramePr>
        <p:xfrm>
          <a:off x="5724128" y="1430003"/>
          <a:ext cx="2571750" cy="2609850"/>
        </p:xfrm>
        <a:graphic>
          <a:graphicData uri="http://schemas.openxmlformats.org/presentationml/2006/ole">
            <mc:AlternateContent xmlns:mc="http://schemas.openxmlformats.org/markup-compatibility/2006">
              <mc:Choice xmlns:v="urn:schemas-microsoft-com:vml" Requires="v">
                <p:oleObj spid="_x0000_s2205" name="Photo Editor Photo" r:id="rId4" imgW="2572109" imgH="2610214" progId="MSPhotoEd.3">
                  <p:embed/>
                </p:oleObj>
              </mc:Choice>
              <mc:Fallback>
                <p:oleObj name="Photo Editor Photo" r:id="rId4" imgW="2572109" imgH="2610214"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24128" y="1430003"/>
                        <a:ext cx="2571750" cy="2609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8" name="Text Box 7"/>
          <p:cNvSpPr txBox="1">
            <a:spLocks noChangeArrowheads="1"/>
          </p:cNvSpPr>
          <p:nvPr/>
        </p:nvSpPr>
        <p:spPr bwMode="auto">
          <a:xfrm>
            <a:off x="323978" y="3820794"/>
            <a:ext cx="66738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a:spcBef>
                <a:spcPct val="50000"/>
              </a:spcBef>
            </a:pPr>
            <a:r>
              <a:rPr lang="el-GR" altLang="el-GR" sz="1800" dirty="0">
                <a:latin typeface="+mj-lt"/>
              </a:rPr>
              <a:t>Πόλωση με πηγή σταθερού ρεύματος: καταργεί την εξάρτηση της πόλωσης από τη στάθμη εισόδου </a:t>
            </a:r>
            <a:r>
              <a:rPr lang="en-US" altLang="el-GR" sz="1800" dirty="0">
                <a:latin typeface="+mj-lt"/>
              </a:rPr>
              <a:t>CM</a:t>
            </a:r>
            <a:endParaRPr lang="en-GB" altLang="el-GR" sz="1800" dirty="0">
              <a:latin typeface="+mj-lt"/>
            </a:endParaRPr>
          </a:p>
        </p:txBody>
      </p:sp>
      <p:graphicFrame>
        <p:nvGraphicFramePr>
          <p:cNvPr id="69" name="Object 8" descr="Κύκλωμα με πόλωση με πηγή σταθερου ρεύματος Iss"/>
          <p:cNvGraphicFramePr>
            <a:graphicFrameLocks noChangeAspect="1"/>
          </p:cNvGraphicFramePr>
          <p:nvPr>
            <p:extLst>
              <p:ext uri="{D42A27DB-BD31-4B8C-83A1-F6EECF244321}">
                <p14:modId xmlns:p14="http://schemas.microsoft.com/office/powerpoint/2010/main" val="1200157792"/>
              </p:ext>
            </p:extLst>
          </p:nvPr>
        </p:nvGraphicFramePr>
        <p:xfrm>
          <a:off x="1827684" y="4578250"/>
          <a:ext cx="2389907" cy="1725823"/>
        </p:xfrm>
        <a:graphic>
          <a:graphicData uri="http://schemas.openxmlformats.org/presentationml/2006/ole">
            <mc:AlternateContent xmlns:mc="http://schemas.openxmlformats.org/markup-compatibility/2006">
              <mc:Choice xmlns:v="urn:schemas-microsoft-com:vml" Requires="v">
                <p:oleObj spid="_x0000_s2206" name="Photo Editor Photo" r:id="rId6" imgW="1714739" imgH="1238423" progId="MSPhotoEd.3">
                  <p:embed/>
                </p:oleObj>
              </mc:Choice>
              <mc:Fallback>
                <p:oleObj name="Photo Editor Photo" r:id="rId6" imgW="1714739" imgH="1238423" progId="MSPhotoEd.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27684" y="4578250"/>
                        <a:ext cx="2389907" cy="1725823"/>
                      </a:xfrm>
                      <a:prstGeom prst="rect">
                        <a:avLst/>
                      </a:prstGeom>
                      <a:noFill/>
                    </p:spPr>
                  </p:pic>
                </p:oleObj>
              </mc:Fallback>
            </mc:AlternateContent>
          </a:graphicData>
        </a:graphic>
      </p:graphicFrame>
      <p:graphicFrame>
        <p:nvGraphicFramePr>
          <p:cNvPr id="70" name="Object 9"/>
          <p:cNvGraphicFramePr>
            <a:graphicFrameLocks noChangeAspect="1"/>
          </p:cNvGraphicFramePr>
          <p:nvPr>
            <p:extLst>
              <p:ext uri="{D42A27DB-BD31-4B8C-83A1-F6EECF244321}">
                <p14:modId xmlns:p14="http://schemas.microsoft.com/office/powerpoint/2010/main" val="1106502761"/>
              </p:ext>
            </p:extLst>
          </p:nvPr>
        </p:nvGraphicFramePr>
        <p:xfrm>
          <a:off x="4969669" y="5479852"/>
          <a:ext cx="2389765" cy="685452"/>
        </p:xfrm>
        <a:graphic>
          <a:graphicData uri="http://schemas.openxmlformats.org/presentationml/2006/ole">
            <mc:AlternateContent xmlns:mc="http://schemas.openxmlformats.org/markup-compatibility/2006">
              <mc:Choice xmlns:v="urn:schemas-microsoft-com:vml" Requires="v">
                <p:oleObj spid="_x0000_s2207" name="Equation" r:id="rId8" imgW="1371600" imgH="393480" progId="Equation.3">
                  <p:embed/>
                </p:oleObj>
              </mc:Choice>
              <mc:Fallback>
                <p:oleObj name="Equation" r:id="rId8" imgW="1371600" imgH="39348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69669" y="5479852"/>
                        <a:ext cx="2389765" cy="685452"/>
                      </a:xfrm>
                      <a:prstGeom prst="rect">
                        <a:avLst/>
                      </a:prstGeom>
                      <a:noFill/>
                    </p:spPr>
                  </p:pic>
                </p:oleObj>
              </mc:Fallback>
            </mc:AlternateContent>
          </a:graphicData>
        </a:graphic>
      </p:graphicFrame>
    </p:spTree>
    <p:custDataLst>
      <p:tags r:id="rId2"/>
    </p:custDataLst>
    <p:extLst>
      <p:ext uri="{BB962C8B-B14F-4D97-AF65-F5344CB8AC3E}">
        <p14:creationId xmlns:p14="http://schemas.microsoft.com/office/powerpoint/2010/main" val="258867006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6"/>
          <p:cNvSpPr>
            <a:spLocks noGrp="1"/>
          </p:cNvSpPr>
          <p:nvPr>
            <p:ph type="title"/>
          </p:nvPr>
        </p:nvSpPr>
        <p:spPr/>
        <p:txBody>
          <a:bodyPr/>
          <a:lstStyle/>
          <a:p>
            <a:r>
              <a:rPr lang="el-GR" sz="4000" dirty="0" smtClean="0"/>
              <a:t>Ποιοτική ανάλυση (1 από 2)</a:t>
            </a:r>
            <a:endParaRPr lang="el-GR" sz="4000" dirty="0"/>
          </a:p>
        </p:txBody>
      </p:sp>
      <p:sp>
        <p:nvSpPr>
          <p:cNvPr id="66" name="Θέση κειμένου 65"/>
          <p:cNvSpPr>
            <a:spLocks noGrp="1"/>
          </p:cNvSpPr>
          <p:nvPr>
            <p:ph type="body" sz="half" idx="2"/>
          </p:nvPr>
        </p:nvSpPr>
        <p:spPr/>
        <p:txBody>
          <a:bodyPr/>
          <a:lstStyle/>
          <a:p>
            <a:pPr>
              <a:spcBef>
                <a:spcPct val="50000"/>
              </a:spcBef>
            </a:pPr>
            <a:r>
              <a:rPr lang="el-GR" altLang="el-GR" b="1" dirty="0"/>
              <a:t>Διαφορική συμπεριφορά</a:t>
            </a:r>
            <a:r>
              <a:rPr lang="en-US" altLang="el-GR" dirty="0"/>
              <a:t>:</a:t>
            </a:r>
          </a:p>
          <a:p>
            <a:pPr>
              <a:spcBef>
                <a:spcPct val="50000"/>
              </a:spcBef>
              <a:buFontTx/>
              <a:buChar char="•"/>
            </a:pPr>
            <a:r>
              <a:rPr lang="el-GR" altLang="el-GR" dirty="0"/>
              <a:t>Στάθμες εξόδου ανεξάρτητες της στάθμης εισόδου </a:t>
            </a:r>
            <a:r>
              <a:rPr lang="en-US" altLang="el-GR" dirty="0"/>
              <a:t>CM.</a:t>
            </a:r>
          </a:p>
          <a:p>
            <a:pPr>
              <a:spcBef>
                <a:spcPct val="50000"/>
              </a:spcBef>
              <a:buFontTx/>
              <a:buChar char="•"/>
            </a:pPr>
            <a:r>
              <a:rPr lang="el-GR" altLang="el-GR" dirty="0"/>
              <a:t>Απολαβή μικρού σήματος μέγιστη για </a:t>
            </a:r>
            <a:r>
              <a:rPr lang="en-US" altLang="el-GR" dirty="0"/>
              <a:t>V</a:t>
            </a:r>
            <a:r>
              <a:rPr lang="en-US" altLang="el-GR" baseline="-25000" dirty="0"/>
              <a:t>in1</a:t>
            </a:r>
            <a:r>
              <a:rPr lang="en-US" altLang="el-GR" dirty="0"/>
              <a:t>=V</a:t>
            </a:r>
            <a:r>
              <a:rPr lang="en-US" altLang="el-GR" baseline="-25000" dirty="0"/>
              <a:t>in2</a:t>
            </a:r>
            <a:r>
              <a:rPr lang="en-US" altLang="el-GR" dirty="0"/>
              <a:t>.</a:t>
            </a:r>
            <a:endParaRPr lang="en-GB" altLang="el-GR" dirty="0"/>
          </a:p>
        </p:txBody>
      </p:sp>
      <p:graphicFrame>
        <p:nvGraphicFramePr>
          <p:cNvPr id="10" name="Object 55" descr="Κύκλωμα με πόλωση με πηγή σταθερου ρεύματος Iss"/>
          <p:cNvGraphicFramePr>
            <a:graphicFrameLocks noGrp="1" noChangeAspect="1"/>
          </p:cNvGraphicFramePr>
          <p:nvPr>
            <p:ph idx="1"/>
            <p:extLst>
              <p:ext uri="{D42A27DB-BD31-4B8C-83A1-F6EECF244321}">
                <p14:modId xmlns:p14="http://schemas.microsoft.com/office/powerpoint/2010/main" val="258987742"/>
              </p:ext>
            </p:extLst>
          </p:nvPr>
        </p:nvGraphicFramePr>
        <p:xfrm>
          <a:off x="4966024" y="1418400"/>
          <a:ext cx="2826717" cy="2041518"/>
        </p:xfrm>
        <a:graphic>
          <a:graphicData uri="http://schemas.openxmlformats.org/presentationml/2006/ole">
            <mc:AlternateContent xmlns:mc="http://schemas.openxmlformats.org/markup-compatibility/2006">
              <mc:Choice xmlns:v="urn:schemas-microsoft-com:vml" Requires="v">
                <p:oleObj spid="_x0000_s24602" name="Photo Editor Photo" r:id="rId4" imgW="1714739" imgH="1238423" progId="MSPhotoEd.3">
                  <p:embed/>
                </p:oleObj>
              </mc:Choice>
              <mc:Fallback>
                <p:oleObj name="Photo Editor Photo" r:id="rId4" imgW="1714739" imgH="1238423"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66024" y="1418400"/>
                        <a:ext cx="2826717" cy="2041518"/>
                      </a:xfrm>
                      <a:prstGeom prst="rect">
                        <a:avLst/>
                      </a:prstGeom>
                      <a:noFill/>
                    </p:spPr>
                  </p:pic>
                </p:oleObj>
              </mc:Fallback>
            </mc:AlternateContent>
          </a:graphicData>
        </a:graphic>
      </p:graphicFrame>
      <p:graphicFrame>
        <p:nvGraphicFramePr>
          <p:cNvPr id="11" name="Object 38" descr="Γραφικές παραστάσεις Vin και Vout"/>
          <p:cNvGraphicFramePr>
            <a:graphicFrameLocks noChangeAspect="1"/>
          </p:cNvGraphicFramePr>
          <p:nvPr>
            <p:extLst>
              <p:ext uri="{D42A27DB-BD31-4B8C-83A1-F6EECF244321}">
                <p14:modId xmlns:p14="http://schemas.microsoft.com/office/powerpoint/2010/main" val="380607949"/>
              </p:ext>
            </p:extLst>
          </p:nvPr>
        </p:nvGraphicFramePr>
        <p:xfrm>
          <a:off x="2220119" y="4329100"/>
          <a:ext cx="4630737" cy="1433512"/>
        </p:xfrm>
        <a:graphic>
          <a:graphicData uri="http://schemas.openxmlformats.org/presentationml/2006/ole">
            <mc:AlternateContent xmlns:mc="http://schemas.openxmlformats.org/markup-compatibility/2006">
              <mc:Choice xmlns:v="urn:schemas-microsoft-com:vml" Requires="v">
                <p:oleObj spid="_x0000_s24603" name="Photo Editor Photo" r:id="rId6" imgW="3476190" imgH="1076475" progId="MSPhotoEd.3">
                  <p:embed/>
                </p:oleObj>
              </mc:Choice>
              <mc:Fallback>
                <p:oleObj name="Photo Editor Photo" r:id="rId6" imgW="3476190" imgH="1076475" progId="MSPhotoEd.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20119" y="4329100"/>
                        <a:ext cx="4630737" cy="14335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ustDataLst>
      <p:tags r:id="rId2"/>
    </p:custDataLst>
    <p:extLst>
      <p:ext uri="{BB962C8B-B14F-4D97-AF65-F5344CB8AC3E}">
        <p14:creationId xmlns:p14="http://schemas.microsoft.com/office/powerpoint/2010/main" val="16033867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6"/>
          <p:cNvSpPr>
            <a:spLocks noGrp="1"/>
          </p:cNvSpPr>
          <p:nvPr>
            <p:ph type="title"/>
          </p:nvPr>
        </p:nvSpPr>
        <p:spPr/>
        <p:txBody>
          <a:bodyPr/>
          <a:lstStyle/>
          <a:p>
            <a:r>
              <a:rPr lang="el-GR" sz="4000" dirty="0" smtClean="0"/>
              <a:t>Ποιοτική ανάλυση (2 από 2)</a:t>
            </a:r>
            <a:endParaRPr lang="el-GR" sz="4000" dirty="0"/>
          </a:p>
        </p:txBody>
      </p:sp>
      <p:sp>
        <p:nvSpPr>
          <p:cNvPr id="6" name="Θέση κειμένου 5"/>
          <p:cNvSpPr>
            <a:spLocks noGrp="1"/>
          </p:cNvSpPr>
          <p:nvPr>
            <p:ph type="body" idx="1"/>
          </p:nvPr>
        </p:nvSpPr>
        <p:spPr>
          <a:xfrm>
            <a:off x="351471" y="1270463"/>
            <a:ext cx="4040188" cy="639762"/>
          </a:xfrm>
        </p:spPr>
        <p:txBody>
          <a:bodyPr/>
          <a:lstStyle/>
          <a:p>
            <a:r>
              <a:rPr lang="el-GR" dirty="0"/>
              <a:t>Συμπεριφορά κοινού </a:t>
            </a:r>
            <a:r>
              <a:rPr lang="el-GR" dirty="0" smtClean="0"/>
              <a:t>τρόπου</a:t>
            </a:r>
            <a:endParaRPr lang="el-GR" dirty="0"/>
          </a:p>
        </p:txBody>
      </p:sp>
      <p:graphicFrame>
        <p:nvGraphicFramePr>
          <p:cNvPr id="13" name="Object 40" descr="Κυκλώματα α) Μ1, Μ2 , Μ2 β) Μ1, Μ2 Ren3&#10;Γραφικές παραστάσεις Vth"/>
          <p:cNvGraphicFramePr>
            <a:graphicFrameLocks noGrp="1" noChangeAspect="1"/>
          </p:cNvGraphicFramePr>
          <p:nvPr>
            <p:ph sz="half" idx="2"/>
            <p:extLst>
              <p:ext uri="{D42A27DB-BD31-4B8C-83A1-F6EECF244321}">
                <p14:modId xmlns:p14="http://schemas.microsoft.com/office/powerpoint/2010/main" val="2839415671"/>
              </p:ext>
            </p:extLst>
          </p:nvPr>
        </p:nvGraphicFramePr>
        <p:xfrm>
          <a:off x="2043980" y="2008031"/>
          <a:ext cx="4040188" cy="2179156"/>
        </p:xfrm>
        <a:graphic>
          <a:graphicData uri="http://schemas.openxmlformats.org/presentationml/2006/ole">
            <mc:AlternateContent xmlns:mc="http://schemas.openxmlformats.org/markup-compatibility/2006">
              <mc:Choice xmlns:v="urn:schemas-microsoft-com:vml" Requires="v">
                <p:oleObj spid="_x0000_s25650" name="Photo Editor Photo" r:id="rId4" imgW="4839375" imgH="2610214" progId="MSPhotoEd.3">
                  <p:embed/>
                </p:oleObj>
              </mc:Choice>
              <mc:Fallback>
                <p:oleObj name="Photo Editor Photo" r:id="rId4" imgW="4839375" imgH="2610214"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43980" y="2008031"/>
                        <a:ext cx="4040188" cy="217915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Object 42"/>
          <p:cNvGraphicFramePr>
            <a:graphicFrameLocks noChangeAspect="1"/>
          </p:cNvGraphicFramePr>
          <p:nvPr>
            <p:extLst>
              <p:ext uri="{D42A27DB-BD31-4B8C-83A1-F6EECF244321}">
                <p14:modId xmlns:p14="http://schemas.microsoft.com/office/powerpoint/2010/main" val="575497129"/>
              </p:ext>
            </p:extLst>
          </p:nvPr>
        </p:nvGraphicFramePr>
        <p:xfrm>
          <a:off x="1547664" y="4372976"/>
          <a:ext cx="5074830" cy="604837"/>
        </p:xfrm>
        <a:graphic>
          <a:graphicData uri="http://schemas.openxmlformats.org/presentationml/2006/ole">
            <mc:AlternateContent xmlns:mc="http://schemas.openxmlformats.org/markup-compatibility/2006">
              <mc:Choice xmlns:v="urn:schemas-microsoft-com:vml" Requires="v">
                <p:oleObj spid="_x0000_s25651" name="Equation" r:id="rId6" imgW="3759120" imgH="431640" progId="Equation.3">
                  <p:embed/>
                </p:oleObj>
              </mc:Choice>
              <mc:Fallback>
                <p:oleObj name="Equation" r:id="rId6" imgW="3759120" imgH="4316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47664" y="4372976"/>
                        <a:ext cx="5074830" cy="604837"/>
                      </a:xfrm>
                      <a:prstGeom prst="rect">
                        <a:avLst/>
                      </a:prstGeom>
                      <a:noFill/>
                      <a:extLst/>
                    </p:spPr>
                  </p:pic>
                </p:oleObj>
              </mc:Fallback>
            </mc:AlternateContent>
          </a:graphicData>
        </a:graphic>
      </p:graphicFrame>
      <p:sp>
        <p:nvSpPr>
          <p:cNvPr id="8" name="Θέση κειμένου 7"/>
          <p:cNvSpPr>
            <a:spLocks noGrp="1"/>
          </p:cNvSpPr>
          <p:nvPr>
            <p:ph type="body" sz="quarter" idx="3"/>
          </p:nvPr>
        </p:nvSpPr>
        <p:spPr>
          <a:xfrm>
            <a:off x="107504" y="5109958"/>
            <a:ext cx="5075547" cy="639762"/>
          </a:xfrm>
        </p:spPr>
        <p:txBody>
          <a:bodyPr/>
          <a:lstStyle/>
          <a:p>
            <a:r>
              <a:rPr lang="el-GR" altLang="el-GR" dirty="0"/>
              <a:t>Μέγιστη μεταβολή της τάσης </a:t>
            </a:r>
            <a:r>
              <a:rPr lang="el-GR" altLang="el-GR" dirty="0" smtClean="0"/>
              <a:t>εξόδου</a:t>
            </a:r>
            <a:endParaRPr lang="en-GB" altLang="el-GR" dirty="0"/>
          </a:p>
        </p:txBody>
      </p:sp>
      <p:graphicFrame>
        <p:nvGraphicFramePr>
          <p:cNvPr id="16" name="Object 54"/>
          <p:cNvGraphicFramePr>
            <a:graphicFrameLocks noChangeAspect="1"/>
          </p:cNvGraphicFramePr>
          <p:nvPr>
            <p:extLst>
              <p:ext uri="{D42A27DB-BD31-4B8C-83A1-F6EECF244321}">
                <p14:modId xmlns:p14="http://schemas.microsoft.com/office/powerpoint/2010/main" val="3557085921"/>
              </p:ext>
            </p:extLst>
          </p:nvPr>
        </p:nvGraphicFramePr>
        <p:xfrm>
          <a:off x="1547664" y="5872923"/>
          <a:ext cx="2666251" cy="416071"/>
        </p:xfrm>
        <a:graphic>
          <a:graphicData uri="http://schemas.openxmlformats.org/presentationml/2006/ole">
            <mc:AlternateContent xmlns:mc="http://schemas.openxmlformats.org/markup-compatibility/2006">
              <mc:Choice xmlns:v="urn:schemas-microsoft-com:vml" Requires="v">
                <p:oleObj spid="_x0000_s25652" name="Equation" r:id="rId8" imgW="1549080" imgH="241200" progId="Equation.3">
                  <p:embed/>
                </p:oleObj>
              </mc:Choice>
              <mc:Fallback>
                <p:oleObj name="Equation" r:id="rId8" imgW="1549080" imgH="2412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47664" y="5872923"/>
                        <a:ext cx="2666251" cy="416071"/>
                      </a:xfrm>
                      <a:prstGeom prst="rect">
                        <a:avLst/>
                      </a:prstGeom>
                      <a:noFill/>
                    </p:spPr>
                  </p:pic>
                </p:oleObj>
              </mc:Fallback>
            </mc:AlternateContent>
          </a:graphicData>
        </a:graphic>
      </p:graphicFrame>
      <p:graphicFrame>
        <p:nvGraphicFramePr>
          <p:cNvPr id="15" name="Object 44" descr="Κύκλωμα με πόλωση με πηγή σταθερου ρεύματος Iss και αναπαράσταση της τάσης Vth"/>
          <p:cNvGraphicFramePr>
            <a:graphicFrameLocks noGrp="1" noChangeAspect="1"/>
          </p:cNvGraphicFramePr>
          <p:nvPr>
            <p:ph sz="quarter" idx="4"/>
            <p:extLst>
              <p:ext uri="{D42A27DB-BD31-4B8C-83A1-F6EECF244321}">
                <p14:modId xmlns:p14="http://schemas.microsoft.com/office/powerpoint/2010/main" val="853152977"/>
              </p:ext>
            </p:extLst>
          </p:nvPr>
        </p:nvGraphicFramePr>
        <p:xfrm>
          <a:off x="5364088" y="5257166"/>
          <a:ext cx="1695450" cy="1419225"/>
        </p:xfrm>
        <a:graphic>
          <a:graphicData uri="http://schemas.openxmlformats.org/presentationml/2006/ole">
            <mc:AlternateContent xmlns:mc="http://schemas.openxmlformats.org/markup-compatibility/2006">
              <mc:Choice xmlns:v="urn:schemas-microsoft-com:vml" Requires="v">
                <p:oleObj spid="_x0000_s25653" name="Photo Editor Photo" r:id="rId10" imgW="1695687" imgH="1419048" progId="MSPhotoEd.3">
                  <p:embed/>
                </p:oleObj>
              </mc:Choice>
              <mc:Fallback>
                <p:oleObj name="Photo Editor Photo" r:id="rId10" imgW="1695687" imgH="1419048" progId="MSPhotoEd.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64088" y="5257166"/>
                        <a:ext cx="1695450" cy="1419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ustDataLst>
      <p:tags r:id="rId2"/>
    </p:custDataLst>
    <p:extLst>
      <p:ext uri="{BB962C8B-B14F-4D97-AF65-F5344CB8AC3E}">
        <p14:creationId xmlns:p14="http://schemas.microsoft.com/office/powerpoint/2010/main" val="382163917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6"/>
          <p:cNvSpPr>
            <a:spLocks noGrp="1"/>
          </p:cNvSpPr>
          <p:nvPr>
            <p:ph type="title"/>
          </p:nvPr>
        </p:nvSpPr>
        <p:spPr/>
        <p:txBody>
          <a:bodyPr>
            <a:noAutofit/>
          </a:bodyPr>
          <a:lstStyle/>
          <a:p>
            <a:r>
              <a:rPr lang="el-GR" sz="4000" dirty="0"/>
              <a:t>Ποσοτική ανάλυση-ανάλυση μεγάλου σήματος </a:t>
            </a:r>
            <a:r>
              <a:rPr lang="el-GR" sz="4000" dirty="0" smtClean="0"/>
              <a:t>(1 από 3</a:t>
            </a:r>
            <a:r>
              <a:rPr lang="el-GR" sz="4000" dirty="0"/>
              <a:t>)</a:t>
            </a:r>
          </a:p>
        </p:txBody>
      </p:sp>
      <p:sp>
        <p:nvSpPr>
          <p:cNvPr id="10" name="Θέση κειμένου 9"/>
          <p:cNvSpPr>
            <a:spLocks noGrp="1"/>
          </p:cNvSpPr>
          <p:nvPr>
            <p:ph type="body" sz="half" idx="2"/>
          </p:nvPr>
        </p:nvSpPr>
        <p:spPr>
          <a:xfrm>
            <a:off x="398239" y="1486134"/>
            <a:ext cx="4546189" cy="582046"/>
          </a:xfrm>
        </p:spPr>
        <p:txBody>
          <a:bodyPr/>
          <a:lstStyle/>
          <a:p>
            <a:r>
              <a:rPr lang="el-GR" altLang="el-GR" b="1" dirty="0"/>
              <a:t>Ανάλυση μεγάλου σήματος</a:t>
            </a:r>
            <a:endParaRPr lang="en-GB" altLang="el-GR" b="1" dirty="0"/>
          </a:p>
          <a:p>
            <a:endParaRPr lang="el-GR" dirty="0"/>
          </a:p>
        </p:txBody>
      </p:sp>
      <p:graphicFrame>
        <p:nvGraphicFramePr>
          <p:cNvPr id="17" name="Object 28" descr="Κύκλωμα με πόλωση με πηγή σταθερου ρεύματος Iss"/>
          <p:cNvGraphicFramePr>
            <a:graphicFrameLocks noGrp="1" noChangeAspect="1"/>
          </p:cNvGraphicFramePr>
          <p:nvPr>
            <p:ph idx="1"/>
            <p:extLst>
              <p:ext uri="{D42A27DB-BD31-4B8C-83A1-F6EECF244321}">
                <p14:modId xmlns:p14="http://schemas.microsoft.com/office/powerpoint/2010/main" val="159255395"/>
              </p:ext>
            </p:extLst>
          </p:nvPr>
        </p:nvGraphicFramePr>
        <p:xfrm>
          <a:off x="6603366" y="1421035"/>
          <a:ext cx="2069393" cy="1758308"/>
        </p:xfrm>
        <a:graphic>
          <a:graphicData uri="http://schemas.openxmlformats.org/presentationml/2006/ole">
            <mc:AlternateContent xmlns:mc="http://schemas.openxmlformats.org/markup-compatibility/2006">
              <mc:Choice xmlns:v="urn:schemas-microsoft-com:vml" Requires="v">
                <p:oleObj spid="_x0000_s26730" name="Photo Editor Photo" r:id="rId4" imgW="1457143" imgH="1238423" progId="MSPhotoEd.3">
                  <p:embed/>
                </p:oleObj>
              </mc:Choice>
              <mc:Fallback>
                <p:oleObj name="Photo Editor Photo" r:id="rId4" imgW="1457143" imgH="1238423"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03366" y="1421035"/>
                        <a:ext cx="2069393" cy="1758308"/>
                      </a:xfrm>
                      <a:prstGeom prst="rect">
                        <a:avLst/>
                      </a:prstGeom>
                      <a:noFill/>
                    </p:spPr>
                  </p:pic>
                </p:oleObj>
              </mc:Fallback>
            </mc:AlternateContent>
          </a:graphicData>
        </a:graphic>
      </p:graphicFrame>
      <p:graphicFrame>
        <p:nvGraphicFramePr>
          <p:cNvPr id="18" name="Object 30"/>
          <p:cNvGraphicFramePr>
            <a:graphicFrameLocks noChangeAspect="1"/>
          </p:cNvGraphicFramePr>
          <p:nvPr>
            <p:extLst>
              <p:ext uri="{D42A27DB-BD31-4B8C-83A1-F6EECF244321}">
                <p14:modId xmlns:p14="http://schemas.microsoft.com/office/powerpoint/2010/main" val="544280480"/>
              </p:ext>
            </p:extLst>
          </p:nvPr>
        </p:nvGraphicFramePr>
        <p:xfrm>
          <a:off x="347380" y="2179428"/>
          <a:ext cx="2524150" cy="373560"/>
        </p:xfrm>
        <a:graphic>
          <a:graphicData uri="http://schemas.openxmlformats.org/presentationml/2006/ole">
            <mc:AlternateContent xmlns:mc="http://schemas.openxmlformats.org/markup-compatibility/2006">
              <mc:Choice xmlns:v="urn:schemas-microsoft-com:vml" Requires="v">
                <p:oleObj spid="_x0000_s26731" name="Equation" r:id="rId6" imgW="1701720" imgH="228600" progId="Equation.3">
                  <p:embed/>
                </p:oleObj>
              </mc:Choice>
              <mc:Fallback>
                <p:oleObj name="Equation" r:id="rId6" imgW="1701720" imgH="2286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7380" y="2179428"/>
                        <a:ext cx="2524150" cy="373560"/>
                      </a:xfrm>
                      <a:prstGeom prst="rect">
                        <a:avLst/>
                      </a:prstGeom>
                      <a:noFill/>
                    </p:spPr>
                  </p:pic>
                </p:oleObj>
              </mc:Fallback>
            </mc:AlternateContent>
          </a:graphicData>
        </a:graphic>
      </p:graphicFrame>
      <p:graphicFrame>
        <p:nvGraphicFramePr>
          <p:cNvPr id="24" name="Object 61"/>
          <p:cNvGraphicFramePr>
            <a:graphicFrameLocks noChangeAspect="1"/>
          </p:cNvGraphicFramePr>
          <p:nvPr>
            <p:extLst>
              <p:ext uri="{D42A27DB-BD31-4B8C-83A1-F6EECF244321}">
                <p14:modId xmlns:p14="http://schemas.microsoft.com/office/powerpoint/2010/main" val="4220716537"/>
              </p:ext>
            </p:extLst>
          </p:nvPr>
        </p:nvGraphicFramePr>
        <p:xfrm>
          <a:off x="3083803" y="2145153"/>
          <a:ext cx="2707654" cy="444084"/>
        </p:xfrm>
        <a:graphic>
          <a:graphicData uri="http://schemas.openxmlformats.org/presentationml/2006/ole">
            <mc:AlternateContent xmlns:mc="http://schemas.openxmlformats.org/markup-compatibility/2006">
              <mc:Choice xmlns:v="urn:schemas-microsoft-com:vml" Requires="v">
                <p:oleObj spid="_x0000_s26732" name="Equation" r:id="rId8" imgW="1536700" imgH="228600" progId="Equation.3">
                  <p:embed/>
                </p:oleObj>
              </mc:Choice>
              <mc:Fallback>
                <p:oleObj name="Equation" r:id="rId8" imgW="1536700" imgH="2286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83803" y="2145153"/>
                        <a:ext cx="2707654" cy="444084"/>
                      </a:xfrm>
                      <a:prstGeom prst="rect">
                        <a:avLst/>
                      </a:prstGeom>
                      <a:noFill/>
                    </p:spPr>
                  </p:pic>
                </p:oleObj>
              </mc:Fallback>
            </mc:AlternateContent>
          </a:graphicData>
        </a:graphic>
      </p:graphicFrame>
      <p:sp>
        <p:nvSpPr>
          <p:cNvPr id="25" name="Text Box 63"/>
          <p:cNvSpPr txBox="1">
            <a:spLocks noChangeArrowheads="1"/>
          </p:cNvSpPr>
          <p:nvPr/>
        </p:nvSpPr>
        <p:spPr bwMode="auto">
          <a:xfrm>
            <a:off x="298180" y="2811044"/>
            <a:ext cx="63051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a:spcBef>
                <a:spcPct val="50000"/>
              </a:spcBef>
            </a:pPr>
            <a:r>
              <a:rPr lang="el-GR" altLang="el-GR" sz="1800" dirty="0">
                <a:latin typeface="+mn-lt"/>
              </a:rPr>
              <a:t>Θεωρούμε το κύκλωμα συμμετρικό και τα Μ1 και Μ2 στον  κόρο.</a:t>
            </a:r>
            <a:endParaRPr lang="en-GB" altLang="el-GR" sz="1800" dirty="0">
              <a:latin typeface="+mn-lt"/>
            </a:endParaRPr>
          </a:p>
        </p:txBody>
      </p:sp>
      <p:graphicFrame>
        <p:nvGraphicFramePr>
          <p:cNvPr id="19" name="Object 32"/>
          <p:cNvGraphicFramePr>
            <a:graphicFrameLocks noChangeAspect="1"/>
          </p:cNvGraphicFramePr>
          <p:nvPr>
            <p:extLst>
              <p:ext uri="{D42A27DB-BD31-4B8C-83A1-F6EECF244321}">
                <p14:modId xmlns:p14="http://schemas.microsoft.com/office/powerpoint/2010/main" val="930045516"/>
              </p:ext>
            </p:extLst>
          </p:nvPr>
        </p:nvGraphicFramePr>
        <p:xfrm>
          <a:off x="385368" y="3411422"/>
          <a:ext cx="3154363" cy="787477"/>
        </p:xfrm>
        <a:graphic>
          <a:graphicData uri="http://schemas.openxmlformats.org/presentationml/2006/ole">
            <mc:AlternateContent xmlns:mc="http://schemas.openxmlformats.org/markup-compatibility/2006">
              <mc:Choice xmlns:v="urn:schemas-microsoft-com:vml" Requires="v">
                <p:oleObj spid="_x0000_s26733" name="Equation" r:id="rId10" imgW="2705040" imgH="609480" progId="Equation.3">
                  <p:embed/>
                </p:oleObj>
              </mc:Choice>
              <mc:Fallback>
                <p:oleObj name="Equation" r:id="rId10" imgW="2705040" imgH="60948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85368" y="3411422"/>
                        <a:ext cx="3154363" cy="787477"/>
                      </a:xfrm>
                      <a:prstGeom prst="rect">
                        <a:avLst/>
                      </a:prstGeom>
                      <a:noFill/>
                    </p:spPr>
                  </p:pic>
                </p:oleObj>
              </mc:Fallback>
            </mc:AlternateContent>
          </a:graphicData>
        </a:graphic>
      </p:graphicFrame>
      <p:graphicFrame>
        <p:nvGraphicFramePr>
          <p:cNvPr id="20" name="Object 34"/>
          <p:cNvGraphicFramePr>
            <a:graphicFrameLocks noChangeAspect="1"/>
          </p:cNvGraphicFramePr>
          <p:nvPr>
            <p:extLst>
              <p:ext uri="{D42A27DB-BD31-4B8C-83A1-F6EECF244321}">
                <p14:modId xmlns:p14="http://schemas.microsoft.com/office/powerpoint/2010/main" val="2858256861"/>
              </p:ext>
            </p:extLst>
          </p:nvPr>
        </p:nvGraphicFramePr>
        <p:xfrm>
          <a:off x="3617118" y="3387608"/>
          <a:ext cx="1909763" cy="806683"/>
        </p:xfrm>
        <a:graphic>
          <a:graphicData uri="http://schemas.openxmlformats.org/presentationml/2006/ole">
            <mc:AlternateContent xmlns:mc="http://schemas.openxmlformats.org/markup-compatibility/2006">
              <mc:Choice xmlns:v="urn:schemas-microsoft-com:vml" Requires="v">
                <p:oleObj spid="_x0000_s26734" name="Equation" r:id="rId12" imgW="1663560" imgH="634680" progId="Equation.3">
                  <p:embed/>
                </p:oleObj>
              </mc:Choice>
              <mc:Fallback>
                <p:oleObj name="Equation" r:id="rId12" imgW="1663560" imgH="634680"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617118" y="3387608"/>
                        <a:ext cx="1909763" cy="806683"/>
                      </a:xfrm>
                      <a:prstGeom prst="rect">
                        <a:avLst/>
                      </a:prstGeom>
                      <a:noFill/>
                    </p:spPr>
                  </p:pic>
                </p:oleObj>
              </mc:Fallback>
            </mc:AlternateContent>
          </a:graphicData>
        </a:graphic>
      </p:graphicFrame>
      <p:graphicFrame>
        <p:nvGraphicFramePr>
          <p:cNvPr id="21" name="Object 36"/>
          <p:cNvGraphicFramePr>
            <a:graphicFrameLocks noChangeAspect="1"/>
          </p:cNvGraphicFramePr>
          <p:nvPr>
            <p:extLst>
              <p:ext uri="{D42A27DB-BD31-4B8C-83A1-F6EECF244321}">
                <p14:modId xmlns:p14="http://schemas.microsoft.com/office/powerpoint/2010/main" val="3095287206"/>
              </p:ext>
            </p:extLst>
          </p:nvPr>
        </p:nvGraphicFramePr>
        <p:xfrm>
          <a:off x="402830" y="4276001"/>
          <a:ext cx="3119437" cy="869542"/>
        </p:xfrm>
        <a:graphic>
          <a:graphicData uri="http://schemas.openxmlformats.org/presentationml/2006/ole">
            <mc:AlternateContent xmlns:mc="http://schemas.openxmlformats.org/markup-compatibility/2006">
              <mc:Choice xmlns:v="urn:schemas-microsoft-com:vml" Requires="v">
                <p:oleObj spid="_x0000_s26735" name="Equation" r:id="rId14" imgW="2514600" imgH="634680" progId="Equation.3">
                  <p:embed/>
                </p:oleObj>
              </mc:Choice>
              <mc:Fallback>
                <p:oleObj name="Equation" r:id="rId14" imgW="2514600" imgH="634680" progId="Equation.3">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02830" y="4276001"/>
                        <a:ext cx="3119437" cy="869542"/>
                      </a:xfrm>
                      <a:prstGeom prst="rect">
                        <a:avLst/>
                      </a:prstGeom>
                      <a:noFill/>
                    </p:spPr>
                  </p:pic>
                </p:oleObj>
              </mc:Fallback>
            </mc:AlternateContent>
          </a:graphicData>
        </a:graphic>
      </p:graphicFrame>
      <p:graphicFrame>
        <p:nvGraphicFramePr>
          <p:cNvPr id="22" name="Object 38"/>
          <p:cNvGraphicFramePr>
            <a:graphicFrameLocks noChangeAspect="1"/>
          </p:cNvGraphicFramePr>
          <p:nvPr>
            <p:extLst>
              <p:ext uri="{D42A27DB-BD31-4B8C-83A1-F6EECF244321}">
                <p14:modId xmlns:p14="http://schemas.microsoft.com/office/powerpoint/2010/main" val="4212844995"/>
              </p:ext>
            </p:extLst>
          </p:nvPr>
        </p:nvGraphicFramePr>
        <p:xfrm>
          <a:off x="298180" y="5293909"/>
          <a:ext cx="6902112" cy="800100"/>
        </p:xfrm>
        <a:graphic>
          <a:graphicData uri="http://schemas.openxmlformats.org/presentationml/2006/ole">
            <mc:AlternateContent xmlns:mc="http://schemas.openxmlformats.org/markup-compatibility/2006">
              <mc:Choice xmlns:v="urn:schemas-microsoft-com:vml" Requires="v">
                <p:oleObj spid="_x0000_s26736" name="Εξίσωση" r:id="rId16" imgW="4089240" imgH="583920" progId="Equation.3">
                  <p:embed/>
                </p:oleObj>
              </mc:Choice>
              <mc:Fallback>
                <p:oleObj name="Εξίσωση" r:id="rId16" imgW="4089240" imgH="583920" progId="Equation.3">
                  <p:embed/>
                  <p:pic>
                    <p:nvPicPr>
                      <p:cNvPr id="0" name=""/>
                      <p:cNvPicPr>
                        <a:picLocks noChangeAspect="1" noChangeArrowheads="1"/>
                      </p:cNvPicPr>
                      <p:nvPr/>
                    </p:nvPicPr>
                    <p:blipFill>
                      <a:blip r:embed="rId17"/>
                      <a:srcRect/>
                      <a:stretch>
                        <a:fillRect/>
                      </a:stretch>
                    </p:blipFill>
                    <p:spPr bwMode="auto">
                      <a:xfrm>
                        <a:off x="298180" y="5293909"/>
                        <a:ext cx="6902112" cy="800100"/>
                      </a:xfrm>
                      <a:prstGeom prst="rect">
                        <a:avLst/>
                      </a:prstGeom>
                      <a:noFill/>
                    </p:spPr>
                  </p:pic>
                </p:oleObj>
              </mc:Fallback>
            </mc:AlternateContent>
          </a:graphicData>
        </a:graphic>
      </p:graphicFrame>
      <p:graphicFrame>
        <p:nvGraphicFramePr>
          <p:cNvPr id="23" name="Object 40"/>
          <p:cNvGraphicFramePr>
            <a:graphicFrameLocks noChangeAspect="1"/>
          </p:cNvGraphicFramePr>
          <p:nvPr>
            <p:extLst>
              <p:ext uri="{D42A27DB-BD31-4B8C-83A1-F6EECF244321}">
                <p14:modId xmlns:p14="http://schemas.microsoft.com/office/powerpoint/2010/main" val="1444218383"/>
              </p:ext>
            </p:extLst>
          </p:nvPr>
        </p:nvGraphicFramePr>
        <p:xfrm>
          <a:off x="3083803" y="6095723"/>
          <a:ext cx="4740275" cy="619854"/>
        </p:xfrm>
        <a:graphic>
          <a:graphicData uri="http://schemas.openxmlformats.org/presentationml/2006/ole">
            <mc:AlternateContent xmlns:mc="http://schemas.openxmlformats.org/markup-compatibility/2006">
              <mc:Choice xmlns:v="urn:schemas-microsoft-com:vml" Requires="v">
                <p:oleObj spid="_x0000_s26737" name="Equation" r:id="rId18" imgW="3288960" imgH="393480" progId="Equation.3">
                  <p:embed/>
                </p:oleObj>
              </mc:Choice>
              <mc:Fallback>
                <p:oleObj name="Equation" r:id="rId18" imgW="3288960" imgH="393480" progId="Equation.3">
                  <p:embed/>
                  <p:pic>
                    <p:nvPicPr>
                      <p:cNvPr id="0" nam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083803" y="6095723"/>
                        <a:ext cx="4740275" cy="619854"/>
                      </a:xfrm>
                      <a:prstGeom prst="rect">
                        <a:avLst/>
                      </a:prstGeom>
                      <a:noFill/>
                    </p:spPr>
                  </p:pic>
                </p:oleObj>
              </mc:Fallback>
            </mc:AlternateContent>
          </a:graphicData>
        </a:graphic>
      </p:graphicFrame>
    </p:spTree>
    <p:custDataLst>
      <p:tags r:id="rId2"/>
    </p:custDataLst>
    <p:extLst>
      <p:ext uri="{BB962C8B-B14F-4D97-AF65-F5344CB8AC3E}">
        <p14:creationId xmlns:p14="http://schemas.microsoft.com/office/powerpoint/2010/main" val="324828237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6"/>
          <p:cNvSpPr>
            <a:spLocks noGrp="1"/>
          </p:cNvSpPr>
          <p:nvPr>
            <p:ph type="title"/>
          </p:nvPr>
        </p:nvSpPr>
        <p:spPr/>
        <p:txBody>
          <a:bodyPr>
            <a:noAutofit/>
          </a:bodyPr>
          <a:lstStyle/>
          <a:p>
            <a:r>
              <a:rPr lang="el-GR" sz="4000" dirty="0"/>
              <a:t>Ποσοτική ανάλυση-ανάλυση μεγάλου σήματος </a:t>
            </a:r>
            <a:r>
              <a:rPr lang="el-GR" sz="4000" dirty="0" smtClean="0"/>
              <a:t>(2 από 3</a:t>
            </a:r>
            <a:r>
              <a:rPr lang="el-GR" sz="4000" dirty="0"/>
              <a:t>)</a:t>
            </a:r>
          </a:p>
        </p:txBody>
      </p:sp>
      <p:sp>
        <p:nvSpPr>
          <p:cNvPr id="10" name="Θέση κειμένου 9"/>
          <p:cNvSpPr>
            <a:spLocks noGrp="1"/>
          </p:cNvSpPr>
          <p:nvPr>
            <p:ph type="body" sz="half" idx="2"/>
          </p:nvPr>
        </p:nvSpPr>
        <p:spPr>
          <a:xfrm>
            <a:off x="398239" y="1486134"/>
            <a:ext cx="4546189" cy="582046"/>
          </a:xfrm>
        </p:spPr>
        <p:txBody>
          <a:bodyPr/>
          <a:lstStyle/>
          <a:p>
            <a:r>
              <a:rPr lang="el-GR" altLang="el-GR" b="1" dirty="0"/>
              <a:t>Ανάλυση μεγάλου </a:t>
            </a:r>
            <a:r>
              <a:rPr lang="el-GR" altLang="el-GR" b="1" dirty="0" smtClean="0"/>
              <a:t>σήματος (συνέχεια)</a:t>
            </a:r>
            <a:endParaRPr lang="en-GB" altLang="el-GR" b="1" dirty="0"/>
          </a:p>
          <a:p>
            <a:endParaRPr lang="el-GR" dirty="0"/>
          </a:p>
        </p:txBody>
      </p:sp>
      <p:graphicFrame>
        <p:nvGraphicFramePr>
          <p:cNvPr id="17" name="Object 28" descr="Κύκλωμα με πόλωση με πηγή σταθερου ρεύματος Iss και αντιστάσεις RD1, RD2"/>
          <p:cNvGraphicFramePr>
            <a:graphicFrameLocks noGrp="1" noChangeAspect="1"/>
          </p:cNvGraphicFramePr>
          <p:nvPr>
            <p:ph idx="1"/>
            <p:extLst>
              <p:ext uri="{D42A27DB-BD31-4B8C-83A1-F6EECF244321}">
                <p14:modId xmlns:p14="http://schemas.microsoft.com/office/powerpoint/2010/main" val="1898245790"/>
              </p:ext>
            </p:extLst>
          </p:nvPr>
        </p:nvGraphicFramePr>
        <p:xfrm>
          <a:off x="6603366" y="1421035"/>
          <a:ext cx="2069393" cy="1758308"/>
        </p:xfrm>
        <a:graphic>
          <a:graphicData uri="http://schemas.openxmlformats.org/presentationml/2006/ole">
            <mc:AlternateContent xmlns:mc="http://schemas.openxmlformats.org/markup-compatibility/2006">
              <mc:Choice xmlns:v="urn:schemas-microsoft-com:vml" Requires="v">
                <p:oleObj spid="_x0000_s27700" name="Photo Editor Photo" r:id="rId4" imgW="1457143" imgH="1238423" progId="MSPhotoEd.3">
                  <p:embed/>
                </p:oleObj>
              </mc:Choice>
              <mc:Fallback>
                <p:oleObj name="Photo Editor Photo" r:id="rId4" imgW="1457143" imgH="1238423"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03366" y="1421035"/>
                        <a:ext cx="2069393" cy="1758308"/>
                      </a:xfrm>
                      <a:prstGeom prst="rect">
                        <a:avLst/>
                      </a:prstGeom>
                      <a:noFill/>
                    </p:spPr>
                  </p:pic>
                </p:oleObj>
              </mc:Fallback>
            </mc:AlternateContent>
          </a:graphicData>
        </a:graphic>
      </p:graphicFrame>
      <p:graphicFrame>
        <p:nvGraphicFramePr>
          <p:cNvPr id="23" name="Object 40"/>
          <p:cNvGraphicFramePr>
            <a:graphicFrameLocks noChangeAspect="1"/>
          </p:cNvGraphicFramePr>
          <p:nvPr>
            <p:extLst>
              <p:ext uri="{D42A27DB-BD31-4B8C-83A1-F6EECF244321}">
                <p14:modId xmlns:p14="http://schemas.microsoft.com/office/powerpoint/2010/main" val="4043601021"/>
              </p:ext>
            </p:extLst>
          </p:nvPr>
        </p:nvGraphicFramePr>
        <p:xfrm>
          <a:off x="656664" y="2068180"/>
          <a:ext cx="4740275" cy="619854"/>
        </p:xfrm>
        <a:graphic>
          <a:graphicData uri="http://schemas.openxmlformats.org/presentationml/2006/ole">
            <mc:AlternateContent xmlns:mc="http://schemas.openxmlformats.org/markup-compatibility/2006">
              <mc:Choice xmlns:v="urn:schemas-microsoft-com:vml" Requires="v">
                <p:oleObj spid="_x0000_s27701" name="Equation" r:id="rId6" imgW="3288960" imgH="393480" progId="Equation.3">
                  <p:embed/>
                </p:oleObj>
              </mc:Choice>
              <mc:Fallback>
                <p:oleObj name="Equation" r:id="rId6" imgW="3288960" imgH="39348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6664" y="2068180"/>
                        <a:ext cx="4740275" cy="619854"/>
                      </a:xfrm>
                      <a:prstGeom prst="rect">
                        <a:avLst/>
                      </a:prstGeom>
                      <a:noFill/>
                    </p:spPr>
                  </p:pic>
                </p:oleObj>
              </mc:Fallback>
            </mc:AlternateContent>
          </a:graphicData>
        </a:graphic>
      </p:graphicFrame>
      <p:graphicFrame>
        <p:nvGraphicFramePr>
          <p:cNvPr id="13" name="Object 42"/>
          <p:cNvGraphicFramePr>
            <a:graphicFrameLocks noChangeAspect="1"/>
          </p:cNvGraphicFramePr>
          <p:nvPr>
            <p:extLst>
              <p:ext uri="{D42A27DB-BD31-4B8C-83A1-F6EECF244321}">
                <p14:modId xmlns:p14="http://schemas.microsoft.com/office/powerpoint/2010/main" val="2586997814"/>
              </p:ext>
            </p:extLst>
          </p:nvPr>
        </p:nvGraphicFramePr>
        <p:xfrm>
          <a:off x="656664" y="3233541"/>
          <a:ext cx="5462588" cy="604837"/>
        </p:xfrm>
        <a:graphic>
          <a:graphicData uri="http://schemas.openxmlformats.org/presentationml/2006/ole">
            <mc:AlternateContent xmlns:mc="http://schemas.openxmlformats.org/markup-compatibility/2006">
              <mc:Choice xmlns:v="urn:schemas-microsoft-com:vml" Requires="v">
                <p:oleObj spid="_x0000_s27702" name="Equation" r:id="rId8" imgW="4216320" imgH="469800" progId="Equation.3">
                  <p:embed/>
                </p:oleObj>
              </mc:Choice>
              <mc:Fallback>
                <p:oleObj name="Equation" r:id="rId8" imgW="4216320" imgH="4698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6664" y="3233541"/>
                        <a:ext cx="5462588" cy="6048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mc:AlternateContent xmlns:mc="http://schemas.openxmlformats.org/markup-compatibility/2006" xmlns:a14="http://schemas.microsoft.com/office/drawing/2010/main">
        <mc:Choice Requires="a14">
          <p:sp>
            <p:nvSpPr>
              <p:cNvPr id="15" name="Text Box 60"/>
              <p:cNvSpPr txBox="1">
                <a:spLocks noChangeArrowheads="1"/>
              </p:cNvSpPr>
              <p:nvPr/>
            </p:nvSpPr>
            <p:spPr bwMode="auto">
              <a:xfrm>
                <a:off x="3239852" y="3892576"/>
                <a:ext cx="5904148" cy="338554"/>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a:spcBef>
                    <a:spcPct val="50000"/>
                  </a:spcBef>
                </a:pPr>
                <a:r>
                  <a:rPr lang="el-GR" altLang="el-GR" sz="1600" dirty="0">
                    <a:latin typeface="+mn-lt"/>
                  </a:rPr>
                  <a:t>επειδή  </a:t>
                </a:r>
                <a14:m>
                  <m:oMath xmlns:m="http://schemas.openxmlformats.org/officeDocument/2006/math">
                    <m:r>
                      <a:rPr lang="el-GR" altLang="el-GR" sz="1600" i="1" dirty="0" smtClean="0">
                        <a:latin typeface="Cambria Math" panose="02040503050406030204" pitchFamily="18" charset="0"/>
                      </a:rPr>
                      <m:t>4</m:t>
                    </m:r>
                    <m:r>
                      <a:rPr lang="en-US" altLang="el-GR" sz="1600" i="1" dirty="0">
                        <a:latin typeface="Cambria Math" panose="02040503050406030204" pitchFamily="18" charset="0"/>
                      </a:rPr>
                      <m:t>𝐼</m:t>
                    </m:r>
                    <m:r>
                      <a:rPr lang="en-US" altLang="el-GR" sz="1600" i="1" baseline="-25000" dirty="0">
                        <a:latin typeface="Cambria Math" panose="02040503050406030204" pitchFamily="18" charset="0"/>
                      </a:rPr>
                      <m:t>𝐷</m:t>
                    </m:r>
                    <m:r>
                      <a:rPr lang="el-GR" altLang="el-GR" sz="1600" i="1" baseline="-25000" dirty="0">
                        <a:latin typeface="Cambria Math" panose="02040503050406030204" pitchFamily="18" charset="0"/>
                      </a:rPr>
                      <m:t>1</m:t>
                    </m:r>
                    <m:r>
                      <a:rPr lang="en-US" altLang="el-GR" sz="1600" i="1" dirty="0">
                        <a:latin typeface="Cambria Math" panose="02040503050406030204" pitchFamily="18" charset="0"/>
                      </a:rPr>
                      <m:t>𝐼</m:t>
                    </m:r>
                    <m:r>
                      <a:rPr lang="en-US" altLang="el-GR" sz="1600" i="1" baseline="-25000" dirty="0">
                        <a:latin typeface="Cambria Math" panose="02040503050406030204" pitchFamily="18" charset="0"/>
                      </a:rPr>
                      <m:t>𝐷</m:t>
                    </m:r>
                    <m:r>
                      <a:rPr lang="el-GR" altLang="el-GR" sz="1600" i="1" baseline="-25000" dirty="0">
                        <a:latin typeface="Cambria Math" panose="02040503050406030204" pitchFamily="18" charset="0"/>
                      </a:rPr>
                      <m:t>2</m:t>
                    </m:r>
                    <m:r>
                      <a:rPr lang="el-GR" altLang="el-GR" sz="1600" i="1" dirty="0">
                        <a:latin typeface="Cambria Math" panose="02040503050406030204" pitchFamily="18" charset="0"/>
                      </a:rPr>
                      <m:t> = (</m:t>
                    </m:r>
                    <m:r>
                      <a:rPr lang="en-US" altLang="el-GR" sz="1600" i="1" dirty="0">
                        <a:latin typeface="Cambria Math" panose="02040503050406030204" pitchFamily="18" charset="0"/>
                      </a:rPr>
                      <m:t>𝐼</m:t>
                    </m:r>
                    <m:r>
                      <a:rPr lang="en-US" altLang="el-GR" sz="1600" i="1" baseline="-25000" dirty="0">
                        <a:latin typeface="Cambria Math" panose="02040503050406030204" pitchFamily="18" charset="0"/>
                      </a:rPr>
                      <m:t>𝐷</m:t>
                    </m:r>
                    <m:r>
                      <a:rPr lang="el-GR" altLang="el-GR" sz="1600" i="1" baseline="-25000" dirty="0">
                        <a:latin typeface="Cambria Math" panose="02040503050406030204" pitchFamily="18" charset="0"/>
                      </a:rPr>
                      <m:t>1</m:t>
                    </m:r>
                    <m:r>
                      <a:rPr lang="el-GR" altLang="el-GR" sz="1600" i="1" dirty="0">
                        <a:latin typeface="Cambria Math" panose="02040503050406030204" pitchFamily="18" charset="0"/>
                      </a:rPr>
                      <m:t>+</m:t>
                    </m:r>
                    <m:r>
                      <a:rPr lang="en-US" altLang="el-GR" sz="1600" i="1" dirty="0">
                        <a:latin typeface="Cambria Math" panose="02040503050406030204" pitchFamily="18" charset="0"/>
                      </a:rPr>
                      <m:t>𝐼</m:t>
                    </m:r>
                    <m:r>
                      <a:rPr lang="en-US" altLang="el-GR" sz="1600" i="1" baseline="-25000" dirty="0">
                        <a:latin typeface="Cambria Math" panose="02040503050406030204" pitchFamily="18" charset="0"/>
                      </a:rPr>
                      <m:t>𝐷</m:t>
                    </m:r>
                    <m:r>
                      <a:rPr lang="el-GR" altLang="el-GR" sz="1600" i="1" baseline="-25000" dirty="0">
                        <a:latin typeface="Cambria Math" panose="02040503050406030204" pitchFamily="18" charset="0"/>
                      </a:rPr>
                      <m:t>2</m:t>
                    </m:r>
                    <m:r>
                      <a:rPr lang="el-GR" altLang="el-GR" sz="1600" i="1" dirty="0">
                        <a:latin typeface="Cambria Math" panose="02040503050406030204" pitchFamily="18" charset="0"/>
                      </a:rPr>
                      <m:t>)</m:t>
                    </m:r>
                    <m:r>
                      <a:rPr lang="el-GR" altLang="el-GR" sz="1600" i="1" baseline="30000" dirty="0">
                        <a:latin typeface="Cambria Math" panose="02040503050406030204" pitchFamily="18" charset="0"/>
                      </a:rPr>
                      <m:t>2</m:t>
                    </m:r>
                    <m:r>
                      <a:rPr lang="el-GR" altLang="el-GR" sz="1600" i="1" dirty="0">
                        <a:latin typeface="Cambria Math" panose="02040503050406030204" pitchFamily="18" charset="0"/>
                      </a:rPr>
                      <m:t>−(</m:t>
                    </m:r>
                    <m:r>
                      <a:rPr lang="en-US" altLang="el-GR" sz="1600" i="1" dirty="0">
                        <a:latin typeface="Cambria Math" panose="02040503050406030204" pitchFamily="18" charset="0"/>
                      </a:rPr>
                      <m:t>𝐼</m:t>
                    </m:r>
                    <m:r>
                      <a:rPr lang="en-US" altLang="el-GR" sz="1600" i="1" baseline="-25000" dirty="0">
                        <a:latin typeface="Cambria Math" panose="02040503050406030204" pitchFamily="18" charset="0"/>
                      </a:rPr>
                      <m:t>𝐷</m:t>
                    </m:r>
                    <m:r>
                      <a:rPr lang="el-GR" altLang="el-GR" sz="1600" i="1" baseline="-25000" dirty="0">
                        <a:latin typeface="Cambria Math" panose="02040503050406030204" pitchFamily="18" charset="0"/>
                      </a:rPr>
                      <m:t>1</m:t>
                    </m:r>
                    <m:r>
                      <a:rPr lang="el-GR" altLang="el-GR" sz="1600" i="1" dirty="0">
                        <a:latin typeface="Cambria Math" panose="02040503050406030204" pitchFamily="18" charset="0"/>
                      </a:rPr>
                      <m:t>−</m:t>
                    </m:r>
                    <m:r>
                      <a:rPr lang="en-US" altLang="el-GR" sz="1600" i="1" dirty="0">
                        <a:latin typeface="Cambria Math" panose="02040503050406030204" pitchFamily="18" charset="0"/>
                      </a:rPr>
                      <m:t>𝐼</m:t>
                    </m:r>
                    <m:r>
                      <a:rPr lang="en-US" altLang="el-GR" sz="1600" i="1" baseline="-25000" dirty="0">
                        <a:latin typeface="Cambria Math" panose="02040503050406030204" pitchFamily="18" charset="0"/>
                      </a:rPr>
                      <m:t>𝐷</m:t>
                    </m:r>
                    <m:r>
                      <a:rPr lang="el-GR" altLang="el-GR" sz="1600" i="1" baseline="-25000" dirty="0">
                        <a:latin typeface="Cambria Math" panose="02040503050406030204" pitchFamily="18" charset="0"/>
                      </a:rPr>
                      <m:t>2</m:t>
                    </m:r>
                    <m:r>
                      <a:rPr lang="el-GR" altLang="el-GR" sz="1600" i="1" dirty="0">
                        <a:latin typeface="Cambria Math" panose="02040503050406030204" pitchFamily="18" charset="0"/>
                      </a:rPr>
                      <m:t>)</m:t>
                    </m:r>
                    <m:r>
                      <a:rPr lang="el-GR" altLang="el-GR" sz="1600" i="1" baseline="30000" dirty="0">
                        <a:latin typeface="Cambria Math" panose="02040503050406030204" pitchFamily="18" charset="0"/>
                      </a:rPr>
                      <m:t>2</m:t>
                    </m:r>
                    <m:r>
                      <a:rPr lang="el-GR" altLang="el-GR" sz="1600" i="1" dirty="0">
                        <a:latin typeface="Cambria Math" panose="02040503050406030204" pitchFamily="18" charset="0"/>
                      </a:rPr>
                      <m:t>=</m:t>
                    </m:r>
                    <m:r>
                      <a:rPr lang="en-US" altLang="el-GR" sz="1600" i="1" dirty="0">
                        <a:latin typeface="Cambria Math" panose="02040503050406030204" pitchFamily="18" charset="0"/>
                      </a:rPr>
                      <m:t>𝐼</m:t>
                    </m:r>
                    <m:r>
                      <a:rPr lang="el-GR" altLang="el-GR" sz="1600" i="1" baseline="30000" dirty="0">
                        <a:latin typeface="Cambria Math" panose="02040503050406030204" pitchFamily="18" charset="0"/>
                      </a:rPr>
                      <m:t>2</m:t>
                    </m:r>
                    <m:r>
                      <a:rPr lang="en-US" altLang="el-GR" sz="1600" i="1" baseline="-25000" dirty="0">
                        <a:latin typeface="Cambria Math" panose="02040503050406030204" pitchFamily="18" charset="0"/>
                      </a:rPr>
                      <m:t>𝑆𝑆</m:t>
                    </m:r>
                    <m:r>
                      <a:rPr lang="el-GR" altLang="el-GR" sz="1600" i="1" dirty="0">
                        <a:latin typeface="Cambria Math" panose="02040503050406030204" pitchFamily="18" charset="0"/>
                      </a:rPr>
                      <m:t>−(</m:t>
                    </m:r>
                    <m:r>
                      <a:rPr lang="en-US" altLang="el-GR" sz="1600" i="1" dirty="0">
                        <a:latin typeface="Cambria Math" panose="02040503050406030204" pitchFamily="18" charset="0"/>
                      </a:rPr>
                      <m:t>𝐼</m:t>
                    </m:r>
                    <m:r>
                      <a:rPr lang="en-US" altLang="el-GR" sz="1600" i="1" baseline="-25000" dirty="0">
                        <a:latin typeface="Cambria Math" panose="02040503050406030204" pitchFamily="18" charset="0"/>
                      </a:rPr>
                      <m:t>𝐷</m:t>
                    </m:r>
                    <m:r>
                      <a:rPr lang="el-GR" altLang="el-GR" sz="1600" i="1" baseline="-25000" dirty="0">
                        <a:latin typeface="Cambria Math" panose="02040503050406030204" pitchFamily="18" charset="0"/>
                      </a:rPr>
                      <m:t>1</m:t>
                    </m:r>
                    <m:r>
                      <a:rPr lang="el-GR" altLang="el-GR" sz="1600" i="1" dirty="0">
                        <a:latin typeface="Cambria Math" panose="02040503050406030204" pitchFamily="18" charset="0"/>
                      </a:rPr>
                      <m:t>−</m:t>
                    </m:r>
                    <m:r>
                      <a:rPr lang="en-US" altLang="el-GR" sz="1600" i="1" dirty="0">
                        <a:latin typeface="Cambria Math" panose="02040503050406030204" pitchFamily="18" charset="0"/>
                      </a:rPr>
                      <m:t>𝐼</m:t>
                    </m:r>
                    <m:r>
                      <a:rPr lang="en-US" altLang="el-GR" sz="1600" i="1" baseline="-25000" dirty="0">
                        <a:latin typeface="Cambria Math" panose="02040503050406030204" pitchFamily="18" charset="0"/>
                      </a:rPr>
                      <m:t>𝐷</m:t>
                    </m:r>
                    <m:r>
                      <a:rPr lang="el-GR" altLang="el-GR" sz="1600" i="1" baseline="-25000" dirty="0">
                        <a:latin typeface="Cambria Math" panose="02040503050406030204" pitchFamily="18" charset="0"/>
                      </a:rPr>
                      <m:t>2</m:t>
                    </m:r>
                    <m:r>
                      <a:rPr lang="el-GR" altLang="el-GR" sz="1600" i="1" dirty="0">
                        <a:latin typeface="Cambria Math" panose="02040503050406030204" pitchFamily="18" charset="0"/>
                      </a:rPr>
                      <m:t>)</m:t>
                    </m:r>
                    <m:r>
                      <a:rPr lang="el-GR" altLang="el-GR" sz="1600" i="1" baseline="30000" dirty="0">
                        <a:latin typeface="Cambria Math" panose="02040503050406030204" pitchFamily="18" charset="0"/>
                      </a:rPr>
                      <m:t>2</m:t>
                    </m:r>
                    <m:r>
                      <a:rPr lang="el-GR" altLang="el-GR" sz="1600" i="1" dirty="0">
                        <a:latin typeface="Cambria Math" panose="02040503050406030204" pitchFamily="18" charset="0"/>
                      </a:rPr>
                      <m:t> </m:t>
                    </m:r>
                  </m:oMath>
                </a14:m>
                <a:endParaRPr lang="en-GB" altLang="el-GR" sz="1600" dirty="0">
                  <a:latin typeface="+mn-lt"/>
                </a:endParaRPr>
              </a:p>
            </p:txBody>
          </p:sp>
        </mc:Choice>
        <mc:Fallback xmlns="">
          <p:sp>
            <p:nvSpPr>
              <p:cNvPr id="15" name="Text Box 60"/>
              <p:cNvSpPr txBox="1">
                <a:spLocks noRot="1" noChangeAspect="1" noMove="1" noResize="1" noEditPoints="1" noAdjustHandles="1" noChangeArrowheads="1" noChangeShapeType="1" noTextEdit="1"/>
              </p:cNvSpPr>
              <p:nvPr/>
            </p:nvSpPr>
            <p:spPr bwMode="auto">
              <a:xfrm>
                <a:off x="3239852" y="3892576"/>
                <a:ext cx="5904148" cy="338554"/>
              </a:xfrm>
              <a:prstGeom prst="rect">
                <a:avLst/>
              </a:prstGeom>
              <a:blipFill rotWithShape="0">
                <a:blip r:embed="rId10"/>
                <a:stretch>
                  <a:fillRect l="-516" t="-5455" b="-23636"/>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a:noFill/>
                  </a:rPr>
                  <a:t> </a:t>
                </a:r>
              </a:p>
            </p:txBody>
          </p:sp>
        </mc:Fallback>
      </mc:AlternateContent>
      <p:graphicFrame>
        <p:nvGraphicFramePr>
          <p:cNvPr id="14" name="Object 56"/>
          <p:cNvGraphicFramePr>
            <a:graphicFrameLocks noChangeAspect="1"/>
          </p:cNvGraphicFramePr>
          <p:nvPr>
            <p:extLst>
              <p:ext uri="{D42A27DB-BD31-4B8C-83A1-F6EECF244321}">
                <p14:modId xmlns:p14="http://schemas.microsoft.com/office/powerpoint/2010/main" val="2384145165"/>
              </p:ext>
            </p:extLst>
          </p:nvPr>
        </p:nvGraphicFramePr>
        <p:xfrm>
          <a:off x="656664" y="4726601"/>
          <a:ext cx="7687798" cy="896561"/>
        </p:xfrm>
        <a:graphic>
          <a:graphicData uri="http://schemas.openxmlformats.org/presentationml/2006/ole">
            <mc:AlternateContent xmlns:mc="http://schemas.openxmlformats.org/markup-compatibility/2006">
              <mc:Choice xmlns:v="urn:schemas-microsoft-com:vml" Requires="v">
                <p:oleObj spid="_x0000_s27703" name="Equation" r:id="rId11" imgW="5473440" imgH="634680" progId="Equation.3">
                  <p:embed/>
                </p:oleObj>
              </mc:Choice>
              <mc:Fallback>
                <p:oleObj name="Equation" r:id="rId11" imgW="5473440" imgH="63468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56664" y="4726601"/>
                        <a:ext cx="7687798" cy="896561"/>
                      </a:xfrm>
                      <a:prstGeom prst="rect">
                        <a:avLst/>
                      </a:prstGeom>
                      <a:noFill/>
                    </p:spPr>
                  </p:pic>
                </p:oleObj>
              </mc:Fallback>
            </mc:AlternateContent>
          </a:graphicData>
        </a:graphic>
      </p:graphicFrame>
    </p:spTree>
    <p:custDataLst>
      <p:tags r:id="rId2"/>
    </p:custDataLst>
    <p:extLst>
      <p:ext uri="{BB962C8B-B14F-4D97-AF65-F5344CB8AC3E}">
        <p14:creationId xmlns:p14="http://schemas.microsoft.com/office/powerpoint/2010/main" val="33702900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7/14/2015 5:51:56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5,10,17,23,13,15,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5,12,18,21,19,16,20,"/>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5,2,11,10,14,25,13,15,22,23,24,17,26,"/>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5,2,16,18,19,29,28,20,21,27,"/>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5,4,17,22,25,7,26,30,31,32,33,34,"/>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5,10,27,51,54,57,28,29,59,58,60,66,63,"/>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5,26,35,31,38,39,33,34,"/>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58370,58371,58372,58373,"/>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59394,59395,59396,"/>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67586,67587,67588,6,"/>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5362,15363,1536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7,11,48,"/>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7,11,9,5,10,6,12,8,"/>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7,2,13,15,3,16,14,4,"/>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5,66,67,68,69,70,"/>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5,66,10,11,"/>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5,6,13,14,8,16,15,"/>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5,10,17,18,24,25,19,20,21,22,23,"/>
</p:tagLst>
</file>

<file path=ppt/theme/theme1.xml><?xml version="1.0" encoding="utf-8"?>
<a:theme xmlns:a="http://schemas.openxmlformats.org/drawingml/2006/main" name="Θέμα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extLst>
    <a:ext uri="{05A4C25C-085E-4340-85A3-A5531E510DB2}">
      <thm15:themeFamily xmlns:thm15="http://schemas.microsoft.com/office/thememl/2012/main" name="Θέμα2" id="{8D0EB99E-6069-4AFB-8549-0539EF7F222C}" vid="{B4C8CC40-989B-4BCD-8B08-244F7A7A114B}"/>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DA7B43AE-2FF6-4B62-A9B5-ED930EE0F47B}">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
  <TotalTime>3973</TotalTime>
  <Words>736</Words>
  <Application>Microsoft Office PowerPoint</Application>
  <PresentationFormat>Προβολή στην οθόνη (4:3)</PresentationFormat>
  <Paragraphs>94</Paragraphs>
  <Slides>23</Slides>
  <Notes>8</Notes>
  <HiddenSlides>0</HiddenSlides>
  <MMClips>0</MMClips>
  <ScaleCrop>false</ScaleCrop>
  <HeadingPairs>
    <vt:vector size="8" baseType="variant">
      <vt:variant>
        <vt:lpstr>Γραμματοσειρές που χρησιμοποιούνται</vt:lpstr>
      </vt:variant>
      <vt:variant>
        <vt:i4>6</vt:i4>
      </vt:variant>
      <vt:variant>
        <vt:lpstr>Θέμα</vt:lpstr>
      </vt:variant>
      <vt:variant>
        <vt:i4>1</vt:i4>
      </vt:variant>
      <vt:variant>
        <vt:lpstr>Ενσωματωμένοι διακομιστές OLE</vt:lpstr>
      </vt:variant>
      <vt:variant>
        <vt:i4>3</vt:i4>
      </vt:variant>
      <vt:variant>
        <vt:lpstr>Τίτλοι διαφανειών</vt:lpstr>
      </vt:variant>
      <vt:variant>
        <vt:i4>23</vt:i4>
      </vt:variant>
    </vt:vector>
  </HeadingPairs>
  <TitlesOfParts>
    <vt:vector size="33" baseType="lpstr">
      <vt:lpstr>Arial</vt:lpstr>
      <vt:lpstr>Calibri</vt:lpstr>
      <vt:lpstr>Cambria Math</vt:lpstr>
      <vt:lpstr>Tahoma</vt:lpstr>
      <vt:lpstr>Times New Roman</vt:lpstr>
      <vt:lpstr>Wingdings</vt:lpstr>
      <vt:lpstr>Θέμα2</vt:lpstr>
      <vt:lpstr>Photo Editor Photo</vt:lpstr>
      <vt:lpstr>Equation</vt:lpstr>
      <vt:lpstr>Εξίσωση</vt:lpstr>
      <vt:lpstr>Σχεδίαση Μεικτών VLSI Κυκλωμάτων</vt:lpstr>
      <vt:lpstr>Μονόπλευρη και διαφορική λειτουργία (1 από 3)</vt:lpstr>
      <vt:lpstr>Μονόπλευρη και διαφορική λειτουργία (2 από 3)</vt:lpstr>
      <vt:lpstr>Μονόπλευρη και διαφορική λειτουργία (3 από3)</vt:lpstr>
      <vt:lpstr>Βασικό διαφορικό ζεύγος</vt:lpstr>
      <vt:lpstr>Ποιοτική ανάλυση (1 από 2)</vt:lpstr>
      <vt:lpstr>Ποιοτική ανάλυση (2 από 2)</vt:lpstr>
      <vt:lpstr>Ποσοτική ανάλυση-ανάλυση μεγάλου σήματος (1 από 3)</vt:lpstr>
      <vt:lpstr>Ποσοτική ανάλυση-ανάλυση μεγάλου σήματος (2 από 3)</vt:lpstr>
      <vt:lpstr>Ποσοτική ανάλυση-ανάλυση μεγάλου σήματος (3 από3 )</vt:lpstr>
      <vt:lpstr>Ποσοτική ανάλυση-Ανάλυση μικρού σήματος (1 από 2)</vt:lpstr>
      <vt:lpstr>Ποσοτική ανάλυση-Ανάλυση μικρού σήματος (2 από 2)</vt:lpstr>
      <vt:lpstr>Ποσοτική ανάλυση-Απόκριση κοινού τρόπου (1 από 2)</vt:lpstr>
      <vt:lpstr>Ποσοτική ανάλυση-Απόκριση κοινού τρόπου (2 από 2)</vt:lpstr>
      <vt:lpstr>Ποσοτική ανάλυση-Διαφορικό ζεύγος με φόρτους MOS</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Morgana</dc:creator>
  <cp:lastModifiedBy>Δεσποινίς Βατόμουρο .</cp:lastModifiedBy>
  <cp:revision>119</cp:revision>
  <cp:lastPrinted>1601-01-01T00:00:00Z</cp:lastPrinted>
  <dcterms:created xsi:type="dcterms:W3CDTF">1601-01-01T00:00:00Z</dcterms:created>
  <dcterms:modified xsi:type="dcterms:W3CDTF">2015-07-14T14:52:09Z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4</vt:i4>
  </property>
  <property fmtid="{D5CDD505-2E9C-101B-9397-08002B2CF9AE}" pid="3" name="LCID">
    <vt:i4>1032</vt:i4>
  </property>
</Properties>
</file>