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66" r:id="rId3"/>
    <p:sldId id="265" r:id="rId4"/>
    <p:sldId id="274" r:id="rId5"/>
    <p:sldId id="296" r:id="rId6"/>
    <p:sldId id="297" r:id="rId7"/>
    <p:sldId id="339" r:id="rId8"/>
    <p:sldId id="298" r:id="rId9"/>
    <p:sldId id="299" r:id="rId10"/>
    <p:sldId id="300" r:id="rId11"/>
    <p:sldId id="352" r:id="rId12"/>
    <p:sldId id="301" r:id="rId13"/>
    <p:sldId id="340" r:id="rId14"/>
    <p:sldId id="302" r:id="rId15"/>
    <p:sldId id="342" r:id="rId16"/>
    <p:sldId id="341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3" r:id="rId27"/>
    <p:sldId id="354" r:id="rId28"/>
    <p:sldId id="355" r:id="rId29"/>
    <p:sldId id="356" r:id="rId30"/>
    <p:sldId id="280" r:id="rId31"/>
    <p:sldId id="290" r:id="rId32"/>
    <p:sldId id="295" r:id="rId33"/>
    <p:sldId id="292" r:id="rId34"/>
    <p:sldId id="291" r:id="rId35"/>
    <p:sldId id="294" r:id="rId3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339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52"/>
            <p14:sldId id="301"/>
            <p14:sldId id="340"/>
            <p14:sldId id="302"/>
            <p14:sldId id="342"/>
            <p14:sldId id="341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353"/>
            <p14:sldId id="354"/>
            <p14:sldId id="355"/>
            <p14:sldId id="356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86421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23/11/2015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8538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97460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69095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44350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2321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8393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062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1566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31815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6071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34332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3406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57880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13855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65591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25931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312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4946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Προσεγγίσεις στην απόδειξη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dirty="0"/>
              <a:t>Έρευνα στη Διδακτική των Μαθηματικών και Διδακτική Πράξη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5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altLang="el-GR" sz="2800" dirty="0"/>
              <a:t>Προσεγγίσεις στην </a:t>
            </a:r>
            <a:r>
              <a:rPr lang="el-GR" altLang="el-GR" sz="2800" dirty="0" smtClean="0"/>
              <a:t>απόδειξη</a:t>
            </a:r>
          </a:p>
          <a:p>
            <a:endParaRPr lang="en-US" altLang="el-GR" sz="2800" dirty="0"/>
          </a:p>
          <a:p>
            <a:r>
              <a:rPr lang="el-GR" altLang="el-GR" sz="2800" dirty="0" smtClean="0"/>
              <a:t>Δέσποινα </a:t>
            </a:r>
            <a:r>
              <a:rPr lang="el-GR" altLang="el-GR" sz="2800" dirty="0" err="1" smtClean="0"/>
              <a:t>Πόταρη</a:t>
            </a:r>
            <a:endParaRPr lang="el-GR" altLang="el-GR" sz="2800" dirty="0" smtClean="0"/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Ιστορικά – επιστημολογικά ζητήματα και η μάθηση και διδασκαλία της </a:t>
            </a:r>
            <a:r>
              <a:rPr lang="el-GR" sz="3200" dirty="0" smtClean="0"/>
              <a:t>απόδειξης (1/2)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1800" dirty="0"/>
              <a:t>Προελληνικά – Ελληνικά μαθηματικά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l-GR" sz="1800" dirty="0"/>
              <a:t>Μετακίνηση από πραγματικές φυσικές οντότητες και εμπειρικά νοητικά σχήματα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l-GR" sz="1800" dirty="0"/>
              <a:t>Ποια είναι η σχέση ανάμεσα στη φύση μιας οντότητας (</a:t>
            </a:r>
            <a:r>
              <a:rPr lang="el-GR" sz="1800" dirty="0" err="1"/>
              <a:t>π.χ</a:t>
            </a:r>
            <a:r>
              <a:rPr lang="el-GR" sz="1800" dirty="0"/>
              <a:t> σημείο) και της αποδεικτικής διαδικασίας; Μπορούν οι μαθητές να δουν τη γεωμετρική απόδειξη στο πλαίσιο των στατικών εννοιών;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sz="1800" dirty="0"/>
              <a:t>Ελληνικά μαθηματικά σε σχέση με τα Μοντέρνα μαθηματικά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l-GR" sz="1800" dirty="0"/>
              <a:t>Μετακίνηση από τις αφηρημένες αναπαραστάσεις φυσικών και ποσοτικών πραγματικοτήτων σε τυχαίες οντότητες που προσδιορίζονται από αξιώματα.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l-GR" sz="1800" dirty="0"/>
              <a:t>Η μορφή της απόδειξης στους Έλληνες δεν αποκόβεται από το περιεχόμενο του χωρικού και ποσοτικού πλαισίου σε αντίθεση με τα μοντέρνα μαθηματικά που έχουμε μόνο τη μορφή</a:t>
            </a:r>
            <a:r>
              <a:rPr lang="el-GR" sz="1800" dirty="0" smtClean="0"/>
              <a:t>.</a:t>
            </a: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Ιστορικά – επιστημολογικά ζητήματα και η μάθηση και διδασκαλία της απόδειξης </a:t>
            </a:r>
            <a:r>
              <a:rPr lang="el-GR" sz="3200" dirty="0" smtClean="0"/>
              <a:t>(2/2</a:t>
            </a:r>
            <a:r>
              <a:rPr lang="el-GR" sz="3200" dirty="0"/>
              <a:t>)</a:t>
            </a:r>
            <a:endParaRPr lang="el-GR" sz="36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2400" dirty="0" err="1"/>
              <a:t>Μετα</a:t>
            </a:r>
            <a:r>
              <a:rPr lang="el-GR" sz="2400" dirty="0"/>
              <a:t> – Ελληνικά μαθηματικά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l-GR" sz="2400" dirty="0"/>
              <a:t>Σύμβολα και η σημασία των συμβολικών χειρισμών στην  απόδειξη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l-GR" sz="2400" dirty="0"/>
              <a:t>Ανάδειξη του ρόλου του πλαισίου (</a:t>
            </a:r>
            <a:r>
              <a:rPr lang="el-GR" sz="2400" dirty="0" err="1"/>
              <a:t>π.χ</a:t>
            </a:r>
            <a:r>
              <a:rPr lang="el-GR" sz="2400" dirty="0"/>
              <a:t> μη ευκλείδειες γεωμετρίες)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l-GR" sz="2400" dirty="0"/>
              <a:t>Τι είναι αποδεκτό ως απόδειξη (πχ η απόδειξη με απαγωγή σε άτοπο)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79918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Λειτουργίες της </a:t>
            </a:r>
            <a:r>
              <a:rPr lang="el-GR" altLang="el-GR" sz="4000" dirty="0" smtClean="0"/>
              <a:t>απόδειξης (1/3)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Επαλήθευση – αξιωματικό σχήμα </a:t>
            </a:r>
            <a:r>
              <a:rPr lang="el-GR" dirty="0" err="1"/>
              <a:t>απόξειξης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Επεξήγηση – </a:t>
            </a:r>
            <a:r>
              <a:rPr lang="el-GR" dirty="0" err="1"/>
              <a:t>αιτιακό</a:t>
            </a:r>
            <a:r>
              <a:rPr lang="el-GR" dirty="0"/>
              <a:t> σχήμα απόδειξης (γιατί)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Ανακάλυψη – μέσα από την απόδειξη νέα αποτελέσματα παράγονται (αξιωματικό σχήμα)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Συστηματοποίηση (μορφή πάνω σε λογικά βήματα – αξιωματικό σχήμα) 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Νοητική πρόκληση (εκπλήρωση – </a:t>
            </a:r>
            <a:r>
              <a:rPr lang="el-GR" dirty="0" err="1"/>
              <a:t>συνειδητότητα</a:t>
            </a:r>
            <a:r>
              <a:rPr lang="el-GR" dirty="0"/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Επικοινωνία (επιβεβαιώνω και πείθω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Λειτουργίες της </a:t>
            </a:r>
            <a:r>
              <a:rPr lang="el-GR" altLang="el-GR" sz="4000" dirty="0" smtClean="0"/>
              <a:t>απόδειξης (2/3)</a:t>
            </a:r>
            <a:endParaRPr lang="el-GR" sz="40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1680" y="1417638"/>
            <a:ext cx="6656388" cy="4357688"/>
          </a:xfrm>
          <a:noFill/>
        </p:spPr>
      </p:pic>
    </p:spTree>
    <p:extLst>
      <p:ext uri="{BB962C8B-B14F-4D97-AF65-F5344CB8AC3E}">
        <p14:creationId xmlns:p14="http://schemas.microsoft.com/office/powerpoint/2010/main" val="240654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Λειτουργίες της </a:t>
            </a:r>
            <a:r>
              <a:rPr lang="el-GR" altLang="el-GR" sz="4000" dirty="0" smtClean="0"/>
              <a:t>απόδειξης (3/3)</a:t>
            </a:r>
            <a:endParaRPr lang="el-GR" sz="4000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4975" y="1417638"/>
            <a:ext cx="8251825" cy="4708525"/>
          </a:xfrm>
          <a:noFill/>
        </p:spPr>
      </p:pic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Δυσκολίες των μαθητών</a:t>
            </a:r>
            <a:endParaRPr lang="el-GR" sz="4000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87513" y="1571625"/>
            <a:ext cx="5484812" cy="4357688"/>
          </a:xfrm>
          <a:noFill/>
        </p:spPr>
      </p:pic>
    </p:spTree>
    <p:extLst>
      <p:ext uri="{BB962C8B-B14F-4D97-AF65-F5344CB8AC3E}">
        <p14:creationId xmlns:p14="http://schemas.microsoft.com/office/powerpoint/2010/main" val="349817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Η απόδειξη στη Διδακτική των Μαθηματικών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Υπάρχει μια εξέλιξη στη σημασία της έννοιας της απόδειξης (</a:t>
            </a:r>
            <a:r>
              <a:rPr lang="el-GR" altLang="el-GR" sz="2400" dirty="0" err="1"/>
              <a:t>ευκλείδια</a:t>
            </a:r>
            <a:r>
              <a:rPr lang="el-GR" altLang="el-GR" sz="2400" dirty="0"/>
              <a:t> γεωμετρία, επίλυση προβλήματος, κατασκευαστικές θεωρήσεις, ρόλος της τεχνολογίας)</a:t>
            </a:r>
          </a:p>
          <a:p>
            <a:r>
              <a:rPr lang="el-GR" altLang="el-GR" sz="2400" dirty="0"/>
              <a:t>Η απόδειξη ως μορφή επικοινωνίας</a:t>
            </a:r>
          </a:p>
          <a:p>
            <a:r>
              <a:rPr lang="el-GR" altLang="el-GR" sz="2400" dirty="0"/>
              <a:t>Η απόδειξη ως εργαλείο κατανόησης</a:t>
            </a:r>
          </a:p>
          <a:p>
            <a:r>
              <a:rPr lang="el-GR" altLang="el-GR" sz="2400" dirty="0"/>
              <a:t>Η απόδειξη το αποτέλεσμα μιας διαδικασίας όπου οι μαθητές δημιουργούν εικασίες και τις ελέγχουν</a:t>
            </a:r>
          </a:p>
        </p:txBody>
      </p:sp>
    </p:spTree>
    <p:extLst>
      <p:ext uri="{BB962C8B-B14F-4D97-AF65-F5344CB8AC3E}">
        <p14:creationId xmlns:p14="http://schemas.microsoft.com/office/powerpoint/2010/main" val="372147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Προκλήσεις της μαθηματικής απόδειξης από την οπτική της Διδακτικής των </a:t>
            </a:r>
            <a:r>
              <a:rPr lang="el-GR" altLang="el-GR" sz="2800" dirty="0" smtClean="0"/>
              <a:t>Μαθηματικών (1/2)</a:t>
            </a:r>
            <a:endParaRPr lang="el-GR" sz="28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Η κίνηση «πίσω στα βασικά» (</a:t>
            </a:r>
            <a:r>
              <a:rPr lang="el-GR" altLang="el-GR" dirty="0" err="1"/>
              <a:t>μπιχεβιοριστική</a:t>
            </a:r>
            <a:r>
              <a:rPr lang="el-GR" altLang="el-GR" dirty="0"/>
              <a:t> προσέγγιση – έμφαση στους υπολογισμούς, στην εφαρμογή αλγορίθμων)- υποβάθμιση της απόδειξης και της επεξήγησης</a:t>
            </a:r>
          </a:p>
          <a:p>
            <a:r>
              <a:rPr lang="el-GR" altLang="el-GR" dirty="0"/>
              <a:t>Η κίνηση της «</a:t>
            </a:r>
            <a:r>
              <a:rPr lang="el-GR" altLang="el-GR" dirty="0" err="1"/>
              <a:t>ανακαλυπτικής</a:t>
            </a:r>
            <a:r>
              <a:rPr lang="el-GR" altLang="el-GR" dirty="0"/>
              <a:t> – συνεργατικής – αλληλεπιδραστικής διδασκαλίας και της επίλυσης προβλήματος – όχι έμφαση στην απόδειξη, έμφαση στις </a:t>
            </a:r>
            <a:r>
              <a:rPr lang="el-GR" altLang="el-GR" dirty="0" err="1"/>
              <a:t>ευρετικές</a:t>
            </a:r>
            <a:endParaRPr lang="el-GR" altLang="el-GR" dirty="0"/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72470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Προκλήσεις της μαθηματικής απόδειξης από την οπτική της Διδακτικής των Μαθηματικών </a:t>
            </a:r>
            <a:r>
              <a:rPr lang="el-GR" altLang="el-GR" sz="2800" dirty="0" smtClean="0"/>
              <a:t>(2/2</a:t>
            </a:r>
            <a:r>
              <a:rPr lang="el-GR" altLang="el-GR" sz="2800" dirty="0"/>
              <a:t>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Κατασκευαστικές θεωρίες μάθησης – υποβάθμιση της απόδειξης καθώς ερμηνεύτηκε ότι περιορίζει το ρόλο του εκπαιδευτικού</a:t>
            </a:r>
          </a:p>
          <a:p>
            <a:r>
              <a:rPr lang="el-GR" altLang="el-GR" sz="2400" dirty="0"/>
              <a:t>Καινούριες οπτικές για την απόδειξη εμφανίστηκαν</a:t>
            </a:r>
          </a:p>
          <a:p>
            <a:pPr lvl="1"/>
            <a:r>
              <a:rPr lang="el-GR" altLang="el-GR" sz="2400" dirty="0"/>
              <a:t>Συζήτηση</a:t>
            </a:r>
          </a:p>
          <a:p>
            <a:pPr lvl="1"/>
            <a:r>
              <a:rPr lang="el-GR" altLang="el-GR" sz="2400" dirty="0"/>
              <a:t>Αναδόμηση</a:t>
            </a:r>
          </a:p>
          <a:p>
            <a:pPr lvl="1"/>
            <a:r>
              <a:rPr lang="el-GR" altLang="el-GR" sz="2400" dirty="0"/>
              <a:t>Μη τυπική παρουσίαση</a:t>
            </a:r>
          </a:p>
          <a:p>
            <a:pPr lvl="1"/>
            <a:r>
              <a:rPr lang="el-GR" altLang="el-GR" sz="2400" dirty="0"/>
              <a:t>Επιχειρηματολογία (εικασία – απόδειξη)</a:t>
            </a:r>
          </a:p>
        </p:txBody>
      </p:sp>
    </p:spTree>
    <p:extLst>
      <p:ext uri="{BB962C8B-B14F-4D97-AF65-F5344CB8AC3E}">
        <p14:creationId xmlns:p14="http://schemas.microsoft.com/office/powerpoint/2010/main" val="393969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Η έρευνα πάνω στην απόδειξη</a:t>
            </a:r>
            <a:endParaRPr lang="el-GR" sz="4000" dirty="0">
              <a:solidFill>
                <a:schemeClr val="accent1"/>
              </a:solidFill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Μελέτη των πεποιθήσεων των μαθητών για την απόδειξη και των γνωστικών τους σχημάτων</a:t>
            </a:r>
          </a:p>
          <a:p>
            <a:r>
              <a:rPr lang="el-GR" altLang="el-GR" sz="2800" dirty="0"/>
              <a:t>Μελέτη των κοινωνικών παραγόντων και πως μπορούμε να φτιάξουμε περιβάλλοντα μάθησης που οι μαθητές να επιχειρηματολογούν και να αναγνωρίζουν τι σημαίνει αποδεκτή μαθηματική αιτιολόγηση</a:t>
            </a:r>
          </a:p>
          <a:p>
            <a:r>
              <a:rPr lang="el-GR" altLang="el-GR" sz="2800" dirty="0"/>
              <a:t>Έμφαση στη λογική δομή της απόδειξης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368472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Έρευνα στη Διδακτική των Μαθηματικών και Διδακτική Πράξη</a:t>
            </a:r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 smtClean="0"/>
              <a:t>Δέσποινα </a:t>
            </a:r>
            <a:r>
              <a:rPr lang="el-GR" altLang="el-GR" dirty="0" err="1" smtClean="0"/>
              <a:t>Πόταρη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Η απόδειξη ως ένα έργο επίλυσης προβλήματος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Στην απόδειξη μιας πρότασης ο μαθητής έχει όπως και στο πρόβλημα μια σειρά από δεδομένα (αξιώματα, θεωρήματα, προτάσεις, ορισμούς) και του ζητείται να επιλέξει τι είναι κατάλληλο ώστε να φτάσει σε κάποιο συμπέρασμα</a:t>
            </a:r>
          </a:p>
        </p:txBody>
      </p:sp>
    </p:spTree>
    <p:extLst>
      <p:ext uri="{BB962C8B-B14F-4D97-AF65-F5344CB8AC3E}">
        <p14:creationId xmlns:p14="http://schemas.microsoft.com/office/powerpoint/2010/main" val="344837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Διαφορετικές προσεγγίσεις απόδειξης που οι φοιτητές χρησιμοποιούν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Διαδικαστικές αποδείξεις</a:t>
            </a:r>
          </a:p>
          <a:p>
            <a:pPr lvl="1"/>
            <a:r>
              <a:rPr lang="el-GR" altLang="el-GR" sz="2400" dirty="0"/>
              <a:t>Να αποδειχθεί ότι η ακολουθία (ν-1)/ν συγκλίνει στο 1</a:t>
            </a:r>
          </a:p>
          <a:p>
            <a:pPr lvl="1"/>
            <a:r>
              <a:rPr lang="el-GR" altLang="el-GR" sz="2400" dirty="0"/>
              <a:t>Η φοιτήτρια παίρνει τις σημειώσεις της κοιτά σε μια παρόμοια απόδειξη, παίρνει την απόλυτη τιμή της διαφοράς (ν-1)/ν -1 τη θέτει μικρότερη του ε και υπολογίζει την τιμή του Ν</a:t>
            </a:r>
          </a:p>
          <a:p>
            <a:pPr lvl="1"/>
            <a:r>
              <a:rPr lang="el-GR" altLang="el-GR" sz="2400" dirty="0"/>
              <a:t>Η φοιτήτρια δεν μπορεί να απαντήσει γιατί η συγκεκριμένη απόδειξη εξασφαλίζει τη σύγκλιση της ακολουθίας.</a:t>
            </a:r>
          </a:p>
          <a:p>
            <a:pPr lvl="1"/>
            <a:r>
              <a:rPr lang="el-GR" altLang="el-GR" sz="2400" dirty="0"/>
              <a:t>Η κατανόηση της για τα όρια και τις ακολουθίες πολύ περιορισμένη</a:t>
            </a:r>
          </a:p>
        </p:txBody>
      </p:sp>
    </p:spTree>
    <p:extLst>
      <p:ext uri="{BB962C8B-B14F-4D97-AF65-F5344CB8AC3E}">
        <p14:creationId xmlns:p14="http://schemas.microsoft.com/office/powerpoint/2010/main" val="217843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Τι μαθαίνει ένας μαθητής από μια διαδικαστική απόδειξη;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Ασκείται σε μια τεχνική απόδειξης που τελικά την εφαρμόζει σε ένα εύρος περιπτώσεων</a:t>
            </a:r>
          </a:p>
          <a:p>
            <a:r>
              <a:rPr lang="el-GR" altLang="el-GR" dirty="0"/>
              <a:t>Δεν μπορεί όμως να κατανοήσει γιατί η απόδειξη </a:t>
            </a:r>
            <a:r>
              <a:rPr lang="el-GR" altLang="el-GR" dirty="0" err="1"/>
              <a:t>εγκυροποιεί</a:t>
            </a:r>
            <a:r>
              <a:rPr lang="el-GR" altLang="el-GR" dirty="0"/>
              <a:t> την πρόταση</a:t>
            </a:r>
          </a:p>
          <a:p>
            <a:r>
              <a:rPr lang="el-GR" altLang="el-GR" dirty="0"/>
              <a:t>Δεν κατανοεί τις έννοιες που εμπλέκονται στην απόδειξη</a:t>
            </a:r>
          </a:p>
          <a:p>
            <a:r>
              <a:rPr lang="el-GR" altLang="el-GR" dirty="0"/>
              <a:t>Ανάλογες διαδικασίες βλέπουμε στην επίλυση προβλήματος όπου μετατρέπεται σε μια αλγοριθμική άσκηση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365542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Συντακτική απόδειξη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Λογικός χειρισμός μαθηματικών προτάσεων χωρίς διαισθητική αναφορά στις εμπλεκόμενες έννοιες</a:t>
            </a:r>
          </a:p>
          <a:p>
            <a:pPr lvl="1"/>
            <a:r>
              <a:rPr lang="el-GR" altLang="el-GR" sz="2400" dirty="0"/>
              <a:t>Δίνονται οι ορισμοί μιας αύξουσας συνάρτησης και ο ορισμός του ολικού μεγίστου μιας συνάρτησης. Η φοιτήτρια αποδεικνύει ότι μια αύξουσα συνάρτηση δεν έχει ολικό μέγιστο</a:t>
            </a:r>
          </a:p>
          <a:p>
            <a:pPr lvl="1"/>
            <a:r>
              <a:rPr lang="el-GR" altLang="el-GR" sz="2400" dirty="0"/>
              <a:t>Αποδεικνύει την παραπάνω πρόταση με την απαγωγή σε άτοπο χρησιμοποιώντας τους τυπικούς ορισμούς χωρίς άλλες αναπαραστάσεις</a:t>
            </a:r>
          </a:p>
          <a:p>
            <a:pPr lvl="1"/>
            <a:r>
              <a:rPr lang="el-GR" altLang="el-GR" sz="2400" dirty="0"/>
              <a:t>Δεν μπορεί να φανταστεί τι συμβαίνει πέρα από τις λογικές συνεπαγωγές</a:t>
            </a:r>
          </a:p>
          <a:p>
            <a:pPr>
              <a:defRPr/>
            </a:pPr>
            <a:endParaRPr lang="el-GR" dirty="0"/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395442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Ευκαιρίες μάθησης από την παραγωγή μιας συντακτικής απόδειξης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Ευχέρεια να εφαρμόζει κανόνες και θεωρήματα</a:t>
            </a:r>
          </a:p>
          <a:p>
            <a:r>
              <a:rPr lang="el-GR" altLang="el-GR" dirty="0"/>
              <a:t>Να βλέπει το θεώρημα ως το αποτέλεσμα λογικών συλλογισμών πάνω σε ισχύουσες προτάσεις</a:t>
            </a:r>
          </a:p>
          <a:p>
            <a:r>
              <a:rPr lang="el-GR" altLang="el-GR" dirty="0"/>
              <a:t>Να αναπτύσσει στρατηγική γνώση (</a:t>
            </a:r>
            <a:r>
              <a:rPr lang="el-GR" altLang="el-GR" dirty="0" err="1"/>
              <a:t>π.χ</a:t>
            </a:r>
            <a:r>
              <a:rPr lang="el-GR" altLang="el-GR" dirty="0"/>
              <a:t> πότε χρησιμοποιούμε την απαγωγή σε άτοπο)</a:t>
            </a:r>
          </a:p>
          <a:p>
            <a:r>
              <a:rPr lang="el-GR" altLang="el-GR" dirty="0"/>
              <a:t>Δεν έχουν οι μαθητές μια κατανοητή εξήγηση γιατί ισχύει η πρόταση που αποδεικνύουν</a:t>
            </a:r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70197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Σημασιολογική απόδειξη 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200" dirty="0"/>
              <a:t>Η εμφάνιση άτυπων και διαισθητικών αναπαραστάσεων των σχετικών εννοιών για να εξηγήσουν γιατί μια πρόταση που έχουν αποδείξει ισχύει.</a:t>
            </a:r>
          </a:p>
          <a:p>
            <a:pPr lvl="1"/>
            <a:r>
              <a:rPr lang="el-GR" altLang="el-GR" sz="2200" dirty="0"/>
              <a:t>Να αποδείξουν ότι η ακολουθία 1,0,1,0,1,0 … δεν συγκλίνει</a:t>
            </a:r>
          </a:p>
          <a:p>
            <a:pPr lvl="2"/>
            <a:r>
              <a:rPr lang="el-GR" altLang="el-GR" sz="2200" dirty="0"/>
              <a:t>Φτιάχνει μια γραφική αναπαράσταση της ακολουθίας. Σχεδιάζει μια λωρίδα με άκρα ψ=0 και ψ=1. Λέει ότι αν την κάνω πολύ λεπτή δεν θα είναι και οι δύο τιμές της ακολουθίας μέσα στη ζώνη</a:t>
            </a:r>
          </a:p>
          <a:p>
            <a:pPr lvl="2"/>
            <a:r>
              <a:rPr lang="el-GR" altLang="el-GR" sz="2200" dirty="0"/>
              <a:t>Επιλέγει ε = 1/3, περιγράφει τη ζώνη και μιλά ότι αν οι περιττοί όροι βρίσκονται στη ζώνη, οι άρτιοι δεν θα βρίσκονται</a:t>
            </a:r>
          </a:p>
          <a:p>
            <a:pPr lvl="2"/>
            <a:r>
              <a:rPr lang="el-GR" altLang="el-GR" sz="2200" dirty="0"/>
              <a:t>Δίνει μια τυπική απόδειξη</a:t>
            </a:r>
          </a:p>
          <a:p>
            <a:pPr lvl="2"/>
            <a:endParaRPr lang="el-GR" altLang="el-GR" dirty="0"/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257710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Ευκαιρίες μάθησης για την παραγωγή μιας σημασιολογικής απόδειξης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Αναπαραστάσεις τυπικών μαθηματικών εννοιών</a:t>
            </a:r>
          </a:p>
          <a:p>
            <a:r>
              <a:rPr lang="el-GR" altLang="el-GR" dirty="0"/>
              <a:t>Παρουσιάζουν μια διαισθητική πρόταση γιατί κάτι που αποδεικνύεται ισχύει.</a:t>
            </a:r>
          </a:p>
          <a:p>
            <a:pPr lvl="2"/>
            <a:endParaRPr lang="el-GR" altLang="el-GR" dirty="0"/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219499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Προτάσεις για τη διδασκαλία της </a:t>
            </a:r>
            <a:r>
              <a:rPr lang="el-GR" sz="4000" dirty="0" smtClean="0"/>
              <a:t>απόδειξης (1/3)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2000" dirty="0"/>
              <a:t>Συζήτηση στην τάξη που οδηγεί σε εικασίες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sz="2000" dirty="0"/>
              <a:t>Κατάλληλοι πειραματισμοί για τον έλεγχο των εικασιών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sz="2000" dirty="0"/>
              <a:t>Απόδειξη για την υποστήριξη των εικασιών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sz="2000" dirty="0"/>
              <a:t>Η απόδειξη του ίδιου θεωρήματος με περισσότερους τρόπους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sz="2000" dirty="0"/>
              <a:t>Έμφαση στη γενική δομή της αρχικά πριν τη λεπτομερή περιγραφή των βημάτων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sz="2000" dirty="0"/>
              <a:t>Η μεταφορά μιας απόδειξης με απαγωγής σε άτοπο με μια κατασκευαστική</a:t>
            </a:r>
          </a:p>
          <a:p>
            <a:pPr lvl="2"/>
            <a:endParaRPr lang="el-GR" altLang="el-GR" dirty="0"/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50903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Προτάσεις για τη διδασκαλία της </a:t>
            </a:r>
            <a:r>
              <a:rPr lang="el-GR" sz="4000" dirty="0" smtClean="0"/>
              <a:t>απόδειξης (2/3)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Στο Λύκειο οι μαθητές αναμένεται να</a:t>
            </a:r>
          </a:p>
          <a:p>
            <a:pPr lvl="1"/>
            <a:r>
              <a:rPr lang="el-GR" altLang="el-GR" dirty="0"/>
              <a:t>Κάνουν και ελέγχουν εικασίες</a:t>
            </a:r>
          </a:p>
          <a:p>
            <a:pPr lvl="1"/>
            <a:r>
              <a:rPr lang="el-GR" altLang="el-GR" dirty="0"/>
              <a:t>Να διατυπώνουν αντιπαραδείγματα</a:t>
            </a:r>
          </a:p>
          <a:p>
            <a:pPr lvl="1"/>
            <a:r>
              <a:rPr lang="el-GR" altLang="el-GR" dirty="0"/>
              <a:t>Να ακολουθούν λογικά επιχειρήματα</a:t>
            </a:r>
          </a:p>
          <a:p>
            <a:pPr lvl="1"/>
            <a:r>
              <a:rPr lang="el-GR" altLang="el-GR" dirty="0"/>
              <a:t>Να ελέγχουν την εγκυρότητα των επιχειρημάτων</a:t>
            </a:r>
          </a:p>
          <a:p>
            <a:pPr lvl="1"/>
            <a:r>
              <a:rPr lang="el-GR" altLang="el-GR" dirty="0"/>
              <a:t>Να κατασκευάζουν απλές αποδείξεις</a:t>
            </a:r>
          </a:p>
          <a:p>
            <a:endParaRPr lang="el-GR" altLang="el-GR" dirty="0"/>
          </a:p>
          <a:p>
            <a:pPr lvl="2"/>
            <a:endParaRPr lang="el-GR" altLang="el-GR" dirty="0"/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382029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Προτάσεις για τη διδασκαλία της </a:t>
            </a:r>
            <a:r>
              <a:rPr lang="el-GR" sz="4000" dirty="0" smtClean="0"/>
              <a:t>απόδειξης (3/3)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Αποδείξεις που αποδεικνύουν (θεώρημα)</a:t>
            </a:r>
          </a:p>
          <a:p>
            <a:r>
              <a:rPr lang="el-GR" altLang="el-GR" dirty="0"/>
              <a:t>Αποδείξεις που επεξηγούν</a:t>
            </a:r>
          </a:p>
          <a:p>
            <a:pPr lvl="1"/>
            <a:r>
              <a:rPr lang="el-GR" altLang="el-GR" dirty="0"/>
              <a:t>Το άθροισμα των ν φυσικών αριθμών με αντιμετάθεση των όρων</a:t>
            </a:r>
          </a:p>
          <a:p>
            <a:pPr lvl="1"/>
            <a:r>
              <a:rPr lang="el-GR" altLang="el-GR" dirty="0"/>
              <a:t>Το άθροισμα των ν φυσικών αριθμών με γεωμετρική αναπαράσταση (τρίγωνοι αριθμοί)</a:t>
            </a:r>
          </a:p>
          <a:p>
            <a:pPr lvl="1"/>
            <a:r>
              <a:rPr lang="el-GR" altLang="el-GR" dirty="0"/>
              <a:t>Το άθροισμα των ν φυσικών αριθμών με τη σκάλα</a:t>
            </a:r>
          </a:p>
          <a:p>
            <a:pPr lvl="2"/>
            <a:endParaRPr lang="el-GR" altLang="el-GR" dirty="0"/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163352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Ερωτήματα γύρω από την </a:t>
            </a:r>
            <a:r>
              <a:rPr lang="el-GR" dirty="0" smtClean="0"/>
              <a:t>απόδειξη (1/3)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Μαθηματικοί παράγοντες</a:t>
            </a:r>
          </a:p>
          <a:p>
            <a:pPr lvl="1"/>
            <a:r>
              <a:rPr lang="el-GR" altLang="el-GR" dirty="0"/>
              <a:t>Τι είναι η απόδειξη και ποια η λειτουργία της;</a:t>
            </a:r>
          </a:p>
          <a:p>
            <a:pPr lvl="1"/>
            <a:r>
              <a:rPr lang="el-GR" altLang="el-GR" dirty="0"/>
              <a:t>Πως οι αποδείξεις κατασκευάζονται, επαληθεύονται και γίνονται αποδεκτές στη μαθηματική κοινότητα;</a:t>
            </a:r>
          </a:p>
          <a:p>
            <a:pPr lvl="1"/>
            <a:r>
              <a:rPr lang="el-GR" altLang="el-GR" dirty="0"/>
              <a:t>Ποιες είναι κάποιες από τις κριτικές φάσεις στην ανάπτυξη της απόδειξης στην ιστορία των μαθητών;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 2014.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. «Έρευνα στη Διδακτική των Μαθηματικών και Διδακτική Πράξη</a:t>
            </a:r>
            <a:r>
              <a:rPr lang="en-US" sz="2000" dirty="0" smtClean="0"/>
              <a:t>.</a:t>
            </a:r>
            <a:r>
              <a:rPr lang="en-US" sz="2000" dirty="0"/>
              <a:t> </a:t>
            </a:r>
            <a:r>
              <a:rPr lang="el-GR" altLang="el-GR" sz="2000" dirty="0"/>
              <a:t>Προσεγγίσεις στην απόδειξη</a:t>
            </a:r>
            <a:r>
              <a:rPr lang="el-GR" sz="2000" dirty="0" smtClean="0"/>
              <a:t>». </a:t>
            </a:r>
            <a:r>
              <a:rPr lang="el-GR" sz="2000" dirty="0" smtClean="0"/>
              <a:t>Έκδοση: 1.0. Αθήνα 2014. Διαθέσιμο από τη δικτυακή διεύθυνση: http://opencourses.uoa.gr</a:t>
            </a:r>
            <a:r>
              <a:rPr lang="en-US" sz="2000" dirty="0" smtClean="0"/>
              <a:t>/courses/</a:t>
            </a:r>
            <a:r>
              <a:rPr lang="en-US" sz="2000" dirty="0"/>
              <a:t>MATH237</a:t>
            </a:r>
            <a:r>
              <a:rPr lang="en-US" sz="2000" dirty="0" smtClean="0"/>
              <a:t>/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Ερωτήματα γύρω από την </a:t>
            </a:r>
            <a:r>
              <a:rPr lang="el-GR" dirty="0" smtClean="0"/>
              <a:t>απόδειξη (2/3)</a:t>
            </a:r>
            <a:endParaRPr lang="el-GR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l-GR" dirty="0"/>
              <a:t>Γνωστικοί παράγοντες</a:t>
            </a:r>
          </a:p>
          <a:p>
            <a:pPr lvl="1"/>
            <a:r>
              <a:rPr lang="el-GR" altLang="el-GR" dirty="0"/>
              <a:t>Ποιες είναι οι αντιλήψεις των μαθητών για την απόδειξη</a:t>
            </a:r>
          </a:p>
          <a:p>
            <a:pPr lvl="1"/>
            <a:r>
              <a:rPr lang="el-GR" altLang="el-GR" dirty="0"/>
              <a:t>Ποιες είναι οι δυσκολίες των μαθητών στην απόδειξη</a:t>
            </a:r>
          </a:p>
          <a:p>
            <a:pPr lvl="1"/>
            <a:r>
              <a:rPr lang="el-GR" altLang="el-GR" dirty="0"/>
              <a:t>Που οφείλονται οι δυσκολίες αυτές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Ερωτήματα γύρω από την </a:t>
            </a:r>
            <a:r>
              <a:rPr lang="el-GR" dirty="0" smtClean="0"/>
              <a:t>απόδειξη (3/3)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2400" dirty="0"/>
              <a:t>Διδακτικοί – πολιτισμικοί παράγοντες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l-GR" sz="2400" dirty="0"/>
              <a:t>Γιατί διδάσκουμε απόδειξη;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l-GR" sz="2400" dirty="0"/>
              <a:t>Πώς πρέπει να διδάξουμε την απόδειξη;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l-GR" sz="2400" dirty="0"/>
              <a:t>Ποιες οι αποδείξεις κατασκευάζονται, επαληθεύονται και γίνονται δεκτές στην τάξη;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l-GR" sz="2400" dirty="0"/>
              <a:t>Ποιες είναι οι βασικές φάσεις στην ανάπτυξη της απόδειξης για το μαθητή και την τάξη ως κοινότητα;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l-GR" sz="2400" dirty="0"/>
              <a:t>Ποιο περιβάλλον στην τάξη υποστηρίζει την ανάπτυξη της έννοιας της απόδειξης για τους μαθητές; Τι είδους αλληλεπιδράσεις; Τι είδους δραστηριότητες;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Αποδεικτικά νοητικά σχήματα των μαθητών για την απόδειξη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/>
              <a:t>Τι είναι ένα νοητικό σχήμα για την απόδειξη</a:t>
            </a:r>
          </a:p>
          <a:p>
            <a:pPr lvl="1"/>
            <a:r>
              <a:rPr lang="el-GR" altLang="el-GR" dirty="0"/>
              <a:t>Εικασία – γεγονός (</a:t>
            </a:r>
            <a:r>
              <a:rPr lang="en-US" altLang="el-GR" dirty="0"/>
              <a:t>conjecture- fact)</a:t>
            </a:r>
            <a:endParaRPr lang="el-GR" altLang="el-GR" dirty="0"/>
          </a:p>
          <a:p>
            <a:pPr lvl="1"/>
            <a:r>
              <a:rPr lang="el-GR" altLang="el-GR" dirty="0"/>
              <a:t>Αποδεικνύω (διαδικασία που διώχνει την αμφιβολία γύρω από την αλήθεια ενός ισχυρισμού</a:t>
            </a:r>
          </a:p>
          <a:p>
            <a:pPr lvl="1"/>
            <a:r>
              <a:rPr lang="el-GR" altLang="el-GR" dirty="0"/>
              <a:t>Επιβεβαιώνω – πείθω (άτομο – άλλους)</a:t>
            </a:r>
          </a:p>
          <a:p>
            <a:pPr lvl="1"/>
            <a:r>
              <a:rPr lang="el-GR" altLang="el-GR" dirty="0"/>
              <a:t>Το νοητικό σχήμα ενός ατόμου αποτελείται από το τι αποτελεί επιβεβαίωση και πειθώ για αυτό το άτομο</a:t>
            </a:r>
            <a:r>
              <a:rPr lang="el-GR" altLang="el-GR" dirty="0" smtClean="0"/>
              <a:t>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Ταξινόμηση των νοητικών αποδεικτικών </a:t>
            </a:r>
            <a:r>
              <a:rPr lang="el-GR" dirty="0" smtClean="0"/>
              <a:t>σχημάτων (1/3)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2400" dirty="0"/>
              <a:t>Σχήματα που στηρίζονται σε εξωτερικά κριτήρια (κάποιος το είπε, φαίνεται</a:t>
            </a:r>
            <a:r>
              <a:rPr lang="en-US" sz="2400" dirty="0"/>
              <a:t> </a:t>
            </a:r>
            <a:r>
              <a:rPr lang="el-GR" sz="2400" dirty="0"/>
              <a:t>από την μορφή , συμβολικά – </a:t>
            </a:r>
            <a:r>
              <a:rPr lang="en-US" sz="2400" dirty="0"/>
              <a:t>authoritarian , ritual</a:t>
            </a:r>
            <a:r>
              <a:rPr lang="el-GR" sz="2400" dirty="0"/>
              <a:t>, αναπαράσταση)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sz="2400" dirty="0"/>
              <a:t>Εμπειρικά σχήματα (τεκμηρίωση από τα παραδείγματα, αισθήσεις)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sz="2400" dirty="0"/>
              <a:t>Παραγωγικά σχήματα (μετασχηματιστικά- (γενίκευση, λειτουργική σκέψη, λογικά συμπεράσματα), αξιωματικά)</a:t>
            </a:r>
          </a:p>
        </p:txBody>
      </p:sp>
    </p:spTree>
    <p:extLst>
      <p:ext uri="{BB962C8B-B14F-4D97-AF65-F5344CB8AC3E}">
        <p14:creationId xmlns:p14="http://schemas.microsoft.com/office/powerpoint/2010/main" val="24976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Ταξινόμηση των νοητικών αποδεικτικών </a:t>
            </a:r>
            <a:r>
              <a:rPr lang="el-GR" dirty="0" smtClean="0"/>
              <a:t>σχημάτων (2/3)</a:t>
            </a:r>
            <a:endParaRPr lang="el-GR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7700" y="1628800"/>
            <a:ext cx="7848600" cy="3968750"/>
          </a:xfrm>
          <a:noFill/>
        </p:spPr>
      </p:pic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Ταξινόμηση των νοητικών αποδεικτικών </a:t>
            </a:r>
            <a:r>
              <a:rPr lang="el-GR" sz="4000" dirty="0" smtClean="0"/>
              <a:t>σχημάτων (3/3)</a:t>
            </a:r>
            <a:endParaRPr lang="el-GR" sz="40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7250" y="1628775"/>
            <a:ext cx="7150100" cy="4300538"/>
          </a:xfrm>
          <a:noFill/>
        </p:spPr>
      </p:pic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</TotalTime>
  <Words>1653</Words>
  <Application>Microsoft Office PowerPoint</Application>
  <PresentationFormat>Προβολή στην οθόνη (4:3)</PresentationFormat>
  <Paragraphs>225</Paragraphs>
  <Slides>35</Slides>
  <Notes>35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40" baseType="lpstr">
      <vt:lpstr>ＭＳ Ｐゴシック</vt:lpstr>
      <vt:lpstr>Arial</vt:lpstr>
      <vt:lpstr>Calibri</vt:lpstr>
      <vt:lpstr>Wingdings</vt:lpstr>
      <vt:lpstr>Θέμα του Office</vt:lpstr>
      <vt:lpstr>Έρευνα στη Διδακτική των Μαθηματικών και Διδακτική Πράξη</vt:lpstr>
      <vt:lpstr>Έρευνα στη Διδακτική των Μαθηματικών και Διδακτική Πράξη</vt:lpstr>
      <vt:lpstr>Ερωτήματα γύρω από την απόδειξη (1/3)</vt:lpstr>
      <vt:lpstr>Ερωτήματα γύρω από την απόδειξη (2/3)</vt:lpstr>
      <vt:lpstr>Ερωτήματα γύρω από την απόδειξη (3/3)</vt:lpstr>
      <vt:lpstr>Αποδεικτικά νοητικά σχήματα των μαθητών για την απόδειξη</vt:lpstr>
      <vt:lpstr>Ταξινόμηση των νοητικών αποδεικτικών σχημάτων (1/3)</vt:lpstr>
      <vt:lpstr>Ταξινόμηση των νοητικών αποδεικτικών σχημάτων (2/3)</vt:lpstr>
      <vt:lpstr>Ταξινόμηση των νοητικών αποδεικτικών σχημάτων (3/3)</vt:lpstr>
      <vt:lpstr>Ιστορικά – επιστημολογικά ζητήματα και η μάθηση και διδασκαλία της απόδειξης (1/2)</vt:lpstr>
      <vt:lpstr>Ιστορικά – επιστημολογικά ζητήματα και η μάθηση και διδασκαλία της απόδειξης (2/2)</vt:lpstr>
      <vt:lpstr>Λειτουργίες της απόδειξης (1/3)</vt:lpstr>
      <vt:lpstr>Λειτουργίες της απόδειξης (2/3)</vt:lpstr>
      <vt:lpstr>Λειτουργίες της απόδειξης (3/3)</vt:lpstr>
      <vt:lpstr>Δυσκολίες των μαθητών</vt:lpstr>
      <vt:lpstr>Η απόδειξη στη Διδακτική των Μαθηματικών</vt:lpstr>
      <vt:lpstr>Προκλήσεις της μαθηματικής απόδειξης από την οπτική της Διδακτικής των Μαθηματικών (1/2)</vt:lpstr>
      <vt:lpstr>Προκλήσεις της μαθηματικής απόδειξης από την οπτική της Διδακτικής των Μαθηματικών (2/2)</vt:lpstr>
      <vt:lpstr>Η έρευνα πάνω στην απόδειξη</vt:lpstr>
      <vt:lpstr>Η απόδειξη ως ένα έργο επίλυσης προβλήματος</vt:lpstr>
      <vt:lpstr>Διαφορετικές προσεγγίσεις απόδειξης που οι φοιτητές χρησιμοποιούν</vt:lpstr>
      <vt:lpstr>Τι μαθαίνει ένας μαθητής από μια διαδικαστική απόδειξη;</vt:lpstr>
      <vt:lpstr>Συντακτική απόδειξη</vt:lpstr>
      <vt:lpstr>Ευκαιρίες μάθησης από την παραγωγή μιας συντακτικής απόδειξης</vt:lpstr>
      <vt:lpstr>Σημασιολογική απόδειξη </vt:lpstr>
      <vt:lpstr>Ευκαιρίες μάθησης για την παραγωγή μιας σημασιολογικής απόδειξης</vt:lpstr>
      <vt:lpstr>Προτάσεις για τη διδασκαλία της απόδειξης (1/3)</vt:lpstr>
      <vt:lpstr>Προτάσεις για τη διδασκαλία της απόδειξης (2/3)</vt:lpstr>
      <vt:lpstr>Προτάσεις για τη διδασκαλία της απόδειξης (3/3)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226</cp:revision>
  <dcterms:created xsi:type="dcterms:W3CDTF">2012-09-06T09:03:05Z</dcterms:created>
  <dcterms:modified xsi:type="dcterms:W3CDTF">2015-11-23T00:07:03Z</dcterms:modified>
</cp:coreProperties>
</file>