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9"/>
  </p:notesMasterIdLst>
  <p:sldIdLst>
    <p:sldId id="405" r:id="rId3"/>
    <p:sldId id="425" r:id="rId4"/>
    <p:sldId id="427" r:id="rId5"/>
    <p:sldId id="429" r:id="rId6"/>
    <p:sldId id="430" r:id="rId7"/>
    <p:sldId id="431" r:id="rId8"/>
    <p:sldId id="436" r:id="rId9"/>
    <p:sldId id="433" r:id="rId10"/>
    <p:sldId id="434" r:id="rId11"/>
    <p:sldId id="290" r:id="rId12"/>
    <p:sldId id="295" r:id="rId13"/>
    <p:sldId id="299" r:id="rId14"/>
    <p:sldId id="406" r:id="rId15"/>
    <p:sldId id="291" r:id="rId16"/>
    <p:sldId id="407" r:id="rId17"/>
    <p:sldId id="293" r:id="rId18"/>
  </p:sldIdLst>
  <p:sldSz cx="9144000" cy="6858000" type="screen4x3"/>
  <p:notesSz cx="6858000" cy="9144000"/>
  <p:custDataLst>
    <p:tags r:id="rId2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405"/>
            <p14:sldId id="425"/>
            <p14:sldId id="427"/>
            <p14:sldId id="429"/>
            <p14:sldId id="430"/>
            <p14:sldId id="431"/>
            <p14:sldId id="436"/>
            <p14:sldId id="433"/>
            <p14:sldId id="434"/>
            <p14:sldId id="290"/>
            <p14:sldId id="295"/>
            <p14:sldId id="299"/>
            <p14:sldId id="406"/>
            <p14:sldId id="291"/>
            <p14:sldId id="407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  <p:cmAuthor id="1" name="Home" initials="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19" autoAdjust="0"/>
    <p:restoredTop sz="99309" autoAdjust="0"/>
  </p:normalViewPr>
  <p:slideViewPr>
    <p:cSldViewPr>
      <p:cViewPr>
        <p:scale>
          <a:sx n="66" d="100"/>
          <a:sy n="66" d="100"/>
        </p:scale>
        <p:origin x="-7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17/1/2017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1126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00EA80-8CC4-4187-A2BA-9FA8D171ECDD}" type="slidenum">
              <a:rPr lang="el-G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2701427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550092-985A-4DAB-B8BD-652609C8C1CA}" type="slidenum">
              <a:rPr lang="el-G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605764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Ζωγραφική και Εικονογραφημένο Βιβλίο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Ζωγραφική και Εικονογραφημένο Βιβλίο</a:t>
            </a:r>
          </a:p>
        </p:txBody>
      </p:sp>
      <p:pic>
        <p:nvPicPr>
          <p:cNvPr id="6" name="Picture 5" descr="[DECORATIVE]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Ζωγραφική και Εικονογραφημένο Βιβλίο</a:t>
            </a:r>
          </a:p>
        </p:txBody>
      </p:sp>
      <p:pic>
        <p:nvPicPr>
          <p:cNvPr id="7" name="Picture 6" descr="[DECORATIVE]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Ζωγραφική και Εικονογραφημένο Βιβλίο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Ζωγραφική και Εικονογραφημένο Βιβλίο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Ζωγραφική και Εικονογραφημένο Βιβλίο</a:t>
            </a:r>
          </a:p>
        </p:txBody>
      </p:sp>
      <p:pic>
        <p:nvPicPr>
          <p:cNvPr id="8" name="Picture 7" descr="[DECORATIVE]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Ζωγραφική και Εικονογραφημένο Βιβλίο</a:t>
            </a:r>
          </a:p>
        </p:txBody>
      </p:sp>
      <p:pic>
        <p:nvPicPr>
          <p:cNvPr id="7" name="Picture 6" descr="[DECORATIVE]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hyperlink" Target="http://opencourses.uoa.gr/courses/ECD5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3.png"/><Relationship Id="rId4" Type="http://schemas.openxmlformats.org/officeDocument/2006/relationships/hyperlink" Target="%5b1%5d%20http:/creativecommons.org/licenses/by-nc-sa/4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net.gr/main.asp?page=results&amp;key=%CE%A4%CE%B1+%CE%BA%CF%8C%CE%BA%CE%BA%CE%B9%CE%BD%CE%B1+%CE%BE%CF%85%CE%BB%CE%BF%CF%80%CF%8C%CE%B4%CE%B1%CF%81%CE%B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inefreaks.gr/shortfilm/destino-salvador-dali-walt-disney/" TargetMode="External"/><Relationship Id="rId4" Type="http://schemas.openxmlformats.org/officeDocument/2006/relationships/hyperlink" Target="https://en.wikipedia.org/wiki/File:Dali_Elephants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-3eZ72DhDy-k/Urq97prpfcI/AAAAAAAAA50/-2ctohOY5Sk/s1600/%CE%BE%CF%85%CE%BB%CE%BF%CF%80%CF%8C%CE%B4%CE%B1%CF%81%CE%B1.jpg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5.jpeg"/><Relationship Id="rId4" Type="http://schemas.openxmlformats.org/officeDocument/2006/relationships/hyperlink" Target="http://www.dalipaintings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GFkN4deuZU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41481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Τίτλος 1"/>
          <p:cNvSpPr>
            <a:spLocks noGrp="1"/>
          </p:cNvSpPr>
          <p:nvPr>
            <p:ph type="ctrTitle"/>
          </p:nvPr>
        </p:nvSpPr>
        <p:spPr>
          <a:xfrm>
            <a:off x="685800" y="2006600"/>
            <a:ext cx="7772400" cy="1470025"/>
          </a:xfrm>
        </p:spPr>
        <p:txBody>
          <a:bodyPr/>
          <a:lstStyle/>
          <a:p>
            <a:r>
              <a:rPr lang="el-GR" altLang="en-US" sz="4000" dirty="0" smtClean="0"/>
              <a:t>Το Εικονογραφημένο Βιβλίο στην Προσχολική Εκπαίδευση</a:t>
            </a:r>
            <a:endParaRPr lang="el-GR" altLang="en-US" sz="4000" dirty="0" smtClean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384550"/>
            <a:ext cx="7775575" cy="1752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GB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4.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Ζωγραφική και Εικονογραφημένο Βιβλίο</a:t>
            </a:r>
          </a:p>
          <a:p>
            <a:pPr fontAlgn="auto">
              <a:spcAft>
                <a:spcPts val="0"/>
              </a:spcAft>
              <a:defRPr/>
            </a:pPr>
            <a:endParaRPr lang="el-GR" sz="2400" dirty="0">
              <a:solidFill>
                <a:srgbClr val="5075BC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l-GR" sz="2800" dirty="0" smtClean="0"/>
              <a:t>Αγγελική Γιαννικοπούλου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2800" dirty="0" smtClean="0"/>
              <a:t>Τμήμα </a:t>
            </a:r>
            <a:r>
              <a:rPr lang="el-GR" sz="2800" dirty="0"/>
              <a:t>Εκπαίδευσης και Αγωγής στην Προσχολική Ηλικία (ΤΕΑΠΗ)</a:t>
            </a:r>
            <a:endParaRPr lang="en-US" sz="2800" dirty="0" smtClean="0"/>
          </a:p>
          <a:p>
            <a:pPr fontAlgn="auto">
              <a:spcAft>
                <a:spcPts val="0"/>
              </a:spcAft>
              <a:defRPr/>
            </a:pPr>
            <a:endParaRPr lang="el-GR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51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  </a:t>
            </a:r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Πανεπιστήμιον Αθηνών</a:t>
            </a:r>
            <a:r>
              <a:rPr lang="en-US" sz="2000" dirty="0" smtClean="0"/>
              <a:t>, </a:t>
            </a:r>
            <a:r>
              <a:rPr lang="el-GR" sz="2000" dirty="0"/>
              <a:t>Αγγελική </a:t>
            </a:r>
            <a:r>
              <a:rPr lang="el-GR" sz="2000" dirty="0" err="1"/>
              <a:t>Γιαννικοπούλου</a:t>
            </a:r>
            <a:r>
              <a:rPr lang="el-GR" sz="2000" dirty="0"/>
              <a:t> </a:t>
            </a:r>
            <a:r>
              <a:rPr lang="el-GR" sz="2000" dirty="0" smtClean="0"/>
              <a:t>2016</a:t>
            </a:r>
            <a:r>
              <a:rPr lang="el-GR" sz="2000" dirty="0"/>
              <a:t>. Μαρία Αναστασία Ζερκούλη, Αναστασία </a:t>
            </a:r>
            <a:r>
              <a:rPr lang="el-GR" sz="2000" dirty="0" err="1"/>
              <a:t>Κουτράκη</a:t>
            </a:r>
            <a:r>
              <a:rPr lang="el-GR" sz="2000" dirty="0" smtClean="0"/>
              <a:t>, Αγγελική </a:t>
            </a:r>
            <a:r>
              <a:rPr lang="el-GR" sz="2000" dirty="0" err="1" smtClean="0"/>
              <a:t>Γιαννικοπούλου</a:t>
            </a:r>
            <a:r>
              <a:rPr lang="el-GR" sz="2000" dirty="0" smtClean="0"/>
              <a:t>. «Το Εικονογραφημένο Βιβλίο στην Προσχολική Εκπαίδευση. Ζωγραφική και Εικονογραφημένο Βιβλίο. </a:t>
            </a:r>
            <a:r>
              <a:rPr lang="el-GR" sz="2000" dirty="0">
                <a:cs typeface="Times New Roman" pitchFamily="18" charset="0"/>
              </a:rPr>
              <a:t>Τα κόκκινα ξυλοπόδαρα</a:t>
            </a:r>
            <a:r>
              <a:rPr lang="el-GR" sz="2000" dirty="0" smtClean="0"/>
              <a:t>». Έκδοση: 1.0. Αθήνα 2016. Διαθέσιμο από τη δικτυακή διεύθυνση: </a:t>
            </a:r>
            <a:r>
              <a:rPr lang="en-GB" sz="2000" dirty="0" smtClean="0">
                <a:hlinkClick r:id="rId4" tooltip="Ανοιχτό Μάθημα: Το Εικονογραφημένο Βιβλίο στην Προσχολική Εκπαίδευση"/>
              </a:rPr>
              <a:t>http://opencourses.uoa.gr/courses/ECD5/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1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1557338"/>
            <a:ext cx="8229600" cy="452596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smtClean="0"/>
              <a:t>το Σημείωμα Αν</a:t>
            </a:r>
            <a:r>
              <a:rPr lang="en-US" sz="2000" dirty="0" smtClean="0"/>
              <a:t>α</a:t>
            </a:r>
            <a:r>
              <a:rPr lang="el-GR" sz="2000" dirty="0" smtClean="0"/>
              <a:t>φοράς,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</a:t>
            </a:r>
            <a:r>
              <a:rPr lang="el-GR" sz="2000" dirty="0" err="1" smtClean="0"/>
              <a:t>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smtClean="0"/>
              <a:t>τη δήλωση Διατήρησης Σημειωμάτων,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</a:t>
            </a:r>
            <a:r>
              <a:rPr lang="el-GR" sz="2000" dirty="0" smtClean="0"/>
              <a:t>),</a:t>
            </a:r>
            <a:endParaRPr lang="el-GR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dirty="0"/>
              <a:t>μαζί με τους </a:t>
            </a:r>
            <a:r>
              <a:rPr lang="el-GR" sz="2400" dirty="0" smtClean="0"/>
              <a:t>συνοδευτικούς </a:t>
            </a:r>
            <a:r>
              <a:rPr lang="el-GR" sz="2400" dirty="0" err="1" smtClean="0"/>
              <a:t>υπερσυνδέσμους</a:t>
            </a:r>
            <a:r>
              <a:rPr lang="el-GR" sz="2400" dirty="0"/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Σημείωμα Χρήσης Έργων </a:t>
            </a:r>
            <a:r>
              <a:rPr lang="el-GR" sz="4000" dirty="0" smtClean="0"/>
              <a:t>Τρίτων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dirty="0"/>
              <a:t>Εικόνα 1: Εξώφυλλο </a:t>
            </a:r>
            <a:r>
              <a:rPr lang="el-GR" sz="2000" dirty="0" smtClean="0"/>
              <a:t>του </a:t>
            </a:r>
            <a:r>
              <a:rPr lang="el-GR" sz="2000" dirty="0"/>
              <a:t>βιβλίου </a:t>
            </a:r>
            <a:r>
              <a:rPr lang="el-GR" sz="2000" dirty="0" smtClean="0"/>
              <a:t>«</a:t>
            </a:r>
            <a:r>
              <a:rPr lang="el-GR" sz="2000" dirty="0">
                <a:hlinkClick r:id="rId3"/>
              </a:rPr>
              <a:t>Τα κόκκινα </a:t>
            </a:r>
            <a:r>
              <a:rPr lang="el-GR" sz="2000" dirty="0" smtClean="0">
                <a:hlinkClick r:id="rId3"/>
              </a:rPr>
              <a:t>ξυλοπόδαρα</a:t>
            </a:r>
            <a:r>
              <a:rPr lang="el-GR" sz="2000" dirty="0" smtClean="0"/>
              <a:t>» </a:t>
            </a:r>
            <a:r>
              <a:rPr lang="el-GR" sz="2000" dirty="0"/>
              <a:t>/ </a:t>
            </a:r>
            <a:r>
              <a:rPr lang="en-US" sz="2000" dirty="0"/>
              <a:t>Eric </a:t>
            </a:r>
            <a:r>
              <a:rPr lang="en-US" sz="2000" dirty="0" err="1"/>
              <a:t>Puybaret</a:t>
            </a:r>
            <a:r>
              <a:rPr lang="en-US" sz="2000" dirty="0"/>
              <a:t> · </a:t>
            </a:r>
            <a:r>
              <a:rPr lang="el-GR" sz="2000" dirty="0"/>
              <a:t>μετάφραση Μαρία </a:t>
            </a:r>
            <a:r>
              <a:rPr lang="el-GR" sz="2000" dirty="0" err="1"/>
              <a:t>Αγγελίδου</a:t>
            </a:r>
            <a:r>
              <a:rPr lang="el-GR" sz="2000" dirty="0"/>
              <a:t> · εικονογράφηση </a:t>
            </a:r>
            <a:r>
              <a:rPr lang="en-US" sz="2000" dirty="0"/>
              <a:t>Eric </a:t>
            </a:r>
            <a:r>
              <a:rPr lang="en-US" sz="2000" dirty="0" err="1"/>
              <a:t>Puybaret</a:t>
            </a:r>
            <a:r>
              <a:rPr lang="en-US" sz="2000" dirty="0"/>
              <a:t>. - </a:t>
            </a:r>
            <a:r>
              <a:rPr lang="el-GR" sz="2000" dirty="0"/>
              <a:t>Αθήνα : Αίσωπος, 2013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Εικόνα 2: </a:t>
            </a:r>
            <a:r>
              <a:rPr lang="en-US" sz="2000" dirty="0" smtClean="0">
                <a:hlinkClick r:id="rId4"/>
              </a:rPr>
              <a:t>The Elephants</a:t>
            </a:r>
            <a:r>
              <a:rPr lang="el-GR" sz="2000" dirty="0" smtClean="0"/>
              <a:t>, </a:t>
            </a:r>
            <a:r>
              <a:rPr lang="en-US" sz="2000" dirty="0" smtClean="0"/>
              <a:t>Copyright Salvador Dali. Fair Use. Wikipedia.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3</a:t>
            </a:r>
            <a:r>
              <a:rPr lang="el-GR" sz="2000" dirty="0" smtClean="0"/>
              <a:t>: </a:t>
            </a:r>
            <a:r>
              <a:rPr lang="en-US" sz="2000" dirty="0" smtClean="0">
                <a:hlinkClick r:id="rId5"/>
              </a:rPr>
              <a:t>Destino</a:t>
            </a:r>
            <a:r>
              <a:rPr lang="en-US" sz="2000" dirty="0"/>
              <a:t>, Walt Disney Studios Motion </a:t>
            </a:r>
            <a:r>
              <a:rPr lang="en-US" sz="2000" dirty="0" smtClean="0"/>
              <a:t>Pictures, </a:t>
            </a:r>
            <a:r>
              <a:rPr lang="en-US" sz="2000" dirty="0" err="1" smtClean="0"/>
              <a:t>Cinefreaks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Διδακτική Πρακτική</a:t>
            </a:r>
            <a:endParaRPr lang="en-GB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600" b="1" dirty="0" smtClean="0"/>
              <a:t>Διδακτική πρακτική</a:t>
            </a:r>
            <a:r>
              <a:rPr lang="en-GB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/>
            </a:r>
            <a:br>
              <a:rPr lang="el-GR" sz="2600" dirty="0"/>
            </a:br>
            <a:r>
              <a:rPr lang="el-GR" sz="2600" dirty="0"/>
              <a:t>Μαρία Αναστασία </a:t>
            </a:r>
            <a:r>
              <a:rPr lang="el-GR" sz="2600" dirty="0" smtClean="0"/>
              <a:t>Ζερκούλη, Αναστασία </a:t>
            </a:r>
            <a:r>
              <a:rPr lang="el-GR" sz="2600" dirty="0" err="1" smtClean="0"/>
              <a:t>Κουτράκη</a:t>
            </a:r>
            <a:r>
              <a:rPr lang="el-GR" sz="2600" dirty="0" smtClean="0"/>
              <a:t>. </a:t>
            </a:r>
            <a:endParaRPr lang="el-GR" sz="2600" dirty="0"/>
          </a:p>
          <a:p>
            <a:pPr marL="0" indent="0">
              <a:buNone/>
            </a:pPr>
            <a:r>
              <a:rPr lang="el-GR" altLang="en-US" sz="2600" b="1" dirty="0" smtClean="0"/>
              <a:t>Βιβλίο</a:t>
            </a:r>
            <a:r>
              <a:rPr lang="el-GR" altLang="en-US" sz="2600" dirty="0" smtClean="0"/>
              <a:t>:</a:t>
            </a:r>
            <a:r>
              <a:rPr lang="en-GB" altLang="en-US" sz="2600" dirty="0" smtClean="0"/>
              <a:t> </a:t>
            </a:r>
            <a:r>
              <a:rPr lang="en-US" sz="2600" dirty="0" err="1"/>
              <a:t>Puybaret</a:t>
            </a:r>
            <a:r>
              <a:rPr lang="en-US" sz="2600" dirty="0"/>
              <a:t>, </a:t>
            </a:r>
            <a:r>
              <a:rPr lang="en-US" sz="2600" dirty="0" err="1"/>
              <a:t>Éric</a:t>
            </a:r>
            <a:r>
              <a:rPr lang="en-US" sz="2600" dirty="0"/>
              <a:t>. </a:t>
            </a:r>
            <a:r>
              <a:rPr lang="el-GR" sz="2600" b="1" dirty="0" smtClean="0"/>
              <a:t>Τα </a:t>
            </a:r>
            <a:r>
              <a:rPr lang="el-GR" sz="2600" b="1" dirty="0"/>
              <a:t>κόκκινα </a:t>
            </a:r>
            <a:r>
              <a:rPr lang="el-GR" sz="2600" b="1" dirty="0" smtClean="0"/>
              <a:t>ξυλοπόδαρα</a:t>
            </a:r>
            <a:r>
              <a:rPr lang="el-GR" sz="2600" dirty="0" smtClean="0"/>
              <a:t> / </a:t>
            </a:r>
            <a:r>
              <a:rPr lang="en-US" sz="2600" dirty="0"/>
              <a:t>Eric </a:t>
            </a:r>
            <a:r>
              <a:rPr lang="en-US" sz="2600" dirty="0" err="1"/>
              <a:t>Puybaret</a:t>
            </a:r>
            <a:r>
              <a:rPr lang="en-US" sz="2600" dirty="0"/>
              <a:t> · </a:t>
            </a:r>
            <a:r>
              <a:rPr lang="el-GR" sz="2600" dirty="0"/>
              <a:t>μετάφραση Μαρία </a:t>
            </a:r>
            <a:r>
              <a:rPr lang="el-GR" sz="2600" dirty="0" err="1"/>
              <a:t>Αγγελίδου</a:t>
            </a:r>
            <a:r>
              <a:rPr lang="el-GR" sz="2600" dirty="0"/>
              <a:t> · εικονογράφηση </a:t>
            </a:r>
            <a:r>
              <a:rPr lang="en-US" sz="2600" dirty="0"/>
              <a:t>Eric </a:t>
            </a:r>
            <a:r>
              <a:rPr lang="en-US" sz="2600" dirty="0" err="1"/>
              <a:t>Puybaret</a:t>
            </a:r>
            <a:r>
              <a:rPr lang="en-US" sz="2600" dirty="0"/>
              <a:t>. - </a:t>
            </a:r>
            <a:r>
              <a:rPr lang="el-GR" sz="2600" dirty="0"/>
              <a:t>Αθήνα : Αίσωπος, 2013</a:t>
            </a:r>
            <a:r>
              <a:rPr lang="el-GR" sz="2600" dirty="0" smtClean="0"/>
              <a:t>.</a:t>
            </a:r>
          </a:p>
          <a:p>
            <a:pPr marL="0" indent="0">
              <a:buNone/>
            </a:pPr>
            <a:r>
              <a:rPr lang="el-GR" altLang="el-GR" sz="2600" b="1" dirty="0" smtClean="0"/>
              <a:t>Θέμα</a:t>
            </a:r>
            <a:r>
              <a:rPr lang="en-US" altLang="el-GR" sz="2600" dirty="0" smtClean="0"/>
              <a:t>:</a:t>
            </a:r>
            <a:r>
              <a:rPr lang="el-GR" altLang="el-GR" sz="2600" dirty="0" smtClean="0"/>
              <a:t> </a:t>
            </a:r>
            <a:r>
              <a:rPr lang="el-GR" sz="2600" dirty="0" smtClean="0"/>
              <a:t>Σαλβαδόρ Νταλί.</a:t>
            </a:r>
          </a:p>
          <a:p>
            <a:pPr marL="0" indent="0">
              <a:spcBef>
                <a:spcPts val="1200"/>
              </a:spcBef>
              <a:buNone/>
            </a:pPr>
            <a:endParaRPr lang="el-GR" sz="2600" dirty="0"/>
          </a:p>
          <a:p>
            <a:pPr marL="0" indent="0">
              <a:spcBef>
                <a:spcPts val="1200"/>
              </a:spcBef>
              <a:buNone/>
            </a:pPr>
            <a:endParaRPr lang="en-US" altLang="en-US" sz="2600" dirty="0" smtClean="0"/>
          </a:p>
          <a:p>
            <a:pPr marL="0" indent="0">
              <a:spcBef>
                <a:spcPts val="1200"/>
              </a:spcBef>
              <a:buNone/>
            </a:pPr>
            <a:endParaRPr lang="en-GB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5553236"/>
            <a:ext cx="472173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b="1" dirty="0" smtClean="0">
                <a:latin typeface="+mj-lt"/>
              </a:rPr>
              <a:t>[1]</a:t>
            </a:r>
          </a:p>
        </p:txBody>
      </p:sp>
      <p:pic>
        <p:nvPicPr>
          <p:cNvPr id="18" name="Picture 3" descr="Εξώφυλλο του βιβλίου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020" y="1844824"/>
            <a:ext cx="2949628" cy="406845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16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Προβολή έργων του Νταλί (1/2)</a:t>
            </a:r>
            <a:endParaRPr lang="el-GR" dirty="0"/>
          </a:p>
        </p:txBody>
      </p:sp>
      <p:pic>
        <p:nvPicPr>
          <p:cNvPr id="5" name="4 - Θέση περιεχομένου" descr="Νταλί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0" y="1600200"/>
            <a:ext cx="3061680" cy="4525963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4748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Συζήτηση για το</a:t>
            </a:r>
            <a:r>
              <a:rPr lang="el-GR" dirty="0"/>
              <a:t>ν</a:t>
            </a:r>
            <a:r>
              <a:rPr lang="el-GR" dirty="0" smtClean="0"/>
              <a:t> </a:t>
            </a:r>
            <a:r>
              <a:rPr lang="el-GR" dirty="0" smtClean="0">
                <a:hlinkClick r:id="rId4" tooltip="Salvador Dali"/>
              </a:rPr>
              <a:t>Νταλί </a:t>
            </a:r>
            <a:r>
              <a:rPr lang="el-GR" dirty="0" smtClean="0"/>
              <a:t>και τα έργα του.</a:t>
            </a:r>
            <a:endParaRPr lang="el-GR" dirty="0"/>
          </a:p>
        </p:txBody>
      </p:sp>
      <p:pic>
        <p:nvPicPr>
          <p:cNvPr id="1026" name="Picture 2" descr="Dali Elepha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21924"/>
            <a:ext cx="4032448" cy="306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16251" y="2661884"/>
            <a:ext cx="472173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b="1" dirty="0" smtClean="0">
                <a:latin typeface="+mj-lt"/>
              </a:rPr>
              <a:t>[</a:t>
            </a:r>
            <a:r>
              <a:rPr lang="en-US" b="1" dirty="0" smtClean="0">
                <a:latin typeface="+mj-lt"/>
              </a:rPr>
              <a:t>2</a:t>
            </a:r>
            <a:r>
              <a:rPr lang="el-GR" b="1" dirty="0" smtClean="0">
                <a:latin typeface="+mj-lt"/>
              </a:rPr>
              <a:t>]</a:t>
            </a:r>
            <a:endParaRPr lang="el-GR" b="1" dirty="0" smtClean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991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Εικαστική δραστηριότητα</a:t>
            </a:r>
            <a:r>
              <a:rPr lang="en-US" dirty="0" smtClean="0"/>
              <a:t>: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Τα ζώα του Νταλί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186808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Τα παιδιά ζωγράφισαν ζώα, αλλά και ανθρώπους, με ψηλόλιγνα πόδια, όπως δηλαδή ακριβώς θα άρεσε στο Νταλί. </a:t>
            </a:r>
            <a:endParaRPr lang="el-GR" dirty="0"/>
          </a:p>
        </p:txBody>
      </p:sp>
      <p:pic>
        <p:nvPicPr>
          <p:cNvPr id="6" name="Content Placeholder 3" descr="Παιδική ζωγραφιά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8024" y="1772816"/>
            <a:ext cx="3747211" cy="439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Κατασκευή: Τα ζώα του Νταλί (1/3)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600" dirty="0" smtClean="0"/>
              <a:t>Αφού τα παιδιά παρατήρησαν ότι στον Νταλί αρέσει να ζωγραφίζει ελέφαντες με μακριά πόδια, κατασκευάζουν, με τον δικό του τρόπο, τα αγαπημένα μας ζώα.</a:t>
            </a:r>
          </a:p>
          <a:p>
            <a:pPr marL="0" indent="0">
              <a:buNone/>
            </a:pPr>
            <a:r>
              <a:rPr lang="el-GR" sz="2600" b="1" dirty="0" smtClean="0"/>
              <a:t>Υλικά</a:t>
            </a:r>
            <a:r>
              <a:rPr lang="el-GR" sz="2600" dirty="0"/>
              <a:t>: </a:t>
            </a:r>
            <a:endParaRPr lang="el-GR" sz="2600" dirty="0" smtClean="0"/>
          </a:p>
          <a:p>
            <a:r>
              <a:rPr lang="el-GR" sz="2600" dirty="0" smtClean="0"/>
              <a:t>Πλαστικά καλαμάκια, </a:t>
            </a:r>
          </a:p>
          <a:p>
            <a:r>
              <a:rPr lang="el-GR" sz="2600" dirty="0" smtClean="0"/>
              <a:t>Χαρτόνι,</a:t>
            </a:r>
          </a:p>
          <a:p>
            <a:r>
              <a:rPr lang="el-GR" sz="2600" dirty="0" err="1" smtClean="0"/>
              <a:t>Λαδοπαστέλ</a:t>
            </a:r>
            <a:r>
              <a:rPr lang="el-GR" sz="2600" dirty="0" smtClean="0"/>
              <a:t>.</a:t>
            </a:r>
            <a:endParaRPr lang="el-GR" sz="2600" dirty="0"/>
          </a:p>
          <a:p>
            <a:pPr marL="0" indent="0">
              <a:buNone/>
            </a:pPr>
            <a:r>
              <a:rPr lang="el-GR" sz="2600" dirty="0" smtClean="0"/>
              <a:t/>
            </a:r>
            <a:br>
              <a:rPr lang="el-GR" sz="2600" dirty="0" smtClean="0"/>
            </a:br>
            <a:endParaRPr lang="el-GR" sz="2600" dirty="0"/>
          </a:p>
        </p:txBody>
      </p:sp>
      <p:pic>
        <p:nvPicPr>
          <p:cNvPr id="7" name="9 - Θέση περιεχομένου" descr="τα παιδιά δημιουργούν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672247" y="2104617"/>
            <a:ext cx="4320480" cy="3512862"/>
          </a:xfrm>
        </p:spPr>
      </p:pic>
    </p:spTree>
    <p:extLst>
      <p:ext uri="{BB962C8B-B14F-4D97-AF65-F5344CB8AC3E}">
        <p14:creationId xmlns:p14="http://schemas.microsoft.com/office/powerpoint/2010/main" val="27890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Κατασκευή: Τα ζώα του Νταλί (2/3)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Τα παιδιά ζωγράφισαν και έκοψαν διάφορα ζώα.</a:t>
            </a:r>
          </a:p>
          <a:p>
            <a:pPr marL="0" indent="0">
              <a:buNone/>
            </a:pPr>
            <a:r>
              <a:rPr lang="el-GR" dirty="0" smtClean="0"/>
              <a:t>Μετά συρράψαμε τα καλαμάκια σε θέση ποδιών, και τα ζώα, αλά Νταλί, ήταν </a:t>
            </a:r>
            <a:r>
              <a:rPr lang="el-GR" dirty="0"/>
              <a:t>έτοιμα.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Τα κρεμάσαμε και στολίσαμε την τάξη.</a:t>
            </a:r>
            <a:endParaRPr lang="el-GR" dirty="0"/>
          </a:p>
          <a:p>
            <a:endParaRPr lang="el-GR" dirty="0"/>
          </a:p>
        </p:txBody>
      </p:sp>
      <p:pic>
        <p:nvPicPr>
          <p:cNvPr id="6" name="6 - Θέση περιεχομένου" descr="οι κατασκευές των παιδιών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8024" y="1772816"/>
            <a:ext cx="3836626" cy="3488349"/>
          </a:xfrm>
        </p:spPr>
      </p:pic>
    </p:spTree>
    <p:extLst>
      <p:ext uri="{BB962C8B-B14F-4D97-AF65-F5344CB8AC3E}">
        <p14:creationId xmlns:p14="http://schemas.microsoft.com/office/powerpoint/2010/main" val="15818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Κατασκευή: Τα ζώα του Νταλί (3/3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18434" name="Picture 2" descr="οι κατασκευές των παιδιώ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201" y="1557338"/>
            <a:ext cx="677829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361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Προβολή βίντεο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Αφού προβάλλαμε το </a:t>
            </a:r>
            <a:r>
              <a:rPr lang="el-GR" dirty="0" smtClean="0">
                <a:hlinkClick r:id="rId3"/>
              </a:rPr>
              <a:t>βίντεο </a:t>
            </a:r>
            <a:r>
              <a:rPr lang="el-GR" dirty="0" smtClean="0"/>
              <a:t>με τίτλο </a:t>
            </a:r>
            <a:r>
              <a:rPr lang="en-US" dirty="0" smtClean="0"/>
              <a:t>“Destino” </a:t>
            </a:r>
            <a:r>
              <a:rPr lang="el-GR" dirty="0" smtClean="0"/>
              <a:t>συνεργασία του Σαλβαδόρ Νταλί με τον Γουώλτ Ντίσνεϋ, συζητήσαμε τις εντυπώσεις των παιδιών. </a:t>
            </a:r>
          </a:p>
        </p:txBody>
      </p:sp>
      <p:pic>
        <p:nvPicPr>
          <p:cNvPr id="7" name="6 - Θέση περιεχομένου" descr="destino-disney-dali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2000240"/>
            <a:ext cx="4038600" cy="2524125"/>
          </a:xfrm>
        </p:spPr>
      </p:pic>
      <p:sp>
        <p:nvSpPr>
          <p:cNvPr id="6" name="TextBox 5"/>
          <p:cNvSpPr txBox="1"/>
          <p:nvPr/>
        </p:nvSpPr>
        <p:spPr>
          <a:xfrm>
            <a:off x="8244408" y="4653136"/>
            <a:ext cx="472173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b="1" dirty="0" smtClean="0">
                <a:latin typeface="+mj-lt"/>
              </a:rPr>
              <a:t>[</a:t>
            </a:r>
            <a:r>
              <a:rPr lang="en-US" b="1" dirty="0" smtClean="0">
                <a:latin typeface="+mj-lt"/>
              </a:rPr>
              <a:t>3</a:t>
            </a:r>
            <a:r>
              <a:rPr lang="el-GR" b="1" dirty="0" smtClean="0">
                <a:latin typeface="+mj-lt"/>
              </a:rPr>
              <a:t>]</a:t>
            </a:r>
            <a:endParaRPr lang="el-GR" b="1" dirty="0" smtClean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584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Ανάγνωση βιβλίου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dirty="0" smtClean="0"/>
              <a:t>Όταν αργότερα διαβάσαμε το βιβλίο «Τα κόκκινα ξυλοπόδαρα», προσπαθήσαμε να ανακαλύψουμε εικόνες που «θα άρεσαν στον Νταλί». </a:t>
            </a:r>
          </a:p>
          <a:p>
            <a:pPr marL="0" indent="0">
              <a:buNone/>
            </a:pPr>
            <a:r>
              <a:rPr lang="el-GR" dirty="0" smtClean="0"/>
              <a:t>Τα παιδιά θεώρησαν ότι στο</a:t>
            </a:r>
            <a:r>
              <a:rPr lang="el-GR" dirty="0"/>
              <a:t>ν</a:t>
            </a:r>
            <a:r>
              <a:rPr lang="el-GR" dirty="0" smtClean="0"/>
              <a:t> Νταλί αρέσουν τα ξυλοπόδαρα. </a:t>
            </a:r>
            <a:endParaRPr lang="el-GR" dirty="0"/>
          </a:p>
        </p:txBody>
      </p:sp>
      <p:pic>
        <p:nvPicPr>
          <p:cNvPr id="6" name="Content Placeholder 8" descr="η νηπιαγωγός διαβάζει το βιβλίο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4038600" cy="2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369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6"/>
  <p:tag name="ZHAW.ACCESSIBILITYADDIN.CHECKTIMEDATE" val="17/1/2017 1:55:40 μμ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ZHAW.ACCESSIBILITYADDIN.READINGORDER" val="2,3,2056,6,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0242,10243,3,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7,5,18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5,4,1026,6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7,6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ZHAW.ACCESSIBILITYADDIN.READINGORDER" val="2,3,7,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6A7BDA99-B328-474C-B0D5-AEC5F5303EBA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2941</TotalTime>
  <Words>597</Words>
  <Application>Microsoft Office PowerPoint</Application>
  <PresentationFormat>On-screen Show (4:3)</PresentationFormat>
  <Paragraphs>74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Θέμα του Office</vt:lpstr>
      <vt:lpstr>Το Εικονογραφημένο Βιβλίο στην Προσχολική Εκπαίδευση</vt:lpstr>
      <vt:lpstr>Διδακτική Πρακτική</vt:lpstr>
      <vt:lpstr>Προβολή έργων του Νταλί (1/2)</vt:lpstr>
      <vt:lpstr>Εικαστική δραστηριότητα:  Τα ζώα του Νταλί</vt:lpstr>
      <vt:lpstr>Κατασκευή: Τα ζώα του Νταλί (1/3)</vt:lpstr>
      <vt:lpstr>Κατασκευή: Τα ζώα του Νταλί (2/3) </vt:lpstr>
      <vt:lpstr>Κατασκευή: Τα ζώα του Νταλί (3/3)</vt:lpstr>
      <vt:lpstr>Προβολή βίντεο</vt:lpstr>
      <vt:lpstr>Ανάγνωση βιβλίου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κόκκινα ξυλοπόδαρα</dc:title>
  <dc:subject>Το Εικονογραφημένο Βιβλίο στην Προσχολική Εκπαίδευση</dc:subject>
  <dc:creator>Αγγελική Γιαννικοπούλου</dc:creator>
  <cp:lastModifiedBy>takis81 mark</cp:lastModifiedBy>
  <cp:revision>307</cp:revision>
  <dcterms:created xsi:type="dcterms:W3CDTF">2012-09-06T09:03:05Z</dcterms:created>
  <dcterms:modified xsi:type="dcterms:W3CDTF">2017-01-17T11:56:17Z</dcterms:modified>
  <cp:category>Ζωγραφική και Εικονογραφημένο Βιβλίο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48D6367A-068E-49CD-898C-DB9748BADC41</vt:lpwstr>
  </property>
  <property fmtid="{D5CDD505-2E9C-101B-9397-08002B2CF9AE}" pid="3" name="ArticulatePath">
    <vt:lpwstr>New</vt:lpwstr>
  </property>
</Properties>
</file>