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2"/>
  </p:sldMasterIdLst>
  <p:notesMasterIdLst>
    <p:notesMasterId r:id="rId33"/>
  </p:notesMasterIdLst>
  <p:handoutMasterIdLst>
    <p:handoutMasterId r:id="rId34"/>
  </p:handoutMasterIdLst>
  <p:sldIdLst>
    <p:sldId id="292" r:id="rId3"/>
    <p:sldId id="323" r:id="rId4"/>
    <p:sldId id="324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5" r:id="rId19"/>
    <p:sldId id="326" r:id="rId20"/>
    <p:sldId id="321" r:id="rId21"/>
    <p:sldId id="327" r:id="rId22"/>
    <p:sldId id="322" r:id="rId23"/>
    <p:sldId id="328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29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35" autoAdjust="0"/>
    <p:restoredTop sz="94679" autoAdjust="0"/>
  </p:normalViewPr>
  <p:slideViewPr>
    <p:cSldViewPr showGuides="1">
      <p:cViewPr varScale="1">
        <p:scale>
          <a:sx n="70" d="100"/>
          <a:sy n="70" d="100"/>
        </p:scale>
        <p:origin x="306" y="84"/>
      </p:cViewPr>
      <p:guideLst>
        <p:guide orient="horz" pos="2432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74FBCE-5254-469D-B221-094E2F9DBF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37385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επεξεργασία των στυλ κειμένου στο υπόδειγμα</a:t>
            </a:r>
          </a:p>
          <a:p>
            <a:pPr lvl="1"/>
            <a:r>
              <a:rPr lang="el-GR" noProof="0" smtClean="0"/>
              <a:t>Δεύτερο επίπεδο</a:t>
            </a:r>
          </a:p>
          <a:p>
            <a:pPr lvl="2"/>
            <a:r>
              <a:rPr lang="el-GR" noProof="0" smtClean="0"/>
              <a:t>Τρίτο επίπεδο</a:t>
            </a:r>
          </a:p>
          <a:p>
            <a:pPr lvl="3"/>
            <a:r>
              <a:rPr lang="el-GR" noProof="0" smtClean="0"/>
              <a:t>Τέταρτο επίπεδο</a:t>
            </a:r>
          </a:p>
          <a:p>
            <a:pPr lvl="4"/>
            <a:r>
              <a:rPr lang="el-GR" noProof="0" smtClean="0"/>
              <a:t>Πέμπτο επίπεδο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77E60DF-347A-4ECD-8CCA-AF35A6BA6C1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4635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Θέση σημειώσεων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6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Θέση σημειώσεων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l-GR" altLang="el-GR" smtClean="0"/>
          </a:p>
        </p:txBody>
      </p:sp>
      <p:sp>
        <p:nvSpPr>
          <p:cNvPr id="6042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9DBD623-2513-4AD0-AF6F-160A32DA6252}" type="slidenum">
              <a:rPr lang="el-GR" altLang="el-GR" smtClean="0">
                <a:latin typeface="Times New Roman" panose="02020603050405020304" pitchFamily="18" charset="0"/>
              </a:rPr>
              <a:pPr/>
              <a:t>24</a:t>
            </a:fld>
            <a:endParaRPr lang="el-GR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AF7DFA-D67B-4DBE-B360-9828693EFC06}" type="slidenum">
              <a:rPr lang="el-GR" altLang="el-GR" smtClean="0">
                <a:latin typeface="Times New Roman" panose="02020603050405020304" pitchFamily="18" charset="0"/>
              </a:rPr>
              <a:pPr/>
              <a:t>25</a:t>
            </a:fld>
            <a:endParaRPr lang="el-GR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3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5E6DD4-9525-42CF-9BAD-F6410158E92D}" type="slidenum">
              <a:rPr lang="el-GR" altLang="el-GR" smtClean="0">
                <a:latin typeface="Times New Roman" panose="02020603050405020304" pitchFamily="18" charset="0"/>
              </a:rPr>
              <a:pPr/>
              <a:t>26</a:t>
            </a:fld>
            <a:endParaRPr lang="el-GR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5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7C587A-41FD-425A-8E3D-3FDC24C05D63}" type="slidenum">
              <a:rPr lang="el-GR" altLang="el-GR" smtClean="0">
                <a:latin typeface="Times New Roman" panose="02020603050405020304" pitchFamily="18" charset="0"/>
              </a:rPr>
              <a:pPr/>
              <a:t>27</a:t>
            </a:fld>
            <a:endParaRPr lang="el-GR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1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17656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586325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F202287-FBA4-46C1-B7EB-4AA4FD48BA27}" type="slidenum">
              <a:rPr lang="el-GR" altLang="el-GR" smtClean="0">
                <a:latin typeface="Times New Roman" panose="02020603050405020304" pitchFamily="18" charset="0"/>
              </a:rPr>
              <a:pPr/>
              <a:t>30</a:t>
            </a:fld>
            <a:endParaRPr lang="el-GR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5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9850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5525" y="6442075"/>
            <a:ext cx="431800" cy="26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8D8D9AF-ABEB-4DB2-A9A7-7565346C194D}" type="slidenum">
              <a:rPr lang="el-GR" smtClean="0">
                <a:solidFill>
                  <a:srgbClr val="5075BC"/>
                </a:solidFill>
              </a:rPr>
              <a:pPr algn="ctr">
                <a:defRPr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750" y="6442075"/>
            <a:ext cx="7993063" cy="268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1: Υλοποίηση Ολοκληρωμένων Ψηφιακών Κυκλωμάτων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254750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44685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7397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 descr="[DECORATIVE]"/>
          <p:cNvSpPr txBox="1">
            <a:spLocks/>
          </p:cNvSpPr>
          <p:nvPr/>
        </p:nvSpPr>
        <p:spPr>
          <a:xfrm>
            <a:off x="8645525" y="6442075"/>
            <a:ext cx="431800" cy="26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7891D65-4FD5-4C9E-8125-9533E90E911E}" type="slidenum">
              <a:rPr lang="el-GR" smtClean="0">
                <a:solidFill>
                  <a:srgbClr val="5075BC"/>
                </a:solidFill>
              </a:rPr>
              <a:pPr algn="ctr">
                <a:defRPr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/>
        </p:nvSpPr>
        <p:spPr bwMode="auto">
          <a:xfrm>
            <a:off x="539750" y="6442075"/>
            <a:ext cx="7993063" cy="268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1: Υλοποίηση Ολοκληρωμένων Ψηφιακών Κυκλωμάτων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254750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4460940"/>
      </p:ext>
    </p:extLst>
  </p:cSld>
  <p:clrMapOvr>
    <a:masterClrMapping/>
  </p:clrMapOvr>
  <p:transition/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6709680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5525" y="6442075"/>
            <a:ext cx="431800" cy="26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D3FB25A-BBC0-4EA0-8774-A73A77F43FCC}" type="slidenum">
              <a:rPr lang="el-GR" smtClean="0">
                <a:solidFill>
                  <a:srgbClr val="5075BC"/>
                </a:solidFill>
              </a:rPr>
              <a:pPr algn="ctr">
                <a:defRPr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/>
        </p:nvSpPr>
        <p:spPr bwMode="auto">
          <a:xfrm>
            <a:off x="539750" y="6442075"/>
            <a:ext cx="7993063" cy="268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1: Υλοποίηση Ολοκληρωμένων Ψηφιακών Κυκλωμάτων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254750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251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5" descr="[DECORATIVE]"/>
          <p:cNvSpPr txBox="1">
            <a:spLocks/>
          </p:cNvSpPr>
          <p:nvPr/>
        </p:nvSpPr>
        <p:spPr>
          <a:xfrm>
            <a:off x="8645525" y="6442075"/>
            <a:ext cx="431800" cy="26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7B698D3-8E7C-4045-8180-E1488241FE80}" type="slidenum">
              <a:rPr lang="el-GR" smtClean="0">
                <a:solidFill>
                  <a:srgbClr val="5075BC"/>
                </a:solidFill>
              </a:rPr>
              <a:pPr algn="ctr">
                <a:defRPr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 descr="[DECORATIVE]"/>
          <p:cNvSpPr txBox="1">
            <a:spLocks/>
          </p:cNvSpPr>
          <p:nvPr/>
        </p:nvSpPr>
        <p:spPr bwMode="auto">
          <a:xfrm>
            <a:off x="539750" y="6442075"/>
            <a:ext cx="7993063" cy="268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1: Υλοποίηση Ολοκληρωμένων Ψηφιακών Κυκλωμάτων</a:t>
            </a:r>
          </a:p>
        </p:txBody>
      </p:sp>
      <p:pic>
        <p:nvPicPr>
          <p:cNvPr id="9" name="Picture 8" descr="[DECORATIVE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254750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5798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5" descr="[DECORATIVE]"/>
          <p:cNvSpPr txBox="1">
            <a:spLocks/>
          </p:cNvSpPr>
          <p:nvPr/>
        </p:nvSpPr>
        <p:spPr>
          <a:xfrm>
            <a:off x="8645525" y="6442075"/>
            <a:ext cx="431800" cy="26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5F80DA4-E160-44DA-A325-2676CE6E8689}" type="slidenum">
              <a:rPr lang="el-GR" smtClean="0">
                <a:solidFill>
                  <a:srgbClr val="5075BC"/>
                </a:solidFill>
              </a:rPr>
              <a:pPr algn="ctr">
                <a:defRPr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 descr="[DECORATIVE]"/>
          <p:cNvSpPr txBox="1">
            <a:spLocks/>
          </p:cNvSpPr>
          <p:nvPr/>
        </p:nvSpPr>
        <p:spPr bwMode="auto">
          <a:xfrm>
            <a:off x="539750" y="6442075"/>
            <a:ext cx="7993063" cy="268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1: Υλοποίηση Ολοκληρωμένων Ψηφιακών Κυκλωμάτων</a:t>
            </a:r>
          </a:p>
        </p:txBody>
      </p:sp>
      <p:pic>
        <p:nvPicPr>
          <p:cNvPr id="5" name="Picture 4" descr="[DECORATIVE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254750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50612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848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5525" y="6442075"/>
            <a:ext cx="431800" cy="26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8A2BF11-534B-4370-A747-A6DA54A50663}" type="slidenum">
              <a:rPr lang="el-GR" smtClean="0">
                <a:solidFill>
                  <a:srgbClr val="5075BC"/>
                </a:solidFill>
              </a:rPr>
              <a:pPr algn="ctr">
                <a:defRPr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/>
        </p:nvSpPr>
        <p:spPr bwMode="auto">
          <a:xfrm>
            <a:off x="539750" y="6442075"/>
            <a:ext cx="7993063" cy="268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1: Υλοποίηση Ολοκληρωμένων Ψηφιακών Κυκλωμάτων</a:t>
            </a:r>
          </a:p>
        </p:txBody>
      </p:sp>
      <p:pic>
        <p:nvPicPr>
          <p:cNvPr id="8" name="Picture 7" descr="[DECORATIVE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254750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61850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5525" y="6442075"/>
            <a:ext cx="431800" cy="26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AD41766-3C87-4F03-95EB-E8E6D6464939}" type="slidenum">
              <a:rPr lang="el-GR" smtClean="0">
                <a:solidFill>
                  <a:srgbClr val="5075BC"/>
                </a:solidFill>
              </a:rPr>
              <a:pPr algn="ctr">
                <a:defRPr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750" y="6442075"/>
            <a:ext cx="7993063" cy="268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1: Υλοποίηση Ολοκληρωμένων Ψηφιακών Κυκλωμάτων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254750"/>
            <a:ext cx="43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10045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hyperlink" Target="http://opencourses.uoa.gr/courses/DI102/" TargetMode="External"/><Relationship Id="rId4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8.xml"/><Relationship Id="rId7" Type="http://schemas.openxmlformats.org/officeDocument/2006/relationships/hyperlink" Target="%5b1%5d%20http:/creativecommons.org/licenses/by-nc-sa/4.0/" TargetMode="Externa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1481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Τίτλος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006600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 dirty="0">
                <a:solidFill>
                  <a:srgbClr val="5075BC"/>
                </a:solidFill>
              </a:rPr>
              <a:t>Σχεδίαση CMOS Ψηφιακών Ολοκληρωμένων Κυκλωμάτων</a:t>
            </a:r>
          </a:p>
        </p:txBody>
      </p:sp>
      <p:sp>
        <p:nvSpPr>
          <p:cNvPr id="15364" name="Υπότιτλος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82625" y="3562350"/>
            <a:ext cx="7775575" cy="2997200"/>
          </a:xfrm>
        </p:spPr>
        <p:txBody>
          <a:bodyPr/>
          <a:lstStyle/>
          <a:p>
            <a:pPr eaLnBrk="1" hangingPunct="1"/>
            <a:r>
              <a:rPr lang="el-GR" altLang="el-GR" sz="2800" dirty="0">
                <a:solidFill>
                  <a:srgbClr val="5075BC"/>
                </a:solidFill>
              </a:rPr>
              <a:t>Ενότητα </a:t>
            </a:r>
            <a:r>
              <a:rPr lang="el-GR" altLang="el-GR" sz="2800" dirty="0" smtClean="0">
                <a:solidFill>
                  <a:srgbClr val="5075BC"/>
                </a:solidFill>
              </a:rPr>
              <a:t>1: </a:t>
            </a:r>
            <a:r>
              <a:rPr lang="el-GR" altLang="el-GR" sz="2800" dirty="0"/>
              <a:t>Υλοποίηση Ολοκληρωμένων Ψηφιακών </a:t>
            </a:r>
            <a:r>
              <a:rPr lang="el-GR" altLang="el-GR" sz="2800" dirty="0" smtClean="0"/>
              <a:t>Κυκλωμάτων</a:t>
            </a:r>
            <a:endParaRPr lang="en-US" altLang="el-GR" sz="2800" dirty="0" smtClean="0"/>
          </a:p>
          <a:p>
            <a:pPr eaLnBrk="1" hangingPunct="1"/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Αγγελική </a:t>
            </a:r>
            <a:r>
              <a:rPr lang="el-GR" altLang="el-GR" sz="2800" dirty="0" err="1" smtClean="0"/>
              <a:t>Αραπογιάννη</a:t>
            </a:r>
            <a:endParaRPr lang="en-US" altLang="el-GR" sz="2800" dirty="0" smtClean="0"/>
          </a:p>
          <a:p>
            <a:pPr eaLnBrk="1" hangingPunct="1"/>
            <a:r>
              <a:rPr lang="el-GR" altLang="el-GR" sz="2800" dirty="0"/>
              <a:t>Σχολή Θετικών </a:t>
            </a:r>
            <a:r>
              <a:rPr lang="el-GR" altLang="el-GR" sz="2800" dirty="0" smtClean="0"/>
              <a:t>Επιστημών</a:t>
            </a:r>
            <a:endParaRPr lang="en-US" altLang="el-GR" sz="2800" dirty="0" smtClean="0"/>
          </a:p>
          <a:p>
            <a:pPr eaLnBrk="1" hangingPunct="1"/>
            <a:r>
              <a:rPr lang="el-GR" altLang="el-GR" sz="2800" dirty="0" smtClean="0"/>
              <a:t>Τμήμα Πληροφορικής και Τηλεπικοινωνιών</a:t>
            </a:r>
          </a:p>
          <a:p>
            <a:pPr eaLnBrk="1" hangingPunct="1"/>
            <a:endParaRPr lang="el-GR" altLang="el-GR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 smtClean="0"/>
              <a:t>Ολοκληρωμένο </a:t>
            </a:r>
            <a:r>
              <a:rPr lang="en-US" dirty="0" smtClean="0"/>
              <a:t>FPGA</a:t>
            </a:r>
            <a:endParaRPr lang="el-GR" dirty="0"/>
          </a:p>
        </p:txBody>
      </p:sp>
      <p:pic>
        <p:nvPicPr>
          <p:cNvPr id="7" name="Content Placeholder 6" descr="Εικόνα ολοκληρωμένου FPG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6128" y="1417638"/>
            <a:ext cx="5189071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047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of gates/gate array</a:t>
            </a:r>
            <a:endParaRPr lang="el-GR" dirty="0"/>
          </a:p>
        </p:txBody>
      </p:sp>
      <p:pic>
        <p:nvPicPr>
          <p:cNvPr id="7" name="Content Placeholder 6" descr="GA Chip structure 6 rows / SOG Chip Stracture 12 row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178" y="1417638"/>
            <a:ext cx="680306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190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 smtClean="0"/>
              <a:t>Σχεδίαση με δομικά κύτταρα (</a:t>
            </a:r>
            <a:r>
              <a:rPr lang="en-US" dirty="0" smtClean="0"/>
              <a:t>standard cells)</a:t>
            </a:r>
            <a:endParaRPr lang="el-GR" dirty="0"/>
          </a:p>
        </p:txBody>
      </p:sp>
      <p:pic>
        <p:nvPicPr>
          <p:cNvPr id="7" name="Content Placeholder 6" descr="Standard cell row&#10;4 row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550" y="1587572"/>
            <a:ext cx="8229600" cy="44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939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 smtClean="0"/>
              <a:t>Δομικά κύτταρα (</a:t>
            </a:r>
            <a:r>
              <a:rPr lang="en-US" dirty="0" smtClean="0"/>
              <a:t>standard cells)</a:t>
            </a:r>
            <a:endParaRPr lang="el-GR" dirty="0"/>
          </a:p>
        </p:txBody>
      </p:sp>
      <p:pic>
        <p:nvPicPr>
          <p:cNvPr id="7" name="Content Placeholder 6" descr="Standard Cell Row και ένα Standard Cell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1446" y="1520825"/>
            <a:ext cx="76811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943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4000" dirty="0" smtClean="0"/>
              <a:t>Πλήρως ελεύθερη σχεδίαση (</a:t>
            </a:r>
            <a:r>
              <a:rPr lang="el-GR" sz="4000" dirty="0" err="1" smtClean="0"/>
              <a:t>full</a:t>
            </a:r>
            <a:r>
              <a:rPr lang="el-GR" sz="4000" dirty="0" smtClean="0"/>
              <a:t> </a:t>
            </a:r>
            <a:r>
              <a:rPr lang="el-GR" sz="4000" dirty="0" err="1" smtClean="0"/>
              <a:t>custom</a:t>
            </a:r>
            <a:r>
              <a:rPr lang="el-GR" sz="4000" dirty="0" smtClean="0"/>
              <a:t>)</a:t>
            </a:r>
            <a:endParaRPr lang="el-GR" sz="4000" dirty="0"/>
          </a:p>
        </p:txBody>
      </p:sp>
      <p:pic>
        <p:nvPicPr>
          <p:cNvPr id="6" name="Content Placeholder 5" descr="Δομικά κύτταρα των πυλών NOT και NAN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5243" y="1557338"/>
            <a:ext cx="7286213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659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 smtClean="0"/>
              <a:t>Πλήρης εικόνα ολοκληρωμένου</a:t>
            </a:r>
            <a:endParaRPr lang="el-GR" dirty="0"/>
          </a:p>
        </p:txBody>
      </p:sp>
      <p:pic>
        <p:nvPicPr>
          <p:cNvPr id="9" name="Content Placeholder 8" descr="Φωτογραφία ολοκλρωμένου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9479" y="1557338"/>
            <a:ext cx="4617742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1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 smtClean="0"/>
              <a:t>Ποιότητα σχεδίασης</a:t>
            </a:r>
            <a:r>
              <a:rPr lang="en-US" dirty="0" smtClean="0"/>
              <a:t> (</a:t>
            </a:r>
            <a:r>
              <a:rPr lang="el-GR" dirty="0" smtClean="0"/>
              <a:t>1</a:t>
            </a:r>
            <a:r>
              <a:rPr lang="en-US" dirty="0" smtClean="0"/>
              <a:t>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Achieve specifications (Static &amp; Dynamic)</a:t>
            </a:r>
          </a:p>
          <a:p>
            <a:r>
              <a:rPr lang="en-US" sz="2800" dirty="0" smtClean="0"/>
              <a:t>Die size</a:t>
            </a:r>
          </a:p>
          <a:p>
            <a:r>
              <a:rPr lang="en-US" sz="2800" dirty="0" smtClean="0"/>
              <a:t>Power dissipation</a:t>
            </a:r>
          </a:p>
          <a:p>
            <a:r>
              <a:rPr lang="en-US" sz="2800" dirty="0" smtClean="0"/>
              <a:t>Testability</a:t>
            </a:r>
          </a:p>
          <a:p>
            <a:r>
              <a:rPr lang="en-US" sz="2800" dirty="0" smtClean="0"/>
              <a:t>Yield and manufacturability</a:t>
            </a:r>
          </a:p>
          <a:p>
            <a:r>
              <a:rPr lang="en-US" sz="2800" dirty="0" smtClean="0"/>
              <a:t>Reliability</a:t>
            </a:r>
          </a:p>
          <a:p>
            <a:r>
              <a:rPr lang="en-US" sz="2800" dirty="0" smtClean="0"/>
              <a:t>Technology </a:t>
            </a:r>
            <a:r>
              <a:rPr lang="en-US" sz="2800" dirty="0"/>
              <a:t>u</a:t>
            </a:r>
            <a:r>
              <a:rPr lang="en-US" sz="2800" dirty="0" smtClean="0"/>
              <a:t>pdatable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9561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/>
              <a:t>Ποιότητα σχεδίασης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από</a:t>
            </a:r>
            <a:r>
              <a:rPr lang="en-US" dirty="0" smtClean="0"/>
              <a:t> 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Testability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2000" dirty="0" smtClean="0"/>
              <a:t>Generation of good test vectors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2000" dirty="0" smtClean="0"/>
              <a:t>Availability of reliable test fixture at speed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2000" dirty="0" smtClean="0"/>
              <a:t>Design of testable chip</a:t>
            </a:r>
          </a:p>
          <a:p>
            <a:r>
              <a:rPr lang="en-US" sz="2400" dirty="0" smtClean="0"/>
              <a:t>Yield and manufacturability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2000" dirty="0" smtClean="0"/>
              <a:t>Functional yield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2000" dirty="0" smtClean="0"/>
              <a:t>Parametric yield</a:t>
            </a:r>
          </a:p>
        </p:txBody>
      </p:sp>
    </p:spTree>
    <p:extLst>
      <p:ext uri="{BB962C8B-B14F-4D97-AF65-F5344CB8AC3E}">
        <p14:creationId xmlns:p14="http://schemas.microsoft.com/office/powerpoint/2010/main" val="28618735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/>
              <a:t>Ποιότητα σχεδίασης</a:t>
            </a:r>
            <a:r>
              <a:rPr lang="en-US" dirty="0"/>
              <a:t> </a:t>
            </a:r>
            <a:r>
              <a:rPr lang="en-US" dirty="0" smtClean="0"/>
              <a:t>(3 </a:t>
            </a:r>
            <a:r>
              <a:rPr lang="el-GR" dirty="0" smtClean="0"/>
              <a:t>από</a:t>
            </a:r>
            <a:r>
              <a:rPr lang="en-US" dirty="0" smtClean="0"/>
              <a:t> 3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Reliability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2000" dirty="0"/>
              <a:t>Premature aging (Infant mortality)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2000" dirty="0"/>
              <a:t>ESD/EOS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2000" dirty="0" err="1"/>
              <a:t>Latchup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+"/>
            </a:pPr>
            <a:r>
              <a:rPr lang="en-US" sz="2000" dirty="0"/>
              <a:t>On-chip noise and crosstalk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2000" dirty="0"/>
              <a:t>Power and ground bouncing</a:t>
            </a:r>
          </a:p>
          <a:p>
            <a:r>
              <a:rPr lang="en-US" sz="2400" dirty="0"/>
              <a:t>Technology </a:t>
            </a:r>
            <a:r>
              <a:rPr lang="en-US" sz="2400" dirty="0" smtClean="0"/>
              <a:t>updatable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2000" dirty="0" smtClean="0"/>
              <a:t>Easily updated to new design rules</a:t>
            </a:r>
            <a:endParaRPr lang="en-US" sz="2000" dirty="0"/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9409979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 smtClean="0"/>
              <a:t>Πακετάρισμα (</a:t>
            </a:r>
            <a:r>
              <a:rPr lang="en-US" dirty="0" smtClean="0"/>
              <a:t>Packaging)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1</a:t>
            </a:r>
            <a:r>
              <a:rPr lang="en-US" dirty="0" smtClean="0"/>
              <a:t>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Dual in-line package (DIP)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Ceramic or plastic pin-through-hole (PTH)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Low cost, but large size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err="1" smtClean="0"/>
              <a:t>Ligh</a:t>
            </a:r>
            <a:r>
              <a:rPr lang="en-US" sz="2000" dirty="0" smtClean="0"/>
              <a:t> lead inductance (22-36 </a:t>
            </a:r>
            <a:r>
              <a:rPr lang="en-US" sz="2000" dirty="0" err="1" smtClean="0"/>
              <a:t>nH</a:t>
            </a:r>
            <a:r>
              <a:rPr lang="en-US" sz="2000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Max pin count usually 64</a:t>
            </a:r>
          </a:p>
          <a:p>
            <a:pPr marL="571500" indent="-514350"/>
            <a:r>
              <a:rPr lang="en-US" sz="2400" dirty="0" smtClean="0"/>
              <a:t>Pin Grid Array (PGA) Package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Ceramic or plastic pin-through-hole (PTH)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Higher pin count (100 – 400 pins)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Higher cost than DIP</a:t>
            </a:r>
          </a:p>
        </p:txBody>
      </p:sp>
    </p:spTree>
    <p:extLst>
      <p:ext uri="{BB962C8B-B14F-4D97-AF65-F5344CB8AC3E}">
        <p14:creationId xmlns:p14="http://schemas.microsoft.com/office/powerpoint/2010/main" val="18572830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3132348"/>
          </a:xfrm>
        </p:spPr>
        <p:txBody>
          <a:bodyPr/>
          <a:lstStyle/>
          <a:p>
            <a:r>
              <a:rPr lang="en-US" sz="2400" dirty="0"/>
              <a:t>“Principles of CMOS LLSI Design”, N. </a:t>
            </a:r>
            <a:r>
              <a:rPr lang="en-US" sz="2400" dirty="0" err="1"/>
              <a:t>Weste</a:t>
            </a:r>
            <a:r>
              <a:rPr lang="en-US" sz="2400" dirty="0"/>
              <a:t>, K. </a:t>
            </a:r>
            <a:r>
              <a:rPr lang="en-US" sz="2400" dirty="0" err="1"/>
              <a:t>Eshraghian</a:t>
            </a:r>
            <a:r>
              <a:rPr lang="en-US" sz="2400" dirty="0"/>
              <a:t>, Addison Wesley.</a:t>
            </a:r>
          </a:p>
          <a:p>
            <a:r>
              <a:rPr lang="en-US" sz="2400" dirty="0"/>
              <a:t>“CMOS VLSI Design”, N. </a:t>
            </a:r>
            <a:r>
              <a:rPr lang="en-US" sz="2400" dirty="0" err="1"/>
              <a:t>Weste</a:t>
            </a:r>
            <a:r>
              <a:rPr lang="en-US" sz="2400" dirty="0"/>
              <a:t>, D. Harris, Addison Wesley.</a:t>
            </a:r>
          </a:p>
          <a:p>
            <a:r>
              <a:rPr lang="en-US" sz="2400" dirty="0"/>
              <a:t>“CMOS Digital Integrated Circuits”, S-M. Kang, Y. </a:t>
            </a:r>
            <a:r>
              <a:rPr lang="en-US" sz="2400" dirty="0" err="1"/>
              <a:t>Leblebici</a:t>
            </a:r>
            <a:r>
              <a:rPr lang="en-US" sz="2400" dirty="0"/>
              <a:t>, </a:t>
            </a:r>
            <a:r>
              <a:rPr lang="en-US" sz="2400" dirty="0" err="1"/>
              <a:t>McGRAW-HILL</a:t>
            </a:r>
            <a:r>
              <a:rPr lang="en-US" sz="2400" dirty="0"/>
              <a:t>.</a:t>
            </a:r>
          </a:p>
          <a:p>
            <a:r>
              <a:rPr lang="en-US" sz="2400" dirty="0"/>
              <a:t>“Digital Integrated Circuits”, J. </a:t>
            </a:r>
            <a:r>
              <a:rPr lang="en-US" sz="2400" dirty="0" err="1"/>
              <a:t>Rabaey</a:t>
            </a:r>
            <a:r>
              <a:rPr lang="en-US" sz="2400" dirty="0"/>
              <a:t>, A. </a:t>
            </a:r>
            <a:r>
              <a:rPr lang="en-US" sz="2400" dirty="0" err="1"/>
              <a:t>Chandrakasan</a:t>
            </a:r>
            <a:r>
              <a:rPr lang="en-US" sz="2400" dirty="0"/>
              <a:t>, B. </a:t>
            </a:r>
            <a:r>
              <a:rPr lang="en-US" sz="2400" dirty="0" err="1"/>
              <a:t>Nokolic</a:t>
            </a:r>
            <a:r>
              <a:rPr lang="en-US" sz="2400" dirty="0"/>
              <a:t>, PEARSON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136441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/>
              <a:t>Πακετάρισμα (</a:t>
            </a:r>
            <a:r>
              <a:rPr lang="en-US" dirty="0"/>
              <a:t>Packaging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/>
            <a:endParaRPr lang="en-US" sz="2000" dirty="0"/>
          </a:p>
          <a:p>
            <a:pPr marL="571500" indent="-514350"/>
            <a:r>
              <a:rPr lang="en-US" sz="2400" dirty="0"/>
              <a:t>CHIP CARRIER PACKAGE (CCP)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Surface – mounted technology (SMT)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Leadless chip carrier supports high pin count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More efficient use of PCB area than DIP or </a:t>
            </a:r>
            <a:r>
              <a:rPr lang="en-US" sz="2000" dirty="0" smtClean="0"/>
              <a:t>PGA</a:t>
            </a:r>
          </a:p>
          <a:p>
            <a:pPr marL="571500" indent="-514350"/>
            <a:r>
              <a:rPr lang="en-US" sz="2400" dirty="0" smtClean="0"/>
              <a:t>MULTI-CHIP MODULE (MCM)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Multiple chips assembled on a common substrate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High performance applications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Most efficient use of PCB area</a:t>
            </a:r>
            <a:endParaRPr lang="en-US" sz="2000" dirty="0"/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040561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4000" dirty="0" smtClean="0"/>
              <a:t>Εργαλεία σχεδίασης (</a:t>
            </a:r>
            <a:r>
              <a:rPr lang="en-US" sz="4000" dirty="0" smtClean="0"/>
              <a:t>VLSI CAD TOOLS) (</a:t>
            </a:r>
            <a:r>
              <a:rPr lang="el-GR" sz="4000" dirty="0" smtClean="0"/>
              <a:t>1</a:t>
            </a:r>
            <a:r>
              <a:rPr lang="en-US" sz="4000" dirty="0" smtClean="0"/>
              <a:t> </a:t>
            </a:r>
            <a:r>
              <a:rPr lang="el-GR" sz="4000" dirty="0" smtClean="0"/>
              <a:t>από</a:t>
            </a:r>
            <a:r>
              <a:rPr lang="en-US" sz="4000" dirty="0" smtClean="0"/>
              <a:t> </a:t>
            </a:r>
            <a:r>
              <a:rPr lang="el-GR" sz="4000" dirty="0" smtClean="0"/>
              <a:t>2</a:t>
            </a:r>
            <a:r>
              <a:rPr lang="en-US" sz="4000" dirty="0" smtClean="0"/>
              <a:t>)</a:t>
            </a:r>
            <a:endParaRPr lang="el-GR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840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Categories of cad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High Level Synthesis (HDLs)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Logic Synthesis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Circuit Optimization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800" dirty="0" smtClean="0"/>
              <a:t>Transistor sizing for min delays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800" dirty="0" smtClean="0"/>
              <a:t>Process variations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800" dirty="0" smtClean="0"/>
              <a:t>Statistical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Layout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800" dirty="0" err="1" smtClean="0"/>
              <a:t>Floorplanning</a:t>
            </a:r>
            <a:endParaRPr lang="en-US" sz="1800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sz="1800" dirty="0" smtClean="0"/>
              <a:t>Place &amp; route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800" dirty="0" smtClean="0"/>
              <a:t>Module generation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800" dirty="0" smtClean="0"/>
              <a:t>Automatic cell placement and routing</a:t>
            </a:r>
          </a:p>
        </p:txBody>
      </p:sp>
    </p:spTree>
    <p:extLst>
      <p:ext uri="{BB962C8B-B14F-4D97-AF65-F5344CB8AC3E}">
        <p14:creationId xmlns:p14="http://schemas.microsoft.com/office/powerpoint/2010/main" val="248028574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sz="4000" dirty="0"/>
              <a:t>Εργαλεία σχεδίασης (</a:t>
            </a:r>
            <a:r>
              <a:rPr lang="en-US" sz="4000" dirty="0"/>
              <a:t>VLSI CAD TOOLS</a:t>
            </a:r>
            <a:r>
              <a:rPr lang="en-US" sz="4000" dirty="0" smtClean="0"/>
              <a:t>)</a:t>
            </a:r>
            <a:r>
              <a:rPr lang="el-GR" sz="4000" dirty="0" smtClean="0"/>
              <a:t> </a:t>
            </a:r>
            <a:r>
              <a:rPr lang="en-US" sz="4000" dirty="0" smtClean="0"/>
              <a:t>(</a:t>
            </a:r>
            <a:r>
              <a:rPr lang="el-GR" sz="4000" dirty="0" smtClean="0"/>
              <a:t>2</a:t>
            </a:r>
            <a:r>
              <a:rPr lang="en-US" sz="4000" dirty="0" smtClean="0"/>
              <a:t> </a:t>
            </a:r>
            <a:r>
              <a:rPr lang="el-GR" sz="4000" dirty="0" smtClean="0"/>
              <a:t>από</a:t>
            </a:r>
            <a:r>
              <a:rPr lang="en-US" sz="4000" dirty="0" smtClean="0"/>
              <a:t> </a:t>
            </a:r>
            <a:r>
              <a:rPr lang="el-GR" sz="4000" dirty="0" smtClean="0"/>
              <a:t>2</a:t>
            </a:r>
            <a:r>
              <a:rPr lang="en-US" sz="4000" dirty="0" smtClean="0"/>
              <a:t>)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 Extraction</a:t>
            </a:r>
          </a:p>
          <a:p>
            <a:r>
              <a:rPr lang="en-US" dirty="0" smtClean="0"/>
              <a:t>Simulation (SPICE for circuit-level simulation)</a:t>
            </a:r>
          </a:p>
          <a:p>
            <a:r>
              <a:rPr lang="en-US" dirty="0" smtClean="0"/>
              <a:t>Layout – Schematic Verification</a:t>
            </a:r>
          </a:p>
          <a:p>
            <a:r>
              <a:rPr lang="en-US" dirty="0" smtClean="0"/>
              <a:t>Design Rule Check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937138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Τέλος Ενότητας</a:t>
            </a:r>
          </a:p>
        </p:txBody>
      </p:sp>
      <p:sp>
        <p:nvSpPr>
          <p:cNvPr id="5837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pic>
        <p:nvPicPr>
          <p:cNvPr id="58372" name="7 - Εικόνα" descr="Άδειες χρήσης Creative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5827713"/>
            <a:ext cx="1581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5732463"/>
            <a:ext cx="32400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Χρηματοδότηση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l-GR" sz="2000" dirty="0" smtClean="0"/>
              <a:t>Το παρόν εκπαιδευτικό υλικό έχει αναπτυχθεί </a:t>
            </a:r>
            <a:r>
              <a:rPr lang="el-GR" altLang="el-GR" sz="2000" dirty="0" err="1" smtClean="0"/>
              <a:t>στ</a:t>
            </a:r>
            <a:r>
              <a:rPr lang="en-US" altLang="el-GR" sz="2000" dirty="0" smtClean="0"/>
              <a:t>o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πλαίσι</a:t>
            </a:r>
            <a:r>
              <a:rPr lang="en-US" altLang="el-GR" sz="2000" dirty="0" smtClean="0"/>
              <a:t>o</a:t>
            </a:r>
            <a:r>
              <a:rPr lang="el-GR" altLang="el-GR" sz="2000" dirty="0" smtClean="0"/>
              <a:t> του εκπαιδευτικού έργου του διδάσκοντα.</a:t>
            </a:r>
            <a:endParaRPr lang="en-US" altLang="el-GR" sz="2000" dirty="0" smtClean="0"/>
          </a:p>
          <a:p>
            <a:pPr eaLnBrk="1" hangingPunct="1"/>
            <a:r>
              <a:rPr lang="el-GR" altLang="el-GR" sz="2000" dirty="0" smtClean="0"/>
              <a:t>Το έργο «</a:t>
            </a:r>
            <a:r>
              <a:rPr lang="el-GR" altLang="el-GR" sz="2000" b="1" dirty="0" smtClean="0"/>
              <a:t>Ανοικτά Ακαδημαϊκά Μαθήματα στο Πανεπιστήμιο Αθηνών</a:t>
            </a:r>
            <a:r>
              <a:rPr lang="el-GR" altLang="el-GR" sz="2000" dirty="0" smtClean="0"/>
              <a:t>» έχει χρηματοδοτήσει μόνο την αναδιαμόρφωση του εκπαιδευτικού υλικού. </a:t>
            </a:r>
            <a:endParaRPr lang="en-US" altLang="el-GR" sz="2000" dirty="0" smtClean="0"/>
          </a:p>
          <a:p>
            <a:pPr eaLnBrk="1" hangingPunct="1"/>
            <a:r>
              <a:rPr lang="el-GR" alt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9396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l-GR" altLang="el-GR" sz="4400" dirty="0" smtClean="0"/>
              <a:t>Σημειώματα</a:t>
            </a:r>
          </a:p>
        </p:txBody>
      </p:sp>
      <p:sp>
        <p:nvSpPr>
          <p:cNvPr id="6144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Σημείωμα Ιστορικού Εκδόσεων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Έργου</a:t>
            </a:r>
          </a:p>
        </p:txBody>
      </p:sp>
      <p:sp>
        <p:nvSpPr>
          <p:cNvPr id="63491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4950" y="1557338"/>
            <a:ext cx="85852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l-GR" sz="2000" dirty="0" smtClean="0"/>
              <a:t>Το παρόν έργο αποτελεί την έκδοση 1.0.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Σημείωμα Αναφοράς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altLang="el-GR" sz="2000" dirty="0" err="1" smtClean="0"/>
              <a:t>Copyright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Εθνικόν</a:t>
            </a:r>
            <a:r>
              <a:rPr lang="el-GR" altLang="el-GR" sz="2000" dirty="0" smtClean="0"/>
              <a:t> και </a:t>
            </a:r>
            <a:r>
              <a:rPr lang="el-GR" altLang="el-GR" sz="2000" dirty="0" err="1" smtClean="0"/>
              <a:t>Καποδιστριακόν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Πανεπιστήμιον</a:t>
            </a:r>
            <a:r>
              <a:rPr lang="el-GR" altLang="el-GR" sz="2000" dirty="0" smtClean="0"/>
              <a:t> Αθηνών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Αραπογιάννη</a:t>
            </a:r>
            <a:r>
              <a:rPr lang="el-GR" altLang="el-GR" sz="2000" dirty="0" smtClean="0"/>
              <a:t> Αγγελική 2015. </a:t>
            </a:r>
            <a:r>
              <a:rPr lang="el-GR" altLang="el-GR" sz="2000" dirty="0"/>
              <a:t>«Σχεδίαση CMOS Ψηφιακών Ολοκληρωμένων </a:t>
            </a:r>
            <a:r>
              <a:rPr lang="el-GR" altLang="el-GR" sz="2000" dirty="0" smtClean="0"/>
              <a:t>Κυκλωμάτων</a:t>
            </a:r>
            <a:r>
              <a:rPr lang="en-US" altLang="el-GR" sz="2000" dirty="0" smtClean="0"/>
              <a:t>. </a:t>
            </a:r>
            <a:r>
              <a:rPr lang="el-GR" altLang="el-GR" sz="2000" dirty="0" smtClean="0"/>
              <a:t>Υλοποίηση Ολοκληρωμένων Ψηφιακών Κυκλωμάτων.». Έκδοση: 1.0. Αθήνα 2015. Διαθέσιμο από τη δικτυακή διεύθυνση: </a:t>
            </a:r>
            <a:r>
              <a:rPr lang="en-US" altLang="el-GR" sz="2000" u="sng" dirty="0">
                <a:hlinkClick r:id="rId5"/>
              </a:rPr>
              <a:t>http://opencourses.uoa.gr/courses/DI102</a:t>
            </a:r>
            <a:r>
              <a:rPr lang="en-US" altLang="el-GR" sz="2000" u="sng" dirty="0" smtClean="0">
                <a:hlinkClick r:id="rId5"/>
              </a:rPr>
              <a:t>/</a:t>
            </a:r>
            <a:r>
              <a:rPr lang="el-GR" altLang="el-GR" sz="2000" dirty="0"/>
              <a:t>.</a:t>
            </a:r>
            <a:endParaRPr lang="el-GR" altLang="el-G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Σημείωμα </a:t>
            </a:r>
            <a:r>
              <a:rPr lang="el-GR" altLang="el-GR" dirty="0" err="1" smtClean="0"/>
              <a:t>Αδειοδότησης</a:t>
            </a:r>
            <a:endParaRPr lang="el-GR" altLang="el-GR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7950" y="765175"/>
            <a:ext cx="8928100" cy="14398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l-GR" sz="2000" dirty="0" smtClean="0"/>
              <a:t>Το παρόν υλικό διατίθεται με τους όρους της άδειας χρήσης </a:t>
            </a:r>
            <a:r>
              <a:rPr lang="el-GR" altLang="el-GR" sz="2000" dirty="0" err="1" smtClean="0"/>
              <a:t>Creative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Commons</a:t>
            </a:r>
            <a:r>
              <a:rPr lang="el-GR" altLang="el-GR" sz="2000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altLang="el-GR" sz="2000" dirty="0" err="1" smtClean="0"/>
              <a:t>κ.λ.π</a:t>
            </a:r>
            <a:r>
              <a:rPr lang="el-GR" altLang="el-GR" sz="2000" dirty="0" smtClean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l-GR" altLang="el-GR" sz="2000" dirty="0" smtClean="0"/>
          </a:p>
        </p:txBody>
      </p:sp>
      <p:pic>
        <p:nvPicPr>
          <p:cNvPr id="67588" name="Picture 22" descr="Λογότυπο για Άδειες χρήσης Creative Commons BY-NC-N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2420938"/>
            <a:ext cx="16478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07950" y="2924175"/>
            <a:ext cx="9036050" cy="34575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 eaLnBrk="1" hangingPunct="1">
              <a:defRPr/>
            </a:pPr>
            <a:endParaRPr lang="el-GR" dirty="0"/>
          </a:p>
          <a:p>
            <a:pPr eaLnBrk="1" hangingPunct="1"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 eaLnBrk="1" hangingPunct="1"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 smtClean="0"/>
              <a:t>Στόχοι της μονολιθικής ολοκλήρωσης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Less area, more compactness at all system levels</a:t>
            </a:r>
          </a:p>
          <a:p>
            <a:r>
              <a:rPr lang="en-US" sz="2800" dirty="0" smtClean="0"/>
              <a:t>Less power consumption</a:t>
            </a:r>
          </a:p>
          <a:p>
            <a:r>
              <a:rPr lang="en-US" sz="2800" dirty="0" smtClean="0"/>
              <a:t>Less testing (more complex testing)</a:t>
            </a:r>
          </a:p>
          <a:p>
            <a:r>
              <a:rPr lang="en-US" sz="2800" dirty="0" smtClean="0"/>
              <a:t>Higher reliability, due to improved on-chip interconnects</a:t>
            </a:r>
          </a:p>
          <a:p>
            <a:r>
              <a:rPr lang="en-US" sz="2800" dirty="0" smtClean="0"/>
              <a:t>Higher speed due to reduced interconnect length</a:t>
            </a:r>
          </a:p>
          <a:p>
            <a:r>
              <a:rPr lang="en-US" sz="2800" dirty="0" smtClean="0"/>
              <a:t>Significant cost savings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4356040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2875" y="1042988"/>
            <a:ext cx="8858250" cy="45259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dirty="0" smtClean="0"/>
              <a:t>Οι εικόνες και τα διαγράμματα που χρησιμοποιούνται είναι από το βιβλίο: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Sung-Mo Kang, Yusuf </a:t>
            </a:r>
            <a:r>
              <a:rPr lang="en-US" sz="2000" dirty="0" err="1" smtClean="0"/>
              <a:t>Leblebici</a:t>
            </a:r>
            <a:r>
              <a:rPr lang="en-US" sz="2000" dirty="0" smtClean="0"/>
              <a:t>. 1996. </a:t>
            </a:r>
            <a:r>
              <a:rPr lang="en-US" sz="2000" i="1" dirty="0"/>
              <a:t>CMOS Digital Integrated Circuits</a:t>
            </a:r>
            <a:r>
              <a:rPr lang="en-US" sz="2000" i="1" dirty="0" smtClean="0"/>
              <a:t> </a:t>
            </a:r>
            <a:r>
              <a:rPr lang="en-US" sz="2000" dirty="0" smtClean="0"/>
              <a:t>(1 ed.). McGraw-Hill, Inc., New York, NY, </a:t>
            </a:r>
            <a:r>
              <a:rPr lang="en-US" sz="2000" dirty="0"/>
              <a:t>USA © 1996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314487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 smtClean="0"/>
              <a:t>Επίδραση της μεθοδολογίας σχεδίασης</a:t>
            </a:r>
            <a:endParaRPr lang="el-GR" dirty="0"/>
          </a:p>
        </p:txBody>
      </p:sp>
      <p:pic>
        <p:nvPicPr>
          <p:cNvPr id="8" name="Picture 2" descr="Διάγραμμα Chip Performance προς Design Ti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4" y="1586706"/>
            <a:ext cx="7179891" cy="47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8221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 smtClean="0"/>
              <a:t>Σχεδιαστικά επίπεδα αφαίρεσης</a:t>
            </a:r>
            <a:endParaRPr lang="el-GR" dirty="0"/>
          </a:p>
        </p:txBody>
      </p:sp>
      <p:pic>
        <p:nvPicPr>
          <p:cNvPr id="10" name="Picture 2" descr="Τρεις ομόκεντροι κύκλοι των σχεδιαστικών επιπέδων Structual domain, Behavioral Domain και Physica Domai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7338"/>
            <a:ext cx="6217890" cy="47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194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l-GR" dirty="0" smtClean="0"/>
              <a:t>Ροή σχεδίασης </a:t>
            </a:r>
            <a:r>
              <a:rPr lang="en-US" dirty="0" smtClean="0"/>
              <a:t>VLSI </a:t>
            </a:r>
            <a:r>
              <a:rPr lang="el-GR" dirty="0" smtClean="0"/>
              <a:t>κυκλωμάτων</a:t>
            </a:r>
            <a:endParaRPr lang="el-GR" dirty="0"/>
          </a:p>
        </p:txBody>
      </p:sp>
      <p:pic>
        <p:nvPicPr>
          <p:cNvPr id="9" name="Picture 2" descr="Διάγραμμα ροής της διαδικασίας σχεδίασης VLSI κυκλωμάτων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76" y="1268760"/>
            <a:ext cx="655004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4 - TextBox"/>
          <p:cNvSpPr txBox="1">
            <a:spLocks noChangeArrowheads="1"/>
          </p:cNvSpPr>
          <p:nvPr/>
        </p:nvSpPr>
        <p:spPr bwMode="auto">
          <a:xfrm>
            <a:off x="3239852" y="5913276"/>
            <a:ext cx="3167063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dirty="0">
                <a:latin typeface="Constantia" panose="02030602050306030303" pitchFamily="18" charset="0"/>
              </a:rPr>
              <a:t>FABRICATION &amp; TESTING</a:t>
            </a:r>
            <a:endParaRPr lang="el-GR" altLang="el-GR" dirty="0">
              <a:latin typeface="Constantia" panose="0203060205030603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3985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dirty="0" smtClean="0"/>
              <a:t>Στρατηγικές δομημένης σχεδίασης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156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/>
              <a:t>Techniques evolved for complex hardware and software projects</a:t>
            </a:r>
          </a:p>
          <a:p>
            <a:r>
              <a:rPr lang="en-US" sz="2500" dirty="0" smtClean="0"/>
              <a:t>Hierarchy: Subdivide the design into many levels of sub-modules </a:t>
            </a:r>
          </a:p>
          <a:p>
            <a:r>
              <a:rPr lang="en-US" sz="2500" dirty="0" smtClean="0"/>
              <a:t>Regularity: Subdivide to max number of similar sub-modules at each level</a:t>
            </a:r>
          </a:p>
          <a:p>
            <a:r>
              <a:rPr lang="en-US" sz="2500" dirty="0" smtClean="0"/>
              <a:t>Modularity: Define sub-modules unambiguously &amp; well defined interfaces</a:t>
            </a:r>
          </a:p>
          <a:p>
            <a:r>
              <a:rPr lang="en-US" sz="2500" dirty="0" smtClean="0"/>
              <a:t>Locality: Max local connections, keeping critical paths within module boundaries</a:t>
            </a:r>
            <a:endParaRPr lang="el-GR" sz="2500" dirty="0"/>
          </a:p>
        </p:txBody>
      </p:sp>
    </p:spTree>
    <p:extLst>
      <p:ext uri="{BB962C8B-B14F-4D97-AF65-F5344CB8AC3E}">
        <p14:creationId xmlns:p14="http://schemas.microsoft.com/office/powerpoint/2010/main" val="14096685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60990"/>
            <a:ext cx="8229600" cy="1143000"/>
          </a:xfrm>
        </p:spPr>
        <p:txBody>
          <a:bodyPr/>
          <a:lstStyle/>
          <a:p>
            <a:r>
              <a:rPr lang="el-GR" dirty="0" smtClean="0"/>
              <a:t>Σχεδιαστικές επιλογές</a:t>
            </a:r>
            <a:endParaRPr lang="el-GR" dirty="0"/>
          </a:p>
        </p:txBody>
      </p:sp>
      <p:sp>
        <p:nvSpPr>
          <p:cNvPr id="4" name="AutoShape 4" descr="Μικρός χαρτοπόλεμος"/>
          <p:cNvSpPr>
            <a:spLocks noChangeAspect="1" noChangeArrowheads="1" noTextEdit="1"/>
          </p:cNvSpPr>
          <p:nvPr/>
        </p:nvSpPr>
        <p:spPr bwMode="auto">
          <a:xfrm>
            <a:off x="774700" y="1346461"/>
            <a:ext cx="7620000" cy="403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7" name="Rectangle 10" descr="[DECORATIVE]"/>
          <p:cNvSpPr>
            <a:spLocks noChangeArrowheads="1"/>
          </p:cNvSpPr>
          <p:nvPr/>
        </p:nvSpPr>
        <p:spPr bwMode="auto">
          <a:xfrm>
            <a:off x="1979613" y="1855788"/>
            <a:ext cx="5329237" cy="422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2310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2638" y="1943100"/>
            <a:ext cx="52054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000000"/>
                </a:solidFill>
                <a:latin typeface="+mn-lt"/>
              </a:rPr>
              <a:t>Υλοποίηση Ψηφιακών Ολοκληρωμένων Κυκλωμάτων</a:t>
            </a:r>
            <a:endParaRPr lang="en-US" altLang="el-GR" b="1" i="1" dirty="0">
              <a:latin typeface="+mn-lt"/>
            </a:endParaRPr>
          </a:p>
        </p:txBody>
      </p:sp>
      <p:sp>
        <p:nvSpPr>
          <p:cNvPr id="12311" name="Line 36"/>
          <p:cNvSpPr>
            <a:spLocks noChangeShapeType="1"/>
          </p:cNvSpPr>
          <p:nvPr/>
        </p:nvSpPr>
        <p:spPr bwMode="auto">
          <a:xfrm>
            <a:off x="4584700" y="2317750"/>
            <a:ext cx="1588" cy="1793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12" name="Freeform 37"/>
          <p:cNvSpPr>
            <a:spLocks/>
          </p:cNvSpPr>
          <p:nvPr/>
        </p:nvSpPr>
        <p:spPr bwMode="auto">
          <a:xfrm>
            <a:off x="2774950" y="2492375"/>
            <a:ext cx="3668713" cy="182563"/>
          </a:xfrm>
          <a:custGeom>
            <a:avLst/>
            <a:gdLst>
              <a:gd name="T0" fmla="*/ 0 w 1203"/>
              <a:gd name="T1" fmla="*/ 297582601 h 112"/>
              <a:gd name="T2" fmla="*/ 0 w 1203"/>
              <a:gd name="T3" fmla="*/ 0 h 112"/>
              <a:gd name="T4" fmla="*/ 2147483647 w 1203"/>
              <a:gd name="T5" fmla="*/ 0 h 112"/>
              <a:gd name="T6" fmla="*/ 2147483647 w 1203"/>
              <a:gd name="T7" fmla="*/ 297582601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203"/>
              <a:gd name="T13" fmla="*/ 0 h 112"/>
              <a:gd name="T14" fmla="*/ 1203 w 1203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3" h="112">
                <a:moveTo>
                  <a:pt x="0" y="112"/>
                </a:moveTo>
                <a:lnTo>
                  <a:pt x="0" y="0"/>
                </a:lnTo>
                <a:lnTo>
                  <a:pt x="1203" y="0"/>
                </a:lnTo>
                <a:lnTo>
                  <a:pt x="1203" y="112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" name="Rectangle 12" descr="[DECORATIVE]"/>
          <p:cNvSpPr>
            <a:spLocks noChangeArrowheads="1"/>
          </p:cNvSpPr>
          <p:nvPr/>
        </p:nvSpPr>
        <p:spPr bwMode="auto">
          <a:xfrm>
            <a:off x="1258888" y="2674938"/>
            <a:ext cx="2952750" cy="422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2302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46200" y="2760663"/>
            <a:ext cx="26929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dirty="0">
                <a:latin typeface="+mn-lt"/>
              </a:rPr>
              <a:t>Πλήρως Ελεύθερη Σχεδίαση</a:t>
            </a:r>
            <a:endParaRPr lang="en-US" altLang="el-GR" b="1" dirty="0">
              <a:latin typeface="+mn-lt"/>
            </a:endParaRPr>
          </a:p>
        </p:txBody>
      </p:sp>
      <p:sp>
        <p:nvSpPr>
          <p:cNvPr id="12" name="Rectangle 20" descr="[DECORATIVE]"/>
          <p:cNvSpPr>
            <a:spLocks noChangeArrowheads="1"/>
          </p:cNvSpPr>
          <p:nvPr/>
        </p:nvSpPr>
        <p:spPr bwMode="auto">
          <a:xfrm>
            <a:off x="5292725" y="2674938"/>
            <a:ext cx="2303463" cy="422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2309" name="Rectangle 3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2413" y="2760663"/>
            <a:ext cx="22104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dirty="0" err="1">
                <a:solidFill>
                  <a:srgbClr val="000000"/>
                </a:solidFill>
                <a:latin typeface="+mn-lt"/>
              </a:rPr>
              <a:t>Ημιελεύθερη</a:t>
            </a:r>
            <a:r>
              <a:rPr lang="el-GR" altLang="el-GR" b="1" dirty="0">
                <a:solidFill>
                  <a:srgbClr val="000000"/>
                </a:solidFill>
                <a:latin typeface="+mn-lt"/>
              </a:rPr>
              <a:t> Σχεδίαση</a:t>
            </a:r>
            <a:endParaRPr lang="en-US" altLang="el-GR" b="1" i="1" dirty="0">
              <a:latin typeface="+mn-lt"/>
            </a:endParaRPr>
          </a:p>
        </p:txBody>
      </p:sp>
      <p:sp>
        <p:nvSpPr>
          <p:cNvPr id="9" name="Rectangle 14" descr="[DECORATIVE]"/>
          <p:cNvSpPr>
            <a:spLocks noChangeArrowheads="1"/>
          </p:cNvSpPr>
          <p:nvPr/>
        </p:nvSpPr>
        <p:spPr bwMode="auto">
          <a:xfrm>
            <a:off x="1828800" y="3487738"/>
            <a:ext cx="1905000" cy="422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2305" name="Rectangle 2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58975" y="3571875"/>
            <a:ext cx="164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000000"/>
                </a:solidFill>
                <a:latin typeface="+mn-lt"/>
              </a:rPr>
              <a:t>Χρήση Κυττάρων</a:t>
            </a:r>
            <a:endParaRPr lang="en-US" altLang="el-GR" b="1" i="1" dirty="0">
              <a:latin typeface="+mn-lt"/>
            </a:endParaRPr>
          </a:p>
        </p:txBody>
      </p:sp>
      <p:sp>
        <p:nvSpPr>
          <p:cNvPr id="10" name="Rectangle 16" descr="[DECORATIVE]"/>
          <p:cNvSpPr>
            <a:spLocks noChangeArrowheads="1"/>
          </p:cNvSpPr>
          <p:nvPr/>
        </p:nvSpPr>
        <p:spPr bwMode="auto">
          <a:xfrm>
            <a:off x="1017588" y="4300538"/>
            <a:ext cx="1625600" cy="687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2303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25575" y="4343400"/>
            <a:ext cx="8329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000000"/>
                </a:solidFill>
                <a:latin typeface="+mn-lt"/>
              </a:rPr>
              <a:t>Δομικά </a:t>
            </a:r>
          </a:p>
          <a:p>
            <a:pPr eaLnBrk="1" hangingPunct="1"/>
            <a:r>
              <a:rPr lang="el-GR" altLang="el-GR" b="1" dirty="0">
                <a:solidFill>
                  <a:srgbClr val="000000"/>
                </a:solidFill>
                <a:latin typeface="+mn-lt"/>
              </a:rPr>
              <a:t>Κύτταρα</a:t>
            </a:r>
            <a:endParaRPr lang="en-US" altLang="el-GR" b="1" i="1" dirty="0">
              <a:latin typeface="+mn-lt"/>
            </a:endParaRPr>
          </a:p>
        </p:txBody>
      </p:sp>
      <p:sp>
        <p:nvSpPr>
          <p:cNvPr id="11" name="Rectangle 18" descr="[DECORATIVE]"/>
          <p:cNvSpPr>
            <a:spLocks noChangeArrowheads="1"/>
          </p:cNvSpPr>
          <p:nvPr/>
        </p:nvSpPr>
        <p:spPr bwMode="auto">
          <a:xfrm>
            <a:off x="2927350" y="4300538"/>
            <a:ext cx="1617663" cy="687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2304" name="Rectangle 2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14663" y="4521200"/>
            <a:ext cx="1505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dirty="0" err="1">
                <a:solidFill>
                  <a:srgbClr val="000000"/>
                </a:solidFill>
                <a:latin typeface="+mn-lt"/>
              </a:rPr>
              <a:t>Μακροκύτταρα</a:t>
            </a:r>
            <a:endParaRPr lang="en-US" altLang="el-GR" b="1" i="1" dirty="0">
              <a:latin typeface="+mn-lt"/>
            </a:endParaRPr>
          </a:p>
        </p:txBody>
      </p:sp>
      <p:sp>
        <p:nvSpPr>
          <p:cNvPr id="13" name="Rectangle 22" descr="[DECORATIVE]"/>
          <p:cNvSpPr>
            <a:spLocks noChangeArrowheads="1"/>
          </p:cNvSpPr>
          <p:nvPr/>
        </p:nvSpPr>
        <p:spPr bwMode="auto">
          <a:xfrm>
            <a:off x="5486400" y="3487738"/>
            <a:ext cx="1905000" cy="422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2308" name="Rectangle 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68950" y="3557588"/>
            <a:ext cx="1689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000000"/>
                </a:solidFill>
                <a:latin typeface="+mn-lt"/>
              </a:rPr>
              <a:t>Χρήση Διατάξεων</a:t>
            </a:r>
            <a:endParaRPr lang="en-US" altLang="el-GR" b="1" i="1" dirty="0">
              <a:latin typeface="+mn-lt"/>
            </a:endParaRPr>
          </a:p>
        </p:txBody>
      </p:sp>
      <p:sp>
        <p:nvSpPr>
          <p:cNvPr id="5" name="Rectangle 6" descr="[DECORATIVE]"/>
          <p:cNvSpPr>
            <a:spLocks noChangeArrowheads="1"/>
          </p:cNvSpPr>
          <p:nvPr/>
        </p:nvSpPr>
        <p:spPr bwMode="auto">
          <a:xfrm>
            <a:off x="4718050" y="4300538"/>
            <a:ext cx="1725613" cy="687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2306" name="Rectangle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51388" y="4343400"/>
            <a:ext cx="16260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000000"/>
                </a:solidFill>
                <a:latin typeface="+mn-lt"/>
              </a:rPr>
              <a:t>Θάλασσα Πυλών</a:t>
            </a:r>
          </a:p>
          <a:p>
            <a:pPr eaLnBrk="1" hangingPunct="1"/>
            <a:r>
              <a:rPr lang="el-GR" altLang="el-GR" b="1" dirty="0">
                <a:solidFill>
                  <a:srgbClr val="000000"/>
                </a:solidFill>
                <a:latin typeface="+mn-lt"/>
              </a:rPr>
              <a:t>Διατάξεις Πυλών</a:t>
            </a:r>
            <a:endParaRPr lang="en-US" altLang="el-GR" b="1" i="1" dirty="0">
              <a:latin typeface="+mn-lt"/>
            </a:endParaRPr>
          </a:p>
        </p:txBody>
      </p:sp>
      <p:sp>
        <p:nvSpPr>
          <p:cNvPr id="6" name="Rectangle 8" descr="[DECORATIVE]"/>
          <p:cNvSpPr>
            <a:spLocks noChangeArrowheads="1"/>
          </p:cNvSpPr>
          <p:nvPr/>
        </p:nvSpPr>
        <p:spPr bwMode="auto">
          <a:xfrm>
            <a:off x="6621463" y="4300538"/>
            <a:ext cx="1695450" cy="687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2307" name="Rectangle 3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30988" y="4343400"/>
            <a:ext cx="16557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dirty="0" smtClean="0">
                <a:solidFill>
                  <a:srgbClr val="000000"/>
                </a:solidFill>
                <a:latin typeface="+mn-lt"/>
              </a:rPr>
              <a:t>Προγραμματιζόμενες </a:t>
            </a:r>
            <a:r>
              <a:rPr lang="el-GR" altLang="el-GR" b="1" dirty="0">
                <a:solidFill>
                  <a:srgbClr val="000000"/>
                </a:solidFill>
                <a:latin typeface="+mn-lt"/>
              </a:rPr>
              <a:t>Διατάξεις</a:t>
            </a:r>
            <a:endParaRPr lang="en-US" altLang="el-GR" b="1" i="1" dirty="0">
              <a:latin typeface="+mn-lt"/>
            </a:endParaRPr>
          </a:p>
        </p:txBody>
      </p:sp>
      <p:sp>
        <p:nvSpPr>
          <p:cNvPr id="12313" name="Line 38"/>
          <p:cNvSpPr>
            <a:spLocks noChangeShapeType="1"/>
          </p:cNvSpPr>
          <p:nvPr/>
        </p:nvSpPr>
        <p:spPr bwMode="auto">
          <a:xfrm flipV="1">
            <a:off x="6443663" y="3136900"/>
            <a:ext cx="1587" cy="17303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14" name="Freeform 39"/>
          <p:cNvSpPr>
            <a:spLocks/>
          </p:cNvSpPr>
          <p:nvPr/>
        </p:nvSpPr>
        <p:spPr bwMode="auto">
          <a:xfrm>
            <a:off x="2781300" y="3284538"/>
            <a:ext cx="3662363" cy="203200"/>
          </a:xfrm>
          <a:custGeom>
            <a:avLst/>
            <a:gdLst>
              <a:gd name="T0" fmla="*/ 0 w 2331"/>
              <a:gd name="T1" fmla="*/ 368662870 h 112"/>
              <a:gd name="T2" fmla="*/ 0 w 2331"/>
              <a:gd name="T3" fmla="*/ 0 h 112"/>
              <a:gd name="T4" fmla="*/ 2147483647 w 2331"/>
              <a:gd name="T5" fmla="*/ 0 h 112"/>
              <a:gd name="T6" fmla="*/ 2147483647 w 2331"/>
              <a:gd name="T7" fmla="*/ 36866287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2331"/>
              <a:gd name="T13" fmla="*/ 0 h 112"/>
              <a:gd name="T14" fmla="*/ 2331 w 2331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1" h="112">
                <a:moveTo>
                  <a:pt x="0" y="112"/>
                </a:moveTo>
                <a:lnTo>
                  <a:pt x="0" y="0"/>
                </a:lnTo>
                <a:lnTo>
                  <a:pt x="2331" y="0"/>
                </a:lnTo>
                <a:lnTo>
                  <a:pt x="2331" y="112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15" name="Line 40"/>
          <p:cNvSpPr>
            <a:spLocks noChangeShapeType="1"/>
          </p:cNvSpPr>
          <p:nvPr/>
        </p:nvSpPr>
        <p:spPr bwMode="auto">
          <a:xfrm flipV="1">
            <a:off x="2801321" y="3888214"/>
            <a:ext cx="1588" cy="17303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16" name="Freeform 41"/>
          <p:cNvSpPr>
            <a:spLocks/>
          </p:cNvSpPr>
          <p:nvPr/>
        </p:nvSpPr>
        <p:spPr bwMode="auto">
          <a:xfrm>
            <a:off x="1830388" y="4122738"/>
            <a:ext cx="950912" cy="177800"/>
          </a:xfrm>
          <a:custGeom>
            <a:avLst/>
            <a:gdLst>
              <a:gd name="T0" fmla="*/ 0 w 599"/>
              <a:gd name="T1" fmla="*/ 282257522 h 112"/>
              <a:gd name="T2" fmla="*/ 0 w 599"/>
              <a:gd name="T3" fmla="*/ 0 h 112"/>
              <a:gd name="T4" fmla="*/ 1509571788 w 599"/>
              <a:gd name="T5" fmla="*/ 0 h 112"/>
              <a:gd name="T6" fmla="*/ 0 60000 65536"/>
              <a:gd name="T7" fmla="*/ 0 60000 65536"/>
              <a:gd name="T8" fmla="*/ 0 60000 65536"/>
              <a:gd name="T9" fmla="*/ 0 w 599"/>
              <a:gd name="T10" fmla="*/ 0 h 112"/>
              <a:gd name="T11" fmla="*/ 599 w 599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" h="112">
                <a:moveTo>
                  <a:pt x="0" y="112"/>
                </a:moveTo>
                <a:lnTo>
                  <a:pt x="0" y="0"/>
                </a:lnTo>
                <a:lnTo>
                  <a:pt x="599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17" name="Freeform 42"/>
          <p:cNvSpPr>
            <a:spLocks/>
          </p:cNvSpPr>
          <p:nvPr/>
        </p:nvSpPr>
        <p:spPr bwMode="auto">
          <a:xfrm>
            <a:off x="2781300" y="4122738"/>
            <a:ext cx="950913" cy="177800"/>
          </a:xfrm>
          <a:custGeom>
            <a:avLst/>
            <a:gdLst>
              <a:gd name="T0" fmla="*/ 1509574963 w 599"/>
              <a:gd name="T1" fmla="*/ 282257522 h 112"/>
              <a:gd name="T2" fmla="*/ 1509574963 w 599"/>
              <a:gd name="T3" fmla="*/ 0 h 112"/>
              <a:gd name="T4" fmla="*/ 0 w 599"/>
              <a:gd name="T5" fmla="*/ 0 h 112"/>
              <a:gd name="T6" fmla="*/ 0 60000 65536"/>
              <a:gd name="T7" fmla="*/ 0 60000 65536"/>
              <a:gd name="T8" fmla="*/ 0 60000 65536"/>
              <a:gd name="T9" fmla="*/ 0 w 599"/>
              <a:gd name="T10" fmla="*/ 0 h 112"/>
              <a:gd name="T11" fmla="*/ 599 w 599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" h="112">
                <a:moveTo>
                  <a:pt x="599" y="112"/>
                </a:moveTo>
                <a:lnTo>
                  <a:pt x="599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18" name="Line 43"/>
          <p:cNvSpPr>
            <a:spLocks noChangeShapeType="1"/>
          </p:cNvSpPr>
          <p:nvPr/>
        </p:nvSpPr>
        <p:spPr bwMode="auto">
          <a:xfrm flipV="1">
            <a:off x="6481763" y="3949700"/>
            <a:ext cx="1587" cy="17303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19" name="Freeform 44"/>
          <p:cNvSpPr>
            <a:spLocks/>
          </p:cNvSpPr>
          <p:nvPr/>
        </p:nvSpPr>
        <p:spPr bwMode="auto">
          <a:xfrm>
            <a:off x="5530850" y="4122738"/>
            <a:ext cx="950913" cy="177800"/>
          </a:xfrm>
          <a:custGeom>
            <a:avLst/>
            <a:gdLst>
              <a:gd name="T0" fmla="*/ 0 w 599"/>
              <a:gd name="T1" fmla="*/ 282257522 h 112"/>
              <a:gd name="T2" fmla="*/ 0 w 599"/>
              <a:gd name="T3" fmla="*/ 0 h 112"/>
              <a:gd name="T4" fmla="*/ 1509574963 w 599"/>
              <a:gd name="T5" fmla="*/ 0 h 112"/>
              <a:gd name="T6" fmla="*/ 0 60000 65536"/>
              <a:gd name="T7" fmla="*/ 0 60000 65536"/>
              <a:gd name="T8" fmla="*/ 0 60000 65536"/>
              <a:gd name="T9" fmla="*/ 0 w 599"/>
              <a:gd name="T10" fmla="*/ 0 h 112"/>
              <a:gd name="T11" fmla="*/ 599 w 599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" h="112">
                <a:moveTo>
                  <a:pt x="0" y="112"/>
                </a:moveTo>
                <a:lnTo>
                  <a:pt x="0" y="0"/>
                </a:lnTo>
                <a:lnTo>
                  <a:pt x="599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20" name="Freeform 45"/>
          <p:cNvSpPr>
            <a:spLocks/>
          </p:cNvSpPr>
          <p:nvPr/>
        </p:nvSpPr>
        <p:spPr bwMode="auto">
          <a:xfrm>
            <a:off x="6481763" y="4122738"/>
            <a:ext cx="952500" cy="177800"/>
          </a:xfrm>
          <a:custGeom>
            <a:avLst/>
            <a:gdLst>
              <a:gd name="T0" fmla="*/ 1512093532 w 600"/>
              <a:gd name="T1" fmla="*/ 282257522 h 112"/>
              <a:gd name="T2" fmla="*/ 1512093532 w 600"/>
              <a:gd name="T3" fmla="*/ 0 h 112"/>
              <a:gd name="T4" fmla="*/ 0 w 600"/>
              <a:gd name="T5" fmla="*/ 0 h 112"/>
              <a:gd name="T6" fmla="*/ 0 60000 65536"/>
              <a:gd name="T7" fmla="*/ 0 60000 65536"/>
              <a:gd name="T8" fmla="*/ 0 60000 65536"/>
              <a:gd name="T9" fmla="*/ 0 w 600"/>
              <a:gd name="T10" fmla="*/ 0 h 112"/>
              <a:gd name="T11" fmla="*/ 600 w 60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" h="112">
                <a:moveTo>
                  <a:pt x="600" y="112"/>
                </a:moveTo>
                <a:lnTo>
                  <a:pt x="600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21" name="Oval 48" descr="[DECORATIVE]"/>
          <p:cNvSpPr>
            <a:spLocks noChangeArrowheads="1"/>
          </p:cNvSpPr>
          <p:nvPr/>
        </p:nvSpPr>
        <p:spPr bwMode="auto">
          <a:xfrm>
            <a:off x="914400" y="4114800"/>
            <a:ext cx="3733800" cy="1066800"/>
          </a:xfrm>
          <a:prstGeom prst="ellipse">
            <a:avLst/>
          </a:prstGeom>
          <a:noFill/>
          <a:ln w="1905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solidFill>
                <a:srgbClr val="CC3300"/>
              </a:solidFill>
              <a:latin typeface="Constantia" panose="02030602050306030303" pitchFamily="18" charset="0"/>
            </a:endParaRPr>
          </a:p>
        </p:txBody>
      </p:sp>
      <p:sp>
        <p:nvSpPr>
          <p:cNvPr id="12322" name="Line 50"/>
          <p:cNvSpPr>
            <a:spLocks noChangeShapeType="1"/>
          </p:cNvSpPr>
          <p:nvPr/>
        </p:nvSpPr>
        <p:spPr bwMode="auto">
          <a:xfrm flipH="1">
            <a:off x="2414588" y="5195540"/>
            <a:ext cx="228600" cy="6096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23" name="Text 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46200" y="5597786"/>
            <a:ext cx="67655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>
                <a:latin typeface="+mn-lt"/>
              </a:rPr>
              <a:t>Σχεδίαση Ολοκληρωμένων Κυκλωμάτων Ειδικών Εφαρμογών</a:t>
            </a:r>
          </a:p>
          <a:p>
            <a:pPr eaLnBrk="1" hangingPunct="1"/>
            <a:r>
              <a:rPr lang="en-GB" altLang="el-GR" sz="2000" b="1" dirty="0">
                <a:latin typeface="+mn-lt"/>
              </a:rPr>
              <a:t>Application Specific Integrated Circuits (ASICs)</a:t>
            </a:r>
            <a:endParaRPr lang="el-GR" altLang="el-GR" sz="2000" b="1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6504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Πλεγμά με Horizontal Routing Channel, Vertical Routing Channel Ι/Ο blocks στο εξωτερικό και Configurable Blocks στο εσωτερικό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405788"/>
            <a:ext cx="6650711" cy="50356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Field Programmable Gate Array (FPGA)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70975970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EnglishUS"/>
  <p:tag name="ZHAW.ACCESSIBILITYADDIN.CHECKTIMEDATE" val="24/8/2015 2:47:17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6,4,7,12310,12311,12312,8,12302,12,12309,9,12305,10,12303,11,12304,13,12308,5,12306,6,12307,12313,12314,12315,12316,12317,12318,12319,12320,12321,12322,12323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5362,15363,15364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8370,58371,58372,58373,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9394,59395,59396,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7586,67587,67588,6,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ree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9,10245,"/>
</p:tagLst>
</file>

<file path=ppt/theme/theme1.xml><?xml version="1.0" encoding="utf-8"?>
<a:theme xmlns:a="http://schemas.openxmlformats.org/drawingml/2006/main" name="Θέμα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Θέμα2" id="{8D0EB99E-6069-4AFB-8549-0539EF7F222C}" vid="{B4C8CC40-989B-4BCD-8B08-244F7A7A114B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98593540-6522-4D4B-A5E3-AB3D8423552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5126</TotalTime>
  <Words>890</Words>
  <Application>Microsoft Office PowerPoint</Application>
  <PresentationFormat>Προβολή στην οθόνη (4:3)</PresentationFormat>
  <Paragraphs>148</Paragraphs>
  <Slides>30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7" baseType="lpstr">
      <vt:lpstr>Arial</vt:lpstr>
      <vt:lpstr>Calibri</vt:lpstr>
      <vt:lpstr>Constantia</vt:lpstr>
      <vt:lpstr>Tahoma</vt:lpstr>
      <vt:lpstr>Times New Roman</vt:lpstr>
      <vt:lpstr>Wingdings</vt:lpstr>
      <vt:lpstr>Θέμα2</vt:lpstr>
      <vt:lpstr>Σχεδίαση CMOS Ψηφιακών Ολοκληρωμένων Κυκλωμάτων</vt:lpstr>
      <vt:lpstr>Βιβλιογραφία</vt:lpstr>
      <vt:lpstr>Στόχοι της μονολιθικής ολοκλήρωσης</vt:lpstr>
      <vt:lpstr>Επίδραση της μεθοδολογίας σχεδίασης</vt:lpstr>
      <vt:lpstr>Σχεδιαστικά επίπεδα αφαίρεσης</vt:lpstr>
      <vt:lpstr>Ροή σχεδίασης VLSI κυκλωμάτων</vt:lpstr>
      <vt:lpstr>Στρατηγικές δομημένης σχεδίασης</vt:lpstr>
      <vt:lpstr>Σχεδιαστικές επιλογές</vt:lpstr>
      <vt:lpstr>Field Programmable Gate Array (FPGA)</vt:lpstr>
      <vt:lpstr>Ολοκληρωμένο FPGA</vt:lpstr>
      <vt:lpstr>Sea of gates/gate array</vt:lpstr>
      <vt:lpstr>Σχεδίαση με δομικά κύτταρα (standard cells)</vt:lpstr>
      <vt:lpstr>Δομικά κύτταρα (standard cells)</vt:lpstr>
      <vt:lpstr>Πλήρως ελεύθερη σχεδίαση (full custom)</vt:lpstr>
      <vt:lpstr>Πλήρης εικόνα ολοκληρωμένου</vt:lpstr>
      <vt:lpstr>Ποιότητα σχεδίασης (1 από 2)</vt:lpstr>
      <vt:lpstr>Ποιότητα σχεδίασης (2 από 3)</vt:lpstr>
      <vt:lpstr>Ποιότητα σχεδίασης (3 από 3)</vt:lpstr>
      <vt:lpstr>Πακετάρισμα (Packaging) (1 από 2)</vt:lpstr>
      <vt:lpstr>Πακετάρισμα (Packaging) (2 από 2)</vt:lpstr>
      <vt:lpstr>Εργαλεία σχεδίασης (VLSI CAD TOOLS) (1 από 2)</vt:lpstr>
      <vt:lpstr>Εργαλεία σχεδίασης (VLSI CAD TOOLS) (2 από 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Morgana</dc:creator>
  <cp:lastModifiedBy>Δεσποινίς Βατόμουρο .</cp:lastModifiedBy>
  <cp:revision>127</cp:revision>
  <cp:lastPrinted>1601-01-01T00:00:00Z</cp:lastPrinted>
  <dcterms:created xsi:type="dcterms:W3CDTF">1601-01-01T00:00:00Z</dcterms:created>
  <dcterms:modified xsi:type="dcterms:W3CDTF">2015-08-24T11:48:01Z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LCID">
    <vt:i4>1032</vt:i4>
  </property>
</Properties>
</file>