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66" r:id="rId3"/>
    <p:sldId id="300" r:id="rId4"/>
    <p:sldId id="301" r:id="rId5"/>
    <p:sldId id="302" r:id="rId6"/>
    <p:sldId id="304" r:id="rId7"/>
    <p:sldId id="305" r:id="rId8"/>
    <p:sldId id="306" r:id="rId9"/>
    <p:sldId id="307" r:id="rId10"/>
    <p:sldId id="308" r:id="rId11"/>
    <p:sldId id="309" r:id="rId12"/>
    <p:sldId id="310" r:id="rId13"/>
    <p:sldId id="312" r:id="rId14"/>
    <p:sldId id="313" r:id="rId15"/>
    <p:sldId id="314" r:id="rId16"/>
    <p:sldId id="315" r:id="rId17"/>
    <p:sldId id="311"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4" r:id="rId36"/>
    <p:sldId id="333" r:id="rId37"/>
    <p:sldId id="335" r:id="rId38"/>
    <p:sldId id="336" r:id="rId39"/>
    <p:sldId id="337" r:id="rId40"/>
    <p:sldId id="338" r:id="rId41"/>
    <p:sldId id="339" r:id="rId42"/>
    <p:sldId id="340" r:id="rId43"/>
    <p:sldId id="341" r:id="rId44"/>
    <p:sldId id="342"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280" r:id="rId61"/>
    <p:sldId id="290" r:id="rId62"/>
    <p:sldId id="295" r:id="rId63"/>
    <p:sldId id="299" r:id="rId64"/>
    <p:sldId id="292" r:id="rId65"/>
    <p:sldId id="291" r:id="rId66"/>
    <p:sldId id="294" r:id="rId67"/>
    <p:sldId id="293" r:id="rId6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1"/>
            <p14:sldId id="302"/>
            <p14:sldId id="304"/>
            <p14:sldId id="305"/>
            <p14:sldId id="306"/>
            <p14:sldId id="307"/>
            <p14:sldId id="308"/>
            <p14:sldId id="309"/>
            <p14:sldId id="310"/>
            <p14:sldId id="312"/>
            <p14:sldId id="313"/>
            <p14:sldId id="314"/>
            <p14:sldId id="315"/>
            <p14:sldId id="311"/>
            <p14:sldId id="316"/>
            <p14:sldId id="317"/>
            <p14:sldId id="318"/>
            <p14:sldId id="319"/>
            <p14:sldId id="320"/>
            <p14:sldId id="321"/>
            <p14:sldId id="322"/>
            <p14:sldId id="323"/>
            <p14:sldId id="324"/>
            <p14:sldId id="325"/>
            <p14:sldId id="326"/>
            <p14:sldId id="327"/>
            <p14:sldId id="328"/>
            <p14:sldId id="329"/>
            <p14:sldId id="330"/>
            <p14:sldId id="331"/>
            <p14:sldId id="332"/>
            <p14:sldId id="334"/>
            <p14:sldId id="333"/>
            <p14:sldId id="335"/>
            <p14:sldId id="336"/>
            <p14:sldId id="337"/>
            <p14:sldId id="338"/>
            <p14:sldId id="339"/>
            <p14:sldId id="340"/>
            <p14:sldId id="341"/>
            <p14:sldId id="342"/>
            <p14:sldId id="344"/>
            <p14:sldId id="345"/>
            <p14:sldId id="346"/>
            <p14:sldId id="347"/>
            <p14:sldId id="348"/>
            <p14:sldId id="349"/>
            <p14:sldId id="350"/>
            <p14:sldId id="351"/>
            <p14:sldId id="352"/>
            <p14:sldId id="353"/>
            <p14:sldId id="354"/>
            <p14:sldId id="355"/>
            <p14:sldId id="356"/>
            <p14:sldId id="357"/>
            <p14:sldId id="358"/>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9309"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Ποιοτική μεθοδολογία έρευνας στη Διδακτική των Μαθηματικών</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6:</a:t>
            </a:r>
            <a:r>
              <a:rPr lang="en-US" sz="2800" dirty="0" smtClean="0">
                <a:solidFill>
                  <a:srgbClr val="5075BC"/>
                </a:solidFill>
                <a:latin typeface="+mj-lt"/>
                <a:ea typeface="+mj-ea"/>
                <a:cs typeface="+mj-cs"/>
              </a:rPr>
              <a:t> </a:t>
            </a:r>
            <a:r>
              <a:rPr lang="el-GR" sz="2800" dirty="0" smtClean="0"/>
              <a:t>Η μελέτη της σχολικής τάξης</a:t>
            </a:r>
          </a:p>
          <a:p>
            <a:endParaRPr lang="en-US" sz="2800" dirty="0"/>
          </a:p>
          <a:p>
            <a:r>
              <a:rPr lang="el-GR" sz="2800" dirty="0" err="1"/>
              <a:t>Πόταρη</a:t>
            </a:r>
            <a:r>
              <a:rPr lang="el-GR" sz="2800" dirty="0"/>
              <a:t> Δέσποινα, </a:t>
            </a:r>
            <a:r>
              <a:rPr lang="el-GR" sz="2800" dirty="0" err="1"/>
              <a:t>Σακονίδης</a:t>
            </a:r>
            <a:r>
              <a:rPr lang="el-GR" sz="2800"/>
              <a:t> Χαράλαμπος</a:t>
            </a:r>
          </a:p>
          <a:p>
            <a:r>
              <a:rPr lang="el-GR" sz="2800" smtClean="0"/>
              <a:t>Σχολή </a:t>
            </a:r>
            <a:r>
              <a:rPr lang="el-GR" sz="2800" dirty="0" smtClean="0"/>
              <a:t>Θετικών επιστημών</a:t>
            </a:r>
          </a:p>
          <a:p>
            <a:r>
              <a:rPr lang="el-GR" sz="2800" dirty="0" smtClean="0"/>
              <a:t>Τμήμα Μαθηματικών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Διδακτική </a:t>
            </a:r>
            <a:r>
              <a:rPr lang="el-GR" dirty="0" smtClean="0"/>
              <a:t>Πρακτική (4)</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Τι σημαίνει «εκχώρηση προβλήματος»;</a:t>
            </a:r>
          </a:p>
          <a:p>
            <a:r>
              <a:rPr lang="el-GR" altLang="el-GR" dirty="0"/>
              <a:t>Η έννοια της </a:t>
            </a:r>
            <a:r>
              <a:rPr lang="el-GR" altLang="el-GR" b="1" dirty="0" smtClean="0"/>
              <a:t>«εκχώρησης» </a:t>
            </a:r>
            <a:r>
              <a:rPr lang="el-GR" altLang="el-GR" dirty="0"/>
              <a:t>έχει προταθεί από τον </a:t>
            </a:r>
            <a:r>
              <a:rPr lang="el-GR" altLang="el-GR" dirty="0" err="1"/>
              <a:t>Brousseau</a:t>
            </a:r>
            <a:r>
              <a:rPr lang="el-GR" altLang="el-GR" dirty="0"/>
              <a:t> (1997) για να περιγράψει </a:t>
            </a:r>
            <a:r>
              <a:rPr lang="el-GR" altLang="el-GR" b="1" dirty="0" smtClean="0"/>
              <a:t>«την </a:t>
            </a:r>
            <a:r>
              <a:rPr lang="el-GR" altLang="el-GR" b="1" dirty="0"/>
              <a:t>πράξη με την οποία ο δάσκαλος κάνει τον μαθητή να δεχτεί την υπευθυνότητα αντιμετώπισης μιας κατάστασης ή ενός προβλήματος και αποδέχεται ο ίδιος τις συνέπειες αυτής της μεταφοράς </a:t>
            </a:r>
            <a:r>
              <a:rPr lang="el-GR" altLang="el-GR" b="1" dirty="0" smtClean="0"/>
              <a:t>ευθύνης»</a:t>
            </a:r>
            <a:r>
              <a:rPr lang="en-US" altLang="el-GR" b="1" dirty="0" smtClean="0"/>
              <a:t>.</a:t>
            </a:r>
            <a:r>
              <a:rPr lang="el-GR" altLang="el-GR" dirty="0" smtClean="0"/>
              <a:t> </a:t>
            </a:r>
            <a:endParaRPr lang="el-GR" altLang="el-GR" dirty="0"/>
          </a:p>
          <a:p>
            <a:r>
              <a:rPr lang="el-GR" altLang="el-GR" dirty="0" smtClean="0"/>
              <a:t>Η </a:t>
            </a:r>
            <a:r>
              <a:rPr lang="el-GR" altLang="el-GR" dirty="0"/>
              <a:t>πράξη αυτή, αν και αποτελεί κλειδί για την ανάπτυξη νέων διδακτικών πρακτικών, εμφανίζεται συνθετότερη από όσο θα θεωρούσε κανείς ότι είναι.</a:t>
            </a:r>
          </a:p>
          <a:p>
            <a:pPr marL="0" indent="-400050">
              <a:buNone/>
            </a:pPr>
            <a:r>
              <a:rPr lang="el-GR" altLang="el-GR" dirty="0" smtClean="0"/>
              <a:t>Μ</a:t>
            </a:r>
            <a:r>
              <a:rPr lang="el-GR" altLang="el-GR" dirty="0"/>
              <a:t>. </a:t>
            </a:r>
            <a:r>
              <a:rPr lang="el-GR" altLang="el-GR" dirty="0" err="1"/>
              <a:t>Τζεκάκη</a:t>
            </a:r>
            <a:endParaRPr lang="el-GR" altLang="el-GR" dirty="0"/>
          </a:p>
        </p:txBody>
      </p:sp>
    </p:spTree>
    <p:extLst>
      <p:ext uri="{BB962C8B-B14F-4D97-AF65-F5344CB8AC3E}">
        <p14:creationId xmlns:p14="http://schemas.microsoft.com/office/powerpoint/2010/main" val="158629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Διδακτική </a:t>
            </a:r>
            <a:r>
              <a:rPr lang="el-GR" dirty="0" smtClean="0"/>
              <a:t>Πρακτική (5)</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Τι σημαίνει «εκχώρηση προβλήματος»;</a:t>
            </a:r>
          </a:p>
          <a:p>
            <a:r>
              <a:rPr lang="el-GR" altLang="el-GR" dirty="0" smtClean="0"/>
              <a:t>Καμία </a:t>
            </a:r>
            <a:r>
              <a:rPr lang="el-GR" altLang="el-GR" dirty="0"/>
              <a:t>νέα διδακτική πρακτική δεν είναι δυνατό να εφαρμοσθεί αν ο εκπαιδευτικός δεν είναι σε θέση να δεχτεί ότι η αντιμετώπιση μιας κατάστασης, η λύση ενός προβλήματος, η εύρεση μιας απάντησης είναι στην </a:t>
            </a:r>
            <a:r>
              <a:rPr lang="el-GR" altLang="el-GR" b="1" dirty="0"/>
              <a:t>απόλυτη ευθύνη</a:t>
            </a:r>
            <a:r>
              <a:rPr lang="el-GR" altLang="el-GR" dirty="0"/>
              <a:t> του μαθητή, ο οποίος μέσα από την εμπλοκή αυτή είναι δυνατό να αναπτύξει νέα γνώση.</a:t>
            </a:r>
          </a:p>
          <a:p>
            <a:pPr marL="0" indent="-400050">
              <a:buNone/>
            </a:pPr>
            <a:r>
              <a:rPr lang="el-GR" altLang="el-GR" dirty="0" smtClean="0"/>
              <a:t>Μ</a:t>
            </a:r>
            <a:r>
              <a:rPr lang="el-GR" altLang="el-GR" dirty="0"/>
              <a:t>. </a:t>
            </a:r>
            <a:r>
              <a:rPr lang="el-GR" altLang="el-GR" dirty="0" err="1"/>
              <a:t>Τζεκάκη</a:t>
            </a:r>
            <a:endParaRPr lang="el-GR" altLang="el-GR" dirty="0"/>
          </a:p>
        </p:txBody>
      </p:sp>
    </p:spTree>
    <p:extLst>
      <p:ext uri="{BB962C8B-B14F-4D97-AF65-F5344CB8AC3E}">
        <p14:creationId xmlns:p14="http://schemas.microsoft.com/office/powerpoint/2010/main" val="369600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Φάση της </a:t>
            </a:r>
            <a:r>
              <a:rPr lang="el-GR" dirty="0" smtClean="0"/>
              <a:t>εκχώρησης (1)</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Παρατήρηση</a:t>
            </a:r>
          </a:p>
          <a:p>
            <a:r>
              <a:rPr lang="el-GR" dirty="0"/>
              <a:t>Τα στοιχεία που παραθέτουμε προέρχονται από μαθήματα που πραγματοποιήθηκαν σε 23 διαφορετικές τάξεις (11 της πρωτοβάθμιας και 12 της δευτεροβάθμιας εκπαίδευσης)  σε διαφορετικές μαθηματικές έννοιες.</a:t>
            </a:r>
          </a:p>
          <a:p>
            <a:r>
              <a:rPr lang="el-GR" dirty="0"/>
              <a:t>Σχεδιάσθηκαν δραστηριότητες στις οποίες οι μαθητές ενθαρρύνονταν να ασχοληθούν και να κοινοποιήσουν στην τάξη τα συμπεράσματά τους. </a:t>
            </a:r>
          </a:p>
          <a:p>
            <a:r>
              <a:rPr lang="el-GR" dirty="0"/>
              <a:t>Οι εκπαιδευτικοί είχαν κληθεί να περιορίσουν το ρόλο τους στην παρουσίαση των δραστηριοτήτων και τη συζήτηση των συμπερασμάτων των μαθητών.</a:t>
            </a:r>
          </a:p>
          <a:p>
            <a:pPr marL="0" indent="0">
              <a:buNone/>
            </a:pPr>
            <a:r>
              <a:rPr lang="el-GR" altLang="el-GR" dirty="0"/>
              <a:t>Μ. </a:t>
            </a:r>
            <a:r>
              <a:rPr lang="el-GR" altLang="el-GR" dirty="0" err="1" smtClean="0"/>
              <a:t>Τζεκάκη</a:t>
            </a:r>
            <a:endParaRPr lang="el-GR" altLang="el-GR" dirty="0"/>
          </a:p>
        </p:txBody>
      </p:sp>
    </p:spTree>
    <p:extLst>
      <p:ext uri="{BB962C8B-B14F-4D97-AF65-F5344CB8AC3E}">
        <p14:creationId xmlns:p14="http://schemas.microsoft.com/office/powerpoint/2010/main" val="122783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Φάση της </a:t>
            </a:r>
            <a:r>
              <a:rPr lang="el-GR" dirty="0" smtClean="0"/>
              <a:t>εκχώρησης (2)</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Παρατήρηση</a:t>
            </a:r>
          </a:p>
          <a:p>
            <a:r>
              <a:rPr lang="el-GR" dirty="0"/>
              <a:t>Η </a:t>
            </a:r>
            <a:r>
              <a:rPr lang="el-GR" b="1" dirty="0"/>
              <a:t>αντίσταση</a:t>
            </a:r>
            <a:r>
              <a:rPr lang="el-GR" dirty="0"/>
              <a:t> των εκπαιδευτικών στην μεταφορά της υπευθυνότητας για την αντιμετώπιση των δραστηριοτήτων από τους μαθητές ακολουθεί μια κλιμάκωση από συστηματικές παρεμβάσεις που </a:t>
            </a:r>
            <a:r>
              <a:rPr lang="el-GR" b="1" dirty="0"/>
              <a:t>μειώνουν την ευθύνη </a:t>
            </a:r>
            <a:r>
              <a:rPr lang="el-GR" dirty="0"/>
              <a:t>των μαθητών μέχρι την πλήρη άρνηση της μεταφοράς αυτής της ευθύνης. </a:t>
            </a:r>
          </a:p>
          <a:p>
            <a:r>
              <a:rPr lang="el-GR" b="1" dirty="0"/>
              <a:t>Σε καμία </a:t>
            </a:r>
            <a:r>
              <a:rPr lang="el-GR" dirty="0"/>
              <a:t>από τις καταγεγραμμένες διδασκαλίες </a:t>
            </a:r>
            <a:r>
              <a:rPr lang="el-GR" b="1" dirty="0"/>
              <a:t>δεν </a:t>
            </a:r>
            <a:r>
              <a:rPr lang="el-GR" b="1" dirty="0" smtClean="0"/>
              <a:t>«εκχωρεί» </a:t>
            </a:r>
            <a:r>
              <a:rPr lang="el-GR" b="1" dirty="0"/>
              <a:t>ο εκπαιδευτικός </a:t>
            </a:r>
            <a:r>
              <a:rPr lang="el-GR" dirty="0"/>
              <a:t>την ευθύνη αντιμετώπισης της δραστηριότητας στους μαθητές. </a:t>
            </a:r>
          </a:p>
          <a:p>
            <a:pPr marL="0" indent="0">
              <a:buNone/>
            </a:pPr>
            <a:r>
              <a:rPr lang="el-GR" altLang="el-GR" dirty="0" smtClean="0"/>
              <a:t>Μ</a:t>
            </a:r>
            <a:r>
              <a:rPr lang="el-GR" altLang="el-GR" dirty="0"/>
              <a:t>. </a:t>
            </a:r>
            <a:r>
              <a:rPr lang="el-GR" altLang="el-GR" dirty="0" err="1" smtClean="0"/>
              <a:t>Τζεκάκη</a:t>
            </a:r>
            <a:endParaRPr lang="el-GR" altLang="el-GR" dirty="0"/>
          </a:p>
        </p:txBody>
      </p:sp>
    </p:spTree>
    <p:extLst>
      <p:ext uri="{BB962C8B-B14F-4D97-AF65-F5344CB8AC3E}">
        <p14:creationId xmlns:p14="http://schemas.microsoft.com/office/powerpoint/2010/main" val="389773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Φάση εκχώρησης: </a:t>
            </a:r>
            <a:r>
              <a:rPr lang="el-GR" dirty="0" smtClean="0"/>
              <a:t>1</a:t>
            </a:r>
            <a:r>
              <a:rPr lang="el-GR" baseline="30000" dirty="0" smtClean="0"/>
              <a:t>η</a:t>
            </a:r>
            <a:r>
              <a:rPr lang="el-GR" dirty="0" smtClean="0"/>
              <a:t> </a:t>
            </a:r>
            <a:r>
              <a:rPr lang="el-GR" dirty="0" smtClean="0"/>
              <a:t>περίπτωση</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Καθοδήγηση της αναζήτησης των μαθητών</a:t>
            </a:r>
          </a:p>
          <a:p>
            <a:r>
              <a:rPr lang="el-GR" dirty="0"/>
              <a:t>Στους μαθητές της </a:t>
            </a:r>
            <a:r>
              <a:rPr lang="el-GR" b="1" dirty="0"/>
              <a:t>Ε’ Δημοτικού </a:t>
            </a:r>
            <a:r>
              <a:rPr lang="el-GR" dirty="0"/>
              <a:t>προτείνονται ένα πλήθος </a:t>
            </a:r>
            <a:r>
              <a:rPr lang="el-GR" dirty="0" err="1"/>
              <a:t>τετραπλεύρων</a:t>
            </a:r>
            <a:r>
              <a:rPr lang="el-GR" dirty="0"/>
              <a:t> σε διάφορα μεγέθη και θέσεις και τους ζητείται σε ομάδες, να τα μοιράσουν σε κατηγορίες</a:t>
            </a:r>
          </a:p>
          <a:p>
            <a:r>
              <a:rPr lang="el-GR" dirty="0"/>
              <a:t>Η αναζήτηση κοινών χαρακτηριστικών ανάμεσα στα σχήματα, αναμένεται να οδηγήσει τους μαθητές να διακρίνουν τις ιδιότητες και να οδηγηθούν στους ορισμούς των τραπεζίων, παραλληλογράμμων, ορθογωνίων, </a:t>
            </a:r>
            <a:r>
              <a:rPr lang="el-GR" dirty="0" smtClean="0"/>
              <a:t>κλπ.</a:t>
            </a:r>
            <a:endParaRPr lang="el-GR" dirty="0"/>
          </a:p>
          <a:p>
            <a:r>
              <a:rPr lang="el-GR" b="1" dirty="0"/>
              <a:t>Ο ρόλος του εκπαιδευτικού</a:t>
            </a:r>
            <a:r>
              <a:rPr lang="el-GR" dirty="0"/>
              <a:t> είναι να προτείνει τη  δραστηριότητα και να αφήσει τους μαθητές να καταλήξουν στις ιδιότητες χωρίς άλλη </a:t>
            </a:r>
            <a:r>
              <a:rPr lang="el-GR" dirty="0" smtClean="0"/>
              <a:t>παρέμβαση.</a:t>
            </a:r>
          </a:p>
          <a:p>
            <a:pPr marL="0" indent="0">
              <a:buNone/>
            </a:pPr>
            <a:r>
              <a:rPr lang="el-GR" altLang="el-GR" dirty="0"/>
              <a:t>Μ. </a:t>
            </a:r>
            <a:r>
              <a:rPr lang="el-GR" altLang="el-GR" dirty="0" err="1"/>
              <a:t>Τζεκάκη</a:t>
            </a:r>
            <a:endParaRPr lang="el-GR" altLang="el-GR" dirty="0"/>
          </a:p>
          <a:p>
            <a:pPr marL="0" indent="0">
              <a:buNone/>
            </a:pPr>
            <a:endParaRPr lang="el-GR" dirty="0"/>
          </a:p>
        </p:txBody>
      </p:sp>
    </p:spTree>
    <p:extLst>
      <p:ext uri="{BB962C8B-B14F-4D97-AF65-F5344CB8AC3E}">
        <p14:creationId xmlns:p14="http://schemas.microsoft.com/office/powerpoint/2010/main" val="281387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Παρουσίαση </a:t>
            </a:r>
            <a:r>
              <a:rPr lang="el-GR" dirty="0" smtClean="0"/>
              <a:t>επεισοδίων (1)</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Καθοδήγηση της αναζήτησης των </a:t>
            </a:r>
            <a:r>
              <a:rPr lang="el-GR" dirty="0" smtClean="0"/>
              <a:t>μαθητών</a:t>
            </a:r>
          </a:p>
          <a:p>
            <a:r>
              <a:rPr lang="el-GR" dirty="0" smtClean="0"/>
              <a:t>Δ: Η </a:t>
            </a:r>
            <a:r>
              <a:rPr lang="en-US" dirty="0" smtClean="0"/>
              <a:t>2</a:t>
            </a:r>
            <a:r>
              <a:rPr lang="el-GR" baseline="30000" dirty="0" smtClean="0"/>
              <a:t>η</a:t>
            </a:r>
            <a:r>
              <a:rPr lang="el-GR" dirty="0" smtClean="0"/>
              <a:t> </a:t>
            </a:r>
            <a:r>
              <a:rPr lang="el-GR" dirty="0"/>
              <a:t>ομάδα. Έχουν 4 γωνίες, 4 γωνίες;</a:t>
            </a:r>
          </a:p>
          <a:p>
            <a:r>
              <a:rPr lang="el-GR" dirty="0" smtClean="0"/>
              <a:t>Μ: Ναι</a:t>
            </a:r>
            <a:endParaRPr lang="el-GR" dirty="0"/>
          </a:p>
          <a:p>
            <a:r>
              <a:rPr lang="el-GR" dirty="0" smtClean="0"/>
              <a:t>Δ: Εντάξει</a:t>
            </a:r>
            <a:r>
              <a:rPr lang="el-GR" dirty="0"/>
              <a:t>. Και τα πάνω έχουν 4 γωνίες και 4 πλευρές. Και τα πάνω. Και η </a:t>
            </a:r>
            <a:r>
              <a:rPr lang="en-US" dirty="0"/>
              <a:t>2</a:t>
            </a:r>
            <a:r>
              <a:rPr lang="el-GR" baseline="30000" dirty="0"/>
              <a:t>η</a:t>
            </a:r>
            <a:r>
              <a:rPr lang="el-GR" dirty="0" smtClean="0"/>
              <a:t> </a:t>
            </a:r>
            <a:r>
              <a:rPr lang="el-GR" dirty="0"/>
              <a:t>ομάδα έχει τα ίδια. Αλλά μήπως και κάτι επιπλέον; Βρήκε κάποιος κάτι επιπλέον. Στη </a:t>
            </a:r>
            <a:r>
              <a:rPr lang="en-US" dirty="0"/>
              <a:t>2</a:t>
            </a:r>
            <a:r>
              <a:rPr lang="el-GR" baseline="30000" dirty="0"/>
              <a:t>η</a:t>
            </a:r>
            <a:r>
              <a:rPr lang="el-GR" dirty="0" smtClean="0"/>
              <a:t> </a:t>
            </a:r>
            <a:r>
              <a:rPr lang="el-GR" dirty="0"/>
              <a:t>ομάδα, Γεωργία;</a:t>
            </a:r>
          </a:p>
          <a:p>
            <a:r>
              <a:rPr lang="el-GR" dirty="0" smtClean="0"/>
              <a:t>Μ: Οι </a:t>
            </a:r>
            <a:r>
              <a:rPr lang="el-GR" dirty="0"/>
              <a:t>δύο απέναντι πλευρές είναι ίσες</a:t>
            </a:r>
          </a:p>
          <a:p>
            <a:r>
              <a:rPr lang="el-GR" dirty="0" smtClean="0"/>
              <a:t>Δ: Οι </a:t>
            </a:r>
            <a:r>
              <a:rPr lang="el-GR" dirty="0"/>
              <a:t>δύο απέναντι πλευρές είναι ίσες, κοίταξε όμως το τραπέζιο. Το βλέπεις; Δεν είναι ίσες. </a:t>
            </a:r>
          </a:p>
          <a:p>
            <a:pPr marL="0" indent="0">
              <a:buNone/>
            </a:pPr>
            <a:r>
              <a:rPr lang="el-GR" altLang="el-GR" dirty="0"/>
              <a:t>Μ. </a:t>
            </a:r>
            <a:r>
              <a:rPr lang="el-GR" altLang="el-GR" dirty="0" err="1"/>
              <a:t>Τζεκάκη</a:t>
            </a:r>
            <a:endParaRPr lang="el-GR" altLang="el-GR" dirty="0"/>
          </a:p>
          <a:p>
            <a:pPr marL="0" indent="0">
              <a:buNone/>
            </a:pPr>
            <a:endParaRPr lang="el-GR" dirty="0"/>
          </a:p>
        </p:txBody>
      </p:sp>
    </p:spTree>
    <p:extLst>
      <p:ext uri="{BB962C8B-B14F-4D97-AF65-F5344CB8AC3E}">
        <p14:creationId xmlns:p14="http://schemas.microsoft.com/office/powerpoint/2010/main" val="123400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Παρουσίαση </a:t>
            </a:r>
            <a:r>
              <a:rPr lang="el-GR" dirty="0" smtClean="0"/>
              <a:t>επεισοδίων (2)</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Καθοδήγηση της αναζήτησης των </a:t>
            </a:r>
            <a:r>
              <a:rPr lang="el-GR" dirty="0" smtClean="0"/>
              <a:t>μαθητών</a:t>
            </a:r>
          </a:p>
          <a:p>
            <a:r>
              <a:rPr lang="el-GR" dirty="0" smtClean="0"/>
              <a:t>Δ: Μήπως </a:t>
            </a:r>
            <a:r>
              <a:rPr lang="el-GR" dirty="0"/>
              <a:t>κάτι άλλο συμβαίνει. Κάτι συμβαίνει με τις απέναντι πλευρές. Κοιτάξτε τις απέναντι πλευρές</a:t>
            </a:r>
          </a:p>
          <a:p>
            <a:r>
              <a:rPr lang="el-GR" dirty="0" smtClean="0"/>
              <a:t>Μ: Είναι </a:t>
            </a:r>
            <a:r>
              <a:rPr lang="el-GR" dirty="0" err="1"/>
              <a:t>παρα</a:t>
            </a:r>
            <a:r>
              <a:rPr lang="el-GR" dirty="0"/>
              <a:t>…</a:t>
            </a:r>
          </a:p>
          <a:p>
            <a:r>
              <a:rPr lang="el-GR" dirty="0" smtClean="0"/>
              <a:t>Δ: Πες </a:t>
            </a:r>
            <a:r>
              <a:rPr lang="el-GR" dirty="0"/>
              <a:t>το!</a:t>
            </a:r>
          </a:p>
          <a:p>
            <a:r>
              <a:rPr lang="el-GR" dirty="0" smtClean="0"/>
              <a:t>Μ: Είναι </a:t>
            </a:r>
            <a:r>
              <a:rPr lang="el-GR" dirty="0"/>
              <a:t>παράλληλες;</a:t>
            </a:r>
          </a:p>
          <a:p>
            <a:r>
              <a:rPr lang="el-GR" dirty="0" smtClean="0"/>
              <a:t>Δ: Είναι </a:t>
            </a:r>
            <a:r>
              <a:rPr lang="el-GR" dirty="0"/>
              <a:t>παράλληλες, δεν είναι παράλληλες;. Για κοιτάξτε </a:t>
            </a:r>
            <a:r>
              <a:rPr lang="en-US" dirty="0"/>
              <a:t>2</a:t>
            </a:r>
            <a:r>
              <a:rPr lang="el-GR" baseline="30000" dirty="0"/>
              <a:t>η</a:t>
            </a:r>
            <a:r>
              <a:rPr lang="el-GR" dirty="0" smtClean="0"/>
              <a:t> </a:t>
            </a:r>
            <a:r>
              <a:rPr lang="el-GR" dirty="0"/>
              <a:t>ομάδα, δεν είναι παράλληλες;</a:t>
            </a:r>
          </a:p>
          <a:p>
            <a:r>
              <a:rPr lang="el-GR" dirty="0" smtClean="0"/>
              <a:t>Μ: Α</a:t>
            </a:r>
            <a:r>
              <a:rPr lang="el-GR" dirty="0"/>
              <a:t>! Ναι.</a:t>
            </a:r>
          </a:p>
          <a:p>
            <a:pPr marL="0" indent="0">
              <a:buNone/>
            </a:pPr>
            <a:r>
              <a:rPr lang="el-GR" altLang="el-GR" dirty="0"/>
              <a:t>Μ. </a:t>
            </a:r>
            <a:r>
              <a:rPr lang="el-GR" altLang="el-GR" dirty="0" err="1"/>
              <a:t>Τζεκάκη</a:t>
            </a:r>
            <a:endParaRPr lang="el-GR" altLang="el-GR" dirty="0"/>
          </a:p>
          <a:p>
            <a:pPr marL="0" indent="0">
              <a:buNone/>
            </a:pPr>
            <a:endParaRPr lang="el-GR" dirty="0"/>
          </a:p>
        </p:txBody>
      </p:sp>
    </p:spTree>
    <p:extLst>
      <p:ext uri="{BB962C8B-B14F-4D97-AF65-F5344CB8AC3E}">
        <p14:creationId xmlns:p14="http://schemas.microsoft.com/office/powerpoint/2010/main" val="186962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Φάση εκχώρησης: </a:t>
            </a:r>
            <a:r>
              <a:rPr lang="en-US" dirty="0"/>
              <a:t>2</a:t>
            </a:r>
            <a:r>
              <a:rPr lang="el-GR" baseline="30000" dirty="0"/>
              <a:t>η</a:t>
            </a:r>
            <a:r>
              <a:rPr lang="el-GR" dirty="0" smtClean="0"/>
              <a:t> </a:t>
            </a:r>
            <a:r>
              <a:rPr lang="el-GR" dirty="0" smtClean="0"/>
              <a:t>περίπτωση</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Αποπροσανατολισμός της αναζήτησης των μαθητών</a:t>
            </a:r>
          </a:p>
          <a:p>
            <a:r>
              <a:rPr lang="el-GR" dirty="0"/>
              <a:t>Το περιεχόμενο του μαθήματος είναι η σύγκριση γωνιών που σχηματίζονται από δύο παράλληλες ευθείες που τέμνονται από τρίτη, σε μαθητές </a:t>
            </a:r>
            <a:r>
              <a:rPr lang="el-GR" b="1" dirty="0"/>
              <a:t>Α’ Γυμνασίου</a:t>
            </a:r>
            <a:r>
              <a:rPr lang="el-GR" dirty="0"/>
              <a:t>.</a:t>
            </a:r>
          </a:p>
          <a:p>
            <a:r>
              <a:rPr lang="el-GR" dirty="0"/>
              <a:t>Αποτελεί τη δεύτερη από μία σειρά δραστηριοτήτων που προτείνονται στους μαθητές για να καταλήξουν στις ισότητες των γωνιών που εντοπίζονται. </a:t>
            </a:r>
          </a:p>
          <a:p>
            <a:r>
              <a:rPr lang="el-GR" b="1" dirty="0" smtClean="0"/>
              <a:t>Ο </a:t>
            </a:r>
            <a:r>
              <a:rPr lang="el-GR" b="1" dirty="0"/>
              <a:t>ρόλος του εκπαιδευτικού </a:t>
            </a:r>
            <a:r>
              <a:rPr lang="el-GR" dirty="0"/>
              <a:t>είναι να προτείνει στους μαθητές τη  δραστηριότητα και να τους αφήσει να εντοπίσουν και να συγκρίνουν τις γωνίες</a:t>
            </a:r>
            <a:r>
              <a:rPr lang="el-GR" dirty="0" smtClean="0"/>
              <a:t>...</a:t>
            </a:r>
            <a:endParaRPr lang="el-GR" dirty="0"/>
          </a:p>
          <a:p>
            <a:pPr marL="0" indent="0">
              <a:buNone/>
            </a:pPr>
            <a:r>
              <a:rPr lang="el-GR" altLang="el-GR" dirty="0"/>
              <a:t>Μ. </a:t>
            </a:r>
            <a:r>
              <a:rPr lang="el-GR" altLang="el-GR" dirty="0" err="1" smtClean="0"/>
              <a:t>Τζεκάκη</a:t>
            </a:r>
            <a:endParaRPr lang="el-GR" altLang="el-GR" dirty="0"/>
          </a:p>
        </p:txBody>
      </p:sp>
    </p:spTree>
    <p:extLst>
      <p:ext uri="{BB962C8B-B14F-4D97-AF65-F5344CB8AC3E}">
        <p14:creationId xmlns:p14="http://schemas.microsoft.com/office/powerpoint/2010/main" val="152334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Παρουσίαση </a:t>
            </a:r>
            <a:r>
              <a:rPr lang="el-GR" dirty="0" smtClean="0"/>
              <a:t>επεισοδίων</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Αποπροσανατολισμός της αναζήτησης</a:t>
            </a:r>
          </a:p>
          <a:p>
            <a:r>
              <a:rPr lang="el-GR" dirty="0" smtClean="0"/>
              <a:t>Δ: Λοιπόν</a:t>
            </a:r>
            <a:r>
              <a:rPr lang="el-GR" dirty="0"/>
              <a:t>! Λέει εδώ: </a:t>
            </a:r>
            <a:r>
              <a:rPr lang="el-GR" dirty="0" smtClean="0"/>
              <a:t>«Γωνίες </a:t>
            </a:r>
            <a:r>
              <a:rPr lang="el-GR" dirty="0"/>
              <a:t>ανάμεσα στην ε1 και στην </a:t>
            </a:r>
            <a:r>
              <a:rPr lang="el-GR" dirty="0" smtClean="0"/>
              <a:t>ε2». </a:t>
            </a:r>
            <a:r>
              <a:rPr lang="el-GR" dirty="0"/>
              <a:t>Ανάμεσα στην ε1 και στην ε2. Τι εννοεί </a:t>
            </a:r>
            <a:r>
              <a:rPr lang="el-GR" dirty="0" smtClean="0"/>
              <a:t>«ανάμεσα</a:t>
            </a:r>
            <a:r>
              <a:rPr lang="el-GR" dirty="0" smtClean="0"/>
              <a:t>»</a:t>
            </a:r>
            <a:r>
              <a:rPr lang="el-GR" dirty="0" smtClean="0"/>
              <a:t> </a:t>
            </a:r>
            <a:r>
              <a:rPr lang="el-GR" dirty="0"/>
              <a:t>(ένας μαθητής εξηγεί και δείχνει στον πίνακα)</a:t>
            </a:r>
          </a:p>
          <a:p>
            <a:r>
              <a:rPr lang="el-GR" dirty="0" smtClean="0"/>
              <a:t>Δ: Γωνίες </a:t>
            </a:r>
            <a:r>
              <a:rPr lang="el-GR" dirty="0"/>
              <a:t>τώρα …</a:t>
            </a:r>
          </a:p>
          <a:p>
            <a:r>
              <a:rPr lang="el-GR" dirty="0" smtClean="0"/>
              <a:t>Μ: Γωνίες</a:t>
            </a:r>
            <a:r>
              <a:rPr lang="el-GR" dirty="0"/>
              <a:t>, λέει, έξω από τις ευθείες ε1 και ε2. (γράφει η μαθήτρια στον πίνακα τις γωνίες).</a:t>
            </a:r>
          </a:p>
          <a:p>
            <a:r>
              <a:rPr lang="el-GR" dirty="0" smtClean="0"/>
              <a:t>Δ: Έτσι</a:t>
            </a:r>
            <a:r>
              <a:rPr lang="el-GR" dirty="0"/>
              <a:t>! Κάθισε! Ο Κώστας. Στον πίνακα.. Μας λέει τώρα, </a:t>
            </a:r>
            <a:r>
              <a:rPr lang="el-GR" dirty="0" smtClean="0"/>
              <a:t>«γωνίες </a:t>
            </a:r>
            <a:r>
              <a:rPr lang="el-GR" dirty="0"/>
              <a:t>αριστερά της </a:t>
            </a:r>
            <a:r>
              <a:rPr lang="el-GR" dirty="0" smtClean="0"/>
              <a:t>ε1». </a:t>
            </a:r>
            <a:r>
              <a:rPr lang="el-GR" dirty="0"/>
              <a:t>Έτσι όπως βλέπεις το αριστερά σου, έτσι; (Ο μαθητής γράφει στον πίνακα). Έτσι. Πολύ ωραία! Αυτές όλες που είναι από την ίδια; Τη μεριά! Αριστερά από την ε1…. </a:t>
            </a:r>
          </a:p>
          <a:p>
            <a:pPr marL="0" indent="0">
              <a:buNone/>
            </a:pPr>
            <a:r>
              <a:rPr lang="el-GR" altLang="el-GR" dirty="0"/>
              <a:t>Μ. </a:t>
            </a:r>
            <a:r>
              <a:rPr lang="el-GR" altLang="el-GR" dirty="0" err="1" smtClean="0"/>
              <a:t>Τζεκάκη</a:t>
            </a:r>
            <a:endParaRPr lang="el-GR" altLang="el-GR" dirty="0"/>
          </a:p>
        </p:txBody>
      </p:sp>
    </p:spTree>
    <p:extLst>
      <p:ext uri="{BB962C8B-B14F-4D97-AF65-F5344CB8AC3E}">
        <p14:creationId xmlns:p14="http://schemas.microsoft.com/office/powerpoint/2010/main" val="42895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Φάση εκχώρησης: </a:t>
            </a:r>
            <a:r>
              <a:rPr lang="el-GR" dirty="0" smtClean="0"/>
              <a:t>3</a:t>
            </a:r>
            <a:r>
              <a:rPr lang="el-GR" baseline="30000" dirty="0" smtClean="0"/>
              <a:t>η</a:t>
            </a:r>
            <a:r>
              <a:rPr lang="el-GR" dirty="0" smtClean="0"/>
              <a:t> </a:t>
            </a:r>
            <a:r>
              <a:rPr lang="el-GR" dirty="0" smtClean="0"/>
              <a:t>περίπτωση</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Ακύρωση της αναζήτησης των μαθητών</a:t>
            </a:r>
          </a:p>
          <a:p>
            <a:r>
              <a:rPr lang="el-GR" dirty="0"/>
              <a:t>Το περιεχόμενο του μαθήματος είναι η εύρεση των εμβαδών των στερεών σχημάτων σε παιδιά της </a:t>
            </a:r>
            <a:r>
              <a:rPr lang="el-GR" b="1" dirty="0"/>
              <a:t>Β’ Γυμνασίου</a:t>
            </a:r>
            <a:r>
              <a:rPr lang="el-GR" dirty="0"/>
              <a:t>. </a:t>
            </a:r>
          </a:p>
          <a:p>
            <a:r>
              <a:rPr lang="el-GR" dirty="0"/>
              <a:t>Οι δραστηριότητες στοχεύουν στην εξαγωγή και την κατανόηση των τύπων αυτών, όπως και στην εύρεση του τύπου του εμβαδού ολικής επιφάνειας του κυλίνδρου</a:t>
            </a:r>
          </a:p>
          <a:p>
            <a:r>
              <a:rPr lang="el-GR" b="1" dirty="0"/>
              <a:t>Ο ρόλος του εκπαιδευτικού </a:t>
            </a:r>
            <a:r>
              <a:rPr lang="el-GR" dirty="0"/>
              <a:t>είναι να προτείνει στους μαθητές τις δραστηριότητες και να τους αφήσει να παρουσιάσουν τους τρόπους εύρεσης των τύπων.</a:t>
            </a:r>
          </a:p>
          <a:p>
            <a:pPr marL="0" indent="0">
              <a:buNone/>
            </a:pPr>
            <a:r>
              <a:rPr lang="el-GR" altLang="el-GR" dirty="0"/>
              <a:t>Μ. </a:t>
            </a:r>
            <a:r>
              <a:rPr lang="el-GR" altLang="el-GR" dirty="0" err="1" smtClean="0"/>
              <a:t>Τζεκάκη</a:t>
            </a:r>
            <a:endParaRPr lang="el-GR" altLang="el-GR" dirty="0"/>
          </a:p>
        </p:txBody>
      </p:sp>
    </p:spTree>
    <p:extLst>
      <p:ext uri="{BB962C8B-B14F-4D97-AF65-F5344CB8AC3E}">
        <p14:creationId xmlns:p14="http://schemas.microsoft.com/office/powerpoint/2010/main" val="422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altLang="el-GR" dirty="0"/>
              <a:t>Δ</a:t>
            </a:r>
            <a:r>
              <a:rPr lang="el-GR" altLang="el-GR" dirty="0" smtClean="0"/>
              <a:t>ιδακτικές πτυχές της σχολικής τάξης</a:t>
            </a:r>
            <a:endParaRPr lang="el-GR" dirty="0"/>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Παρουσίαση </a:t>
            </a:r>
            <a:r>
              <a:rPr lang="el-GR" dirty="0" smtClean="0"/>
              <a:t>επεισοδίων (1)</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Ακύρωση της αναζήτησης των μαθητών</a:t>
            </a:r>
          </a:p>
          <a:p>
            <a:r>
              <a:rPr lang="el-GR" dirty="0" smtClean="0"/>
              <a:t>Δ: Στην </a:t>
            </a:r>
            <a:r>
              <a:rPr lang="el-GR" dirty="0"/>
              <a:t>τρίτη δραστηριότητα θα βάλετε το πρίσμα το οποίο έχετε κάνει και θα υπολογίσετε το εμβαδόν όλης της επιφάνειας βλέποντας, βέβαια, ότι όταν το βάλετε να σταθεί, στέκεται στις δύο βάσεις </a:t>
            </a:r>
            <a:r>
              <a:rPr lang="el-GR" dirty="0" smtClean="0"/>
              <a:t>του.</a:t>
            </a:r>
          </a:p>
          <a:p>
            <a:r>
              <a:rPr lang="el-GR" dirty="0" smtClean="0"/>
              <a:t>Δ: Τώρα</a:t>
            </a:r>
            <a:r>
              <a:rPr lang="el-GR" dirty="0"/>
              <a:t>, για να υπολογίσετε το εμβαδόν των βάσεων, θα μετρήσετε με βάση τον τύπο του εμβαδού τριγώνου το εμβαδόν της κάθε </a:t>
            </a:r>
            <a:r>
              <a:rPr lang="el-GR" dirty="0" smtClean="0"/>
              <a:t>βάσης...</a:t>
            </a:r>
            <a:endParaRPr lang="el-GR" dirty="0"/>
          </a:p>
          <a:p>
            <a:pPr marL="0" indent="0">
              <a:buNone/>
            </a:pPr>
            <a:r>
              <a:rPr lang="el-GR" altLang="el-GR" dirty="0"/>
              <a:t>Μ. </a:t>
            </a:r>
            <a:r>
              <a:rPr lang="el-GR" altLang="el-GR" dirty="0" err="1"/>
              <a:t>Τζεκάκη</a:t>
            </a:r>
            <a:endParaRPr lang="el-GR" altLang="el-GR" dirty="0"/>
          </a:p>
          <a:p>
            <a:pPr marL="0" indent="0">
              <a:buNone/>
            </a:pPr>
            <a:endParaRPr lang="el-GR" dirty="0"/>
          </a:p>
        </p:txBody>
      </p:sp>
    </p:spTree>
    <p:extLst>
      <p:ext uri="{BB962C8B-B14F-4D97-AF65-F5344CB8AC3E}">
        <p14:creationId xmlns:p14="http://schemas.microsoft.com/office/powerpoint/2010/main" val="24101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Παρουσίαση </a:t>
            </a:r>
            <a:r>
              <a:rPr lang="el-GR" dirty="0" smtClean="0"/>
              <a:t>επεισοδίων (2)</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Ακύρωση της αναζήτησης των μαθητών</a:t>
            </a:r>
          </a:p>
          <a:p>
            <a:r>
              <a:rPr lang="el-GR" dirty="0"/>
              <a:t>(Λίγο πιο κάτω</a:t>
            </a:r>
            <a:r>
              <a:rPr lang="el-GR" dirty="0" smtClean="0"/>
              <a:t>)</a:t>
            </a:r>
            <a:endParaRPr lang="el-GR" dirty="0"/>
          </a:p>
          <a:p>
            <a:r>
              <a:rPr lang="el-GR" dirty="0" smtClean="0"/>
              <a:t>Δ: </a:t>
            </a:r>
            <a:r>
              <a:rPr lang="el-GR" dirty="0"/>
              <a:t>Επομένως, στην τέταρτη δραστηριότητα που λέει </a:t>
            </a:r>
            <a:r>
              <a:rPr lang="el-GR" dirty="0" smtClean="0"/>
              <a:t>«το </a:t>
            </a:r>
            <a:r>
              <a:rPr lang="el-GR" dirty="0"/>
              <a:t>εμβαδόν της συνολικής επιφάνειας του </a:t>
            </a:r>
            <a:r>
              <a:rPr lang="el-GR" dirty="0" smtClean="0"/>
              <a:t>κυλίνδρου» </a:t>
            </a:r>
            <a:r>
              <a:rPr lang="el-GR" dirty="0"/>
              <a:t>πρέπει να κάνουμε την ίδια δουλειά. Τώρα! Αν χρειαστεί να χαλάσετε τον κύλινδρο, ανοίγοντάς τον, για να δείτε την παράπλευρη επιφάνεια, αυτό είναι δικό σας θέμα. </a:t>
            </a:r>
          </a:p>
          <a:p>
            <a:pPr marL="0" indent="0">
              <a:buNone/>
            </a:pPr>
            <a:r>
              <a:rPr lang="el-GR" altLang="el-GR" dirty="0" smtClean="0"/>
              <a:t>Μ</a:t>
            </a:r>
            <a:r>
              <a:rPr lang="el-GR" altLang="el-GR" dirty="0"/>
              <a:t>. </a:t>
            </a:r>
            <a:r>
              <a:rPr lang="el-GR" altLang="el-GR" dirty="0" err="1"/>
              <a:t>Τζεκάκη</a:t>
            </a:r>
            <a:endParaRPr lang="el-GR" altLang="el-GR" dirty="0"/>
          </a:p>
          <a:p>
            <a:pPr marL="0" indent="0">
              <a:buNone/>
            </a:pPr>
            <a:endParaRPr lang="el-GR" dirty="0"/>
          </a:p>
        </p:txBody>
      </p:sp>
    </p:spTree>
    <p:extLst>
      <p:ext uri="{BB962C8B-B14F-4D97-AF65-F5344CB8AC3E}">
        <p14:creationId xmlns:p14="http://schemas.microsoft.com/office/powerpoint/2010/main" val="344084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Συζήτηση (1)</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smtClean="0"/>
              <a:t>Η </a:t>
            </a:r>
            <a:r>
              <a:rPr lang="el-GR" dirty="0"/>
              <a:t>ευθύνη της μάθησης</a:t>
            </a:r>
          </a:p>
          <a:p>
            <a:r>
              <a:rPr lang="el-GR" dirty="0"/>
              <a:t>Η δυσκολία των δασκάλων για την οργάνωση μιας διαφορετικής διδακτικής πρακτικής συνδέεται στενά με την </a:t>
            </a:r>
            <a:r>
              <a:rPr lang="el-GR" dirty="0" smtClean="0"/>
              <a:t>«εκχώρηση</a:t>
            </a:r>
            <a:r>
              <a:rPr lang="el-GR" dirty="0" smtClean="0"/>
              <a:t>»</a:t>
            </a:r>
            <a:r>
              <a:rPr lang="el-GR" dirty="0" smtClean="0"/>
              <a:t> </a:t>
            </a:r>
            <a:r>
              <a:rPr lang="el-GR" dirty="0"/>
              <a:t>του προβλήματος. Οι  εκπαιδευτικοί έχουν την τάση να αντιστέκονται στην παραχώρηση της ευθύνης της λύσης των προτεινόμενων προβλημάτων στους μαθητές. </a:t>
            </a:r>
          </a:p>
          <a:p>
            <a:r>
              <a:rPr lang="el-GR" dirty="0"/>
              <a:t>Κατά τον </a:t>
            </a:r>
            <a:r>
              <a:rPr lang="el-GR" dirty="0" err="1"/>
              <a:t>Brousseau</a:t>
            </a:r>
            <a:r>
              <a:rPr lang="el-GR" dirty="0"/>
              <a:t> αυτό αποτελεί ένα διδακτικό φαινόμενο που παίρνει τη μορφή παράδοξου. Αναφέρει ότι </a:t>
            </a:r>
            <a:r>
              <a:rPr lang="el-GR" dirty="0" smtClean="0"/>
              <a:t>«όσο </a:t>
            </a:r>
            <a:r>
              <a:rPr lang="el-GR" dirty="0"/>
              <a:t>περισσότερο ο εκπαιδευτικός λέει συγκεκριμένα στο μαθητή τι πρέπει να κάνει, τόσο κινδυνεύει να χάσει την ευκαιρία για τη μάθηση στην οποία τελικά στοχεύει</a:t>
            </a:r>
            <a:r>
              <a:rPr lang="el-GR" dirty="0" smtClean="0"/>
              <a:t>.»</a:t>
            </a:r>
            <a:endParaRPr lang="el-GR" dirty="0"/>
          </a:p>
          <a:p>
            <a:pPr marL="0" indent="0">
              <a:buNone/>
            </a:pPr>
            <a:r>
              <a:rPr lang="el-GR" dirty="0"/>
              <a:t>Μ. </a:t>
            </a:r>
            <a:r>
              <a:rPr lang="el-GR" dirty="0" err="1"/>
              <a:t>Τζεκάκη</a:t>
            </a:r>
            <a:endParaRPr lang="el-GR" dirty="0"/>
          </a:p>
          <a:p>
            <a:endParaRPr lang="el-GR" dirty="0"/>
          </a:p>
        </p:txBody>
      </p:sp>
    </p:spTree>
    <p:extLst>
      <p:ext uri="{BB962C8B-B14F-4D97-AF65-F5344CB8AC3E}">
        <p14:creationId xmlns:p14="http://schemas.microsoft.com/office/powerpoint/2010/main" val="190083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Συζήτηση (2)</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smtClean="0"/>
              <a:t>Η </a:t>
            </a:r>
            <a:r>
              <a:rPr lang="el-GR" dirty="0"/>
              <a:t>ευθύνη της μάθησης</a:t>
            </a:r>
          </a:p>
          <a:p>
            <a:r>
              <a:rPr lang="el-GR" dirty="0" smtClean="0"/>
              <a:t>H </a:t>
            </a:r>
            <a:r>
              <a:rPr lang="el-GR" dirty="0"/>
              <a:t>συμπεριφορά αυτή θα μπορούσε να ερμηνευθεί με διαφορετικούς τρόπους:</a:t>
            </a:r>
          </a:p>
          <a:p>
            <a:pPr lvl="1"/>
            <a:r>
              <a:rPr lang="el-GR" dirty="0"/>
              <a:t>Ο συγκεκριμένος ρόλος που αποδίδουν οι εκπαιδευτικοί στον εαυτό τους με βάση τόσο την προσωπική όσο και την κοινωνική αντίληψη. </a:t>
            </a:r>
          </a:p>
          <a:p>
            <a:pPr lvl="1"/>
            <a:r>
              <a:rPr lang="el-GR" dirty="0"/>
              <a:t>Οι αντιλήψεις που έχουν οι εκπαιδευτικοί για πώς μαθαίνει ο μαθητής μαθηματικά ειδικότερα, ότι δηλαδή κάποιος που  γνωρίζει πρέπει να τα </a:t>
            </a:r>
            <a:r>
              <a:rPr lang="el-GR" dirty="0" smtClean="0"/>
              <a:t>«εξηγήσει</a:t>
            </a:r>
            <a:r>
              <a:rPr lang="el-GR" dirty="0" smtClean="0"/>
              <a:t>»</a:t>
            </a:r>
            <a:r>
              <a:rPr lang="el-GR" dirty="0" smtClean="0"/>
              <a:t> </a:t>
            </a:r>
            <a:r>
              <a:rPr lang="el-GR" dirty="0"/>
              <a:t>ή να τα </a:t>
            </a:r>
            <a:r>
              <a:rPr lang="el-GR" dirty="0" smtClean="0"/>
              <a:t>«δείξει».</a:t>
            </a:r>
            <a:endParaRPr lang="el-GR" dirty="0"/>
          </a:p>
          <a:p>
            <a:pPr lvl="1"/>
            <a:r>
              <a:rPr lang="el-GR" dirty="0"/>
              <a:t>Οι γνώσεις και οι εμπειρίες που έχουν οι εκπαιδευτικοί αναφορικά με τη διδακτική διαδικασία.</a:t>
            </a:r>
          </a:p>
          <a:p>
            <a:pPr marL="0" indent="0">
              <a:buNone/>
            </a:pPr>
            <a:r>
              <a:rPr lang="el-GR" dirty="0"/>
              <a:t>Μ. </a:t>
            </a:r>
            <a:r>
              <a:rPr lang="el-GR" dirty="0" err="1"/>
              <a:t>Τζεκάκη</a:t>
            </a:r>
            <a:endParaRPr lang="el-GR" dirty="0"/>
          </a:p>
          <a:p>
            <a:endParaRPr lang="el-GR" dirty="0"/>
          </a:p>
        </p:txBody>
      </p:sp>
    </p:spTree>
    <p:extLst>
      <p:ext uri="{BB962C8B-B14F-4D97-AF65-F5344CB8AC3E}">
        <p14:creationId xmlns:p14="http://schemas.microsoft.com/office/powerpoint/2010/main" val="1843591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Συζήτηση (3)</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Θεμελιώδες </a:t>
            </a:r>
            <a:r>
              <a:rPr lang="el-GR" dirty="0"/>
              <a:t>ζήτημα</a:t>
            </a:r>
          </a:p>
          <a:p>
            <a:r>
              <a:rPr lang="el-GR" i="1" dirty="0" smtClean="0"/>
              <a:t>«</a:t>
            </a:r>
            <a:r>
              <a:rPr lang="el-GR" i="1" dirty="0" smtClean="0"/>
              <a:t>όσο </a:t>
            </a:r>
            <a:r>
              <a:rPr lang="el-GR" i="1" dirty="0"/>
              <a:t>περισσότερο ο εκπαιδευτικός θεωρεί ότι είναι στην ευθύνη του η μεταφορά της γνώσης, τόσο λιγότερη ευθύνη εκχωρεί στους μαθητές με αποτέλεσμα τη μείωση ή ακόμα και την ακύρωση της γνώσης που θεωρείται ότι έχει ευθύνη να </a:t>
            </a:r>
            <a:r>
              <a:rPr lang="el-GR" i="1" dirty="0" smtClean="0"/>
              <a:t>αναπτύξει».</a:t>
            </a:r>
            <a:endParaRPr lang="el-GR" i="1" dirty="0"/>
          </a:p>
          <a:p>
            <a:pPr marL="0" indent="0">
              <a:buNone/>
            </a:pPr>
            <a:r>
              <a:rPr lang="el-GR" dirty="0"/>
              <a:t>Μ. </a:t>
            </a:r>
            <a:r>
              <a:rPr lang="el-GR" dirty="0" err="1"/>
              <a:t>Τζεκάκη</a:t>
            </a:r>
            <a:endParaRPr lang="el-GR" dirty="0"/>
          </a:p>
          <a:p>
            <a:endParaRPr lang="el-GR" dirty="0"/>
          </a:p>
        </p:txBody>
      </p:sp>
    </p:spTree>
    <p:extLst>
      <p:ext uri="{BB962C8B-B14F-4D97-AF65-F5344CB8AC3E}">
        <p14:creationId xmlns:p14="http://schemas.microsoft.com/office/powerpoint/2010/main" val="1180264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Οι παρεμβάσεις των δασκάλων στην εργασία των μαθητών και οι συνέπειές τους στην κατασκευή του μαθηματικού νοήματος</a:t>
            </a:r>
            <a:br>
              <a:rPr lang="el-GR" sz="3200" dirty="0"/>
            </a:br>
            <a:endParaRPr lang="el-GR" sz="3200"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4136020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Για τις παρεμβάσεις </a:t>
            </a:r>
            <a:r>
              <a:rPr lang="el-GR" dirty="0" smtClean="0"/>
              <a:t>(1)</a:t>
            </a:r>
            <a:endParaRPr lang="el-GR" dirty="0"/>
          </a:p>
        </p:txBody>
      </p:sp>
      <p:sp>
        <p:nvSpPr>
          <p:cNvPr id="5" name="Θέση περιεχομένου 4"/>
          <p:cNvSpPr>
            <a:spLocks noGrp="1"/>
          </p:cNvSpPr>
          <p:nvPr>
            <p:ph idx="1"/>
          </p:nvPr>
        </p:nvSpPr>
        <p:spPr/>
        <p:txBody>
          <a:bodyPr>
            <a:normAutofit fontScale="85000" lnSpcReduction="20000"/>
          </a:bodyPr>
          <a:lstStyle/>
          <a:p>
            <a:pPr marL="0" indent="0">
              <a:buNone/>
            </a:pPr>
            <a:r>
              <a:rPr lang="el-GR" dirty="0" smtClean="0"/>
              <a:t>Θεωρητικές </a:t>
            </a:r>
            <a:r>
              <a:rPr lang="el-GR" dirty="0"/>
              <a:t>επισημάνσεις</a:t>
            </a:r>
          </a:p>
          <a:p>
            <a:r>
              <a:rPr lang="el-GR" dirty="0"/>
              <a:t>Βασικοί παράμετροι λειτουργίας της τάξης των μαθηματικών</a:t>
            </a:r>
            <a:r>
              <a:rPr lang="el-GR" dirty="0" smtClean="0"/>
              <a:t>:</a:t>
            </a:r>
            <a:endParaRPr lang="el-GR" dirty="0"/>
          </a:p>
          <a:p>
            <a:pPr lvl="1"/>
            <a:r>
              <a:rPr lang="el-GR" dirty="0"/>
              <a:t>Μαθηματικό περιεχόμενο (μετασχηματισμός της μαθηματικής γνώσης σε σχολική  μαθηματική γνώση) </a:t>
            </a:r>
          </a:p>
          <a:p>
            <a:pPr lvl="1"/>
            <a:r>
              <a:rPr lang="el-GR" dirty="0"/>
              <a:t>Εκπαιδευτικός (διαχείριση της τάξης και του μαθηματικού περιεχομένου- διδακτικές πρακτικές)</a:t>
            </a:r>
          </a:p>
          <a:p>
            <a:pPr lvl="1"/>
            <a:r>
              <a:rPr lang="el-GR" dirty="0"/>
              <a:t>Μαθητής ( ως άτομο και ως μέλος μιας κοινότητας μαθητευόμενων στα μαθηματικά)</a:t>
            </a:r>
          </a:p>
          <a:p>
            <a:pPr lvl="1"/>
            <a:r>
              <a:rPr lang="el-GR" dirty="0"/>
              <a:t>Η αλληλεπίδραση των παραπάνω</a:t>
            </a:r>
          </a:p>
          <a:p>
            <a:pPr marL="0" indent="0">
              <a:buNone/>
            </a:pPr>
            <a:r>
              <a:rPr lang="el-GR" dirty="0"/>
              <a:t>Χ. </a:t>
            </a:r>
            <a:r>
              <a:rPr lang="el-GR" dirty="0" err="1"/>
              <a:t>Σακονίδης</a:t>
            </a:r>
            <a:endParaRPr lang="el-GR" dirty="0"/>
          </a:p>
          <a:p>
            <a:endParaRPr lang="el-GR" dirty="0"/>
          </a:p>
        </p:txBody>
      </p:sp>
    </p:spTree>
    <p:extLst>
      <p:ext uri="{BB962C8B-B14F-4D97-AF65-F5344CB8AC3E}">
        <p14:creationId xmlns:p14="http://schemas.microsoft.com/office/powerpoint/2010/main" val="799727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Για τις παρεμβάσεις </a:t>
            </a:r>
            <a:r>
              <a:rPr lang="el-GR" dirty="0" smtClean="0"/>
              <a:t>(2)</a:t>
            </a:r>
            <a:endParaRPr lang="el-GR" dirty="0"/>
          </a:p>
        </p:txBody>
      </p:sp>
      <p:sp>
        <p:nvSpPr>
          <p:cNvPr id="5" name="Θέση περιεχομένου 4"/>
          <p:cNvSpPr>
            <a:spLocks noGrp="1"/>
          </p:cNvSpPr>
          <p:nvPr>
            <p:ph idx="1"/>
          </p:nvPr>
        </p:nvSpPr>
        <p:spPr/>
        <p:txBody>
          <a:bodyPr>
            <a:normAutofit fontScale="77500" lnSpcReduction="20000"/>
          </a:bodyPr>
          <a:lstStyle/>
          <a:p>
            <a:pPr marL="0" indent="0">
              <a:buNone/>
            </a:pPr>
            <a:r>
              <a:rPr lang="el-GR" dirty="0" smtClean="0"/>
              <a:t>Θεωρητικές </a:t>
            </a:r>
            <a:r>
              <a:rPr lang="el-GR" dirty="0"/>
              <a:t>επισημάνσεις</a:t>
            </a:r>
          </a:p>
          <a:p>
            <a:r>
              <a:rPr lang="el-GR" dirty="0"/>
              <a:t>Οι έρευνες που εστιάζονται στην αλληλεπίδραση εκπαιδευτικού – μαθητών και ειδικότερα στις παρεμβάσεις του πρώτου στην εργασία των μαθητών μέσα στην τάξη των μαθηματικών μπορούν να διακριθούν σε δύο ομάδες:</a:t>
            </a:r>
          </a:p>
          <a:p>
            <a:pPr lvl="1"/>
            <a:r>
              <a:rPr lang="el-GR" dirty="0"/>
              <a:t>Μελέτες που εξετάζουν τις συνέπειες των παρεμβάσεων στον τρόπο που οι μαθητές σκέπτονται και δρουν (ομάδα Β).</a:t>
            </a:r>
          </a:p>
          <a:p>
            <a:pPr lvl="1"/>
            <a:r>
              <a:rPr lang="el-GR" dirty="0"/>
              <a:t>Μελέτες που διερευνούν τις συνέπειες των παρεμβάσεων του εκπαιδευτικού στο μαθηματικό περιεχόμενο και νόημα (</a:t>
            </a:r>
            <a:r>
              <a:rPr lang="el-GR" dirty="0" smtClean="0"/>
              <a:t>ομάδα Α</a:t>
            </a:r>
            <a:r>
              <a:rPr lang="el-GR" dirty="0"/>
              <a:t>)</a:t>
            </a:r>
          </a:p>
          <a:p>
            <a:pPr marL="0" indent="0">
              <a:buNone/>
            </a:pPr>
            <a:r>
              <a:rPr lang="el-GR" dirty="0" smtClean="0"/>
              <a:t>Χ</a:t>
            </a:r>
            <a:r>
              <a:rPr lang="el-GR" dirty="0"/>
              <a:t>. </a:t>
            </a:r>
            <a:r>
              <a:rPr lang="el-GR" dirty="0" err="1"/>
              <a:t>Σακονίδης</a:t>
            </a:r>
            <a:endParaRPr lang="el-GR" dirty="0"/>
          </a:p>
          <a:p>
            <a:endParaRPr lang="el-GR" dirty="0"/>
          </a:p>
        </p:txBody>
      </p:sp>
    </p:spTree>
    <p:extLst>
      <p:ext uri="{BB962C8B-B14F-4D97-AF65-F5344CB8AC3E}">
        <p14:creationId xmlns:p14="http://schemas.microsoft.com/office/powerpoint/2010/main" val="3179576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Για τις παρεμβάσεις </a:t>
            </a:r>
            <a:r>
              <a:rPr lang="el-GR" dirty="0" smtClean="0"/>
              <a:t>(3)</a:t>
            </a:r>
            <a:endParaRPr lang="el-GR" dirty="0"/>
          </a:p>
        </p:txBody>
      </p:sp>
      <p:sp>
        <p:nvSpPr>
          <p:cNvPr id="5" name="Θέση περιεχομένου 4"/>
          <p:cNvSpPr>
            <a:spLocks noGrp="1"/>
          </p:cNvSpPr>
          <p:nvPr>
            <p:ph idx="1"/>
          </p:nvPr>
        </p:nvSpPr>
        <p:spPr/>
        <p:txBody>
          <a:bodyPr>
            <a:normAutofit fontScale="85000" lnSpcReduction="20000"/>
          </a:bodyPr>
          <a:lstStyle/>
          <a:p>
            <a:pPr marL="0" indent="0">
              <a:buNone/>
            </a:pPr>
            <a:r>
              <a:rPr lang="el-GR" dirty="0" smtClean="0"/>
              <a:t>Θεωρητικές </a:t>
            </a:r>
            <a:r>
              <a:rPr lang="el-GR" dirty="0"/>
              <a:t>επισημάνσεις</a:t>
            </a:r>
          </a:p>
          <a:p>
            <a:r>
              <a:rPr lang="el-GR" b="1" dirty="0"/>
              <a:t>Ομάδα Α</a:t>
            </a:r>
          </a:p>
          <a:p>
            <a:r>
              <a:rPr lang="el-GR" dirty="0"/>
              <a:t>Οι παρεμβάσεις του εκπαιδευτικού</a:t>
            </a:r>
            <a:r>
              <a:rPr lang="el-GR" dirty="0" smtClean="0"/>
              <a:t>:</a:t>
            </a:r>
            <a:endParaRPr lang="el-GR" dirty="0"/>
          </a:p>
          <a:p>
            <a:pPr lvl="1"/>
            <a:r>
              <a:rPr lang="el-GR" dirty="0"/>
              <a:t>Συχνά αλλοιώνουν το επιστημολογικά χαρακτηριστικά της μαθηματικής γνώσης που συγκροτείται μέσα στην τάξη (π.χ., </a:t>
            </a:r>
            <a:r>
              <a:rPr lang="el-GR" dirty="0" err="1"/>
              <a:t>Steinbring</a:t>
            </a:r>
            <a:r>
              <a:rPr lang="el-GR" dirty="0"/>
              <a:t>, 2001, </a:t>
            </a:r>
            <a:r>
              <a:rPr lang="el-GR" dirty="0" err="1"/>
              <a:t>Ikonomou</a:t>
            </a:r>
            <a:r>
              <a:rPr lang="el-GR" dirty="0"/>
              <a:t> et al, 1999, </a:t>
            </a:r>
            <a:r>
              <a:rPr lang="el-GR" dirty="0" err="1"/>
              <a:t>Kaldrimidou</a:t>
            </a:r>
            <a:r>
              <a:rPr lang="el-GR" dirty="0"/>
              <a:t> et al, 2000)</a:t>
            </a:r>
          </a:p>
          <a:p>
            <a:pPr lvl="1"/>
            <a:r>
              <a:rPr lang="el-GR" dirty="0"/>
              <a:t>Ορισμένες φορές  “υποβιβάζουν” τη μαθηματική γνώση που επεξεργάζεται σε απλές τεχνικές ή διαδικασίες (π.χ., </a:t>
            </a:r>
            <a:r>
              <a:rPr lang="el-GR" dirty="0" err="1"/>
              <a:t>Sensevy</a:t>
            </a:r>
            <a:r>
              <a:rPr lang="el-GR" dirty="0"/>
              <a:t>, 2002) ή σε πρακτικές παρουσίασης (</a:t>
            </a:r>
            <a:r>
              <a:rPr lang="el-GR" dirty="0" err="1"/>
              <a:t>Salin</a:t>
            </a:r>
            <a:r>
              <a:rPr lang="el-GR" dirty="0"/>
              <a:t>, 2002) ή σε τοπικής εμβέλειας γνώση (π.χ., </a:t>
            </a:r>
            <a:r>
              <a:rPr lang="el-GR" dirty="0" err="1"/>
              <a:t>Margolinas</a:t>
            </a:r>
            <a:r>
              <a:rPr lang="el-GR" dirty="0"/>
              <a:t>, 1999).</a:t>
            </a:r>
          </a:p>
          <a:p>
            <a:pPr marL="0" indent="0">
              <a:buNone/>
            </a:pPr>
            <a:r>
              <a:rPr lang="el-GR" dirty="0" smtClean="0"/>
              <a:t>Χ</a:t>
            </a:r>
            <a:r>
              <a:rPr lang="el-GR" dirty="0"/>
              <a:t>. </a:t>
            </a:r>
            <a:r>
              <a:rPr lang="el-GR" dirty="0" err="1"/>
              <a:t>Σακονίδης</a:t>
            </a:r>
            <a:endParaRPr lang="el-GR" dirty="0"/>
          </a:p>
          <a:p>
            <a:endParaRPr lang="el-GR" dirty="0"/>
          </a:p>
        </p:txBody>
      </p:sp>
    </p:spTree>
    <p:extLst>
      <p:ext uri="{BB962C8B-B14F-4D97-AF65-F5344CB8AC3E}">
        <p14:creationId xmlns:p14="http://schemas.microsoft.com/office/powerpoint/2010/main" val="411784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Για τις παρεμβάσεις </a:t>
            </a:r>
            <a:r>
              <a:rPr lang="el-GR" dirty="0" smtClean="0"/>
              <a:t>(4)</a:t>
            </a:r>
            <a:endParaRPr lang="el-GR" dirty="0"/>
          </a:p>
        </p:txBody>
      </p:sp>
      <p:sp>
        <p:nvSpPr>
          <p:cNvPr id="5" name="Θέση περιεχομένου 4"/>
          <p:cNvSpPr>
            <a:spLocks noGrp="1"/>
          </p:cNvSpPr>
          <p:nvPr>
            <p:ph idx="1"/>
          </p:nvPr>
        </p:nvSpPr>
        <p:spPr/>
        <p:txBody>
          <a:bodyPr>
            <a:normAutofit fontScale="77500" lnSpcReduction="20000"/>
          </a:bodyPr>
          <a:lstStyle/>
          <a:p>
            <a:pPr marL="0" indent="0">
              <a:buNone/>
            </a:pPr>
            <a:r>
              <a:rPr lang="el-GR" dirty="0" smtClean="0"/>
              <a:t>Θεωρητικές επισημάνσεις</a:t>
            </a:r>
          </a:p>
          <a:p>
            <a:r>
              <a:rPr lang="el-GR" b="1" dirty="0"/>
              <a:t>Ομάδα Β</a:t>
            </a:r>
          </a:p>
          <a:p>
            <a:r>
              <a:rPr lang="el-GR" dirty="0"/>
              <a:t>Οι σχετικές έρευνες έχουν οδηγήσει στην αναγνώριση ενός αριθμού από χαρακτηριστικά παρεμβάσεων που αφορούν: </a:t>
            </a:r>
          </a:p>
          <a:p>
            <a:pPr lvl="1"/>
            <a:r>
              <a:rPr lang="el-GR" dirty="0"/>
              <a:t>Στις ερωτήσεις που θέτει ο εκπαιδευτικός (π.χ., ερωτήσεις που τίθενται άμεσα, αναπτύσσονται βήμα-προς-βήμα, επιτρέπουν την αξιοποίηση των απαντήσεων των μαθητών, ενθαρρύνουν τους μαθητές να διατυπώσουν οι ίδιοι τα σημαντικά ερωτήματα: </a:t>
            </a:r>
            <a:r>
              <a:rPr lang="el-GR" dirty="0" err="1"/>
              <a:t>Sensevy</a:t>
            </a:r>
            <a:r>
              <a:rPr lang="el-GR" dirty="0"/>
              <a:t>, 2002)</a:t>
            </a:r>
          </a:p>
          <a:p>
            <a:pPr lvl="1"/>
            <a:r>
              <a:rPr lang="el-GR" dirty="0"/>
              <a:t>Στη διαχείριση του λάθους (π.χ., άμεση διόρθωση ή διευθέτηση του λάθους, συχνά πριν ακόμη εκδηλωθεί: </a:t>
            </a:r>
            <a:r>
              <a:rPr lang="el-GR" dirty="0" err="1"/>
              <a:t>Tzekaki</a:t>
            </a:r>
            <a:r>
              <a:rPr lang="el-GR" dirty="0"/>
              <a:t> et al, 2001</a:t>
            </a:r>
            <a:r>
              <a:rPr lang="el-GR" dirty="0" smtClean="0"/>
              <a:t>)</a:t>
            </a:r>
            <a:endParaRPr lang="el-GR" dirty="0"/>
          </a:p>
          <a:p>
            <a:pPr marL="0" indent="0">
              <a:buNone/>
            </a:pPr>
            <a:r>
              <a:rPr lang="el-GR" dirty="0" smtClean="0"/>
              <a:t>Χ. </a:t>
            </a:r>
            <a:r>
              <a:rPr lang="el-GR" dirty="0" err="1" smtClean="0"/>
              <a:t>Σακονίδης</a:t>
            </a:r>
            <a:endParaRPr lang="el-GR" dirty="0" smtClean="0"/>
          </a:p>
          <a:p>
            <a:endParaRPr lang="el-GR" dirty="0"/>
          </a:p>
        </p:txBody>
      </p:sp>
    </p:spTree>
    <p:extLst>
      <p:ext uri="{BB962C8B-B14F-4D97-AF65-F5344CB8AC3E}">
        <p14:creationId xmlns:p14="http://schemas.microsoft.com/office/powerpoint/2010/main" val="163794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400" dirty="0"/>
              <a:t>Το ζήτημα της «</a:t>
            </a:r>
            <a:r>
              <a:rPr lang="el-GR" sz="3400" dirty="0" smtClean="0"/>
              <a:t>εκχώρησης» στη διδασκαλία </a:t>
            </a:r>
            <a:r>
              <a:rPr lang="el-GR" sz="3400" dirty="0"/>
              <a:t>και </a:t>
            </a:r>
            <a:r>
              <a:rPr lang="el-GR" sz="3400" dirty="0" smtClean="0"/>
              <a:t>μάθηση των Μαθηματικών</a:t>
            </a:r>
            <a:r>
              <a:rPr lang="el-GR" sz="3400" dirty="0"/>
              <a:t/>
            </a:r>
            <a:br>
              <a:rPr lang="el-GR" sz="3400" dirty="0"/>
            </a:br>
            <a:endParaRPr lang="el-GR" sz="3400" dirty="0"/>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val="27768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Για τις παρεμβάσεις </a:t>
            </a:r>
            <a:r>
              <a:rPr lang="el-GR" dirty="0" smtClean="0"/>
              <a:t>(5)</a:t>
            </a:r>
            <a:endParaRPr lang="el-GR" dirty="0"/>
          </a:p>
        </p:txBody>
      </p:sp>
      <p:sp>
        <p:nvSpPr>
          <p:cNvPr id="5" name="Θέση περιεχομένου 4"/>
          <p:cNvSpPr>
            <a:spLocks noGrp="1"/>
          </p:cNvSpPr>
          <p:nvPr>
            <p:ph idx="1"/>
          </p:nvPr>
        </p:nvSpPr>
        <p:spPr/>
        <p:txBody>
          <a:bodyPr>
            <a:normAutofit fontScale="77500" lnSpcReduction="20000"/>
          </a:bodyPr>
          <a:lstStyle/>
          <a:p>
            <a:pPr marL="0" indent="0">
              <a:buNone/>
            </a:pPr>
            <a:r>
              <a:rPr lang="el-GR" dirty="0" smtClean="0"/>
              <a:t>Θεωρητικές επισημάνσεις</a:t>
            </a:r>
          </a:p>
          <a:p>
            <a:r>
              <a:rPr lang="el-GR" b="1" dirty="0"/>
              <a:t>Ομάδα Β</a:t>
            </a:r>
          </a:p>
          <a:p>
            <a:r>
              <a:rPr lang="el-GR" dirty="0" smtClean="0"/>
              <a:t>Στη </a:t>
            </a:r>
            <a:r>
              <a:rPr lang="el-GR" dirty="0"/>
              <a:t>συχνή αξιοποίηση των </a:t>
            </a:r>
            <a:r>
              <a:rPr lang="el-GR" dirty="0" smtClean="0"/>
              <a:t>«καλών</a:t>
            </a:r>
            <a:r>
              <a:rPr lang="el-GR" dirty="0" smtClean="0"/>
              <a:t>»</a:t>
            </a:r>
            <a:r>
              <a:rPr lang="el-GR" dirty="0" smtClean="0"/>
              <a:t> </a:t>
            </a:r>
            <a:r>
              <a:rPr lang="el-GR" dirty="0"/>
              <a:t>μαθητών και την αποφυγή εμπλοκής των αδύνατων μαθητών στην εκπαιδευτική διαδικασία (π.χ., </a:t>
            </a:r>
            <a:r>
              <a:rPr lang="el-GR" dirty="0" err="1"/>
              <a:t>Comiti</a:t>
            </a:r>
            <a:r>
              <a:rPr lang="el-GR" dirty="0"/>
              <a:t> et al, 1995</a:t>
            </a:r>
            <a:r>
              <a:rPr lang="el-GR" dirty="0" smtClean="0"/>
              <a:t>):</a:t>
            </a:r>
            <a:endParaRPr lang="el-GR" dirty="0"/>
          </a:p>
          <a:p>
            <a:pPr marL="0" indent="0">
              <a:buNone/>
            </a:pPr>
            <a:r>
              <a:rPr lang="el-GR" b="1" dirty="0"/>
              <a:t>Μαθηματικό </a:t>
            </a:r>
            <a:r>
              <a:rPr lang="el-GR" b="1" dirty="0" smtClean="0"/>
              <a:t>περιεχόμενο </a:t>
            </a:r>
            <a:r>
              <a:rPr lang="el-GR" b="1" dirty="0" smtClean="0">
                <a:sym typeface="Symbol" panose="05050102010706020507" pitchFamily="18" charset="2"/>
              </a:rPr>
              <a:t> </a:t>
            </a:r>
            <a:r>
              <a:rPr lang="el-GR" b="1" dirty="0" smtClean="0"/>
              <a:t>Τρόπος </a:t>
            </a:r>
            <a:r>
              <a:rPr lang="el-GR" b="1" dirty="0"/>
              <a:t>που σκέφτονται </a:t>
            </a:r>
            <a:r>
              <a:rPr lang="el-GR" b="1" dirty="0" smtClean="0"/>
              <a:t>και </a:t>
            </a:r>
            <a:r>
              <a:rPr lang="el-GR" b="1" dirty="0"/>
              <a:t>δρουν οι μαθητές</a:t>
            </a:r>
          </a:p>
          <a:p>
            <a:pPr marL="0" indent="0">
              <a:buNone/>
            </a:pPr>
            <a:r>
              <a:rPr lang="el-GR" dirty="0"/>
              <a:t>Οι μαθητές προσαρμόζουν το νόημα που αποδίδουν στις παρεμβάσεις του εκπαιδευτικού (συχνά λανθασμένο) στο σύστημα γνώσης που έχουν ήδη συγκροτήσει (</a:t>
            </a:r>
            <a:r>
              <a:rPr lang="el-GR" dirty="0" err="1"/>
              <a:t>Brousseau</a:t>
            </a:r>
            <a:r>
              <a:rPr lang="el-GR" dirty="0"/>
              <a:t>, 1997</a:t>
            </a:r>
            <a:r>
              <a:rPr lang="el-GR" dirty="0" smtClean="0"/>
              <a:t>).</a:t>
            </a:r>
          </a:p>
          <a:p>
            <a:pPr marL="0" indent="0">
              <a:buNone/>
            </a:pPr>
            <a:r>
              <a:rPr lang="el-GR" dirty="0" smtClean="0"/>
              <a:t>Χ. </a:t>
            </a:r>
            <a:r>
              <a:rPr lang="el-GR" dirty="0" err="1" smtClean="0"/>
              <a:t>Σακονίδης</a:t>
            </a:r>
            <a:endParaRPr lang="el-GR" dirty="0" smtClean="0"/>
          </a:p>
          <a:p>
            <a:endParaRPr lang="el-GR" dirty="0"/>
          </a:p>
        </p:txBody>
      </p:sp>
    </p:spTree>
    <p:extLst>
      <p:ext uri="{BB962C8B-B14F-4D97-AF65-F5344CB8AC3E}">
        <p14:creationId xmlns:p14="http://schemas.microsoft.com/office/powerpoint/2010/main" val="45197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Για τις παρεμβάσεις </a:t>
            </a:r>
            <a:r>
              <a:rPr lang="el-GR" dirty="0" smtClean="0"/>
              <a:t>(6)</a:t>
            </a:r>
            <a:endParaRPr lang="el-GR" dirty="0"/>
          </a:p>
        </p:txBody>
      </p:sp>
      <p:sp>
        <p:nvSpPr>
          <p:cNvPr id="5" name="Θέση περιεχομένου 4"/>
          <p:cNvSpPr>
            <a:spLocks noGrp="1"/>
          </p:cNvSpPr>
          <p:nvPr>
            <p:ph idx="1"/>
          </p:nvPr>
        </p:nvSpPr>
        <p:spPr/>
        <p:txBody>
          <a:bodyPr>
            <a:normAutofit fontScale="70000" lnSpcReduction="20000"/>
          </a:bodyPr>
          <a:lstStyle/>
          <a:p>
            <a:pPr marL="0" indent="0">
              <a:buNone/>
            </a:pPr>
            <a:r>
              <a:rPr lang="el-GR" dirty="0" smtClean="0"/>
              <a:t>Θεωρητικές επισημάνσεις</a:t>
            </a:r>
          </a:p>
          <a:p>
            <a:pPr marL="0" indent="0">
              <a:buNone/>
            </a:pPr>
            <a:r>
              <a:rPr lang="el-GR" dirty="0"/>
              <a:t>Ως συνέπεια, το μαθηματικό περιεχόμενο απλοποιείται και πιθανόν αλλοιώνεται (</a:t>
            </a:r>
            <a:r>
              <a:rPr lang="el-GR" dirty="0" err="1"/>
              <a:t>Diezman</a:t>
            </a:r>
            <a:r>
              <a:rPr lang="el-GR" dirty="0"/>
              <a:t> et al, 2001), η γνωστική του αξία μειώνεται (</a:t>
            </a:r>
            <a:r>
              <a:rPr lang="el-GR" dirty="0" err="1"/>
              <a:t>Henningsen</a:t>
            </a:r>
            <a:r>
              <a:rPr lang="el-GR" dirty="0"/>
              <a:t> &amp; </a:t>
            </a:r>
            <a:r>
              <a:rPr lang="el-GR" dirty="0" err="1"/>
              <a:t>Stein</a:t>
            </a:r>
            <a:r>
              <a:rPr lang="el-GR" dirty="0"/>
              <a:t>, 1997) και η αντίληψη των μαθητών για τη φύση της μαθηματικής γνώσης διαστρεβλώνεται (</a:t>
            </a:r>
            <a:r>
              <a:rPr lang="el-GR" dirty="0" err="1"/>
              <a:t>Steinbring</a:t>
            </a:r>
            <a:r>
              <a:rPr lang="el-GR" dirty="0"/>
              <a:t>, 2001</a:t>
            </a:r>
            <a:r>
              <a:rPr lang="el-GR" dirty="0" smtClean="0"/>
              <a:t>).</a:t>
            </a:r>
            <a:endParaRPr lang="el-GR" dirty="0"/>
          </a:p>
          <a:p>
            <a:r>
              <a:rPr lang="el-GR" dirty="0"/>
              <a:t>Είναι προφανές ότι η αποφυγή τέτοιων παρεμβάσεων είναι σχεδόν αδύνατη.  Αυτό μπορεί να αποδοθεί:</a:t>
            </a:r>
          </a:p>
          <a:p>
            <a:pPr lvl="1"/>
            <a:r>
              <a:rPr lang="el-GR" dirty="0" smtClean="0"/>
              <a:t>στον </a:t>
            </a:r>
            <a:r>
              <a:rPr lang="el-GR" dirty="0"/>
              <a:t>τρόπο που οι εκπαιδευτικοί αντιλαμβάνονται το ρόλο τους στην τάξη των μαθηματικών (π.χ., </a:t>
            </a:r>
            <a:r>
              <a:rPr lang="el-GR" dirty="0" err="1"/>
              <a:t>Jaworski</a:t>
            </a:r>
            <a:r>
              <a:rPr lang="el-GR" dirty="0"/>
              <a:t>, 1994, </a:t>
            </a:r>
            <a:r>
              <a:rPr lang="el-GR" dirty="0" err="1"/>
              <a:t>Sakonidis</a:t>
            </a:r>
            <a:r>
              <a:rPr lang="el-GR" dirty="0"/>
              <a:t> et al, 2001) </a:t>
            </a:r>
          </a:p>
          <a:p>
            <a:pPr lvl="1"/>
            <a:r>
              <a:rPr lang="el-GR" dirty="0" smtClean="0"/>
              <a:t>σε </a:t>
            </a:r>
            <a:r>
              <a:rPr lang="el-GR" dirty="0"/>
              <a:t>αυτό που ο </a:t>
            </a:r>
            <a:r>
              <a:rPr lang="el-GR" dirty="0" err="1"/>
              <a:t>Brousseau</a:t>
            </a:r>
            <a:r>
              <a:rPr lang="el-GR" dirty="0"/>
              <a:t> (1977) </a:t>
            </a:r>
            <a:r>
              <a:rPr lang="el-GR" dirty="0" smtClean="0"/>
              <a:t>αποκαλεί «εκχώρηση». </a:t>
            </a:r>
            <a:endParaRPr lang="el-GR" dirty="0"/>
          </a:p>
          <a:p>
            <a:pPr marL="0" indent="0">
              <a:buNone/>
            </a:pPr>
            <a:r>
              <a:rPr lang="el-GR" dirty="0" smtClean="0"/>
              <a:t>Χ. </a:t>
            </a:r>
            <a:r>
              <a:rPr lang="el-GR" dirty="0" err="1" smtClean="0"/>
              <a:t>Σακονίδης</a:t>
            </a:r>
            <a:endParaRPr lang="el-GR" dirty="0" smtClean="0"/>
          </a:p>
          <a:p>
            <a:endParaRPr lang="el-GR" dirty="0"/>
          </a:p>
        </p:txBody>
      </p:sp>
    </p:spTree>
    <p:extLst>
      <p:ext uri="{BB962C8B-B14F-4D97-AF65-F5344CB8AC3E}">
        <p14:creationId xmlns:p14="http://schemas.microsoft.com/office/powerpoint/2010/main" val="767883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Για τις παρεμβάσεις </a:t>
            </a:r>
            <a:r>
              <a:rPr lang="el-GR" dirty="0" smtClean="0"/>
              <a:t>(7)</a:t>
            </a:r>
            <a:endParaRPr lang="el-GR" dirty="0"/>
          </a:p>
        </p:txBody>
      </p:sp>
      <p:sp>
        <p:nvSpPr>
          <p:cNvPr id="5" name="Θέση περιεχομένου 4"/>
          <p:cNvSpPr>
            <a:spLocks noGrp="1"/>
          </p:cNvSpPr>
          <p:nvPr>
            <p:ph idx="1"/>
          </p:nvPr>
        </p:nvSpPr>
        <p:spPr/>
        <p:txBody>
          <a:bodyPr>
            <a:normAutofit/>
          </a:bodyPr>
          <a:lstStyle/>
          <a:p>
            <a:r>
              <a:rPr lang="el-GR" altLang="el-GR" dirty="0"/>
              <a:t>Είναι λοιπόν σημαντικό, ιδιαίτερα σε ένα </a:t>
            </a:r>
            <a:r>
              <a:rPr lang="el-GR" altLang="el-GR" dirty="0" err="1" smtClean="0"/>
              <a:t>κονστρουβιστικό</a:t>
            </a:r>
            <a:r>
              <a:rPr lang="el-GR" altLang="el-GR" dirty="0" smtClean="0"/>
              <a:t> πλαίσιο </a:t>
            </a:r>
            <a:r>
              <a:rPr lang="el-GR" altLang="el-GR" dirty="0"/>
              <a:t>αναφοράς, να μελετηθεί συστηματικά ο τρόπος με τον οποίο διαχειρίζονται οι εκπαιδευτικοί την ποικιλία των συμπεριφορών και στάσεων των μαθητών κατά την εργασία τους στην τάξη των μαθηματικών.  </a:t>
            </a:r>
          </a:p>
          <a:p>
            <a:pPr marL="0" indent="0">
              <a:buNone/>
            </a:pPr>
            <a:r>
              <a:rPr lang="el-GR" dirty="0" smtClean="0"/>
              <a:t>Χ. </a:t>
            </a:r>
            <a:r>
              <a:rPr lang="el-GR" dirty="0" err="1" smtClean="0"/>
              <a:t>Σακονίδης</a:t>
            </a:r>
            <a:endParaRPr lang="el-GR" dirty="0" smtClean="0"/>
          </a:p>
          <a:p>
            <a:endParaRPr lang="el-GR" dirty="0"/>
          </a:p>
        </p:txBody>
      </p:sp>
    </p:spTree>
    <p:extLst>
      <p:ext uri="{BB962C8B-B14F-4D97-AF65-F5344CB8AC3E}">
        <p14:creationId xmlns:p14="http://schemas.microsoft.com/office/powerpoint/2010/main" val="17110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Για τις παρεμβάσεις </a:t>
            </a:r>
            <a:r>
              <a:rPr lang="el-GR" dirty="0" smtClean="0"/>
              <a:t>(8)</a:t>
            </a:r>
            <a:endParaRPr lang="el-GR" dirty="0"/>
          </a:p>
        </p:txBody>
      </p:sp>
      <p:sp>
        <p:nvSpPr>
          <p:cNvPr id="5" name="Θέση περιεχομένου 4"/>
          <p:cNvSpPr>
            <a:spLocks noGrp="1"/>
          </p:cNvSpPr>
          <p:nvPr>
            <p:ph idx="1"/>
          </p:nvPr>
        </p:nvSpPr>
        <p:spPr/>
        <p:txBody>
          <a:bodyPr>
            <a:normAutofit fontScale="92500" lnSpcReduction="10000"/>
          </a:bodyPr>
          <a:lstStyle/>
          <a:p>
            <a:pPr marL="0" indent="0">
              <a:buNone/>
            </a:pPr>
            <a:r>
              <a:rPr lang="el-GR" altLang="el-GR" dirty="0"/>
              <a:t>Η μελέτη</a:t>
            </a:r>
          </a:p>
          <a:p>
            <a:r>
              <a:rPr lang="el-GR" altLang="el-GR" b="1" dirty="0"/>
              <a:t>Πλαίσιο:</a:t>
            </a:r>
            <a:r>
              <a:rPr lang="el-GR" altLang="el-GR" dirty="0"/>
              <a:t> </a:t>
            </a:r>
          </a:p>
          <a:p>
            <a:pPr lvl="1"/>
            <a:r>
              <a:rPr lang="el-GR" altLang="el-GR" dirty="0"/>
              <a:t>Ερευνητικό Πρόγραμμα που αφορούσε τη διδασκαλία των μαθηματικών στην υποχρεωτική εκπαίδευση.</a:t>
            </a:r>
          </a:p>
          <a:p>
            <a:r>
              <a:rPr lang="el-GR" altLang="el-GR" b="1" dirty="0"/>
              <a:t>Δεδομένα: </a:t>
            </a:r>
          </a:p>
          <a:p>
            <a:pPr lvl="1"/>
            <a:r>
              <a:rPr lang="el-GR" altLang="el-GR" dirty="0"/>
              <a:t>28 βιντεοσκοπημένα μαθήματα, 11 εκπαιδευτικοί (Ε΄ και </a:t>
            </a:r>
            <a:r>
              <a:rPr lang="el-GR" altLang="el-GR" dirty="0" smtClean="0"/>
              <a:t>Στ’ τάξη</a:t>
            </a:r>
            <a:r>
              <a:rPr lang="el-GR" altLang="el-GR" dirty="0"/>
              <a:t>).</a:t>
            </a:r>
          </a:p>
          <a:p>
            <a:pPr marL="0" indent="0">
              <a:buNone/>
            </a:pPr>
            <a:r>
              <a:rPr lang="el-GR" dirty="0" smtClean="0"/>
              <a:t>Χ. </a:t>
            </a:r>
            <a:r>
              <a:rPr lang="el-GR" dirty="0" err="1" smtClean="0"/>
              <a:t>Σακονίδης</a:t>
            </a:r>
            <a:endParaRPr lang="el-GR" dirty="0" smtClean="0"/>
          </a:p>
          <a:p>
            <a:endParaRPr lang="el-GR" dirty="0"/>
          </a:p>
        </p:txBody>
      </p:sp>
    </p:spTree>
    <p:extLst>
      <p:ext uri="{BB962C8B-B14F-4D97-AF65-F5344CB8AC3E}">
        <p14:creationId xmlns:p14="http://schemas.microsoft.com/office/powerpoint/2010/main" val="921002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a:t>
            </a:r>
            <a:r>
              <a:rPr lang="el-GR" dirty="0" smtClean="0"/>
              <a:t>μελέτη (1)</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Τυπολογία </a:t>
            </a:r>
            <a:r>
              <a:rPr lang="el-GR" dirty="0"/>
              <a:t>παρεμβάσεων που υιοθετήθηκε για την ανάλυση των δεδομένων:</a:t>
            </a:r>
          </a:p>
          <a:p>
            <a:pPr marL="514350" indent="-514350">
              <a:buFont typeface="+mj-lt"/>
              <a:buAutoNum type="arabicPeriod"/>
            </a:pPr>
            <a:r>
              <a:rPr lang="el-GR" b="1" dirty="0"/>
              <a:t>Επανατοποθέτηση του προβλήματος </a:t>
            </a:r>
            <a:r>
              <a:rPr lang="el-GR" dirty="0"/>
              <a:t>(σε ένα καταλληλότερο πλαίσιο, δίνοντας κάποιες οδηγίες, προβλέποντας κάποια στοιχεία για τον έλεγχο των αποτελεσμάτων).</a:t>
            </a:r>
          </a:p>
          <a:p>
            <a:pPr marL="514350" indent="-514350">
              <a:buFont typeface="+mj-lt"/>
              <a:buAutoNum type="arabicPeriod"/>
            </a:pPr>
            <a:r>
              <a:rPr lang="el-GR" b="1" dirty="0"/>
              <a:t>Προσφορά ενδείξεων / βοήθειας για τη λύση </a:t>
            </a:r>
            <a:r>
              <a:rPr lang="el-GR" dirty="0"/>
              <a:t>(συγκεκριμενοποίηση /εξειδίκευση, εστίαση στην τεχνική / διαδικασία / τον αλγόριθμο / την αναπαράσταση, απλοποίηση με ταυτόχρονη προσφορά κάποιων ενδείξεων</a:t>
            </a:r>
            <a:r>
              <a:rPr lang="el-GR" dirty="0" smtClean="0"/>
              <a:t>).</a:t>
            </a:r>
          </a:p>
          <a:p>
            <a:pPr marL="514350" indent="-514350">
              <a:buFont typeface="+mj-lt"/>
              <a:buAutoNum type="arabicPeriod"/>
            </a:pPr>
            <a:r>
              <a:rPr lang="el-GR" b="1" dirty="0" smtClean="0"/>
              <a:t>Επιβολή </a:t>
            </a:r>
            <a:r>
              <a:rPr lang="el-GR" b="1" dirty="0"/>
              <a:t>της λύσης </a:t>
            </a:r>
            <a:r>
              <a:rPr lang="el-GR" dirty="0"/>
              <a:t>(απλοποίηση με τεμαχισμό του προβλήματος σε μικρότερα προβλήματα, σαφής καθοδήγηση μέσα από ερωτήσεις / οδηγίες, επίδειξη της επίλυσης του προβλήματος</a:t>
            </a:r>
            <a:r>
              <a:rPr lang="el-GR" dirty="0" smtClean="0"/>
              <a:t>).</a:t>
            </a:r>
          </a:p>
          <a:p>
            <a:pPr marL="0" indent="0">
              <a:buNone/>
            </a:pPr>
            <a:r>
              <a:rPr lang="el-GR" dirty="0" smtClean="0"/>
              <a:t>Χ</a:t>
            </a:r>
            <a:r>
              <a:rPr lang="el-GR" dirty="0"/>
              <a:t>. </a:t>
            </a:r>
            <a:r>
              <a:rPr lang="el-GR" dirty="0" err="1"/>
              <a:t>Σακονίδης</a:t>
            </a:r>
            <a:endParaRPr lang="el-GR" dirty="0"/>
          </a:p>
          <a:p>
            <a:endParaRPr lang="el-GR" dirty="0"/>
          </a:p>
        </p:txBody>
      </p:sp>
    </p:spTree>
    <p:extLst>
      <p:ext uri="{BB962C8B-B14F-4D97-AF65-F5344CB8AC3E}">
        <p14:creationId xmlns:p14="http://schemas.microsoft.com/office/powerpoint/2010/main" val="1649049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a:t>
            </a:r>
            <a:r>
              <a:rPr lang="el-GR" dirty="0" smtClean="0"/>
              <a:t>μελέτη (2)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Ανάλυση δεδομένων</a:t>
            </a:r>
          </a:p>
          <a:p>
            <a:r>
              <a:rPr lang="el-GR" dirty="0"/>
              <a:t>Δε βρέθηκαν επεισόδια που θα μπορούσαν να ταξινομηθούν στον πρώτο τύπο παρεμβάσεων</a:t>
            </a:r>
            <a:r>
              <a:rPr lang="el-GR" dirty="0" smtClean="0"/>
              <a:t>.</a:t>
            </a:r>
            <a:endParaRPr lang="el-GR" dirty="0"/>
          </a:p>
          <a:p>
            <a:r>
              <a:rPr lang="el-GR" dirty="0"/>
              <a:t>Η συχνότητα εμφάνισης των άλλων δύο τύπων παρεμβάσεων δε διέφερε σημαντικά από τάξη σε τάξη.</a:t>
            </a:r>
          </a:p>
          <a:p>
            <a:pPr marL="0" indent="0">
              <a:buNone/>
            </a:pPr>
            <a:r>
              <a:rPr lang="el-GR" dirty="0" smtClean="0"/>
              <a:t>Χ</a:t>
            </a:r>
            <a:r>
              <a:rPr lang="el-GR" dirty="0"/>
              <a:t>. </a:t>
            </a:r>
            <a:r>
              <a:rPr lang="el-GR" dirty="0" err="1"/>
              <a:t>Σακονίδης</a:t>
            </a:r>
            <a:endParaRPr lang="el-GR" dirty="0"/>
          </a:p>
          <a:p>
            <a:endParaRPr lang="el-GR" dirty="0"/>
          </a:p>
        </p:txBody>
      </p:sp>
    </p:spTree>
    <p:extLst>
      <p:ext uri="{BB962C8B-B14F-4D97-AF65-F5344CB8AC3E}">
        <p14:creationId xmlns:p14="http://schemas.microsoft.com/office/powerpoint/2010/main" val="599309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l-GR" dirty="0" smtClean="0"/>
              <a:t>επεισοδίων (1)</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smtClean="0"/>
              <a:t>Κατηγορία </a:t>
            </a:r>
            <a:r>
              <a:rPr lang="el-GR" dirty="0"/>
              <a:t>2. Εστίαση στην τεχνική, κλπ.</a:t>
            </a:r>
          </a:p>
          <a:p>
            <a:r>
              <a:rPr lang="el-GR" b="1" dirty="0"/>
              <a:t>(</a:t>
            </a:r>
            <a:r>
              <a:rPr lang="el-GR" b="1" dirty="0" err="1"/>
              <a:t>Στ</a:t>
            </a:r>
            <a:r>
              <a:rPr lang="el-GR" b="1" dirty="0"/>
              <a:t>΄ Δημοτικού: εύρεση εμβαδού ενός τριγώνου)</a:t>
            </a:r>
          </a:p>
          <a:p>
            <a:r>
              <a:rPr lang="el-GR" dirty="0"/>
              <a:t>Δ: </a:t>
            </a:r>
            <a:r>
              <a:rPr lang="el-GR" dirty="0" smtClean="0"/>
              <a:t>Ποιος </a:t>
            </a:r>
            <a:r>
              <a:rPr lang="el-GR" dirty="0"/>
              <a:t>θα μου πει τι λέμε εμβαδόν; Εμβαδόν ενός τριγώνου; Τι είπαμε; Είναι η μέτρηση της επιφάνειας που καταλαμβάνει ….</a:t>
            </a:r>
          </a:p>
          <a:p>
            <a:r>
              <a:rPr lang="el-GR" dirty="0" smtClean="0"/>
              <a:t>Δ</a:t>
            </a:r>
            <a:r>
              <a:rPr lang="el-GR" dirty="0"/>
              <a:t>: </a:t>
            </a:r>
            <a:r>
              <a:rPr lang="el-GR" dirty="0" smtClean="0"/>
              <a:t>Λοιπόν</a:t>
            </a:r>
            <a:r>
              <a:rPr lang="el-GR" dirty="0"/>
              <a:t>, θα πρέπει να φέρουμε το ύψος του τριγώνου.  Πως θα το κάνουμε αυτό;  Παίρνω αυτό (το χάρακα), τον τοποθετώ στην κορυφή Α του τριγώνου…. Πως πρέπει να τον κρατήσω; </a:t>
            </a:r>
          </a:p>
          <a:p>
            <a:pPr marL="0" indent="0">
              <a:buNone/>
            </a:pPr>
            <a:r>
              <a:rPr lang="el-GR" dirty="0"/>
              <a:t>Χ. </a:t>
            </a:r>
            <a:r>
              <a:rPr lang="el-GR" dirty="0" err="1"/>
              <a:t>Σακονίδης</a:t>
            </a:r>
            <a:endParaRPr lang="el-GR" dirty="0"/>
          </a:p>
          <a:p>
            <a:endParaRPr lang="el-GR" dirty="0"/>
          </a:p>
        </p:txBody>
      </p:sp>
    </p:spTree>
    <p:extLst>
      <p:ext uri="{BB962C8B-B14F-4D97-AF65-F5344CB8AC3E}">
        <p14:creationId xmlns:p14="http://schemas.microsoft.com/office/powerpoint/2010/main" val="2497213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l-GR" dirty="0" smtClean="0"/>
              <a:t>επεισοδίων (2)</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dirty="0"/>
              <a:t>Κατηγορία 3.  Α. Απλοποίηση σε </a:t>
            </a:r>
            <a:r>
              <a:rPr lang="el-GR" dirty="0" err="1"/>
              <a:t>υπο</a:t>
            </a:r>
            <a:r>
              <a:rPr lang="el-GR" dirty="0"/>
              <a:t>- προβλήματα που παραπέμπουν σε παλιά γνώση</a:t>
            </a:r>
          </a:p>
          <a:p>
            <a:r>
              <a:rPr lang="el-GR" b="1" dirty="0" smtClean="0"/>
              <a:t>(Στ' </a:t>
            </a:r>
            <a:r>
              <a:rPr lang="el-GR" b="1" dirty="0"/>
              <a:t>Δημοτικού: εύρεση εμβαδού </a:t>
            </a:r>
            <a:r>
              <a:rPr lang="el-GR" b="1" dirty="0" smtClean="0"/>
              <a:t>κύβου)</a:t>
            </a:r>
          </a:p>
          <a:p>
            <a:r>
              <a:rPr lang="el-GR" dirty="0" smtClean="0"/>
              <a:t>Τα </a:t>
            </a:r>
            <a:r>
              <a:rPr lang="el-GR" dirty="0"/>
              <a:t>παιδιά έχουν κατασκευάσει κύβους από χαρτόνι και καλούνται να υπολογίσουν την επιφάνεια ενός κύβου. Δοκιμάζουν, ψάχνουν, μετρούν. Ο δάσκαλος ανησυχεί ότι δυσκολεύονται και σπάζει το πρόβλημα σε </a:t>
            </a:r>
            <a:r>
              <a:rPr lang="el-GR" dirty="0" err="1"/>
              <a:t>υπο</a:t>
            </a:r>
            <a:r>
              <a:rPr lang="el-GR" dirty="0"/>
              <a:t>- προβλήματα,</a:t>
            </a:r>
          </a:p>
          <a:p>
            <a:r>
              <a:rPr lang="el-GR" dirty="0" smtClean="0"/>
              <a:t>Δ: Να </a:t>
            </a:r>
            <a:r>
              <a:rPr lang="el-GR" dirty="0"/>
              <a:t>σας βοηθήσω λίγο, γιατί βλέπω ότι δυσκολεύεστε.</a:t>
            </a:r>
          </a:p>
          <a:p>
            <a:r>
              <a:rPr lang="el-GR" dirty="0" smtClean="0"/>
              <a:t>Μ: ...</a:t>
            </a:r>
            <a:endParaRPr lang="el-GR" dirty="0"/>
          </a:p>
          <a:p>
            <a:r>
              <a:rPr lang="el-GR" dirty="0" smtClean="0"/>
              <a:t>Δ: Πόσες </a:t>
            </a:r>
            <a:r>
              <a:rPr lang="el-GR" dirty="0"/>
              <a:t>έδρες έχει ο κύβος</a:t>
            </a:r>
          </a:p>
          <a:p>
            <a:r>
              <a:rPr lang="el-GR" dirty="0" smtClean="0"/>
              <a:t>Μ</a:t>
            </a:r>
            <a:r>
              <a:rPr lang="el-GR" dirty="0"/>
              <a:t> </a:t>
            </a:r>
            <a:r>
              <a:rPr lang="el-GR" dirty="0" smtClean="0"/>
              <a:t>(κάποιοι </a:t>
            </a:r>
            <a:r>
              <a:rPr lang="el-GR" dirty="0"/>
              <a:t>μαθητές): Έξι.</a:t>
            </a:r>
          </a:p>
          <a:p>
            <a:r>
              <a:rPr lang="el-GR" dirty="0" smtClean="0"/>
              <a:t>Δ: Τι </a:t>
            </a:r>
            <a:r>
              <a:rPr lang="el-GR" dirty="0"/>
              <a:t>σχήμα έχει η κάθε έδρα;</a:t>
            </a:r>
          </a:p>
          <a:p>
            <a:pPr marL="0" indent="0">
              <a:buNone/>
            </a:pPr>
            <a:r>
              <a:rPr lang="el-GR" dirty="0" smtClean="0"/>
              <a:t>Χ</a:t>
            </a:r>
            <a:r>
              <a:rPr lang="el-GR" dirty="0"/>
              <a:t>. </a:t>
            </a:r>
            <a:r>
              <a:rPr lang="el-GR" dirty="0" err="1" smtClean="0"/>
              <a:t>Σακονίδης</a:t>
            </a:r>
            <a:endParaRPr lang="el-GR" dirty="0" smtClean="0"/>
          </a:p>
          <a:p>
            <a:endParaRPr lang="el-GR" dirty="0"/>
          </a:p>
        </p:txBody>
      </p:sp>
    </p:spTree>
    <p:extLst>
      <p:ext uri="{BB962C8B-B14F-4D97-AF65-F5344CB8AC3E}">
        <p14:creationId xmlns:p14="http://schemas.microsoft.com/office/powerpoint/2010/main" val="3103154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l-GR" dirty="0" smtClean="0"/>
              <a:t>επεισοδίων (3)</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Κατηγορία 3. Β. Σαφής καθοδήγηση (βήμα-βήμα)</a:t>
            </a:r>
          </a:p>
          <a:p>
            <a:r>
              <a:rPr lang="el-GR" b="1" dirty="0"/>
              <a:t>(Ε’ Δημοτικού: υπολογισμός γωνιών ενός τριγώνου</a:t>
            </a:r>
            <a:r>
              <a:rPr lang="el-GR" b="1" dirty="0" smtClean="0"/>
              <a:t>)</a:t>
            </a:r>
            <a:endParaRPr lang="el-GR" b="1" dirty="0"/>
          </a:p>
          <a:p>
            <a:r>
              <a:rPr lang="el-GR" dirty="0"/>
              <a:t>Τα παιδιά καλούνται να υπολογίσουν τις γωνίες σε ένα ορθογώνιο και ισοσκελές τρίγωνο, χωρίς να τους δίνεται καμία γωνία (εκτός από την ορθή). Ο δάσκαλος εκμαιεύει την απάντηση που επιδιώκει</a:t>
            </a:r>
            <a:r>
              <a:rPr lang="el-GR" dirty="0" smtClean="0"/>
              <a:t>.</a:t>
            </a:r>
          </a:p>
          <a:p>
            <a:pPr marL="0" indent="0">
              <a:buNone/>
            </a:pPr>
            <a:r>
              <a:rPr lang="el-GR" dirty="0" smtClean="0"/>
              <a:t>Χ</a:t>
            </a:r>
            <a:r>
              <a:rPr lang="el-GR" dirty="0"/>
              <a:t>. </a:t>
            </a:r>
            <a:r>
              <a:rPr lang="el-GR" dirty="0" err="1"/>
              <a:t>Σακονίδης</a:t>
            </a:r>
            <a:endParaRPr lang="el-GR" dirty="0"/>
          </a:p>
          <a:p>
            <a:endParaRPr lang="el-GR" dirty="0"/>
          </a:p>
        </p:txBody>
      </p:sp>
    </p:spTree>
    <p:extLst>
      <p:ext uri="{BB962C8B-B14F-4D97-AF65-F5344CB8AC3E}">
        <p14:creationId xmlns:p14="http://schemas.microsoft.com/office/powerpoint/2010/main" val="2883850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l-GR" dirty="0" smtClean="0"/>
              <a:t>επεισοδίων (3)</a:t>
            </a:r>
            <a:endParaRPr lang="el-GR" dirty="0"/>
          </a:p>
        </p:txBody>
      </p:sp>
      <p:sp>
        <p:nvSpPr>
          <p:cNvPr id="3" name="Θέση περιεχομένου 2"/>
          <p:cNvSpPr>
            <a:spLocks noGrp="1"/>
          </p:cNvSpPr>
          <p:nvPr>
            <p:ph idx="1"/>
          </p:nvPr>
        </p:nvSpPr>
        <p:spPr>
          <a:xfrm>
            <a:off x="464156" y="1556792"/>
            <a:ext cx="8229600" cy="4824536"/>
          </a:xfrm>
        </p:spPr>
        <p:txBody>
          <a:bodyPr>
            <a:normAutofit fontScale="77500" lnSpcReduction="20000"/>
          </a:bodyPr>
          <a:lstStyle/>
          <a:p>
            <a:pPr marL="0" indent="0">
              <a:buNone/>
            </a:pPr>
            <a:r>
              <a:rPr lang="el-GR" dirty="0"/>
              <a:t>Κατηγορία 3. Β. Σαφής καθοδήγηση (βήμα-βήμα</a:t>
            </a:r>
            <a:r>
              <a:rPr lang="el-GR" dirty="0" smtClean="0"/>
              <a:t>)</a:t>
            </a:r>
          </a:p>
          <a:p>
            <a:r>
              <a:rPr lang="el-GR" dirty="0" smtClean="0"/>
              <a:t>Δ: Προσοχή </a:t>
            </a:r>
            <a:r>
              <a:rPr lang="el-GR" dirty="0"/>
              <a:t>παιδιά, έχει δύο χαρακτηριστικά. Δηλαδή είναι α και β. Πρώτον, τι τρίγωνο είναι σύμφωνα με τις γωνίες του, </a:t>
            </a:r>
          </a:p>
          <a:p>
            <a:r>
              <a:rPr lang="el-GR" dirty="0" smtClean="0"/>
              <a:t>Μ: Ορθογώνιο</a:t>
            </a:r>
            <a:r>
              <a:rPr lang="el-GR" dirty="0"/>
              <a:t>.</a:t>
            </a:r>
          </a:p>
          <a:p>
            <a:r>
              <a:rPr lang="el-GR" dirty="0" smtClean="0"/>
              <a:t>Δ: Ορθογώνιο</a:t>
            </a:r>
            <a:r>
              <a:rPr lang="el-GR" dirty="0"/>
              <a:t>. Προσέξτε τώρα παιδιά. Σύμφωνα με τις πλευρές, μήπως είναι κάτι άλλο; Τάνια;</a:t>
            </a:r>
          </a:p>
          <a:p>
            <a:r>
              <a:rPr lang="el-GR" dirty="0" smtClean="0"/>
              <a:t>Μ: Ισοσκελές</a:t>
            </a:r>
            <a:endParaRPr lang="el-GR" dirty="0"/>
          </a:p>
          <a:p>
            <a:r>
              <a:rPr lang="el-GR" dirty="0" smtClean="0"/>
              <a:t>Δ: Ισοσκελές</a:t>
            </a:r>
            <a:r>
              <a:rPr lang="el-GR" dirty="0"/>
              <a:t>. Θαυμάσια, Τάνια. Είναι παιδιά, ορθογώνιο και ισοσκελές. Κι εμείς ξέρουμε τη μία γωνία την ορθή. Μιχάλη</a:t>
            </a:r>
            <a:r>
              <a:rPr lang="el-GR" dirty="0" smtClean="0"/>
              <a:t>;</a:t>
            </a:r>
          </a:p>
          <a:p>
            <a:pPr marL="0" indent="0">
              <a:buNone/>
            </a:pPr>
            <a:r>
              <a:rPr lang="el-GR" dirty="0"/>
              <a:t>Χ. </a:t>
            </a:r>
            <a:r>
              <a:rPr lang="el-GR" dirty="0" err="1" smtClean="0"/>
              <a:t>Σακονίδης</a:t>
            </a:r>
            <a:endParaRPr lang="el-GR" dirty="0"/>
          </a:p>
          <a:p>
            <a:pPr marL="0" indent="0">
              <a:buNone/>
            </a:pPr>
            <a:endParaRPr lang="el-GR" dirty="0"/>
          </a:p>
        </p:txBody>
      </p:sp>
    </p:spTree>
    <p:extLst>
      <p:ext uri="{BB962C8B-B14F-4D97-AF65-F5344CB8AC3E}">
        <p14:creationId xmlns:p14="http://schemas.microsoft.com/office/powerpoint/2010/main" val="756227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Νέα Προγράμματα Σπουδών </a:t>
            </a:r>
          </a:p>
        </p:txBody>
      </p:sp>
      <p:sp>
        <p:nvSpPr>
          <p:cNvPr id="5" name="Θέση περιεχομένου 4"/>
          <p:cNvSpPr>
            <a:spLocks noGrp="1"/>
          </p:cNvSpPr>
          <p:nvPr>
            <p:ph idx="1"/>
          </p:nvPr>
        </p:nvSpPr>
        <p:spPr/>
        <p:txBody>
          <a:bodyPr>
            <a:normAutofit fontScale="85000" lnSpcReduction="20000"/>
          </a:bodyPr>
          <a:lstStyle/>
          <a:p>
            <a:pPr marL="0" indent="0">
              <a:buNone/>
            </a:pPr>
            <a:r>
              <a:rPr lang="el-GR" dirty="0"/>
              <a:t>Παιδαγωγικό Ινστιτούτο </a:t>
            </a:r>
            <a:r>
              <a:rPr lang="el-GR" dirty="0" smtClean="0"/>
              <a:t>2003</a:t>
            </a:r>
          </a:p>
          <a:p>
            <a:pPr marL="0" indent="0">
              <a:buNone/>
            </a:pPr>
            <a:r>
              <a:rPr lang="el-GR" altLang="el-GR" i="1" dirty="0"/>
              <a:t>«Οι σύγχρονες όμως αντιλήψεις για τη διδασκαλία και μάθηση θεωρούν τα Μαθηματικά όχι μόνο ως το αποτέλεσμα αλλά και την δραστηριότητα μέσω της οποίας παράγεται το αποτέλεσμα αυτό. </a:t>
            </a:r>
            <a:r>
              <a:rPr lang="el-GR" altLang="el-GR" i="1" dirty="0" smtClean="0"/>
              <a:t>..</a:t>
            </a:r>
          </a:p>
          <a:p>
            <a:pPr marL="0" indent="0">
              <a:buNone/>
            </a:pPr>
            <a:r>
              <a:rPr lang="el-GR" altLang="el-GR" i="1" dirty="0"/>
              <a:t>Αν δεχθούμε ότι η διδασκαλία των Μαθηματικών δεν αφορά μόνο γνώσεις και κατάκτηση ενός συγκεκριμένου επιπέδου ικανοτήτων, αλλά περιλαμβάνει διαδικασίες μάθησης που καλύπτουν τα παραπάνω, οι στόχοι της μαθηματικές εκπαίδευσης εκφράζονται πληρέστερα με όρους δραστηριοτήτων</a:t>
            </a:r>
            <a:r>
              <a:rPr lang="el-GR" altLang="el-GR" i="1" dirty="0" smtClean="0"/>
              <a:t>…»</a:t>
            </a:r>
          </a:p>
          <a:p>
            <a:pPr marL="0" indent="0">
              <a:buNone/>
            </a:pPr>
            <a:r>
              <a:rPr lang="el-GR" altLang="el-GR" dirty="0"/>
              <a:t>Μ. </a:t>
            </a:r>
            <a:r>
              <a:rPr lang="el-GR" altLang="el-GR" dirty="0" err="1"/>
              <a:t>Τζεκάκη</a:t>
            </a:r>
            <a:endParaRPr lang="el-GR" altLang="el-GR" dirty="0"/>
          </a:p>
          <a:p>
            <a:pPr marL="0" indent="0">
              <a:buNone/>
            </a:pPr>
            <a:endParaRPr lang="el-GR" altLang="el-GR" i="1" dirty="0" smtClean="0"/>
          </a:p>
          <a:p>
            <a:pPr marL="0" indent="0">
              <a:buNone/>
            </a:pPr>
            <a:endParaRPr lang="el-GR" dirty="0"/>
          </a:p>
        </p:txBody>
      </p:sp>
    </p:spTree>
    <p:extLst>
      <p:ext uri="{BB962C8B-B14F-4D97-AF65-F5344CB8AC3E}">
        <p14:creationId xmlns:p14="http://schemas.microsoft.com/office/powerpoint/2010/main" val="1232648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a:t>
            </a:r>
            <a:r>
              <a:rPr lang="el-GR" dirty="0" smtClean="0"/>
              <a:t>επεισοδίων (4)</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Κατηγορία 3. Β. Σαφής καθοδήγηση (βήμα-βήμα</a:t>
            </a:r>
            <a:r>
              <a:rPr lang="el-GR" dirty="0" smtClean="0"/>
              <a:t>)</a:t>
            </a:r>
          </a:p>
          <a:p>
            <a:r>
              <a:rPr lang="el-GR" dirty="0"/>
              <a:t>Μ: Η β και γ γωνία…</a:t>
            </a:r>
          </a:p>
          <a:p>
            <a:r>
              <a:rPr lang="el-GR" dirty="0"/>
              <a:t>Δ: Ναι…	</a:t>
            </a:r>
          </a:p>
          <a:p>
            <a:r>
              <a:rPr lang="el-GR" dirty="0"/>
              <a:t>Μ: Είναι 450 η κάθε μία.</a:t>
            </a:r>
          </a:p>
          <a:p>
            <a:r>
              <a:rPr lang="el-GR" dirty="0"/>
              <a:t>Δ: Γιατί όμως.</a:t>
            </a:r>
          </a:p>
          <a:p>
            <a:r>
              <a:rPr lang="el-GR" dirty="0"/>
              <a:t>Μ: </a:t>
            </a:r>
            <a:r>
              <a:rPr lang="el-GR" dirty="0" err="1"/>
              <a:t>Εε</a:t>
            </a:r>
            <a:r>
              <a:rPr lang="el-GR" dirty="0"/>
              <a:t>.. επειδή…</a:t>
            </a:r>
          </a:p>
          <a:p>
            <a:r>
              <a:rPr lang="el-GR" dirty="0"/>
              <a:t>Δ: Το τρίγωνο είναι…</a:t>
            </a:r>
          </a:p>
          <a:p>
            <a:r>
              <a:rPr lang="el-GR" dirty="0"/>
              <a:t>Μ: Το τρίγωνο είναι ορθογώνιο και ισοσκελές</a:t>
            </a:r>
            <a:r>
              <a:rPr lang="el-GR" dirty="0" smtClean="0"/>
              <a:t>.</a:t>
            </a:r>
          </a:p>
          <a:p>
            <a:pPr marL="0" indent="0">
              <a:buNone/>
            </a:pPr>
            <a:r>
              <a:rPr lang="el-GR" dirty="0"/>
              <a:t>Χ. </a:t>
            </a:r>
            <a:r>
              <a:rPr lang="el-GR" dirty="0" err="1"/>
              <a:t>Σακονίδης</a:t>
            </a:r>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1519770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Για τις παρεμβάσεις </a:t>
            </a:r>
            <a:r>
              <a:rPr lang="el-GR" dirty="0" smtClean="0"/>
              <a:t>(1)</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smtClean="0"/>
              <a:t>Συμπερασματικά </a:t>
            </a:r>
            <a:r>
              <a:rPr lang="el-GR" dirty="0"/>
              <a:t>σχόλια</a:t>
            </a:r>
          </a:p>
          <a:p>
            <a:r>
              <a:rPr lang="el-GR" dirty="0"/>
              <a:t>Οι κυρίαρχοι τύποι παρεμβάσεων στις δύο τελευταίες κατηγορίες ήταν:</a:t>
            </a:r>
          </a:p>
          <a:p>
            <a:pPr lvl="1"/>
            <a:r>
              <a:rPr lang="el-GR" dirty="0"/>
              <a:t> Εστίαση στις τεχνικές, διαδικασίες και αναπαραστάσεις</a:t>
            </a:r>
          </a:p>
          <a:p>
            <a:pPr lvl="1"/>
            <a:r>
              <a:rPr lang="el-GR" dirty="0"/>
              <a:t> Βήμα προς βήμα καθοδήγηση</a:t>
            </a:r>
          </a:p>
          <a:p>
            <a:pPr lvl="1"/>
            <a:r>
              <a:rPr lang="el-GR" dirty="0"/>
              <a:t> Επίδειξη της επίλυσης του προβλήματος</a:t>
            </a:r>
          </a:p>
          <a:p>
            <a:pPr lvl="1"/>
            <a:r>
              <a:rPr lang="el-GR" dirty="0"/>
              <a:t>Γενικά, ο τύπος παρέμβασης του εκπαιδευτικού φάνηκε να συνδέεται με τη στάση και τις ενέργειες του μαθητή στη συγκεκριμένη κάθε φορά δραστηριότητα/ δράση.</a:t>
            </a:r>
          </a:p>
          <a:p>
            <a:pPr marL="0" indent="0">
              <a:buNone/>
            </a:pPr>
            <a:r>
              <a:rPr lang="el-GR" dirty="0"/>
              <a:t>Χ. </a:t>
            </a:r>
            <a:r>
              <a:rPr lang="el-GR" dirty="0" err="1"/>
              <a:t>Σακονίδης</a:t>
            </a:r>
            <a:endParaRPr lang="el-GR" dirty="0"/>
          </a:p>
          <a:p>
            <a:endParaRPr lang="el-GR" dirty="0"/>
          </a:p>
        </p:txBody>
      </p:sp>
    </p:spTree>
    <p:extLst>
      <p:ext uri="{BB962C8B-B14F-4D97-AF65-F5344CB8AC3E}">
        <p14:creationId xmlns:p14="http://schemas.microsoft.com/office/powerpoint/2010/main" val="16706531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Για τις παρεμβάσεις </a:t>
            </a:r>
            <a:r>
              <a:rPr lang="el-GR" dirty="0" smtClean="0"/>
              <a:t>(2)</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Συμπερασματικά </a:t>
            </a:r>
            <a:r>
              <a:rPr lang="el-GR" dirty="0"/>
              <a:t>σχόλια</a:t>
            </a:r>
          </a:p>
          <a:p>
            <a:r>
              <a:rPr lang="el-GR" dirty="0"/>
              <a:t>Ωστόσο, είναι ενδιαφέρον το γεγονός ότι συχνά η παρέμβαση του εκπαιδευτικού ήταν ανεξάρτητη της όποιας συμπεριφοράς  του μαθητή.  Αυτό μπορεί να αποδοθεί:</a:t>
            </a:r>
          </a:p>
          <a:p>
            <a:r>
              <a:rPr lang="el-GR" dirty="0"/>
              <a:t>Στον τρόπο που αντιλαμβάνονται οι εκπαιδευτικοί το ρόλο τους, όταν διδάσκουν μαθηματικά (αγωνία εξασφάλισης </a:t>
            </a:r>
            <a:r>
              <a:rPr lang="el-GR" dirty="0" smtClean="0"/>
              <a:t>«αλάνθαστης» </a:t>
            </a:r>
            <a:r>
              <a:rPr lang="el-GR" dirty="0"/>
              <a:t>προσέγγισης και πεποίθηση ότι η μαθηματική γνώση είναι αδιαπραγμάτευτη)</a:t>
            </a:r>
          </a:p>
          <a:p>
            <a:r>
              <a:rPr lang="el-GR" dirty="0" smtClean="0"/>
              <a:t>Στην </a:t>
            </a:r>
            <a:r>
              <a:rPr lang="el-GR" dirty="0"/>
              <a:t>αντίληψη των εκπαιδευτικών για το πώς μαθαίνουν μαθηματικά οι μαθητές (δεν μπορούν να την ανακαλύψουν μόνοι τους).</a:t>
            </a:r>
          </a:p>
          <a:p>
            <a:pPr marL="0" indent="0">
              <a:buNone/>
            </a:pPr>
            <a:r>
              <a:rPr lang="el-GR" dirty="0" smtClean="0"/>
              <a:t>Χ</a:t>
            </a:r>
            <a:r>
              <a:rPr lang="el-GR" dirty="0"/>
              <a:t>. </a:t>
            </a:r>
            <a:r>
              <a:rPr lang="el-GR" dirty="0" err="1"/>
              <a:t>Σακονίδης</a:t>
            </a:r>
            <a:endParaRPr lang="el-GR" dirty="0"/>
          </a:p>
          <a:p>
            <a:endParaRPr lang="el-GR" dirty="0"/>
          </a:p>
        </p:txBody>
      </p:sp>
    </p:spTree>
    <p:extLst>
      <p:ext uri="{BB962C8B-B14F-4D97-AF65-F5344CB8AC3E}">
        <p14:creationId xmlns:p14="http://schemas.microsoft.com/office/powerpoint/2010/main" val="1835490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Ο ρόλος του διδάσκοντα στη διαχείριση προβληματικών καταστάσεων: ένα παράδειγμα εκχώρησης</a:t>
            </a:r>
            <a:br>
              <a:rPr lang="el-GR" sz="3200" dirty="0"/>
            </a:br>
            <a:endParaRPr lang="el-GR" sz="3200"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971592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(1) </a:t>
            </a:r>
            <a:endParaRPr lang="el-GR" dirty="0"/>
          </a:p>
        </p:txBody>
      </p:sp>
      <p:sp>
        <p:nvSpPr>
          <p:cNvPr id="5" name="Θέση περιεχομένου 4"/>
          <p:cNvSpPr>
            <a:spLocks noGrp="1"/>
          </p:cNvSpPr>
          <p:nvPr>
            <p:ph idx="1"/>
          </p:nvPr>
        </p:nvSpPr>
        <p:spPr/>
        <p:txBody>
          <a:bodyPr>
            <a:normAutofit fontScale="92500"/>
          </a:bodyPr>
          <a:lstStyle/>
          <a:p>
            <a:pPr marL="0" indent="0">
              <a:buNone/>
            </a:pPr>
            <a:r>
              <a:rPr lang="el-GR" dirty="0" smtClean="0"/>
              <a:t>Θεωρητικό </a:t>
            </a:r>
            <a:r>
              <a:rPr lang="el-GR" dirty="0"/>
              <a:t>πλαίσιο</a:t>
            </a:r>
          </a:p>
          <a:p>
            <a:r>
              <a:rPr lang="el-GR" dirty="0"/>
              <a:t>Η διδασκαλία των μαθηματικών ως ένα γνωστικό αντικείμενο που πρέπει να προσεγγισθεί, να διερευνηθεί, να ανακαλυφθεί και να κατασκευασθεί) από τους μαθητές απαιτεί: </a:t>
            </a:r>
          </a:p>
          <a:p>
            <a:r>
              <a:rPr lang="el-GR" dirty="0"/>
              <a:t> Καταστάσεις όπου κάτι νέο γεννιέται </a:t>
            </a:r>
            <a:r>
              <a:rPr lang="el-GR" dirty="0" smtClean="0"/>
              <a:t> </a:t>
            </a:r>
            <a:endParaRPr lang="el-GR" dirty="0"/>
          </a:p>
          <a:p>
            <a:r>
              <a:rPr lang="el-GR" dirty="0" smtClean="0"/>
              <a:t>Ενεργητική </a:t>
            </a:r>
            <a:r>
              <a:rPr lang="el-GR" dirty="0"/>
              <a:t>συμμετοχή των </a:t>
            </a:r>
            <a:r>
              <a:rPr lang="el-GR" dirty="0" smtClean="0"/>
              <a:t>μαθητών</a:t>
            </a:r>
            <a:endParaRPr lang="el-GR" dirty="0"/>
          </a:p>
          <a:p>
            <a:pPr marL="0" indent="0">
              <a:buNone/>
            </a:pPr>
            <a:r>
              <a:rPr lang="el-GR" dirty="0"/>
              <a:t>Μ. </a:t>
            </a:r>
            <a:r>
              <a:rPr lang="el-GR" dirty="0" err="1"/>
              <a:t>Καλδρυμίδου</a:t>
            </a:r>
            <a:endParaRPr lang="el-GR" dirty="0"/>
          </a:p>
          <a:p>
            <a:endParaRPr lang="el-GR" dirty="0"/>
          </a:p>
        </p:txBody>
      </p:sp>
    </p:spTree>
    <p:extLst>
      <p:ext uri="{BB962C8B-B14F-4D97-AF65-F5344CB8AC3E}">
        <p14:creationId xmlns:p14="http://schemas.microsoft.com/office/powerpoint/2010/main" val="1076706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(2) </a:t>
            </a:r>
            <a:endParaRPr lang="el-GR" dirty="0"/>
          </a:p>
        </p:txBody>
      </p:sp>
      <p:sp>
        <p:nvSpPr>
          <p:cNvPr id="5" name="Θέση περιεχομένου 4"/>
          <p:cNvSpPr>
            <a:spLocks noGrp="1"/>
          </p:cNvSpPr>
          <p:nvPr>
            <p:ph idx="1"/>
          </p:nvPr>
        </p:nvSpPr>
        <p:spPr/>
        <p:txBody>
          <a:bodyPr>
            <a:normAutofit fontScale="92500" lnSpcReduction="20000"/>
          </a:bodyPr>
          <a:lstStyle/>
          <a:p>
            <a:pPr marL="0" indent="0">
              <a:buNone/>
            </a:pPr>
            <a:r>
              <a:rPr lang="el-GR" dirty="0" smtClean="0"/>
              <a:t>Ρόλος </a:t>
            </a:r>
            <a:r>
              <a:rPr lang="el-GR" dirty="0"/>
              <a:t>του δασκάλου</a:t>
            </a:r>
          </a:p>
          <a:p>
            <a:r>
              <a:rPr lang="el-GR" dirty="0"/>
              <a:t>Ο ρόλος του δασκάλου στη δημιουργία του κατάλληλου διδακτικού περιβάλλοντος είναι </a:t>
            </a:r>
            <a:r>
              <a:rPr lang="el-GR" dirty="0" smtClean="0"/>
              <a:t>καθοριστικός:</a:t>
            </a:r>
            <a:endParaRPr lang="el-GR" dirty="0"/>
          </a:p>
          <a:p>
            <a:pPr lvl="1"/>
            <a:r>
              <a:rPr lang="el-GR" dirty="0" smtClean="0"/>
              <a:t>Το </a:t>
            </a:r>
            <a:r>
              <a:rPr lang="el-GR" dirty="0"/>
              <a:t>μαθηματικό περιεχόμενο, με την επιλογή κατάλληλων προβλημάτων και </a:t>
            </a:r>
            <a:r>
              <a:rPr lang="el-GR" dirty="0" smtClean="0"/>
              <a:t>δραστηριοτήτων</a:t>
            </a:r>
            <a:endParaRPr lang="el-GR" dirty="0"/>
          </a:p>
          <a:p>
            <a:pPr lvl="1"/>
            <a:r>
              <a:rPr lang="el-GR" dirty="0" smtClean="0"/>
              <a:t>Την </a:t>
            </a:r>
            <a:r>
              <a:rPr lang="el-GR" dirty="0"/>
              <a:t>οργάνωση και τη διαχείριση της μαθητικής και της μαθηματικής </a:t>
            </a:r>
            <a:r>
              <a:rPr lang="el-GR" dirty="0" smtClean="0"/>
              <a:t>δραστηριότητας</a:t>
            </a:r>
            <a:endParaRPr lang="el-GR" dirty="0"/>
          </a:p>
          <a:p>
            <a:pPr lvl="1"/>
            <a:r>
              <a:rPr lang="el-GR" dirty="0"/>
              <a:t> Τη διαχείριση της μαθηματικής γνώσης</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2050994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(3) </a:t>
            </a:r>
            <a:endParaRPr lang="el-GR" dirty="0"/>
          </a:p>
        </p:txBody>
      </p:sp>
      <p:sp>
        <p:nvSpPr>
          <p:cNvPr id="5" name="Θέση περιεχομένου 4"/>
          <p:cNvSpPr>
            <a:spLocks noGrp="1"/>
          </p:cNvSpPr>
          <p:nvPr>
            <p:ph idx="1"/>
          </p:nvPr>
        </p:nvSpPr>
        <p:spPr/>
        <p:txBody>
          <a:bodyPr>
            <a:normAutofit lnSpcReduction="10000"/>
          </a:bodyPr>
          <a:lstStyle/>
          <a:p>
            <a:pPr marL="0" indent="0">
              <a:buNone/>
            </a:pPr>
            <a:r>
              <a:rPr lang="el-GR" dirty="0"/>
              <a:t>Δυσκολίες των δασκάλων</a:t>
            </a:r>
          </a:p>
          <a:p>
            <a:r>
              <a:rPr lang="el-GR" dirty="0"/>
              <a:t>Οι περισσότερες δυσκολίες των δασκάλων οφείλονται </a:t>
            </a:r>
            <a:r>
              <a:rPr lang="el-GR" dirty="0" smtClean="0"/>
              <a:t>κυρίως:</a:t>
            </a:r>
            <a:endParaRPr lang="el-GR" dirty="0"/>
          </a:p>
          <a:p>
            <a:pPr lvl="1"/>
            <a:r>
              <a:rPr lang="el-GR" dirty="0" smtClean="0"/>
              <a:t>Στην </a:t>
            </a:r>
            <a:r>
              <a:rPr lang="el-GR" dirty="0" err="1"/>
              <a:t>αυτο</a:t>
            </a:r>
            <a:r>
              <a:rPr lang="el-GR" dirty="0"/>
              <a:t>-αντίληψή τους για το ρόλο τους (έλεγχος των αποτελεσμάτων, εξάρτηση μαθητών, φορέας γνώσης</a:t>
            </a:r>
            <a:r>
              <a:rPr lang="el-GR" dirty="0" smtClean="0"/>
              <a:t>)</a:t>
            </a:r>
            <a:endParaRPr lang="el-GR" dirty="0"/>
          </a:p>
          <a:p>
            <a:pPr lvl="1"/>
            <a:r>
              <a:rPr lang="el-GR" dirty="0" smtClean="0"/>
              <a:t>Στις </a:t>
            </a:r>
            <a:r>
              <a:rPr lang="el-GR" dirty="0"/>
              <a:t>γνωστικές απαιτήσεις των έργων (επιθυμία να προστατεύσουν τους </a:t>
            </a:r>
            <a:r>
              <a:rPr lang="el-GR" dirty="0" smtClean="0"/>
              <a:t>μαθητές, διευκόλυνση</a:t>
            </a:r>
            <a:r>
              <a:rPr lang="el-GR" dirty="0"/>
              <a:t>)</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3446583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(4) </a:t>
            </a:r>
            <a:endParaRPr lang="el-GR" dirty="0"/>
          </a:p>
        </p:txBody>
      </p:sp>
      <p:sp>
        <p:nvSpPr>
          <p:cNvPr id="5" name="Θέση περιεχομένου 4"/>
          <p:cNvSpPr>
            <a:spLocks noGrp="1"/>
          </p:cNvSpPr>
          <p:nvPr>
            <p:ph idx="1"/>
          </p:nvPr>
        </p:nvSpPr>
        <p:spPr/>
        <p:txBody>
          <a:bodyPr>
            <a:normAutofit lnSpcReduction="10000"/>
          </a:bodyPr>
          <a:lstStyle/>
          <a:p>
            <a:pPr marL="0" indent="0">
              <a:buNone/>
            </a:pPr>
            <a:r>
              <a:rPr lang="el-GR" dirty="0" smtClean="0"/>
              <a:t>Κρίσιμο </a:t>
            </a:r>
            <a:r>
              <a:rPr lang="el-GR" dirty="0"/>
              <a:t>σημείο</a:t>
            </a:r>
          </a:p>
          <a:p>
            <a:r>
              <a:rPr lang="el-GR" dirty="0"/>
              <a:t>Αναφέρθηκε ήδη ότι ένα από τα κρισιμότερα σημεία είναι</a:t>
            </a:r>
            <a:r>
              <a:rPr lang="el-GR" dirty="0" smtClean="0"/>
              <a:t>:</a:t>
            </a:r>
            <a:endParaRPr lang="el-GR" dirty="0"/>
          </a:p>
          <a:p>
            <a:pPr lvl="1"/>
            <a:r>
              <a:rPr lang="el-GR" dirty="0" smtClean="0"/>
              <a:t>Η </a:t>
            </a:r>
            <a:r>
              <a:rPr lang="el-GR" dirty="0"/>
              <a:t>εκχώρηση του προβλήματος από το δάσκαλο στους μαθητές</a:t>
            </a:r>
            <a:r>
              <a:rPr lang="el-GR" dirty="0" smtClean="0"/>
              <a:t>:</a:t>
            </a:r>
            <a:endParaRPr lang="el-GR" dirty="0"/>
          </a:p>
          <a:p>
            <a:pPr marL="800100" lvl="2" indent="0" algn="ctr">
              <a:buNone/>
            </a:pPr>
            <a:r>
              <a:rPr lang="el-GR" dirty="0" smtClean="0"/>
              <a:t>«</a:t>
            </a:r>
            <a:r>
              <a:rPr lang="el-GR" dirty="0"/>
              <a:t>αν η εκχώρηση λάβει χώρα, τότε οι μαθητές μπαίνουν στο παιχνίδι και, αν κερδίσουν, η μάθηση επιτυγχάνεται</a:t>
            </a:r>
            <a:r>
              <a:rPr lang="el-GR" dirty="0" smtClean="0"/>
              <a:t>» (</a:t>
            </a:r>
            <a:r>
              <a:rPr lang="el-GR" dirty="0" err="1"/>
              <a:t>Brousseau</a:t>
            </a:r>
            <a:r>
              <a:rPr lang="el-GR" dirty="0"/>
              <a:t>, 1997) </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3511606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(5) </a:t>
            </a:r>
            <a:endParaRPr lang="el-GR" dirty="0"/>
          </a:p>
        </p:txBody>
      </p:sp>
      <p:sp>
        <p:nvSpPr>
          <p:cNvPr id="5" name="Θέση περιεχομένου 4"/>
          <p:cNvSpPr>
            <a:spLocks noGrp="1"/>
          </p:cNvSpPr>
          <p:nvPr>
            <p:ph idx="1"/>
          </p:nvPr>
        </p:nvSpPr>
        <p:spPr/>
        <p:txBody>
          <a:bodyPr>
            <a:normAutofit fontScale="85000" lnSpcReduction="20000"/>
          </a:bodyPr>
          <a:lstStyle/>
          <a:p>
            <a:pPr marL="0" indent="0">
              <a:buNone/>
            </a:pPr>
            <a:r>
              <a:rPr lang="el-GR" dirty="0"/>
              <a:t>Πρώτη Συνεδρία</a:t>
            </a:r>
          </a:p>
          <a:p>
            <a:r>
              <a:rPr lang="el-GR" dirty="0" err="1"/>
              <a:t>Νηπ</a:t>
            </a:r>
            <a:r>
              <a:rPr lang="el-GR" dirty="0"/>
              <a:t>: Κόπηκε η τούρτα σε ίσα κομμάτια;</a:t>
            </a:r>
          </a:p>
          <a:p>
            <a:r>
              <a:rPr lang="el-GR" dirty="0"/>
              <a:t>Ντίνος: Περίσσεψε, γιατί είμαστε λίγοι.</a:t>
            </a:r>
          </a:p>
          <a:p>
            <a:r>
              <a:rPr lang="el-GR" dirty="0" err="1"/>
              <a:t>Αλέξ</a:t>
            </a:r>
            <a:r>
              <a:rPr lang="el-GR" dirty="0"/>
              <a:t>: Έπρεπε να κόψω μεγαλύτερα.</a:t>
            </a:r>
          </a:p>
          <a:p>
            <a:r>
              <a:rPr lang="el-GR" dirty="0" err="1"/>
              <a:t>Νηπ</a:t>
            </a:r>
            <a:r>
              <a:rPr lang="el-GR" dirty="0"/>
              <a:t>: Είναι τα κομμάτια ίσα μεταξύ τους;</a:t>
            </a:r>
          </a:p>
          <a:p>
            <a:pPr marL="0" indent="0">
              <a:buNone/>
            </a:pPr>
            <a:r>
              <a:rPr lang="el-GR" dirty="0"/>
              <a:t>(Τα συγκρίνουν με το μάτι και ο Ντίνος παίρνει το κομμάτι του Αλέξανδρου και, βάζοντας το ένα πάνω στο άλλο, διαπιστώνει ότι το κομμάτι του είναι πιο μικρό και θυμώνει)</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433163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(6) </a:t>
            </a:r>
            <a:endParaRPr lang="el-GR" dirty="0"/>
          </a:p>
        </p:txBody>
      </p:sp>
      <p:sp>
        <p:nvSpPr>
          <p:cNvPr id="5" name="Θέση περιεχομένου 4"/>
          <p:cNvSpPr>
            <a:spLocks noGrp="1"/>
          </p:cNvSpPr>
          <p:nvPr>
            <p:ph idx="1"/>
          </p:nvPr>
        </p:nvSpPr>
        <p:spPr/>
        <p:txBody>
          <a:bodyPr>
            <a:normAutofit fontScale="92500" lnSpcReduction="10000"/>
          </a:bodyPr>
          <a:lstStyle/>
          <a:p>
            <a:pPr marL="0" indent="0">
              <a:buNone/>
            </a:pPr>
            <a:r>
              <a:rPr lang="el-GR" dirty="0"/>
              <a:t>Πρώτη Συνεδρία</a:t>
            </a:r>
          </a:p>
          <a:p>
            <a:pPr algn="just">
              <a:spcBef>
                <a:spcPct val="10000"/>
              </a:spcBef>
              <a:buSzPct val="100000"/>
            </a:pPr>
            <a:r>
              <a:rPr lang="el-GR" altLang="el-GR" i="1" dirty="0">
                <a:solidFill>
                  <a:srgbClr val="000000"/>
                </a:solidFill>
              </a:rPr>
              <a:t>Ντίνος: Θα πάρω το </a:t>
            </a:r>
            <a:r>
              <a:rPr lang="el-GR" altLang="el-GR" i="1" dirty="0" smtClean="0">
                <a:solidFill>
                  <a:srgbClr val="000000"/>
                </a:solidFill>
              </a:rPr>
              <a:t>μεγάλο</a:t>
            </a:r>
            <a:r>
              <a:rPr lang="el-GR" altLang="el-GR" dirty="0" smtClean="0">
                <a:solidFill>
                  <a:srgbClr val="000000"/>
                </a:solidFill>
              </a:rPr>
              <a:t> (εννοεί </a:t>
            </a:r>
            <a:r>
              <a:rPr lang="el-GR" altLang="el-GR" dirty="0">
                <a:solidFill>
                  <a:srgbClr val="000000"/>
                </a:solidFill>
              </a:rPr>
              <a:t>την τούρτα που περίσσεψε).</a:t>
            </a:r>
          </a:p>
          <a:p>
            <a:pPr>
              <a:spcBef>
                <a:spcPct val="10000"/>
              </a:spcBef>
            </a:pPr>
            <a:r>
              <a:rPr lang="el-GR" altLang="el-GR" dirty="0">
                <a:solidFill>
                  <a:srgbClr val="000000"/>
                </a:solidFill>
              </a:rPr>
              <a:t>Οι υπόλοιποι δεν συμφωνούν.</a:t>
            </a:r>
          </a:p>
          <a:p>
            <a:pPr>
              <a:spcBef>
                <a:spcPct val="10000"/>
              </a:spcBef>
            </a:pPr>
            <a:r>
              <a:rPr lang="el-GR" altLang="el-GR" i="1" dirty="0" err="1">
                <a:solidFill>
                  <a:srgbClr val="000000"/>
                </a:solidFill>
              </a:rPr>
              <a:t>Νηπ</a:t>
            </a:r>
            <a:r>
              <a:rPr lang="el-GR" altLang="el-GR" i="1" dirty="0">
                <a:solidFill>
                  <a:srgbClr val="000000"/>
                </a:solidFill>
              </a:rPr>
              <a:t>: Κόπηκε η τούρτα σε ίσα κομμάτια;</a:t>
            </a:r>
            <a:endParaRPr lang="el-GR" altLang="el-GR" dirty="0">
              <a:solidFill>
                <a:srgbClr val="000000"/>
              </a:solidFill>
            </a:endParaRPr>
          </a:p>
          <a:p>
            <a:pPr>
              <a:spcBef>
                <a:spcPct val="10000"/>
              </a:spcBef>
            </a:pPr>
            <a:r>
              <a:rPr lang="el-GR" altLang="el-GR" i="1" dirty="0" err="1">
                <a:solidFill>
                  <a:srgbClr val="000000"/>
                </a:solidFill>
              </a:rPr>
              <a:t>Κων</a:t>
            </a:r>
            <a:r>
              <a:rPr lang="el-GR" altLang="el-GR" i="1" dirty="0">
                <a:solidFill>
                  <a:srgbClr val="000000"/>
                </a:solidFill>
              </a:rPr>
              <a:t>/</a:t>
            </a:r>
            <a:r>
              <a:rPr lang="el-GR" altLang="el-GR" i="1" dirty="0" err="1">
                <a:solidFill>
                  <a:srgbClr val="000000"/>
                </a:solidFill>
              </a:rPr>
              <a:t>νος</a:t>
            </a:r>
            <a:r>
              <a:rPr lang="el-GR" altLang="el-GR" i="1" dirty="0">
                <a:solidFill>
                  <a:srgbClr val="000000"/>
                </a:solidFill>
              </a:rPr>
              <a:t>: Εγώ έχω μικρότερο από τον Αντώνη που είναι </a:t>
            </a:r>
            <a:r>
              <a:rPr lang="el-GR" altLang="el-GR" i="1" dirty="0" err="1">
                <a:solidFill>
                  <a:srgbClr val="000000"/>
                </a:solidFill>
              </a:rPr>
              <a:t>προνήπιο</a:t>
            </a:r>
            <a:r>
              <a:rPr lang="el-GR" altLang="el-GR" dirty="0">
                <a:solidFill>
                  <a:srgbClr val="000000"/>
                </a:solidFill>
              </a:rPr>
              <a:t> (το διαπιστώνει βάζοντας το ένα πάνω στο άλλο).</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399186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Διδακτικό </a:t>
            </a:r>
            <a:r>
              <a:rPr lang="el-GR" dirty="0" smtClean="0"/>
              <a:t>Παράδειγμα (1)</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Τι σημαίνει «εκχώρηση προβλήματος»;</a:t>
            </a:r>
          </a:p>
          <a:p>
            <a:pPr marL="342900" lvl="1" indent="-342900">
              <a:buFont typeface="Arial" pitchFamily="34" charset="0"/>
              <a:buChar char="•"/>
            </a:pPr>
            <a:r>
              <a:rPr lang="el-GR" altLang="el-GR" dirty="0"/>
              <a:t>Παρατηρούμε </a:t>
            </a:r>
            <a:r>
              <a:rPr lang="el-GR" altLang="el-GR" dirty="0" smtClean="0"/>
              <a:t>έναν </a:t>
            </a:r>
            <a:r>
              <a:rPr lang="el-GR" altLang="el-GR" dirty="0"/>
              <a:t>εκπαιδευτικό την ώρα του μαθήματος, όπου έχει προτείνει στους μαθητές μια δραστηριότητα και περιμένει την αντίδρασή τους:</a:t>
            </a:r>
            <a:endParaRPr lang="el-GR" altLang="el-GR" dirty="0">
              <a:latin typeface="Arial" panose="020B0604020202020204" pitchFamily="34" charset="0"/>
            </a:endParaRPr>
          </a:p>
          <a:p>
            <a:pPr lvl="1" algn="just"/>
            <a:r>
              <a:rPr lang="el-GR" altLang="el-GR" i="1" dirty="0"/>
              <a:t>Δ. ...Η δραστηριότητα αυτή τι μας ζητάει; Ποιος θα μου πει τι μας ζητάει η δραστηριότητα; (Όνομα) Την επιφάνεια του κύβου. Για κοιτάξτε λίγο τον κύβο να δούμε ποια είναι η επιφάνεια.</a:t>
            </a:r>
          </a:p>
          <a:p>
            <a:pPr lvl="1" algn="just"/>
            <a:r>
              <a:rPr lang="el-GR" altLang="el-GR" i="1" dirty="0"/>
              <a:t>Δ. Να σας βοηθήσω λίγο; Ναι. Να σας βοηθήσω λίγο γιατί βλέπω δεν προχωράμε σωστά.</a:t>
            </a:r>
            <a:r>
              <a:rPr lang="el-GR" altLang="el-GR" dirty="0"/>
              <a:t> </a:t>
            </a:r>
          </a:p>
          <a:p>
            <a:pPr marL="0" indent="0">
              <a:buNone/>
            </a:pPr>
            <a:r>
              <a:rPr lang="el-GR" dirty="0"/>
              <a:t>Μ. </a:t>
            </a:r>
            <a:r>
              <a:rPr lang="el-GR" dirty="0" err="1" smtClean="0"/>
              <a:t>Τζεκάκη</a:t>
            </a:r>
            <a:endParaRPr lang="el-GR" dirty="0"/>
          </a:p>
        </p:txBody>
      </p:sp>
    </p:spTree>
    <p:extLst>
      <p:ext uri="{BB962C8B-B14F-4D97-AF65-F5344CB8AC3E}">
        <p14:creationId xmlns:p14="http://schemas.microsoft.com/office/powerpoint/2010/main" val="4191025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(7) </a:t>
            </a:r>
            <a:endParaRPr lang="el-GR" dirty="0"/>
          </a:p>
        </p:txBody>
      </p:sp>
      <p:sp>
        <p:nvSpPr>
          <p:cNvPr id="5" name="Θέση περιεχομένου 4"/>
          <p:cNvSpPr>
            <a:spLocks noGrp="1"/>
          </p:cNvSpPr>
          <p:nvPr>
            <p:ph idx="1"/>
          </p:nvPr>
        </p:nvSpPr>
        <p:spPr/>
        <p:txBody>
          <a:bodyPr>
            <a:normAutofit fontScale="92500" lnSpcReduction="10000"/>
          </a:bodyPr>
          <a:lstStyle/>
          <a:p>
            <a:pPr marL="0" indent="0">
              <a:buNone/>
            </a:pPr>
            <a:r>
              <a:rPr lang="el-GR" dirty="0" smtClean="0"/>
              <a:t>Δεύτερη </a:t>
            </a:r>
            <a:r>
              <a:rPr lang="el-GR" dirty="0"/>
              <a:t>Συνεδρία</a:t>
            </a:r>
          </a:p>
          <a:p>
            <a:pPr algn="just">
              <a:spcBef>
                <a:spcPct val="10000"/>
              </a:spcBef>
              <a:buSzPct val="100000"/>
            </a:pPr>
            <a:r>
              <a:rPr lang="el-GR" altLang="el-GR" i="1" dirty="0" err="1">
                <a:solidFill>
                  <a:srgbClr val="000000"/>
                </a:solidFill>
              </a:rPr>
              <a:t>Αλεξ</a:t>
            </a:r>
            <a:r>
              <a:rPr lang="el-GR" altLang="el-GR" i="1" dirty="0">
                <a:solidFill>
                  <a:srgbClr val="000000"/>
                </a:solidFill>
              </a:rPr>
              <a:t>.: Κυρία, θα κόψουμε δύο-δύο.</a:t>
            </a:r>
          </a:p>
          <a:p>
            <a:pPr algn="just">
              <a:spcBef>
                <a:spcPct val="10000"/>
              </a:spcBef>
              <a:buSzPct val="100000"/>
            </a:pPr>
            <a:r>
              <a:rPr lang="el-GR" altLang="el-GR" i="1" dirty="0" err="1">
                <a:solidFill>
                  <a:srgbClr val="000000"/>
                </a:solidFill>
              </a:rPr>
              <a:t>Νηπ</a:t>
            </a:r>
            <a:r>
              <a:rPr lang="el-GR" altLang="el-GR" i="1" dirty="0">
                <a:solidFill>
                  <a:srgbClr val="000000"/>
                </a:solidFill>
              </a:rPr>
              <a:t>.: Δηλαδή, πώς;</a:t>
            </a:r>
          </a:p>
          <a:p>
            <a:pPr algn="just">
              <a:spcBef>
                <a:spcPct val="10000"/>
              </a:spcBef>
              <a:buSzPct val="100000"/>
            </a:pPr>
            <a:r>
              <a:rPr lang="el-GR" altLang="el-GR" i="1" dirty="0" err="1">
                <a:solidFill>
                  <a:srgbClr val="000000"/>
                </a:solidFill>
              </a:rPr>
              <a:t>Αλεξ</a:t>
            </a:r>
            <a:r>
              <a:rPr lang="el-GR" altLang="el-GR" i="1" dirty="0">
                <a:solidFill>
                  <a:srgbClr val="000000"/>
                </a:solidFill>
              </a:rPr>
              <a:t>.: Θα κόψω και θα το βάλω από πάνω (κάνει κινήσεις με τα χέρια).</a:t>
            </a:r>
          </a:p>
          <a:p>
            <a:pPr algn="just">
              <a:spcBef>
                <a:spcPct val="10000"/>
              </a:spcBef>
              <a:buSzPct val="100000"/>
            </a:pPr>
            <a:r>
              <a:rPr lang="el-GR" altLang="el-GR" i="1" dirty="0" err="1">
                <a:solidFill>
                  <a:srgbClr val="000000"/>
                </a:solidFill>
              </a:rPr>
              <a:t>Νηπ</a:t>
            </a:r>
            <a:r>
              <a:rPr lang="el-GR" altLang="el-GR" i="1" dirty="0">
                <a:solidFill>
                  <a:srgbClr val="000000"/>
                </a:solidFill>
              </a:rPr>
              <a:t>.: Και μετά;</a:t>
            </a:r>
          </a:p>
          <a:p>
            <a:pPr algn="just">
              <a:spcBef>
                <a:spcPct val="10000"/>
              </a:spcBef>
              <a:buSzPct val="100000"/>
            </a:pPr>
            <a:r>
              <a:rPr lang="el-GR" altLang="el-GR" i="1" dirty="0" err="1">
                <a:solidFill>
                  <a:srgbClr val="000000"/>
                </a:solidFill>
              </a:rPr>
              <a:t>Αλεξ</a:t>
            </a:r>
            <a:r>
              <a:rPr lang="el-GR" altLang="el-GR" i="1" dirty="0">
                <a:solidFill>
                  <a:srgbClr val="000000"/>
                </a:solidFill>
              </a:rPr>
              <a:t>.: Θα κοπεί ίδιο (κομμάτι ίσο).</a:t>
            </a:r>
          </a:p>
          <a:p>
            <a:pPr algn="just">
              <a:spcBef>
                <a:spcPct val="10000"/>
              </a:spcBef>
              <a:buSzPct val="100000"/>
            </a:pPr>
            <a:r>
              <a:rPr lang="el-GR" altLang="el-GR" i="1" dirty="0" smtClean="0">
                <a:solidFill>
                  <a:srgbClr val="000000"/>
                </a:solidFill>
              </a:rPr>
              <a:t>……………………………………………..</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3703453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(8) </a:t>
            </a:r>
            <a:endParaRPr lang="el-GR" dirty="0"/>
          </a:p>
        </p:txBody>
      </p:sp>
      <p:sp>
        <p:nvSpPr>
          <p:cNvPr id="5" name="Θέση περιεχομένου 4"/>
          <p:cNvSpPr>
            <a:spLocks noGrp="1"/>
          </p:cNvSpPr>
          <p:nvPr>
            <p:ph idx="1"/>
          </p:nvPr>
        </p:nvSpPr>
        <p:spPr/>
        <p:txBody>
          <a:bodyPr>
            <a:normAutofit fontScale="92500"/>
          </a:bodyPr>
          <a:lstStyle/>
          <a:p>
            <a:pPr marL="0" indent="0">
              <a:buNone/>
            </a:pPr>
            <a:r>
              <a:rPr lang="el-GR" dirty="0" smtClean="0"/>
              <a:t>Δεύτερη </a:t>
            </a:r>
            <a:r>
              <a:rPr lang="el-GR" dirty="0"/>
              <a:t>Συνεδρία</a:t>
            </a:r>
          </a:p>
          <a:p>
            <a:r>
              <a:rPr lang="el-GR" dirty="0" err="1"/>
              <a:t>Νηπ</a:t>
            </a:r>
            <a:r>
              <a:rPr lang="el-GR" dirty="0"/>
              <a:t>.: Το κομμάτι της τούρτας που περίσσεψε είναι ίσο με το δικό σας;</a:t>
            </a:r>
          </a:p>
          <a:p>
            <a:r>
              <a:rPr lang="el-GR" dirty="0"/>
              <a:t>Αντώνης: Να το φας εσύ, που είσαι μεγάλη (δηλαδή το κομμάτι είναι μεγάλο).</a:t>
            </a:r>
          </a:p>
          <a:p>
            <a:r>
              <a:rPr lang="el-GR" dirty="0" err="1"/>
              <a:t>Κων</a:t>
            </a:r>
            <a:r>
              <a:rPr lang="el-GR" dirty="0"/>
              <a:t>/</a:t>
            </a:r>
            <a:r>
              <a:rPr lang="el-GR" dirty="0" err="1"/>
              <a:t>νος</a:t>
            </a:r>
            <a:r>
              <a:rPr lang="el-GR" dirty="0"/>
              <a:t>: Ο Αλέξανδρος έπρεπε να κόψει μεγαλύτερα κομμάτια (για να μην περισσέψει</a:t>
            </a:r>
            <a:r>
              <a:rPr lang="el-GR" dirty="0" smtClean="0"/>
              <a:t>).</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3936687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(9) </a:t>
            </a:r>
            <a:endParaRPr lang="el-GR" dirty="0"/>
          </a:p>
        </p:txBody>
      </p:sp>
      <p:sp>
        <p:nvSpPr>
          <p:cNvPr id="5" name="Θέση περιεχομένου 4"/>
          <p:cNvSpPr>
            <a:spLocks noGrp="1"/>
          </p:cNvSpPr>
          <p:nvPr>
            <p:ph idx="1"/>
          </p:nvPr>
        </p:nvSpPr>
        <p:spPr/>
        <p:txBody>
          <a:bodyPr>
            <a:normAutofit fontScale="92500" lnSpcReduction="20000"/>
          </a:bodyPr>
          <a:lstStyle/>
          <a:p>
            <a:pPr marL="0" indent="0">
              <a:buNone/>
            </a:pPr>
            <a:r>
              <a:rPr lang="el-GR" dirty="0"/>
              <a:t>Τρίτη Συνεδρία</a:t>
            </a:r>
          </a:p>
          <a:p>
            <a:r>
              <a:rPr lang="el-GR" dirty="0" err="1"/>
              <a:t>Νηπ</a:t>
            </a:r>
            <a:r>
              <a:rPr lang="el-GR" dirty="0"/>
              <a:t>.: Το μεσαίο κομμάτι της τούρτας είναι ίσο με τα άλλα; (και για τις 2 τούρτες)</a:t>
            </a:r>
          </a:p>
          <a:p>
            <a:r>
              <a:rPr lang="el-GR" dirty="0"/>
              <a:t>Αντώνης: Είναι μεγάλο και να το φας εσύ!</a:t>
            </a:r>
          </a:p>
          <a:p>
            <a:r>
              <a:rPr lang="el-GR" dirty="0" err="1"/>
              <a:t>Νηπ</a:t>
            </a:r>
            <a:r>
              <a:rPr lang="el-GR" dirty="0"/>
              <a:t>.: Εγώ </a:t>
            </a:r>
            <a:r>
              <a:rPr lang="el-GR" dirty="0" smtClean="0"/>
              <a:t>θα ήθελα </a:t>
            </a:r>
            <a:r>
              <a:rPr lang="el-GR" dirty="0"/>
              <a:t>ένα κομμάτι ίσο με το δικό σας.</a:t>
            </a:r>
          </a:p>
          <a:p>
            <a:r>
              <a:rPr lang="el-GR" dirty="0" err="1"/>
              <a:t>Αλέξ</a:t>
            </a:r>
            <a:r>
              <a:rPr lang="el-GR" dirty="0"/>
              <a:t>.: Να, πάρε το δικό μου.</a:t>
            </a:r>
          </a:p>
          <a:p>
            <a:r>
              <a:rPr lang="el-GR" dirty="0"/>
              <a:t>Ντίνος: Και να φας εσύ το μεγάλο; Α, όχι!</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1033865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(10) </a:t>
            </a:r>
            <a:endParaRPr lang="el-GR" dirty="0"/>
          </a:p>
        </p:txBody>
      </p:sp>
      <p:sp>
        <p:nvSpPr>
          <p:cNvPr id="5" name="Θέση περιεχομένου 4"/>
          <p:cNvSpPr>
            <a:spLocks noGrp="1"/>
          </p:cNvSpPr>
          <p:nvPr>
            <p:ph idx="1"/>
          </p:nvPr>
        </p:nvSpPr>
        <p:spPr/>
        <p:txBody>
          <a:bodyPr>
            <a:normAutofit fontScale="62500" lnSpcReduction="20000"/>
          </a:bodyPr>
          <a:lstStyle/>
          <a:p>
            <a:pPr marL="0" indent="0">
              <a:buNone/>
            </a:pPr>
            <a:r>
              <a:rPr lang="el-GR" dirty="0"/>
              <a:t>Τέταρτη Συνεδρία</a:t>
            </a:r>
          </a:p>
          <a:p>
            <a:r>
              <a:rPr lang="el-GR" dirty="0"/>
              <a:t>Δήμητρα: Εμείς θέλουμε να είμαστε 4 όπως και τα αγόρια. </a:t>
            </a:r>
          </a:p>
          <a:p>
            <a:r>
              <a:rPr lang="el-GR" dirty="0" err="1"/>
              <a:t>Αλέξ</a:t>
            </a:r>
            <a:r>
              <a:rPr lang="el-GR" dirty="0"/>
              <a:t>.: Τα κορίτσια ζηλεύουν.</a:t>
            </a:r>
          </a:p>
          <a:p>
            <a:r>
              <a:rPr lang="el-GR" dirty="0"/>
              <a:t>Ντίνος: Η Βάσω να κόψει μια άλλη τούρτα με την κ. Εύη (η άλλη νηπιαγωγός της τάξης).</a:t>
            </a:r>
          </a:p>
          <a:p>
            <a:r>
              <a:rPr lang="el-GR" dirty="0" err="1"/>
              <a:t>Νηπ</a:t>
            </a:r>
            <a:r>
              <a:rPr lang="el-GR" dirty="0"/>
              <a:t>.: Συμφωνώ, αν συμφωνεί και η Βάσω.</a:t>
            </a:r>
          </a:p>
          <a:p>
            <a:r>
              <a:rPr lang="el-GR" dirty="0"/>
              <a:t>Βάσω: Ναι (με το κεφάλι).</a:t>
            </a:r>
          </a:p>
          <a:p>
            <a:r>
              <a:rPr lang="el-GR" dirty="0" err="1"/>
              <a:t>Νηπ</a:t>
            </a:r>
            <a:r>
              <a:rPr lang="el-GR" dirty="0"/>
              <a:t>.: Σήμερα, λοιπόν, έχουμε τρεις ομάδες και θα κόψουμε τρεις τούρτες. Να δω ποια ομάδα θα κόψει την τούρτα της σε ίσα ακριβώς κομμάτια. Να ακούσω τι σκεφτήκατε.</a:t>
            </a:r>
          </a:p>
          <a:p>
            <a:r>
              <a:rPr lang="el-GR" dirty="0"/>
              <a:t>Ντίνος: Η κ. Εύη και η Βάσω θα φάνε πολύ τούρτα γιατί είναι 2. </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3436275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(11) </a:t>
            </a:r>
            <a:endParaRPr lang="el-GR" dirty="0"/>
          </a:p>
        </p:txBody>
      </p:sp>
      <p:sp>
        <p:nvSpPr>
          <p:cNvPr id="5" name="Θέση περιεχομένου 4"/>
          <p:cNvSpPr>
            <a:spLocks noGrp="1"/>
          </p:cNvSpPr>
          <p:nvPr>
            <p:ph idx="1"/>
          </p:nvPr>
        </p:nvSpPr>
        <p:spPr/>
        <p:txBody>
          <a:bodyPr>
            <a:normAutofit fontScale="77500" lnSpcReduction="20000"/>
          </a:bodyPr>
          <a:lstStyle/>
          <a:p>
            <a:pPr marL="0" indent="0">
              <a:buNone/>
            </a:pPr>
            <a:r>
              <a:rPr lang="el-GR" dirty="0"/>
              <a:t>Τέταρτη Συνεδρία</a:t>
            </a:r>
          </a:p>
          <a:p>
            <a:r>
              <a:rPr lang="el-GR" dirty="0"/>
              <a:t>Εύη: Τι να κάνουμε! Είμαστε μόνο δύο, αλλά η Βάσω δεν μου λέει πώς να κόψουμε τα ίσα κομμάτια. Μήπως κανείς από σας μπορεί να μας βοηθήσει;</a:t>
            </a:r>
          </a:p>
          <a:p>
            <a:r>
              <a:rPr lang="el-GR" dirty="0"/>
              <a:t>Δήμητρα: Είσαστε δύο και θα πάρετε από μισή τούρτα. Έτσι μας μοιράζει η μαμά τη σοκολάτα άμα είναι μεγάλη.</a:t>
            </a:r>
          </a:p>
          <a:p>
            <a:r>
              <a:rPr lang="el-GR" dirty="0"/>
              <a:t>Βίκυ: Είναι εύκολο, θα την κόψετε στη μέση. ………………………………</a:t>
            </a:r>
          </a:p>
          <a:p>
            <a:r>
              <a:rPr lang="el-GR" dirty="0"/>
              <a:t>Ντίνος: Θα την διπλώσω, όπως κόβει η μαμά τα χαρτιά για να ζωγραφίσω.</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364928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(12) </a:t>
            </a:r>
            <a:endParaRPr lang="el-GR" dirty="0"/>
          </a:p>
        </p:txBody>
      </p:sp>
      <p:sp>
        <p:nvSpPr>
          <p:cNvPr id="5" name="Θέση περιεχομένου 4"/>
          <p:cNvSpPr>
            <a:spLocks noGrp="1"/>
          </p:cNvSpPr>
          <p:nvPr>
            <p:ph idx="1"/>
          </p:nvPr>
        </p:nvSpPr>
        <p:spPr/>
        <p:txBody>
          <a:bodyPr>
            <a:normAutofit fontScale="85000" lnSpcReduction="20000"/>
          </a:bodyPr>
          <a:lstStyle/>
          <a:p>
            <a:pPr marL="0" indent="0">
              <a:buNone/>
            </a:pPr>
            <a:r>
              <a:rPr lang="el-GR" dirty="0"/>
              <a:t>Τα προβλήματα</a:t>
            </a:r>
          </a:p>
          <a:p>
            <a:r>
              <a:rPr lang="el-GR" dirty="0"/>
              <a:t>Τα παιδιά αντιμετωπίζουν διαδοχικά τα ακόλουθα προβλήματα πριν αντιμετωπίσουν το ζητούμενο</a:t>
            </a:r>
            <a:r>
              <a:rPr lang="el-GR" dirty="0" smtClean="0"/>
              <a:t>:</a:t>
            </a:r>
            <a:endParaRPr lang="el-GR" dirty="0"/>
          </a:p>
          <a:p>
            <a:pPr lvl="1"/>
            <a:r>
              <a:rPr lang="el-GR" dirty="0" smtClean="0"/>
              <a:t>Πρώτο </a:t>
            </a:r>
            <a:r>
              <a:rPr lang="el-GR" dirty="0"/>
              <a:t>πρόβλημα: ένα κομμάτι στον καθένα</a:t>
            </a:r>
          </a:p>
          <a:p>
            <a:pPr lvl="1"/>
            <a:r>
              <a:rPr lang="el-GR" dirty="0" smtClean="0"/>
              <a:t>Δεύτερο </a:t>
            </a:r>
            <a:r>
              <a:rPr lang="el-GR" dirty="0"/>
              <a:t>πρόβλημα: ένα ίσο κομμάτι στον καθένα</a:t>
            </a:r>
          </a:p>
          <a:p>
            <a:pPr lvl="1"/>
            <a:r>
              <a:rPr lang="el-GR" dirty="0" smtClean="0"/>
              <a:t>Τρίτο </a:t>
            </a:r>
            <a:r>
              <a:rPr lang="el-GR" dirty="0"/>
              <a:t>πρόβλημα: να μην περισσέψει τούρτα με ένα κομμάτι στον καθένα</a:t>
            </a:r>
          </a:p>
          <a:p>
            <a:pPr lvl="1"/>
            <a:r>
              <a:rPr lang="el-GR" dirty="0" smtClean="0"/>
              <a:t>Τέταρτο </a:t>
            </a:r>
            <a:r>
              <a:rPr lang="el-GR" dirty="0"/>
              <a:t>πρόβλημα: να απαλλαγούν από το </a:t>
            </a:r>
            <a:r>
              <a:rPr lang="el-GR" dirty="0" smtClean="0"/>
              <a:t>πρόβλημα</a:t>
            </a:r>
            <a:endParaRPr lang="el-GR" dirty="0"/>
          </a:p>
          <a:p>
            <a:pPr lvl="1"/>
            <a:r>
              <a:rPr lang="el-GR" dirty="0" smtClean="0"/>
              <a:t>Πέμπτο </a:t>
            </a:r>
            <a:r>
              <a:rPr lang="el-GR" dirty="0"/>
              <a:t>πρόβλημα: μοιρασιά της τούρτας σε ίσα κομμάτια</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5980666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Ένα παράδειγμα </a:t>
            </a:r>
            <a:r>
              <a:rPr lang="el-GR" dirty="0" smtClean="0"/>
              <a:t>εκχώρησης (13) </a:t>
            </a:r>
            <a:endParaRPr lang="el-GR" dirty="0"/>
          </a:p>
        </p:txBody>
      </p:sp>
      <p:sp>
        <p:nvSpPr>
          <p:cNvPr id="5" name="Θέση περιεχομένου 4"/>
          <p:cNvSpPr>
            <a:spLocks noGrp="1"/>
          </p:cNvSpPr>
          <p:nvPr>
            <p:ph idx="1"/>
          </p:nvPr>
        </p:nvSpPr>
        <p:spPr/>
        <p:txBody>
          <a:bodyPr>
            <a:normAutofit fontScale="77500" lnSpcReduction="20000"/>
          </a:bodyPr>
          <a:lstStyle/>
          <a:p>
            <a:pPr marL="0" indent="0">
              <a:buNone/>
            </a:pPr>
            <a:r>
              <a:rPr lang="el-GR" dirty="0"/>
              <a:t>Για την εκχώρηση</a:t>
            </a:r>
          </a:p>
          <a:p>
            <a:r>
              <a:rPr lang="el-GR" dirty="0"/>
              <a:t>Είναι απαραίτητα τα ακόλουθα </a:t>
            </a:r>
            <a:r>
              <a:rPr lang="el-GR" dirty="0" smtClean="0"/>
              <a:t>στοιχεία</a:t>
            </a:r>
            <a:endParaRPr lang="el-GR" dirty="0"/>
          </a:p>
          <a:p>
            <a:r>
              <a:rPr lang="el-GR" dirty="0" smtClean="0"/>
              <a:t>Πρόβλημα</a:t>
            </a:r>
            <a:endParaRPr lang="el-GR" dirty="0"/>
          </a:p>
          <a:p>
            <a:pPr lvl="1"/>
            <a:r>
              <a:rPr lang="el-GR" dirty="0" smtClean="0"/>
              <a:t>Δυνατότητα </a:t>
            </a:r>
            <a:r>
              <a:rPr lang="el-GR" dirty="0"/>
              <a:t>ελέγχου</a:t>
            </a:r>
          </a:p>
          <a:p>
            <a:pPr lvl="1"/>
            <a:r>
              <a:rPr lang="el-GR" dirty="0" smtClean="0"/>
              <a:t>Ανακάλυψη </a:t>
            </a:r>
            <a:r>
              <a:rPr lang="el-GR" dirty="0"/>
              <a:t>του προβλήματος</a:t>
            </a:r>
          </a:p>
          <a:p>
            <a:r>
              <a:rPr lang="el-GR" dirty="0" smtClean="0"/>
              <a:t>Μετασχηματισμός </a:t>
            </a:r>
            <a:r>
              <a:rPr lang="el-GR" dirty="0"/>
              <a:t>προβλήματος από τα παιδιά</a:t>
            </a:r>
          </a:p>
          <a:p>
            <a:r>
              <a:rPr lang="el-GR" dirty="0" smtClean="0"/>
              <a:t>Ρόλος </a:t>
            </a:r>
            <a:r>
              <a:rPr lang="el-GR" dirty="0"/>
              <a:t>του διδάσκοντα</a:t>
            </a:r>
          </a:p>
          <a:p>
            <a:pPr lvl="1"/>
            <a:r>
              <a:rPr lang="el-GR" dirty="0" smtClean="0"/>
              <a:t>Μη </a:t>
            </a:r>
            <a:r>
              <a:rPr lang="el-GR" dirty="0"/>
              <a:t>παρεμβατικός</a:t>
            </a:r>
          </a:p>
          <a:p>
            <a:pPr lvl="1"/>
            <a:r>
              <a:rPr lang="el-GR" dirty="0" smtClean="0"/>
              <a:t>Ισοτιμία </a:t>
            </a:r>
            <a:r>
              <a:rPr lang="el-GR" dirty="0"/>
              <a:t>ρόλων στο πρόβλημα</a:t>
            </a:r>
          </a:p>
          <a:p>
            <a:pPr marL="0" indent="0">
              <a:buNone/>
            </a:pPr>
            <a:r>
              <a:rPr lang="el-GR" dirty="0" smtClean="0"/>
              <a:t>Μ</a:t>
            </a:r>
            <a:r>
              <a:rPr lang="el-GR" dirty="0"/>
              <a:t>. </a:t>
            </a:r>
            <a:r>
              <a:rPr lang="el-GR" dirty="0" err="1"/>
              <a:t>Καλδρυμίδου</a:t>
            </a:r>
            <a:endParaRPr lang="el-GR" dirty="0"/>
          </a:p>
          <a:p>
            <a:endParaRPr lang="el-GR" dirty="0"/>
          </a:p>
        </p:txBody>
      </p:sp>
    </p:spTree>
    <p:extLst>
      <p:ext uri="{BB962C8B-B14F-4D97-AF65-F5344CB8AC3E}">
        <p14:creationId xmlns:p14="http://schemas.microsoft.com/office/powerpoint/2010/main" val="5499821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6</a:t>
            </a:r>
            <a:r>
              <a:rPr lang="el-GR" baseline="30000" dirty="0" smtClean="0"/>
              <a:t>ο</a:t>
            </a:r>
            <a:r>
              <a:rPr lang="el-GR" dirty="0" smtClean="0"/>
              <a:t> Πανελλήνιο </a:t>
            </a:r>
            <a:r>
              <a:rPr lang="el-GR" dirty="0"/>
              <a:t>Συνέδριο </a:t>
            </a:r>
            <a:br>
              <a:rPr lang="el-GR" dirty="0"/>
            </a:br>
            <a:r>
              <a:rPr lang="el-GR" dirty="0"/>
              <a:t>Διδακτική των Μαθηματικών </a:t>
            </a:r>
            <a:r>
              <a:rPr lang="el-GR" dirty="0" smtClean="0"/>
              <a:t>και </a:t>
            </a:r>
            <a:r>
              <a:rPr lang="el-GR" dirty="0"/>
              <a:t>Πληροφορική στην Εκπαίδευση</a:t>
            </a:r>
            <a:br>
              <a:rPr lang="el-GR" dirty="0"/>
            </a:br>
            <a:endParaRPr lang="el-GR" dirty="0"/>
          </a:p>
        </p:txBody>
      </p:sp>
      <p:sp>
        <p:nvSpPr>
          <p:cNvPr id="3" name="Υπότιτλος 2"/>
          <p:cNvSpPr>
            <a:spLocks noGrp="1"/>
          </p:cNvSpPr>
          <p:nvPr>
            <p:ph type="subTitle" idx="1"/>
          </p:nvPr>
        </p:nvSpPr>
        <p:spPr/>
        <p:txBody>
          <a:bodyPr/>
          <a:lstStyle/>
          <a:p>
            <a:r>
              <a:rPr lang="el-GR" dirty="0"/>
              <a:t>Ομάδα συζήτησης </a:t>
            </a:r>
          </a:p>
          <a:p>
            <a:r>
              <a:rPr lang="el-GR" dirty="0"/>
              <a:t>Ερωτήματα για συζήτηση</a:t>
            </a:r>
          </a:p>
          <a:p>
            <a:endParaRPr lang="el-GR" dirty="0"/>
          </a:p>
        </p:txBody>
      </p:sp>
    </p:spTree>
    <p:extLst>
      <p:ext uri="{BB962C8B-B14F-4D97-AF65-F5344CB8AC3E}">
        <p14:creationId xmlns:p14="http://schemas.microsoft.com/office/powerpoint/2010/main" val="22547595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Ερωτήματα για </a:t>
            </a:r>
            <a:r>
              <a:rPr lang="el-GR" dirty="0" smtClean="0"/>
              <a:t>συζήτηση (1)</a:t>
            </a:r>
            <a:endParaRPr lang="el-GR" dirty="0"/>
          </a:p>
        </p:txBody>
      </p:sp>
      <p:sp>
        <p:nvSpPr>
          <p:cNvPr id="3" name="Θέση περιεχομένου 2"/>
          <p:cNvSpPr>
            <a:spLocks noGrp="1"/>
          </p:cNvSpPr>
          <p:nvPr>
            <p:ph idx="1"/>
          </p:nvPr>
        </p:nvSpPr>
        <p:spPr>
          <a:xfrm>
            <a:off x="464156" y="1556792"/>
            <a:ext cx="8229600" cy="4968552"/>
          </a:xfrm>
        </p:spPr>
        <p:txBody>
          <a:bodyPr>
            <a:normAutofit fontScale="77500" lnSpcReduction="20000"/>
          </a:bodyPr>
          <a:lstStyle/>
          <a:p>
            <a:pPr marL="0" indent="0">
              <a:buNone/>
            </a:pPr>
            <a:r>
              <a:rPr lang="el-GR" dirty="0" smtClean="0"/>
              <a:t>Για </a:t>
            </a:r>
            <a:r>
              <a:rPr lang="el-GR" dirty="0"/>
              <a:t>τη διδασκαλία</a:t>
            </a:r>
          </a:p>
          <a:p>
            <a:r>
              <a:rPr lang="el-GR" dirty="0"/>
              <a:t>Γιατί δυσκολεύονται οι εκπαιδευτικοί να «εκχωρούν» την ευθύνη μιας δραστηριότητας ή ενός προβλήματος στους μαθητές</a:t>
            </a:r>
          </a:p>
          <a:p>
            <a:r>
              <a:rPr lang="el-GR" dirty="0" smtClean="0"/>
              <a:t>Ποιες </a:t>
            </a:r>
            <a:r>
              <a:rPr lang="el-GR" dirty="0"/>
              <a:t>είναι οι συνέπειες αυτής της αδυναμίες «εκχώρησης» στο μαθηματικό νόημα που κατασκευάζουν οι μαθητές;</a:t>
            </a:r>
          </a:p>
          <a:p>
            <a:r>
              <a:rPr lang="el-GR" dirty="0" smtClean="0"/>
              <a:t>Ως </a:t>
            </a:r>
            <a:r>
              <a:rPr lang="el-GR" dirty="0"/>
              <a:t>προς τι διαφέρουν το περιεχόμενο και η μορφή των παρεμβάσεων των εκπαιδευτικών από βαθμίδα σε βαθμίδα;</a:t>
            </a:r>
          </a:p>
          <a:p>
            <a:r>
              <a:rPr lang="el-GR" dirty="0" smtClean="0"/>
              <a:t>Πώς </a:t>
            </a:r>
            <a:r>
              <a:rPr lang="el-GR" dirty="0"/>
              <a:t>μπορούν να ασκηθούν οι εκπαιδευτικοί στις νέες διδακτικές διαδικασίες;</a:t>
            </a:r>
          </a:p>
          <a:p>
            <a:r>
              <a:rPr lang="el-GR" dirty="0" smtClean="0"/>
              <a:t>Πώς </a:t>
            </a:r>
            <a:r>
              <a:rPr lang="el-GR" dirty="0"/>
              <a:t>θα ήταν προτιμότερο να διαχειρίζονται την τάξη;</a:t>
            </a:r>
          </a:p>
          <a:p>
            <a:endParaRPr lang="el-GR" dirty="0"/>
          </a:p>
          <a:p>
            <a:endParaRPr lang="el-GR" dirty="0"/>
          </a:p>
        </p:txBody>
      </p:sp>
    </p:spTree>
    <p:extLst>
      <p:ext uri="{BB962C8B-B14F-4D97-AF65-F5344CB8AC3E}">
        <p14:creationId xmlns:p14="http://schemas.microsoft.com/office/powerpoint/2010/main" val="3744944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Ερωτήματα για </a:t>
            </a:r>
            <a:r>
              <a:rPr lang="el-GR" dirty="0" smtClean="0"/>
              <a:t>συζήτηση (2)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Για την έρευνα</a:t>
            </a:r>
          </a:p>
          <a:p>
            <a:r>
              <a:rPr lang="el-GR" dirty="0"/>
              <a:t>Ποιες είναι οι επαναλαμβανόμενες πρακτικές των εκπαιδευτικών; (τα διδακτικά φαινόμενα</a:t>
            </a:r>
            <a:r>
              <a:rPr lang="el-GR" dirty="0" smtClean="0"/>
              <a:t>)</a:t>
            </a:r>
            <a:endParaRPr lang="el-GR" dirty="0"/>
          </a:p>
          <a:p>
            <a:r>
              <a:rPr lang="el-GR" dirty="0" smtClean="0"/>
              <a:t>Πώς </a:t>
            </a:r>
            <a:r>
              <a:rPr lang="el-GR" dirty="0"/>
              <a:t>(με ποιες μεθόδους και εργαλεία έρευνας) μπορούμε να τα προσεγγίσουμε ερευνητικά;</a:t>
            </a:r>
          </a:p>
          <a:p>
            <a:endParaRPr lang="el-GR" dirty="0"/>
          </a:p>
          <a:p>
            <a:endParaRPr lang="el-GR" dirty="0"/>
          </a:p>
        </p:txBody>
      </p:sp>
    </p:spTree>
    <p:extLst>
      <p:ext uri="{BB962C8B-B14F-4D97-AF65-F5344CB8AC3E}">
        <p14:creationId xmlns:p14="http://schemas.microsoft.com/office/powerpoint/2010/main" val="1600846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Διδακτικό </a:t>
            </a:r>
            <a:r>
              <a:rPr lang="el-GR" dirty="0" smtClean="0"/>
              <a:t>Παράδειγμα (2)</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Τι σημαίνει «εκχώρηση προβλήματος»;</a:t>
            </a:r>
          </a:p>
          <a:p>
            <a:pPr marL="342900" lvl="1" indent="-342900">
              <a:buFont typeface="Arial" pitchFamily="34" charset="0"/>
              <a:buChar char="•"/>
            </a:pPr>
            <a:r>
              <a:rPr lang="el-GR" altLang="el-GR" b="1" dirty="0"/>
              <a:t>Ποια είναι η δραστηριότητα;</a:t>
            </a:r>
            <a:r>
              <a:rPr lang="el-GR" altLang="el-GR" dirty="0"/>
              <a:t> Οι μαθητές της </a:t>
            </a:r>
            <a:r>
              <a:rPr lang="el-GR" altLang="el-GR" dirty="0" smtClean="0"/>
              <a:t>Στ’ Δημοτικού </a:t>
            </a:r>
            <a:r>
              <a:rPr lang="el-GR" altLang="el-GR" dirty="0"/>
              <a:t>έχουν κατασκευάσει ο καθένας από ένα κύβο και καλούνται να υπολογίσουν την επιφάνεια, για να καταλήξουν σε ένα τρόπο. </a:t>
            </a:r>
          </a:p>
          <a:p>
            <a:pPr marL="342900" lvl="1" indent="-342900">
              <a:buFont typeface="Arial" pitchFamily="34" charset="0"/>
              <a:buChar char="•"/>
            </a:pPr>
            <a:r>
              <a:rPr lang="el-GR" altLang="el-GR" dirty="0"/>
              <a:t>Ο ρόλος του εκπαιδευτικού είναι να προτείνει στους μαθητές τη  δραστηριότητα και να τους αφήσει να δώσουν μία απάντηση και για την επιφάνεια και για τον τρόπο εύρεσης.</a:t>
            </a:r>
          </a:p>
          <a:p>
            <a:pPr marL="342900" lvl="1" indent="-342900">
              <a:buFont typeface="Arial" pitchFamily="34" charset="0"/>
              <a:buChar char="•"/>
            </a:pPr>
            <a:r>
              <a:rPr lang="el-GR" altLang="el-GR" b="1" dirty="0"/>
              <a:t>Αλλά δεν τους αφήνει! </a:t>
            </a:r>
          </a:p>
          <a:p>
            <a:pPr marL="0" lvl="1" indent="0">
              <a:buNone/>
            </a:pPr>
            <a:r>
              <a:rPr lang="el-GR" altLang="el-GR" dirty="0"/>
              <a:t>Μ. </a:t>
            </a:r>
            <a:r>
              <a:rPr lang="el-GR" altLang="el-GR" dirty="0" err="1"/>
              <a:t>Τζεκάκη</a:t>
            </a:r>
            <a:endParaRPr lang="el-GR" altLang="el-GR" dirty="0"/>
          </a:p>
        </p:txBody>
      </p:sp>
    </p:spTree>
    <p:extLst>
      <p:ext uri="{BB962C8B-B14F-4D97-AF65-F5344CB8AC3E}">
        <p14:creationId xmlns:p14="http://schemas.microsoft.com/office/powerpoint/2010/main" val="3981261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altLang="el-GR" dirty="0"/>
              <a:t>Διδακτικές πτυχές της σχολικής τάξης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a:t>Πόταρη</a:t>
            </a:r>
            <a:r>
              <a:rPr lang="el-GR" sz="2000" dirty="0"/>
              <a:t> Δέσποινα, </a:t>
            </a:r>
            <a:r>
              <a:rPr lang="el-GR" sz="2000" dirty="0" err="1"/>
              <a:t>Σακονίδης</a:t>
            </a:r>
            <a:r>
              <a:rPr lang="el-GR" sz="2000" dirty="0"/>
              <a:t> Χαράλαμπος. «Ποιοτική μεθοδολογία έρευνας στη Διδακτική των Μαθηματικών, Η μελέτη της σχολικής τάξης». </a:t>
            </a:r>
            <a:r>
              <a:rPr lang="el-GR" sz="2000" dirty="0" smtClean="0"/>
              <a:t>Έκδοση: 1.0. Αθήνα 2015. Διαθέσιμο από τη δικτυακή διεύθυνση: </a:t>
            </a:r>
            <a:r>
              <a:rPr lang="en-US" sz="2000" dirty="0" smtClean="0"/>
              <a:t>http://opencourses.uoa.gr/courses/MATH17/</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Διδακτική </a:t>
            </a:r>
            <a:r>
              <a:rPr lang="el-GR" dirty="0" smtClean="0"/>
              <a:t>Πρακτική (1)</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Τι σημαίνει «εκχώρηση προβλήματος»;</a:t>
            </a:r>
          </a:p>
          <a:p>
            <a:pPr marL="57150" indent="-457200"/>
            <a:r>
              <a:rPr lang="el-GR" altLang="el-GR" dirty="0"/>
              <a:t>Οι σύγχρονες αντιλήψεις για τη διδασκαλία και τη μάθηση αναγνωρίζουν ότι η </a:t>
            </a:r>
            <a:r>
              <a:rPr lang="el-GR" altLang="el-GR" b="1" dirty="0"/>
              <a:t>γνώση κατασκευάζεται δυναμικά </a:t>
            </a:r>
            <a:r>
              <a:rPr lang="el-GR" altLang="el-GR" dirty="0"/>
              <a:t>από το άτομο και δεν προσλαμβάνεται παθητικά από τα περιβάλλον</a:t>
            </a:r>
          </a:p>
          <a:p>
            <a:pPr marL="57150" indent="-457200"/>
            <a:r>
              <a:rPr lang="el-GR" altLang="el-GR" dirty="0"/>
              <a:t>Έτσι, </a:t>
            </a:r>
            <a:r>
              <a:rPr lang="el-GR" altLang="el-GR" dirty="0" smtClean="0"/>
              <a:t>η </a:t>
            </a:r>
            <a:r>
              <a:rPr lang="el-GR" altLang="el-GR" dirty="0"/>
              <a:t>διδασκαλία, από παρουσίαση και αναπαραγωγή ιδεών, μετατρέπεται σε μια δυναμική διαδικασία όπου</a:t>
            </a:r>
            <a:r>
              <a:rPr lang="el-GR" altLang="el-GR" dirty="0" smtClean="0"/>
              <a:t>:</a:t>
            </a:r>
            <a:endParaRPr lang="el-GR" altLang="el-GR" dirty="0"/>
          </a:p>
          <a:p>
            <a:pPr marL="400050" lvl="1" indent="-400050"/>
            <a:r>
              <a:rPr lang="el-GR" altLang="el-GR" dirty="0" smtClean="0"/>
              <a:t>ο </a:t>
            </a:r>
            <a:r>
              <a:rPr lang="el-GR" altLang="el-GR" dirty="0"/>
              <a:t>εκπαιδευτικός προτείνει στους μαθητές ερωτήματα, ειδικές καταστάσεις και προβλήματα, </a:t>
            </a:r>
          </a:p>
          <a:p>
            <a:pPr marL="400050" lvl="1" indent="-400050"/>
            <a:r>
              <a:rPr lang="el-GR" altLang="el-GR" dirty="0" smtClean="0"/>
              <a:t>και </a:t>
            </a:r>
            <a:r>
              <a:rPr lang="el-GR" altLang="el-GR" dirty="0"/>
              <a:t>οι μαθητές τα αντιμετωπίζουν προσεγγίζοντας την μαθηματική έννοια που ενδιαφερόμαστε να γνωρίσουν. </a:t>
            </a:r>
          </a:p>
          <a:p>
            <a:pPr marL="0" indent="-400050">
              <a:buNone/>
            </a:pPr>
            <a:r>
              <a:rPr lang="el-GR" altLang="el-GR" dirty="0" smtClean="0"/>
              <a:t>Μ</a:t>
            </a:r>
            <a:r>
              <a:rPr lang="el-GR" altLang="el-GR" dirty="0"/>
              <a:t>. </a:t>
            </a:r>
            <a:r>
              <a:rPr lang="el-GR" altLang="el-GR" dirty="0" err="1"/>
              <a:t>Τζεκάκη</a:t>
            </a:r>
            <a:endParaRPr lang="el-GR" altLang="el-GR" dirty="0"/>
          </a:p>
        </p:txBody>
      </p:sp>
    </p:spTree>
    <p:extLst>
      <p:ext uri="{BB962C8B-B14F-4D97-AF65-F5344CB8AC3E}">
        <p14:creationId xmlns:p14="http://schemas.microsoft.com/office/powerpoint/2010/main" val="103808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Διδακτική </a:t>
            </a:r>
            <a:r>
              <a:rPr lang="el-GR" dirty="0" smtClean="0"/>
              <a:t>Πρακτική (2)</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Τι σημαίνει «εκχώρηση προβλήματος»;</a:t>
            </a:r>
          </a:p>
          <a:p>
            <a:r>
              <a:rPr lang="el-GR" altLang="el-GR" dirty="0"/>
              <a:t>Σημαντικός όμως αριθμός ερευνών μελετά, τα τελευταία χρόνια, τη νέα αυτή διαδικασία και πιο συγκεκριμένα τους τρόπους με τους οποίους ο εκπαιδευτικός παρεμβαίνει για να στηρίξει ή να καθοδηγήσει την αναζήτηση των μαθητών. </a:t>
            </a:r>
          </a:p>
          <a:p>
            <a:r>
              <a:rPr lang="el-GR" altLang="el-GR" dirty="0"/>
              <a:t>Μελέτες από διαφορετικές χώρες επισημαίνουν ένα ιδιαίτερα </a:t>
            </a:r>
            <a:r>
              <a:rPr lang="el-GR" altLang="el-GR" b="1" dirty="0"/>
              <a:t>σημαντικό πρόβλημα </a:t>
            </a:r>
            <a:r>
              <a:rPr lang="el-GR" altLang="el-GR" dirty="0"/>
              <a:t>στην εισαγωγή νέων μορφών διδασκαλίας και μάθησης, που είναι η δυσκολία των εκπαιδευτικών να αλλάξουν τον παραδοσιακό τρόπο διαχείρισης των μαθητών και της μαθηματικής τάξης </a:t>
            </a:r>
          </a:p>
          <a:p>
            <a:pPr marL="0" indent="-400050">
              <a:buNone/>
            </a:pPr>
            <a:r>
              <a:rPr lang="el-GR" altLang="el-GR" dirty="0" smtClean="0"/>
              <a:t>Μ</a:t>
            </a:r>
            <a:r>
              <a:rPr lang="el-GR" altLang="el-GR" dirty="0"/>
              <a:t>. </a:t>
            </a:r>
            <a:r>
              <a:rPr lang="el-GR" altLang="el-GR" dirty="0" err="1"/>
              <a:t>Τζεκάκη</a:t>
            </a:r>
            <a:endParaRPr lang="el-GR" altLang="el-GR" dirty="0"/>
          </a:p>
        </p:txBody>
      </p:sp>
    </p:spTree>
    <p:extLst>
      <p:ext uri="{BB962C8B-B14F-4D97-AF65-F5344CB8AC3E}">
        <p14:creationId xmlns:p14="http://schemas.microsoft.com/office/powerpoint/2010/main" val="381762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Διδακτική </a:t>
            </a:r>
            <a:r>
              <a:rPr lang="el-GR" dirty="0" smtClean="0"/>
              <a:t>Πρακτική (3)</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a:t>Τι σημαίνει «εκχώρηση προβλήματος»;</a:t>
            </a:r>
          </a:p>
          <a:p>
            <a:r>
              <a:rPr lang="el-GR" altLang="el-GR" dirty="0"/>
              <a:t>Στις νέες μορφές διδασκαλίες, ο εκπαιδευτικός δεν “διδάσκει” με την παραδοσιακή έννοια αλλά προτείνει μία σειρά καταστάσεων- προβλημάτων στους μαθητές, οι οποίοι αναμένεται να τις αντιμετωπίσουν. </a:t>
            </a:r>
          </a:p>
          <a:p>
            <a:r>
              <a:rPr lang="el-GR" altLang="el-GR" dirty="0"/>
              <a:t>Ωστόσο, η εφαρμογή της νέας αυτής διδασκαλίας προϋποθέτει ότι ο εκπαιδευτικός λειτουργεί με τρόπο ώστε να </a:t>
            </a:r>
            <a:r>
              <a:rPr lang="el-GR" altLang="el-GR" b="1" dirty="0"/>
              <a:t>εκχωρεί</a:t>
            </a:r>
            <a:r>
              <a:rPr lang="el-GR" altLang="el-GR" dirty="0"/>
              <a:t> στους μαθητές την ευθύνη της αντιμετώπισης μιας προτεινόμενης κατάστασης.</a:t>
            </a:r>
          </a:p>
          <a:p>
            <a:pPr marL="0" indent="-400050">
              <a:buNone/>
            </a:pPr>
            <a:r>
              <a:rPr lang="el-GR" altLang="el-GR" dirty="0" smtClean="0"/>
              <a:t>Μ</a:t>
            </a:r>
            <a:r>
              <a:rPr lang="el-GR" altLang="el-GR" dirty="0"/>
              <a:t>. </a:t>
            </a:r>
            <a:r>
              <a:rPr lang="el-GR" altLang="el-GR" dirty="0" err="1"/>
              <a:t>Τζεκάκη</a:t>
            </a:r>
            <a:endParaRPr lang="el-GR" altLang="el-GR" dirty="0"/>
          </a:p>
        </p:txBody>
      </p:sp>
    </p:spTree>
    <p:extLst>
      <p:ext uri="{BB962C8B-B14F-4D97-AF65-F5344CB8AC3E}">
        <p14:creationId xmlns:p14="http://schemas.microsoft.com/office/powerpoint/2010/main" val="358540362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1753</TotalTime>
  <Words>4365</Words>
  <Application>Microsoft Office PowerPoint</Application>
  <PresentationFormat>Προβολή στην οθόνη (4:3)</PresentationFormat>
  <Paragraphs>404</Paragraphs>
  <Slides>67</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67</vt:i4>
      </vt:variant>
    </vt:vector>
  </HeadingPairs>
  <TitlesOfParts>
    <vt:vector size="72" baseType="lpstr">
      <vt:lpstr>Arial</vt:lpstr>
      <vt:lpstr>Calibri</vt:lpstr>
      <vt:lpstr>Symbol</vt:lpstr>
      <vt:lpstr>Wingdings</vt:lpstr>
      <vt:lpstr>Θέμα του Office</vt:lpstr>
      <vt:lpstr>Ποιοτική μεθοδολογία έρευνας στη Διδακτική των Μαθηματικών</vt:lpstr>
      <vt:lpstr>Διδακτικές πτυχές της σχολικής τάξης</vt:lpstr>
      <vt:lpstr>Το ζήτημα της «εκχώρησης» στη διδασκαλία και μάθηση των Μαθηματικών </vt:lpstr>
      <vt:lpstr>Νέα Προγράμματα Σπουδών </vt:lpstr>
      <vt:lpstr>Διδακτικό Παράδειγμα (1)</vt:lpstr>
      <vt:lpstr>Διδακτικό Παράδειγμα (2)</vt:lpstr>
      <vt:lpstr>Διδακτική Πρακτική (1)</vt:lpstr>
      <vt:lpstr>Διδακτική Πρακτική (2)</vt:lpstr>
      <vt:lpstr>Διδακτική Πρακτική (3)</vt:lpstr>
      <vt:lpstr>Διδακτική Πρακτική (4)</vt:lpstr>
      <vt:lpstr>Διδακτική Πρακτική (5)</vt:lpstr>
      <vt:lpstr>Φάση της εκχώρησης (1)</vt:lpstr>
      <vt:lpstr>Φάση της εκχώρησης (2)</vt:lpstr>
      <vt:lpstr>Φάση εκχώρησης: 1η περίπτωση</vt:lpstr>
      <vt:lpstr>Παρουσίαση επεισοδίων (1)</vt:lpstr>
      <vt:lpstr>Παρουσίαση επεισοδίων (2)</vt:lpstr>
      <vt:lpstr>Φάση εκχώρησης: 2η περίπτωση</vt:lpstr>
      <vt:lpstr>Παρουσίαση επεισοδίων</vt:lpstr>
      <vt:lpstr>Φάση εκχώρησης: 3η περίπτωση</vt:lpstr>
      <vt:lpstr>Παρουσίαση επεισοδίων (1)</vt:lpstr>
      <vt:lpstr>Παρουσίαση επεισοδίων (2)</vt:lpstr>
      <vt:lpstr>Συζήτηση (1)</vt:lpstr>
      <vt:lpstr>Συζήτηση (2)</vt:lpstr>
      <vt:lpstr>Συζήτηση (3)</vt:lpstr>
      <vt:lpstr>Οι παρεμβάσεις των δασκάλων στην εργασία των μαθητών και οι συνέπειές τους στην κατασκευή του μαθηματικού νοήματος </vt:lpstr>
      <vt:lpstr>Για τις παρεμβάσεις (1)</vt:lpstr>
      <vt:lpstr>Για τις παρεμβάσεις (2)</vt:lpstr>
      <vt:lpstr>Για τις παρεμβάσεις (3)</vt:lpstr>
      <vt:lpstr>Για τις παρεμβάσεις (4)</vt:lpstr>
      <vt:lpstr>Για τις παρεμβάσεις (5)</vt:lpstr>
      <vt:lpstr>Για τις παρεμβάσεις (6)</vt:lpstr>
      <vt:lpstr>Για τις παρεμβάσεις (7)</vt:lpstr>
      <vt:lpstr>Για τις παρεμβάσεις (8)</vt:lpstr>
      <vt:lpstr>Η μελέτη (1)</vt:lpstr>
      <vt:lpstr>Η μελέτη (2)</vt:lpstr>
      <vt:lpstr>Παραδείγματα επεισοδίων (1)</vt:lpstr>
      <vt:lpstr>Παραδείγματα επεισοδίων (2)</vt:lpstr>
      <vt:lpstr>Παραδείγματα επεισοδίων (3)</vt:lpstr>
      <vt:lpstr>Παραδείγματα επεισοδίων (3)</vt:lpstr>
      <vt:lpstr>Παραδείγματα επεισοδίων (4)</vt:lpstr>
      <vt:lpstr>Για τις παρεμβάσεις (1)</vt:lpstr>
      <vt:lpstr>Για τις παρεμβάσεις (2)</vt:lpstr>
      <vt:lpstr>Ο ρόλος του διδάσκοντα στη διαχείριση προβληματικών καταστάσεων: ένα παράδειγμα εκχώρησης </vt:lpstr>
      <vt:lpstr>Ένα παράδειγμα εκχώρησης (1) </vt:lpstr>
      <vt:lpstr>Ένα παράδειγμα εκχώρησης (2) </vt:lpstr>
      <vt:lpstr>Ένα παράδειγμα εκχώρησης (3) </vt:lpstr>
      <vt:lpstr>Ένα παράδειγμα εκχώρησης (4) </vt:lpstr>
      <vt:lpstr>Ένα παράδειγμα εκχώρησης (5) </vt:lpstr>
      <vt:lpstr>Ένα παράδειγμα εκχώρησης (6) </vt:lpstr>
      <vt:lpstr>Ένα παράδειγμα εκχώρησης (7) </vt:lpstr>
      <vt:lpstr>Ένα παράδειγμα εκχώρησης (8) </vt:lpstr>
      <vt:lpstr>Ένα παράδειγμα εκχώρησης (9) </vt:lpstr>
      <vt:lpstr>Ένα παράδειγμα εκχώρησης (10) </vt:lpstr>
      <vt:lpstr>Ένα παράδειγμα εκχώρησης (11) </vt:lpstr>
      <vt:lpstr>Ένα παράδειγμα εκχώρησης (12) </vt:lpstr>
      <vt:lpstr>Ένα παράδειγμα εκχώρησης (13) </vt:lpstr>
      <vt:lpstr>6ο Πανελλήνιο Συνέδριο  Διδακτική των Μαθηματικών και Πληροφορική στην Εκπαίδευση </vt:lpstr>
      <vt:lpstr>Ερωτήματα για συζήτηση (1)</vt:lpstr>
      <vt:lpstr>Ερωτήματα για συζήτηση (2)</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204</cp:revision>
  <dcterms:created xsi:type="dcterms:W3CDTF">2012-09-06T09:03:05Z</dcterms:created>
  <dcterms:modified xsi:type="dcterms:W3CDTF">2015-11-30T15:01:56Z</dcterms:modified>
</cp:coreProperties>
</file>