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359" r:id="rId3"/>
    <p:sldId id="366" r:id="rId4"/>
    <p:sldId id="367" r:id="rId5"/>
    <p:sldId id="368" r:id="rId6"/>
    <p:sldId id="369" r:id="rId7"/>
    <p:sldId id="371" r:id="rId8"/>
    <p:sldId id="372" r:id="rId9"/>
    <p:sldId id="373" r:id="rId10"/>
    <p:sldId id="360" r:id="rId11"/>
    <p:sldId id="361" r:id="rId12"/>
    <p:sldId id="362" r:id="rId13"/>
    <p:sldId id="363" r:id="rId14"/>
    <p:sldId id="364" r:id="rId15"/>
    <p:sldId id="374" r:id="rId16"/>
    <p:sldId id="293" r:id="rId17"/>
  </p:sldIdLst>
  <p:sldSz cx="9144000" cy="6858000" type="screen4x3"/>
  <p:notesSz cx="6858000" cy="9144000"/>
  <p:custDataLst>
    <p:tags r:id="rId1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67"/>
            <p14:sldId id="368"/>
            <p14:sldId id="369"/>
            <p14:sldId id="371"/>
            <p14:sldId id="372"/>
            <p14:sldId id="373"/>
            <p14:sldId id="360"/>
            <p14:sldId id="361"/>
            <p14:sldId id="362"/>
            <p14:sldId id="363"/>
            <p14:sldId id="364"/>
            <p14:sldId id="374"/>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12</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13</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6" name="Picture 5"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9" name="Picture 8"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8" name="Picture 7"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Φωτογραφία και Εικονογραφημένο Βιβλίο</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opencourses.uoa.gr/courses/ECD5/"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2.png"/><Relationship Id="rId4" Type="http://schemas.openxmlformats.org/officeDocument/2006/relationships/hyperlink" Target="%5b1%5d%20http:/creativecommons.org/licenses/by-nc-sa/4.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www.biblionet.gr/book/170225/Collodi,_Carlo/%CE%A0%CE%B9%CE%BD%CF%8C%CE%BA%CE%B9%CE%B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4.5: </a:t>
            </a:r>
            <a:r>
              <a:rPr lang="el-GR" sz="2800" dirty="0" smtClean="0">
                <a:latin typeface="+mj-lt"/>
                <a:ea typeface="+mj-ea"/>
                <a:cs typeface="+mj-cs"/>
              </a:rPr>
              <a:t>Φωτογραφία και Εικονογραφημένο </a:t>
            </a:r>
            <a:r>
              <a:rPr lang="el-GR" sz="2800" dirty="0">
                <a:latin typeface="+mj-lt"/>
                <a:ea typeface="+mj-ea"/>
                <a:cs typeface="+mj-cs"/>
              </a:rPr>
              <a:t>Β</a:t>
            </a:r>
            <a:r>
              <a:rPr lang="el-GR" sz="2800" dirty="0" smtClean="0">
                <a:latin typeface="+mj-lt"/>
                <a:ea typeface="+mj-ea"/>
                <a:cs typeface="+mj-cs"/>
              </a:rPr>
              <a:t>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err="1"/>
              <a:t>Σταματίνα</a:t>
            </a:r>
            <a:r>
              <a:rPr lang="el-GR" sz="2000" dirty="0"/>
              <a:t> Σπύρου</a:t>
            </a:r>
            <a:r>
              <a:rPr lang="en-US" sz="2000" dirty="0" smtClean="0"/>
              <a:t>,</a:t>
            </a:r>
            <a:r>
              <a:rPr lang="el-GR" sz="2000" dirty="0" smtClean="0"/>
              <a:t> Τρισεύγενη-Χριστίνα </a:t>
            </a:r>
            <a:r>
              <a:rPr lang="el-GR" sz="2000" dirty="0" err="1" smtClean="0"/>
              <a:t>Φίκα</a:t>
            </a:r>
            <a:r>
              <a:rPr lang="el-GR" sz="2000" dirty="0" smtClean="0"/>
              <a:t>,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Φωτογραφία </a:t>
            </a:r>
            <a:r>
              <a:rPr lang="el-GR" sz="2000" dirty="0"/>
              <a:t>και εικονογραφημένο </a:t>
            </a:r>
            <a:r>
              <a:rPr lang="el-GR" sz="2000" dirty="0" smtClean="0"/>
              <a:t>βιβλίο</a:t>
            </a:r>
            <a:r>
              <a:rPr lang="el-GR" sz="2000" dirty="0"/>
              <a:t>. </a:t>
            </a:r>
            <a:r>
              <a:rPr lang="el-GR" sz="2000" dirty="0" smtClean="0"/>
              <a:t>Πινόκιο».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4"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4031914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Εξώφυλλο του βιβλίου </a:t>
            </a:r>
            <a:r>
              <a:rPr lang="el-GR" sz="2000" dirty="0" smtClean="0"/>
              <a:t>«</a:t>
            </a:r>
            <a:r>
              <a:rPr lang="el-GR" altLang="en-US" sz="2000" dirty="0" smtClean="0">
                <a:hlinkClick r:id="rId4"/>
              </a:rPr>
              <a:t>Πινόκιο</a:t>
            </a:r>
            <a:r>
              <a:rPr lang="el-GR" altLang="en-US" sz="2000" b="1" dirty="0" smtClean="0"/>
              <a:t>»</a:t>
            </a:r>
            <a:r>
              <a:rPr lang="el-GR" altLang="en-US" sz="2000" dirty="0" smtClean="0"/>
              <a:t> </a:t>
            </a:r>
            <a:r>
              <a:rPr lang="el-GR" altLang="en-US" sz="2000" dirty="0"/>
              <a:t>/ Κάρλο </a:t>
            </a:r>
            <a:r>
              <a:rPr lang="el-GR" altLang="en-US" sz="2000" dirty="0" err="1"/>
              <a:t>Κολόντι</a:t>
            </a:r>
            <a:r>
              <a:rPr lang="el-GR" altLang="en-US" sz="2000" dirty="0"/>
              <a:t> · διασκευή Αντώνης </a:t>
            </a:r>
            <a:r>
              <a:rPr lang="el-GR" altLang="en-US" sz="2000" dirty="0" err="1"/>
              <a:t>Παπαθεοδούλου</a:t>
            </a:r>
            <a:r>
              <a:rPr lang="el-GR" altLang="en-US" sz="2000" dirty="0"/>
              <a:t> · εικονογράφηση Κατερίνα </a:t>
            </a:r>
            <a:r>
              <a:rPr lang="el-GR" altLang="en-US" sz="2000" dirty="0" err="1"/>
              <a:t>Χαδουλού</a:t>
            </a:r>
            <a:r>
              <a:rPr lang="el-GR" altLang="en-US" sz="2000" dirty="0"/>
              <a:t>. - Αθήνα : Μίνωας, </a:t>
            </a:r>
            <a:r>
              <a:rPr lang="el-GR" altLang="en-US" sz="2000" dirty="0" smtClean="0"/>
              <a:t>2011. </a:t>
            </a:r>
            <a:r>
              <a:rPr lang="en-GB" sz="2000" dirty="0" err="1" smtClean="0"/>
              <a:t>Biblionet</a:t>
            </a:r>
            <a:r>
              <a:rPr lang="el-GR" sz="2000" dirty="0"/>
              <a:t>.</a:t>
            </a:r>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p:txBody>
          <a:bodyPr>
            <a:normAutofit/>
          </a:bodyPr>
          <a:lstStyle/>
          <a:p>
            <a:pPr marL="0" indent="0">
              <a:buFont typeface="Arial" panose="020B0604020202020204" pitchFamily="34" charset="0"/>
              <a:buNone/>
            </a:pPr>
            <a:r>
              <a:rPr lang="el-GR" altLang="en-US" sz="2400" b="1" dirty="0" smtClean="0"/>
              <a:t>Διδακτική πρακτική</a:t>
            </a:r>
            <a:r>
              <a:rPr lang="en-GB" altLang="en-US" sz="2400" dirty="0" smtClean="0"/>
              <a:t>:</a:t>
            </a:r>
            <a:endParaRPr lang="el-GR" altLang="en-US" sz="2400" dirty="0" smtClean="0"/>
          </a:p>
          <a:p>
            <a:pPr marL="0" indent="0">
              <a:spcBef>
                <a:spcPts val="0"/>
              </a:spcBef>
              <a:buNone/>
            </a:pPr>
            <a:r>
              <a:rPr lang="el-GR" sz="2400" dirty="0" err="1"/>
              <a:t>Σταματίνα</a:t>
            </a:r>
            <a:r>
              <a:rPr lang="el-GR" sz="2400" dirty="0"/>
              <a:t> </a:t>
            </a:r>
            <a:r>
              <a:rPr lang="el-GR" sz="2400" dirty="0" smtClean="0"/>
              <a:t>Σπύρου</a:t>
            </a:r>
            <a:r>
              <a:rPr lang="en-US" sz="2400" dirty="0" smtClean="0"/>
              <a:t>,</a:t>
            </a:r>
            <a:endParaRPr lang="el-GR" sz="2400" dirty="0"/>
          </a:p>
          <a:p>
            <a:pPr marL="0" indent="0">
              <a:spcBef>
                <a:spcPts val="0"/>
              </a:spcBef>
              <a:buNone/>
            </a:pPr>
            <a:r>
              <a:rPr lang="el-GR" sz="2400" dirty="0"/>
              <a:t>Τρισεύγενη-Χριστίνα </a:t>
            </a:r>
            <a:r>
              <a:rPr lang="el-GR" sz="2400" dirty="0" err="1" smtClean="0"/>
              <a:t>Φίκα</a:t>
            </a:r>
            <a:r>
              <a:rPr lang="el-GR" sz="2400" dirty="0" smtClean="0"/>
              <a:t>.</a:t>
            </a:r>
            <a:endParaRPr lang="en-US" sz="2400" dirty="0" smtClean="0"/>
          </a:p>
          <a:p>
            <a:pPr marL="0" indent="0">
              <a:spcBef>
                <a:spcPts val="1800"/>
              </a:spcBef>
              <a:spcAft>
                <a:spcPts val="600"/>
              </a:spcAft>
              <a:buNone/>
            </a:pPr>
            <a:r>
              <a:rPr lang="el-GR" sz="2400" dirty="0"/>
              <a:t>Ταύτιση με τον </a:t>
            </a:r>
            <a:r>
              <a:rPr lang="el-GR" sz="2400" dirty="0" smtClean="0"/>
              <a:t>ήρωα</a:t>
            </a:r>
            <a:r>
              <a:rPr lang="en-US" sz="2400" dirty="0" smtClean="0"/>
              <a:t>.</a:t>
            </a:r>
          </a:p>
          <a:p>
            <a:pPr marL="0" indent="0">
              <a:spcBef>
                <a:spcPts val="1800"/>
              </a:spcBef>
              <a:spcAft>
                <a:spcPts val="600"/>
              </a:spcAft>
              <a:buNone/>
            </a:pPr>
            <a:r>
              <a:rPr lang="el-GR" altLang="en-US" sz="2400" b="1" dirty="0" smtClean="0"/>
              <a:t>Βιβλίο</a:t>
            </a:r>
            <a:r>
              <a:rPr lang="el-GR" altLang="en-US" sz="2400" dirty="0" smtClean="0"/>
              <a:t>:</a:t>
            </a:r>
            <a:r>
              <a:rPr lang="en-US" altLang="en-US" sz="2400" dirty="0" smtClean="0"/>
              <a:t> </a:t>
            </a:r>
            <a:r>
              <a:rPr lang="el-GR" altLang="en-US" sz="2400" dirty="0" err="1"/>
              <a:t>Collodi</a:t>
            </a:r>
            <a:r>
              <a:rPr lang="el-GR" altLang="en-US" sz="2400" dirty="0"/>
              <a:t>, </a:t>
            </a:r>
            <a:r>
              <a:rPr lang="el-GR" altLang="en-US" sz="2400" dirty="0" err="1"/>
              <a:t>Carlo</a:t>
            </a:r>
            <a:r>
              <a:rPr lang="el-GR" altLang="en-US" sz="2400" dirty="0"/>
              <a:t>. </a:t>
            </a:r>
            <a:r>
              <a:rPr lang="el-GR" altLang="en-US" sz="2400" b="1" dirty="0"/>
              <a:t>Πινόκιο</a:t>
            </a:r>
            <a:r>
              <a:rPr lang="el-GR" altLang="en-US" sz="2400" dirty="0"/>
              <a:t> </a:t>
            </a:r>
            <a:r>
              <a:rPr lang="el-GR" altLang="en-US" sz="2400" dirty="0" smtClean="0"/>
              <a:t>/ </a:t>
            </a:r>
            <a:r>
              <a:rPr lang="el-GR" altLang="en-US" sz="2400" dirty="0"/>
              <a:t>Κάρλο Κολόντι · διασκευή Αντώνης Παπαθεοδούλου · εικονογράφηση Κατερίνα Χαδουλού. - Αθήνα : Μίνωας, 2011.</a:t>
            </a:r>
            <a:endParaRPr lang="en-GB" altLang="en-US" sz="2400" dirty="0" smtClean="0"/>
          </a:p>
        </p:txBody>
      </p:sp>
      <p:pic>
        <p:nvPicPr>
          <p:cNvPr id="7" name="3 - Θέση περιεχομένου" descr="Εξώφυλλο του βιβλίου"/>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251930" y="1700808"/>
            <a:ext cx="2992477" cy="4149184"/>
          </a:xfrm>
          <a:prstGeom prst="rect">
            <a:avLst/>
          </a:prstGeom>
        </p:spPr>
      </p:pic>
      <p:sp>
        <p:nvSpPr>
          <p:cNvPr id="5" name="TextBox 4"/>
          <p:cNvSpPr txBox="1"/>
          <p:nvPr/>
        </p:nvSpPr>
        <p:spPr>
          <a:xfrm>
            <a:off x="8244408" y="544522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Ανάγνωση του βιβλίου</a:t>
            </a:r>
            <a:endParaRPr lang="en-GB" dirty="0"/>
          </a:p>
        </p:txBody>
      </p:sp>
      <p:sp>
        <p:nvSpPr>
          <p:cNvPr id="3" name="Θέση περιεχομένου 2"/>
          <p:cNvSpPr>
            <a:spLocks noGrp="1"/>
          </p:cNvSpPr>
          <p:nvPr>
            <p:ph sz="half" idx="1"/>
          </p:nvPr>
        </p:nvSpPr>
        <p:spPr>
          <a:xfrm>
            <a:off x="457200" y="1600200"/>
            <a:ext cx="3250704" cy="4525963"/>
          </a:xfrm>
        </p:spPr>
        <p:txBody>
          <a:bodyPr/>
          <a:lstStyle/>
          <a:p>
            <a:pPr marL="0" indent="0">
              <a:buNone/>
            </a:pPr>
            <a:r>
              <a:rPr lang="el-GR" dirty="0"/>
              <a:t>Διαβάσαμε </a:t>
            </a:r>
            <a:r>
              <a:rPr lang="el-GR" dirty="0" smtClean="0"/>
              <a:t>το</a:t>
            </a:r>
            <a:r>
              <a:rPr lang="el-GR" dirty="0"/>
              <a:t>ν</a:t>
            </a:r>
            <a:r>
              <a:rPr lang="el-GR" dirty="0" smtClean="0"/>
              <a:t> </a:t>
            </a:r>
            <a:r>
              <a:rPr lang="el-GR" dirty="0"/>
              <a:t>Πινόκιο στα παιδιά και προσπαθήσαμε να δούμε πώς νιώθει ο Πινόκιο ως μαριονέτα. </a:t>
            </a:r>
            <a:endParaRPr lang="en-GB" dirty="0"/>
          </a:p>
        </p:txBody>
      </p:sp>
      <p:pic>
        <p:nvPicPr>
          <p:cNvPr id="5" name="Content Placeholder 4" descr="Η νηπιαγωγός διαβάζει το βιβλίο."/>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068126" y="1767247"/>
            <a:ext cx="4614482" cy="3461953"/>
          </a:xfrm>
          <a:prstGeom prst="rect">
            <a:avLst/>
          </a:prstGeom>
          <a:noFill/>
        </p:spPr>
      </p:pic>
    </p:spTree>
    <p:custDataLst>
      <p:tags r:id="rId1"/>
    </p:custDataLst>
    <p:extLst>
      <p:ext uri="{BB962C8B-B14F-4D97-AF65-F5344CB8AC3E}">
        <p14:creationId xmlns:p14="http://schemas.microsoft.com/office/powerpoint/2010/main" val="362094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Παιχνίδι</a:t>
            </a:r>
            <a:endParaRPr lang="en-GB" dirty="0"/>
          </a:p>
        </p:txBody>
      </p:sp>
      <p:sp>
        <p:nvSpPr>
          <p:cNvPr id="3" name="Θέση περιεχομένου 2"/>
          <p:cNvSpPr>
            <a:spLocks noGrp="1"/>
          </p:cNvSpPr>
          <p:nvPr>
            <p:ph sz="half" idx="1"/>
          </p:nvPr>
        </p:nvSpPr>
        <p:spPr>
          <a:xfrm>
            <a:off x="457200" y="1600200"/>
            <a:ext cx="3682752" cy="4525963"/>
          </a:xfrm>
        </p:spPr>
        <p:txBody>
          <a:bodyPr/>
          <a:lstStyle/>
          <a:p>
            <a:pPr marL="0" indent="0">
              <a:buNone/>
            </a:pPr>
            <a:r>
              <a:rPr lang="el-GR" dirty="0"/>
              <a:t>Για να το καταλάβουμε καλύτερα παίξαμε ένα παιχνίδι όπου οι φοιτήτριες έκαναν τους </a:t>
            </a:r>
            <a:r>
              <a:rPr lang="el-GR" dirty="0" err="1"/>
              <a:t>μαριονοπαίκτες</a:t>
            </a:r>
            <a:r>
              <a:rPr lang="el-GR" dirty="0"/>
              <a:t> και τα παιδιά τις μαριονέτες. </a:t>
            </a:r>
            <a:endParaRPr lang="en-GB" dirty="0"/>
          </a:p>
        </p:txBody>
      </p:sp>
      <p:pic>
        <p:nvPicPr>
          <p:cNvPr id="5" name="Picture 5" descr="μαριονοπαίκτες και μαριονέτες. "/>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458139" y="1772816"/>
            <a:ext cx="4224469" cy="3168352"/>
          </a:xfrm>
          <a:prstGeom prst="rect">
            <a:avLst/>
          </a:prstGeom>
          <a:noFill/>
        </p:spPr>
      </p:pic>
    </p:spTree>
    <p:custDataLst>
      <p:tags r:id="rId1"/>
    </p:custDataLst>
    <p:extLst>
      <p:ext uri="{BB962C8B-B14F-4D97-AF65-F5344CB8AC3E}">
        <p14:creationId xmlns:p14="http://schemas.microsoft.com/office/powerpoint/2010/main" val="2393098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Μαριονοπαίκτες</a:t>
            </a:r>
            <a:r>
              <a:rPr lang="el-GR" dirty="0" smtClean="0"/>
              <a:t> και μαριονέτες</a:t>
            </a:r>
            <a:endParaRPr lang="en-GB" dirty="0"/>
          </a:p>
        </p:txBody>
      </p:sp>
      <p:sp>
        <p:nvSpPr>
          <p:cNvPr id="3" name="Θέση περιεχομένου 2"/>
          <p:cNvSpPr>
            <a:spLocks noGrp="1"/>
          </p:cNvSpPr>
          <p:nvPr>
            <p:ph sz="half" idx="1"/>
          </p:nvPr>
        </p:nvSpPr>
        <p:spPr>
          <a:xfrm>
            <a:off x="457200" y="1600200"/>
            <a:ext cx="3322712" cy="4525963"/>
          </a:xfrm>
        </p:spPr>
        <p:txBody>
          <a:bodyPr/>
          <a:lstStyle/>
          <a:p>
            <a:pPr marL="0" indent="0">
              <a:buNone/>
            </a:pPr>
            <a:r>
              <a:rPr lang="el-GR" dirty="0"/>
              <a:t>Μετά τα παιδιά χωρισμένα σε ζευγάρια έκαναν τους </a:t>
            </a:r>
            <a:r>
              <a:rPr lang="el-GR" dirty="0" err="1"/>
              <a:t>μαριονοπαίκτες</a:t>
            </a:r>
            <a:r>
              <a:rPr lang="el-GR" dirty="0"/>
              <a:t> και τις μαριονέτες. </a:t>
            </a:r>
            <a:endParaRPr lang="en-GB" dirty="0"/>
          </a:p>
        </p:txBody>
      </p:sp>
      <p:pic>
        <p:nvPicPr>
          <p:cNvPr id="5" name="Content Placeholder 4" descr="μαριονοπαίκτες και μαριονέτες. "/>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170107" y="1628800"/>
            <a:ext cx="4512501" cy="3384376"/>
          </a:xfrm>
          <a:prstGeom prst="rect">
            <a:avLst/>
          </a:prstGeom>
          <a:noFill/>
        </p:spPr>
      </p:pic>
    </p:spTree>
    <p:custDataLst>
      <p:tags r:id="rId1"/>
    </p:custDataLst>
    <p:extLst>
      <p:ext uri="{BB962C8B-B14F-4D97-AF65-F5344CB8AC3E}">
        <p14:creationId xmlns:p14="http://schemas.microsoft.com/office/powerpoint/2010/main" val="147513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Μίμηση</a:t>
            </a:r>
            <a:endParaRPr lang="en-GB" dirty="0"/>
          </a:p>
        </p:txBody>
      </p:sp>
      <p:sp>
        <p:nvSpPr>
          <p:cNvPr id="4" name="Θέση περιεχομένου 3"/>
          <p:cNvSpPr>
            <a:spLocks noGrp="1"/>
          </p:cNvSpPr>
          <p:nvPr>
            <p:ph sz="half" idx="2"/>
          </p:nvPr>
        </p:nvSpPr>
        <p:spPr>
          <a:xfrm>
            <a:off x="4648200" y="1600201"/>
            <a:ext cx="4038600" cy="1396752"/>
          </a:xfrm>
        </p:spPr>
        <p:txBody>
          <a:bodyPr/>
          <a:lstStyle/>
          <a:p>
            <a:pPr marL="0" indent="0">
              <a:buNone/>
            </a:pPr>
            <a:r>
              <a:rPr lang="el-GR" dirty="0"/>
              <a:t>Στη συνέχεια τα παιδιά πήραν χαρακτηριστικές πόζες </a:t>
            </a:r>
            <a:r>
              <a:rPr lang="el-GR" dirty="0" err="1"/>
              <a:t>μαριονετών</a:t>
            </a:r>
            <a:r>
              <a:rPr lang="el-GR" dirty="0"/>
              <a:t>. </a:t>
            </a:r>
            <a:endParaRPr lang="en-GB" dirty="0"/>
          </a:p>
          <a:p>
            <a:endParaRPr lang="en-GB" dirty="0"/>
          </a:p>
        </p:txBody>
      </p:sp>
      <p:pic>
        <p:nvPicPr>
          <p:cNvPr id="5" name="Picture 3" descr="πόζες μαριονετών"/>
          <p:cNvPicPr>
            <a:picLocks noGrp="1" noChangeAspect="1" noChangeArrowheads="1"/>
          </p:cNvPicPr>
          <p:nvPr>
            <p:ph sz="half" idx="1"/>
          </p:nvPr>
        </p:nvPicPr>
        <p:blipFill>
          <a:blip r:embed="rId3" cstate="print"/>
          <a:srcRect/>
          <a:stretch>
            <a:fillRect/>
          </a:stretch>
        </p:blipFill>
        <p:spPr bwMode="auto">
          <a:xfrm>
            <a:off x="467544" y="1628800"/>
            <a:ext cx="3987417" cy="4392488"/>
          </a:xfrm>
          <a:prstGeom prst="rect">
            <a:avLst/>
          </a:prstGeom>
          <a:noFill/>
        </p:spPr>
      </p:pic>
      <p:pic>
        <p:nvPicPr>
          <p:cNvPr id="6" name="Picture 2" descr="πόζες μαριονετών"/>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58734" y="3145830"/>
            <a:ext cx="2693586" cy="2875458"/>
          </a:xfrm>
          <a:prstGeom prst="rect">
            <a:avLst/>
          </a:prstGeom>
          <a:noFill/>
        </p:spPr>
      </p:pic>
    </p:spTree>
    <p:custDataLst>
      <p:tags r:id="rId1"/>
    </p:custDataLst>
    <p:extLst>
      <p:ext uri="{BB962C8B-B14F-4D97-AF65-F5344CB8AC3E}">
        <p14:creationId xmlns:p14="http://schemas.microsoft.com/office/powerpoint/2010/main" val="390871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Δραστηριότητα (1/2)</a:t>
            </a:r>
            <a:endParaRPr lang="en-GB" dirty="0"/>
          </a:p>
        </p:txBody>
      </p:sp>
      <p:sp>
        <p:nvSpPr>
          <p:cNvPr id="3" name="Θέση περιεχομένου 2"/>
          <p:cNvSpPr>
            <a:spLocks noGrp="1"/>
          </p:cNvSpPr>
          <p:nvPr>
            <p:ph sz="half" idx="1"/>
          </p:nvPr>
        </p:nvSpPr>
        <p:spPr/>
        <p:txBody>
          <a:bodyPr/>
          <a:lstStyle/>
          <a:p>
            <a:pPr marL="0" indent="0">
              <a:buNone/>
            </a:pPr>
            <a:r>
              <a:rPr lang="el-GR" dirty="0"/>
              <a:t>Βγάλαμε φωτογραφίες, τις εκτυπώσαμε, τις </a:t>
            </a:r>
            <a:r>
              <a:rPr lang="el-GR" dirty="0" err="1"/>
              <a:t>πλαστικοποίησαμε</a:t>
            </a:r>
            <a:r>
              <a:rPr lang="el-GR" dirty="0"/>
              <a:t> και προσθέσαμε </a:t>
            </a:r>
            <a:r>
              <a:rPr lang="el-GR" dirty="0" err="1"/>
              <a:t>διπλόκαρφα</a:t>
            </a:r>
            <a:r>
              <a:rPr lang="el-GR" dirty="0"/>
              <a:t> για να μπορούν να κινούν τα μέλη τους σαν μαριονέτες. </a:t>
            </a:r>
            <a:endParaRPr lang="en-GB" dirty="0"/>
          </a:p>
        </p:txBody>
      </p:sp>
      <p:pic>
        <p:nvPicPr>
          <p:cNvPr id="6" name="Θέση περιεχομένου 5" descr="πόζες μαριονετών"/>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077297" y="1600200"/>
            <a:ext cx="3180406" cy="4525963"/>
          </a:xfrm>
        </p:spPr>
      </p:pic>
    </p:spTree>
    <p:custDataLst>
      <p:tags r:id="rId1"/>
    </p:custDataLst>
    <p:extLst>
      <p:ext uri="{BB962C8B-B14F-4D97-AF65-F5344CB8AC3E}">
        <p14:creationId xmlns:p14="http://schemas.microsoft.com/office/powerpoint/2010/main" val="212750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Δραστηριότητα </a:t>
            </a:r>
            <a:r>
              <a:rPr lang="el-GR" dirty="0" smtClean="0"/>
              <a:t>(2/2</a:t>
            </a:r>
            <a:r>
              <a:rPr lang="el-GR" dirty="0"/>
              <a:t>)</a:t>
            </a:r>
            <a:endParaRPr lang="en-GB" dirty="0"/>
          </a:p>
        </p:txBody>
      </p:sp>
      <p:sp>
        <p:nvSpPr>
          <p:cNvPr id="3" name="Θέση περιεχομένου 2"/>
          <p:cNvSpPr>
            <a:spLocks noGrp="1"/>
          </p:cNvSpPr>
          <p:nvPr>
            <p:ph sz="half" idx="1"/>
          </p:nvPr>
        </p:nvSpPr>
        <p:spPr/>
        <p:txBody>
          <a:bodyPr>
            <a:normAutofit/>
          </a:bodyPr>
          <a:lstStyle/>
          <a:p>
            <a:pPr marL="0" indent="0">
              <a:buNone/>
            </a:pPr>
            <a:r>
              <a:rPr lang="el-GR" dirty="0"/>
              <a:t>Μετά το κάθε παιδί χωριστά, κρατώντας την μαριονέτα-εαυτό του εξήγησε στους άλλους πώς είναι κάποιος άλλος να κουνά τα νήματα για σένα, πώς νιώθεις και τι ονειρεύεσαι. Τα παιδιά είχαν ήδη μπει στο ρόλο του Πινόκιο. </a:t>
            </a:r>
            <a:endParaRPr lang="en-GB" dirty="0"/>
          </a:p>
        </p:txBody>
      </p:sp>
      <p:pic>
        <p:nvPicPr>
          <p:cNvPr id="5" name="Content Placeholder 4" descr="πόζες μαριονετών"/>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716016" y="1700808"/>
            <a:ext cx="3960440" cy="4147028"/>
          </a:xfrm>
          <a:prstGeom prst="rect">
            <a:avLst/>
          </a:prstGeom>
          <a:noFill/>
        </p:spPr>
      </p:pic>
    </p:spTree>
    <p:custDataLst>
      <p:tags r:id="rId1"/>
    </p:custDataLst>
    <p:extLst>
      <p:ext uri="{BB962C8B-B14F-4D97-AF65-F5344CB8AC3E}">
        <p14:creationId xmlns:p14="http://schemas.microsoft.com/office/powerpoint/2010/main" val="1180911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 name="ZHAW.ACCESSIBILITYADDIN.CHECKTIMEDATE" val="10/29/2015 1:21:21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2290,12291,7,5,"/>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2,4,5,6,"/>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A2172D8-B6A4-4A25-B1D0-C374535EC22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2522</TotalTime>
  <Words>535</Words>
  <Application>Microsoft Office PowerPoint</Application>
  <PresentationFormat>On-screen Show (4:3)</PresentationFormat>
  <Paragraphs>61</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Θέμα του Office</vt:lpstr>
      <vt:lpstr>Το Εικονογραφημένο Βιβλίο στην Προσχολική Εκπαίδευση</vt:lpstr>
      <vt:lpstr>Διδακτική Πρακτική</vt:lpstr>
      <vt:lpstr>Ανάγνωση του βιβλίου</vt:lpstr>
      <vt:lpstr>Παιχνίδι</vt:lpstr>
      <vt:lpstr>Μαριονοπαίκτες και μαριονέτες</vt:lpstr>
      <vt:lpstr>Μίμηση</vt:lpstr>
      <vt:lpstr>Δραστηριότητα (1/2)</vt:lpstr>
      <vt:lpstr>Δραστηριότητα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Πινόκιο </dc:title>
  <dc:subject>Το Εικονογραφημένο Βιβλίο στην Προσχολική Εκπαίδευση</dc:subject>
  <dc:creator> Αγγελική Γιαννικοπούλου</dc:creator>
  <cp:lastModifiedBy>Smaragda Papadopoulou</cp:lastModifiedBy>
  <cp:revision>285</cp:revision>
  <dcterms:created xsi:type="dcterms:W3CDTF">2012-09-06T09:03:05Z</dcterms:created>
  <dcterms:modified xsi:type="dcterms:W3CDTF">2015-10-28T23:29:22Z</dcterms:modified>
  <cp:category> Φωτογραφία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