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1"/>
  </p:sldMasterIdLst>
  <p:notesMasterIdLst>
    <p:notesMasterId r:id="rId86"/>
  </p:notesMasterIdLst>
  <p:sldIdLst>
    <p:sldId id="507" r:id="rId2"/>
    <p:sldId id="508" r:id="rId3"/>
    <p:sldId id="509" r:id="rId4"/>
    <p:sldId id="510" r:id="rId5"/>
    <p:sldId id="511" r:id="rId6"/>
    <p:sldId id="513" r:id="rId7"/>
    <p:sldId id="514" r:id="rId8"/>
    <p:sldId id="515" r:id="rId9"/>
    <p:sldId id="516" r:id="rId10"/>
    <p:sldId id="517" r:id="rId11"/>
    <p:sldId id="518" r:id="rId12"/>
    <p:sldId id="519" r:id="rId13"/>
    <p:sldId id="520" r:id="rId14"/>
    <p:sldId id="522" r:id="rId15"/>
    <p:sldId id="524" r:id="rId16"/>
    <p:sldId id="525" r:id="rId17"/>
    <p:sldId id="526" r:id="rId18"/>
    <p:sldId id="527" r:id="rId19"/>
    <p:sldId id="528" r:id="rId20"/>
    <p:sldId id="529" r:id="rId21"/>
    <p:sldId id="530" r:id="rId22"/>
    <p:sldId id="531" r:id="rId23"/>
    <p:sldId id="532" r:id="rId24"/>
    <p:sldId id="533" r:id="rId25"/>
    <p:sldId id="534" r:id="rId26"/>
    <p:sldId id="535" r:id="rId27"/>
    <p:sldId id="536"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96" r:id="rId41"/>
    <p:sldId id="551" r:id="rId42"/>
    <p:sldId id="553" r:id="rId43"/>
    <p:sldId id="552" r:id="rId44"/>
    <p:sldId id="554" r:id="rId45"/>
    <p:sldId id="555" r:id="rId46"/>
    <p:sldId id="556" r:id="rId47"/>
    <p:sldId id="557" r:id="rId48"/>
    <p:sldId id="558" r:id="rId49"/>
    <p:sldId id="559" r:id="rId50"/>
    <p:sldId id="560" r:id="rId51"/>
    <p:sldId id="561" r:id="rId52"/>
    <p:sldId id="562" r:id="rId53"/>
    <p:sldId id="563" r:id="rId54"/>
    <p:sldId id="564"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578" r:id="rId69"/>
    <p:sldId id="579" r:id="rId70"/>
    <p:sldId id="580" r:id="rId71"/>
    <p:sldId id="581" r:id="rId72"/>
    <p:sldId id="582" r:id="rId73"/>
    <p:sldId id="583" r:id="rId74"/>
    <p:sldId id="584" r:id="rId75"/>
    <p:sldId id="585" r:id="rId76"/>
    <p:sldId id="586" r:id="rId77"/>
    <p:sldId id="587" r:id="rId78"/>
    <p:sldId id="588" r:id="rId79"/>
    <p:sldId id="589" r:id="rId80"/>
    <p:sldId id="590" r:id="rId81"/>
    <p:sldId id="591" r:id="rId82"/>
    <p:sldId id="592" r:id="rId83"/>
    <p:sldId id="593" r:id="rId84"/>
    <p:sldId id="595" r:id="rId85"/>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74" autoAdjust="0"/>
    <p:restoredTop sz="81688" autoAdjust="0"/>
  </p:normalViewPr>
  <p:slideViewPr>
    <p:cSldViewPr snapToObjects="1">
      <p:cViewPr>
        <p:scale>
          <a:sx n="62" d="100"/>
          <a:sy n="62" d="100"/>
        </p:scale>
        <p:origin x="240" y="30"/>
      </p:cViewPr>
      <p:guideLst>
        <p:guide orient="horz" pos="211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F8AAF71-1AF7-4834-AFBB-DFD3D278492A}" type="datetime1">
              <a:rPr lang="en-US" altLang="en-US"/>
              <a:pPr>
                <a:defRPr/>
              </a:pPr>
              <a:t>10/18/2015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557DC6-DC37-4BEE-95B5-17D7E37B0DB9}" type="slidenum">
              <a:rPr lang="en-US" altLang="en-US"/>
              <a:pPr>
                <a:defRPr/>
              </a:pPr>
              <a:t>‹#›</a:t>
            </a:fld>
            <a:endParaRPr lang="en-US" altLang="en-US"/>
          </a:p>
        </p:txBody>
      </p:sp>
    </p:spTree>
    <p:extLst>
      <p:ext uri="{BB962C8B-B14F-4D97-AF65-F5344CB8AC3E}">
        <p14:creationId xmlns:p14="http://schemas.microsoft.com/office/powerpoint/2010/main" val="1807139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ea typeface="ＭＳ Ｐゴシック" panose="020B0600070205080204" pitchFamily="34" charset="-128"/>
            </a:endParaRPr>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C16D79-2104-41C0-BDEC-A6CEA521D65B}" type="slidenum">
              <a:rPr lang="en-US" altLang="el-GR" sz="1200" smtClean="0"/>
              <a:pPr/>
              <a:t>1</a:t>
            </a:fld>
            <a:endParaRPr lang="en-US" altLang="el-GR" sz="1200" smtClean="0"/>
          </a:p>
        </p:txBody>
      </p:sp>
    </p:spTree>
    <p:extLst>
      <p:ext uri="{BB962C8B-B14F-4D97-AF65-F5344CB8AC3E}">
        <p14:creationId xmlns:p14="http://schemas.microsoft.com/office/powerpoint/2010/main" val="421133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AF75D5-B36F-47E2-9D5B-CD8F5927EC31}" type="slidenum">
              <a:rPr lang="en-US" altLang="en-US" sz="1200" smtClean="0"/>
              <a:pPr/>
              <a:t>16</a:t>
            </a:fld>
            <a:endParaRPr lang="en-US" altLang="en-US" sz="1200" smtClean="0"/>
          </a:p>
        </p:txBody>
      </p:sp>
    </p:spTree>
    <p:extLst>
      <p:ext uri="{BB962C8B-B14F-4D97-AF65-F5344CB8AC3E}">
        <p14:creationId xmlns:p14="http://schemas.microsoft.com/office/powerpoint/2010/main" val="44489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01C55F-7078-455D-A905-76CA23FB3627}" type="slidenum">
              <a:rPr lang="en-US" altLang="en-US" sz="1200" smtClean="0"/>
              <a:pPr/>
              <a:t>18</a:t>
            </a:fld>
            <a:endParaRPr lang="en-US" altLang="en-US" sz="1200" smtClean="0"/>
          </a:p>
        </p:txBody>
      </p:sp>
    </p:spTree>
    <p:extLst>
      <p:ext uri="{BB962C8B-B14F-4D97-AF65-F5344CB8AC3E}">
        <p14:creationId xmlns:p14="http://schemas.microsoft.com/office/powerpoint/2010/main" val="145007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F27C6E-604A-40FA-8808-580799180846}" type="slidenum">
              <a:rPr lang="en-US" altLang="en-US" sz="1200" smtClean="0"/>
              <a:pPr/>
              <a:t>20</a:t>
            </a:fld>
            <a:endParaRPr lang="en-US" altLang="en-US" sz="1200" smtClean="0"/>
          </a:p>
        </p:txBody>
      </p:sp>
    </p:spTree>
    <p:extLst>
      <p:ext uri="{BB962C8B-B14F-4D97-AF65-F5344CB8AC3E}">
        <p14:creationId xmlns:p14="http://schemas.microsoft.com/office/powerpoint/2010/main" val="302932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30103C-F470-4453-8614-B63739DA60A6}" type="slidenum">
              <a:rPr lang="en-US" altLang="en-US" sz="1200" smtClean="0"/>
              <a:pPr/>
              <a:t>25</a:t>
            </a:fld>
            <a:endParaRPr lang="en-US" altLang="en-US" sz="1200" smtClean="0"/>
          </a:p>
        </p:txBody>
      </p:sp>
    </p:spTree>
    <p:extLst>
      <p:ext uri="{BB962C8B-B14F-4D97-AF65-F5344CB8AC3E}">
        <p14:creationId xmlns:p14="http://schemas.microsoft.com/office/powerpoint/2010/main" val="380004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169E19-680C-4DF7-943F-0647E39D014C}" type="slidenum">
              <a:rPr lang="en-US" altLang="en-US" sz="1200" smtClean="0"/>
              <a:pPr/>
              <a:t>27</a:t>
            </a:fld>
            <a:endParaRPr lang="en-US" altLang="en-US" sz="1200" smtClean="0"/>
          </a:p>
        </p:txBody>
      </p:sp>
    </p:spTree>
    <p:extLst>
      <p:ext uri="{BB962C8B-B14F-4D97-AF65-F5344CB8AC3E}">
        <p14:creationId xmlns:p14="http://schemas.microsoft.com/office/powerpoint/2010/main" val="3700158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A787AE-C41E-4010-A87A-1AB6ECAC7A5C}" type="slidenum">
              <a:rPr lang="en-US" altLang="en-US" sz="1200" smtClean="0"/>
              <a:pPr/>
              <a:t>29</a:t>
            </a:fld>
            <a:endParaRPr lang="en-US" altLang="en-US" sz="1200" smtClean="0"/>
          </a:p>
        </p:txBody>
      </p:sp>
    </p:spTree>
    <p:extLst>
      <p:ext uri="{BB962C8B-B14F-4D97-AF65-F5344CB8AC3E}">
        <p14:creationId xmlns:p14="http://schemas.microsoft.com/office/powerpoint/2010/main" val="1666751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3EC53B-2F9E-425F-87B4-04881E803688}" type="slidenum">
              <a:rPr lang="en-US" altLang="en-US" sz="1200" smtClean="0"/>
              <a:pPr/>
              <a:t>31</a:t>
            </a:fld>
            <a:endParaRPr lang="en-US" altLang="en-US" sz="1200" smtClean="0"/>
          </a:p>
        </p:txBody>
      </p:sp>
    </p:spTree>
    <p:extLst>
      <p:ext uri="{BB962C8B-B14F-4D97-AF65-F5344CB8AC3E}">
        <p14:creationId xmlns:p14="http://schemas.microsoft.com/office/powerpoint/2010/main" val="908453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89B0DA-D6CB-4272-A500-542392331DF5}" type="slidenum">
              <a:rPr lang="en-US" altLang="en-US" sz="1200" smtClean="0"/>
              <a:pPr/>
              <a:t>33</a:t>
            </a:fld>
            <a:endParaRPr lang="en-US" altLang="en-US" sz="1200" smtClean="0"/>
          </a:p>
        </p:txBody>
      </p:sp>
    </p:spTree>
    <p:extLst>
      <p:ext uri="{BB962C8B-B14F-4D97-AF65-F5344CB8AC3E}">
        <p14:creationId xmlns:p14="http://schemas.microsoft.com/office/powerpoint/2010/main" val="187627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91DD47-AC33-4A61-B7A3-A118D60ADA3A}" type="slidenum">
              <a:rPr lang="en-US" altLang="en-US" sz="1200" smtClean="0"/>
              <a:pPr/>
              <a:t>35</a:t>
            </a:fld>
            <a:endParaRPr lang="en-US" altLang="en-US" sz="1200" smtClean="0"/>
          </a:p>
        </p:txBody>
      </p:sp>
    </p:spTree>
    <p:extLst>
      <p:ext uri="{BB962C8B-B14F-4D97-AF65-F5344CB8AC3E}">
        <p14:creationId xmlns:p14="http://schemas.microsoft.com/office/powerpoint/2010/main" val="63273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99A176-136A-44E0-97FD-66C54F25B6D4}" type="slidenum">
              <a:rPr lang="en-US" altLang="en-US" sz="1200" smtClean="0"/>
              <a:pPr/>
              <a:t>39</a:t>
            </a:fld>
            <a:endParaRPr lang="en-US" altLang="en-US" sz="1200" smtClean="0"/>
          </a:p>
        </p:txBody>
      </p:sp>
    </p:spTree>
    <p:extLst>
      <p:ext uri="{BB962C8B-B14F-4D97-AF65-F5344CB8AC3E}">
        <p14:creationId xmlns:p14="http://schemas.microsoft.com/office/powerpoint/2010/main" val="326549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ea typeface="ＭＳ Ｐゴシック" panose="020B0600070205080204" pitchFamily="34" charset="-128"/>
              </a:rPr>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EB6CA4-D120-42D4-8C52-AAA35665E080}" type="slidenum">
              <a:rPr lang="el-GR" altLang="el-GR" sz="1200" smtClean="0"/>
              <a:pPr/>
              <a:t>2</a:t>
            </a:fld>
            <a:endParaRPr lang="el-GR" altLang="el-GR" sz="1200" smtClean="0"/>
          </a:p>
        </p:txBody>
      </p:sp>
    </p:spTree>
    <p:extLst>
      <p:ext uri="{BB962C8B-B14F-4D97-AF65-F5344CB8AC3E}">
        <p14:creationId xmlns:p14="http://schemas.microsoft.com/office/powerpoint/2010/main" val="608448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D37EB9-FBFC-4AC0-8236-8930121577FE}" type="slidenum">
              <a:rPr lang="en-US" altLang="en-US" sz="1200" smtClean="0"/>
              <a:pPr/>
              <a:t>41</a:t>
            </a:fld>
            <a:endParaRPr lang="en-US" altLang="en-US" sz="1200" smtClean="0"/>
          </a:p>
        </p:txBody>
      </p:sp>
    </p:spTree>
    <p:extLst>
      <p:ext uri="{BB962C8B-B14F-4D97-AF65-F5344CB8AC3E}">
        <p14:creationId xmlns:p14="http://schemas.microsoft.com/office/powerpoint/2010/main" val="111792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146DE5-7A74-4FF2-B339-8A9BAAADE855}" type="slidenum">
              <a:rPr lang="en-US" altLang="en-US" sz="1200" smtClean="0"/>
              <a:pPr/>
              <a:t>42</a:t>
            </a:fld>
            <a:endParaRPr lang="en-US" altLang="en-US" sz="1200" smtClean="0"/>
          </a:p>
        </p:txBody>
      </p:sp>
    </p:spTree>
    <p:extLst>
      <p:ext uri="{BB962C8B-B14F-4D97-AF65-F5344CB8AC3E}">
        <p14:creationId xmlns:p14="http://schemas.microsoft.com/office/powerpoint/2010/main" val="201437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39F7CB-96C9-467D-BB5D-4770712E5CAF}" type="slidenum">
              <a:rPr lang="en-US" altLang="en-US" sz="1200" smtClean="0"/>
              <a:pPr/>
              <a:t>45</a:t>
            </a:fld>
            <a:endParaRPr lang="en-US" altLang="en-US" sz="1200" smtClean="0"/>
          </a:p>
        </p:txBody>
      </p:sp>
    </p:spTree>
    <p:extLst>
      <p:ext uri="{BB962C8B-B14F-4D97-AF65-F5344CB8AC3E}">
        <p14:creationId xmlns:p14="http://schemas.microsoft.com/office/powerpoint/2010/main" val="3594208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652858-C457-4982-8B96-CD752EFA0E88}" type="slidenum">
              <a:rPr lang="en-US" altLang="en-US" sz="1200" smtClean="0"/>
              <a:pPr/>
              <a:t>46</a:t>
            </a:fld>
            <a:endParaRPr lang="en-US" altLang="en-US" sz="1200" smtClean="0"/>
          </a:p>
        </p:txBody>
      </p:sp>
    </p:spTree>
    <p:extLst>
      <p:ext uri="{BB962C8B-B14F-4D97-AF65-F5344CB8AC3E}">
        <p14:creationId xmlns:p14="http://schemas.microsoft.com/office/powerpoint/2010/main" val="3982224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46C0AE-C59B-4859-9338-50277BD8CB9F}" type="slidenum">
              <a:rPr lang="en-US" altLang="en-US" sz="1200" smtClean="0"/>
              <a:pPr/>
              <a:t>48</a:t>
            </a:fld>
            <a:endParaRPr lang="en-US" altLang="en-US" sz="1200" smtClean="0"/>
          </a:p>
        </p:txBody>
      </p:sp>
    </p:spTree>
    <p:extLst>
      <p:ext uri="{BB962C8B-B14F-4D97-AF65-F5344CB8AC3E}">
        <p14:creationId xmlns:p14="http://schemas.microsoft.com/office/powerpoint/2010/main" val="3290885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557DC6-DC37-4BEE-95B5-17D7E37B0DB9}" type="slidenum">
              <a:rPr lang="en-US" altLang="en-US" smtClean="0"/>
              <a:pPr>
                <a:defRPr/>
              </a:pPr>
              <a:t>49</a:t>
            </a:fld>
            <a:endParaRPr lang="en-US" altLang="en-US"/>
          </a:p>
        </p:txBody>
      </p:sp>
    </p:spTree>
    <p:extLst>
      <p:ext uri="{BB962C8B-B14F-4D97-AF65-F5344CB8AC3E}">
        <p14:creationId xmlns:p14="http://schemas.microsoft.com/office/powerpoint/2010/main" val="898090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F06530-52DA-4CE1-A072-360B092017E6}" type="slidenum">
              <a:rPr lang="en-US" altLang="en-US" sz="1200" smtClean="0"/>
              <a:pPr/>
              <a:t>50</a:t>
            </a:fld>
            <a:endParaRPr lang="en-US" altLang="en-US" sz="1200" smtClean="0"/>
          </a:p>
        </p:txBody>
      </p:sp>
    </p:spTree>
    <p:extLst>
      <p:ext uri="{BB962C8B-B14F-4D97-AF65-F5344CB8AC3E}">
        <p14:creationId xmlns:p14="http://schemas.microsoft.com/office/powerpoint/2010/main" val="1969574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0CDA61-DC6D-4250-8058-A718D420ECE4}" type="slidenum">
              <a:rPr lang="en-US" altLang="en-US" sz="1200" smtClean="0"/>
              <a:pPr/>
              <a:t>52</a:t>
            </a:fld>
            <a:endParaRPr lang="en-US" altLang="en-US" sz="1200" smtClean="0"/>
          </a:p>
        </p:txBody>
      </p:sp>
    </p:spTree>
    <p:extLst>
      <p:ext uri="{BB962C8B-B14F-4D97-AF65-F5344CB8AC3E}">
        <p14:creationId xmlns:p14="http://schemas.microsoft.com/office/powerpoint/2010/main" val="3368185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E7609F-EE46-4E2D-B122-88CFACE04AD6}" type="slidenum">
              <a:rPr lang="en-US" altLang="en-US" sz="1200" smtClean="0"/>
              <a:pPr/>
              <a:t>53</a:t>
            </a:fld>
            <a:endParaRPr lang="en-US" altLang="en-US" sz="1200" smtClean="0"/>
          </a:p>
        </p:txBody>
      </p:sp>
    </p:spTree>
    <p:extLst>
      <p:ext uri="{BB962C8B-B14F-4D97-AF65-F5344CB8AC3E}">
        <p14:creationId xmlns:p14="http://schemas.microsoft.com/office/powerpoint/2010/main" val="3130760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ea typeface="ＭＳ Ｐゴシック" panose="020B0600070205080204"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9E670B-DC55-4DB5-94E8-D6F1E576BA2E}" type="slidenum">
              <a:rPr lang="en-US" altLang="en-US" sz="1200" smtClean="0"/>
              <a:pPr/>
              <a:t>55</a:t>
            </a:fld>
            <a:endParaRPr lang="en-US" altLang="en-US" sz="1200" smtClean="0"/>
          </a:p>
        </p:txBody>
      </p:sp>
    </p:spTree>
    <p:extLst>
      <p:ext uri="{BB962C8B-B14F-4D97-AF65-F5344CB8AC3E}">
        <p14:creationId xmlns:p14="http://schemas.microsoft.com/office/powerpoint/2010/main" val="385142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dirty="0"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8F380F-4ECF-4A85-BF0F-C386326A8829}" type="slidenum">
              <a:rPr lang="en-US" altLang="en-US" sz="1200" smtClean="0"/>
              <a:pPr/>
              <a:t>3</a:t>
            </a:fld>
            <a:endParaRPr lang="en-US" altLang="en-US" sz="1200" smtClean="0"/>
          </a:p>
        </p:txBody>
      </p:sp>
    </p:spTree>
    <p:extLst>
      <p:ext uri="{BB962C8B-B14F-4D97-AF65-F5344CB8AC3E}">
        <p14:creationId xmlns:p14="http://schemas.microsoft.com/office/powerpoint/2010/main" val="1059515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D70085-9E27-42EF-B52E-23E9F47E3B56}" type="slidenum">
              <a:rPr lang="en-US" altLang="en-US" sz="1200" smtClean="0"/>
              <a:pPr/>
              <a:t>57</a:t>
            </a:fld>
            <a:endParaRPr lang="en-US" altLang="en-US" sz="1200" smtClean="0"/>
          </a:p>
        </p:txBody>
      </p:sp>
    </p:spTree>
    <p:extLst>
      <p:ext uri="{BB962C8B-B14F-4D97-AF65-F5344CB8AC3E}">
        <p14:creationId xmlns:p14="http://schemas.microsoft.com/office/powerpoint/2010/main" val="1579181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2B0660-BB68-4680-B84A-CE6763A75AAC}" type="slidenum">
              <a:rPr lang="en-US" altLang="en-US" sz="1200" smtClean="0"/>
              <a:pPr/>
              <a:t>59</a:t>
            </a:fld>
            <a:endParaRPr lang="en-US" altLang="en-US" sz="1200" smtClean="0"/>
          </a:p>
        </p:txBody>
      </p:sp>
    </p:spTree>
    <p:extLst>
      <p:ext uri="{BB962C8B-B14F-4D97-AF65-F5344CB8AC3E}">
        <p14:creationId xmlns:p14="http://schemas.microsoft.com/office/powerpoint/2010/main" val="1206532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BEB2AC-64FA-4333-AF7C-AA5BA8E070F2}" type="slidenum">
              <a:rPr lang="en-US" altLang="en-US" sz="1200" smtClean="0"/>
              <a:pPr/>
              <a:t>61</a:t>
            </a:fld>
            <a:endParaRPr lang="en-US" altLang="en-US" sz="1200" smtClean="0"/>
          </a:p>
        </p:txBody>
      </p:sp>
    </p:spTree>
    <p:extLst>
      <p:ext uri="{BB962C8B-B14F-4D97-AF65-F5344CB8AC3E}">
        <p14:creationId xmlns:p14="http://schemas.microsoft.com/office/powerpoint/2010/main" val="3445187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CA0652-D709-4593-8200-DDABD6D89DBC}" type="slidenum">
              <a:rPr lang="en-US" altLang="en-US" sz="1200" smtClean="0"/>
              <a:pPr/>
              <a:t>63</a:t>
            </a:fld>
            <a:endParaRPr lang="en-US" altLang="en-US" sz="1200" smtClean="0"/>
          </a:p>
        </p:txBody>
      </p:sp>
    </p:spTree>
    <p:extLst>
      <p:ext uri="{BB962C8B-B14F-4D97-AF65-F5344CB8AC3E}">
        <p14:creationId xmlns:p14="http://schemas.microsoft.com/office/powerpoint/2010/main" val="1775867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ea typeface="ＭＳ Ｐゴシック" panose="020B0600070205080204"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8C9162F-E443-456D-92E2-CE24D984552D}" type="slidenum">
              <a:rPr lang="en-US" altLang="en-US" sz="1200" smtClean="0"/>
              <a:pPr/>
              <a:t>65</a:t>
            </a:fld>
            <a:endParaRPr lang="en-US" altLang="en-US" sz="1200" smtClean="0"/>
          </a:p>
        </p:txBody>
      </p:sp>
    </p:spTree>
    <p:extLst>
      <p:ext uri="{BB962C8B-B14F-4D97-AF65-F5344CB8AC3E}">
        <p14:creationId xmlns:p14="http://schemas.microsoft.com/office/powerpoint/2010/main" val="1792945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a:p>
            <a:endParaRPr lang="el-GR" altLang="en-US" dirty="0" smtClean="0">
              <a:ea typeface="ＭＳ Ｐゴシック" panose="020B0600070205080204" pitchFamily="34" charset="-128"/>
            </a:endParaRP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D2BB60-29AD-4BED-8EC1-7B8FB3787DA0}" type="slidenum">
              <a:rPr lang="en-US" altLang="en-US" sz="1200" smtClean="0"/>
              <a:pPr/>
              <a:t>67</a:t>
            </a:fld>
            <a:endParaRPr lang="en-US" altLang="en-US" sz="1200" smtClean="0"/>
          </a:p>
        </p:txBody>
      </p:sp>
    </p:spTree>
    <p:extLst>
      <p:ext uri="{BB962C8B-B14F-4D97-AF65-F5344CB8AC3E}">
        <p14:creationId xmlns:p14="http://schemas.microsoft.com/office/powerpoint/2010/main" val="2723586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6557DC6-DC37-4BEE-95B5-17D7E37B0DB9}" type="slidenum">
              <a:rPr lang="en-US" altLang="en-US" smtClean="0"/>
              <a:pPr>
                <a:defRPr/>
              </a:pPr>
              <a:t>68</a:t>
            </a:fld>
            <a:endParaRPr lang="en-US" altLang="en-US"/>
          </a:p>
        </p:txBody>
      </p:sp>
    </p:spTree>
    <p:extLst>
      <p:ext uri="{BB962C8B-B14F-4D97-AF65-F5344CB8AC3E}">
        <p14:creationId xmlns:p14="http://schemas.microsoft.com/office/powerpoint/2010/main" val="3590756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ea typeface="ＭＳ Ｐゴシック" panose="020B0600070205080204" pitchFamily="34" charset="-128"/>
              </a:rPr>
              <a:t>Εικόνα 39: </a:t>
            </a:r>
            <a:endParaRPr lang="en-US" altLang="en-US" smtClean="0">
              <a:ea typeface="ＭＳ Ｐゴシック" panose="020B0600070205080204" pitchFamily="34" charset="-128"/>
            </a:endParaRPr>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CC6DCB-DD17-4723-A5B2-2AEE4887D6B7}" type="slidenum">
              <a:rPr lang="en-US" altLang="en-US" sz="1200" smtClean="0"/>
              <a:pPr/>
              <a:t>69</a:t>
            </a:fld>
            <a:endParaRPr lang="en-US" altLang="en-US" sz="1200" smtClean="0"/>
          </a:p>
        </p:txBody>
      </p:sp>
    </p:spTree>
    <p:extLst>
      <p:ext uri="{BB962C8B-B14F-4D97-AF65-F5344CB8AC3E}">
        <p14:creationId xmlns:p14="http://schemas.microsoft.com/office/powerpoint/2010/main" val="144174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DA7D46-8F21-45A9-9904-43AD12C790EC}" type="slidenum">
              <a:rPr lang="en-US" altLang="en-US" sz="1200" smtClean="0"/>
              <a:pPr/>
              <a:t>4</a:t>
            </a:fld>
            <a:endParaRPr lang="en-US" altLang="en-US" sz="1200" smtClean="0"/>
          </a:p>
        </p:txBody>
      </p:sp>
    </p:spTree>
    <p:extLst>
      <p:ext uri="{BB962C8B-B14F-4D97-AF65-F5344CB8AC3E}">
        <p14:creationId xmlns:p14="http://schemas.microsoft.com/office/powerpoint/2010/main" val="250990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87C633-6EE2-4F0F-BBAB-3C4E3327FB7B}" type="slidenum">
              <a:rPr lang="en-US" altLang="en-US" sz="1200" smtClean="0"/>
              <a:pPr/>
              <a:t>6</a:t>
            </a:fld>
            <a:endParaRPr lang="en-US" altLang="en-US" sz="1200" smtClean="0"/>
          </a:p>
        </p:txBody>
      </p:sp>
    </p:spTree>
    <p:extLst>
      <p:ext uri="{BB962C8B-B14F-4D97-AF65-F5344CB8AC3E}">
        <p14:creationId xmlns:p14="http://schemas.microsoft.com/office/powerpoint/2010/main" val="141430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5C891F-73B2-4E7C-92FC-6B6E55CD96EA}" type="slidenum">
              <a:rPr lang="en-US" altLang="en-US" sz="1200" smtClean="0"/>
              <a:pPr/>
              <a:t>8</a:t>
            </a:fld>
            <a:endParaRPr lang="en-US" altLang="en-US" sz="1200" smtClean="0"/>
          </a:p>
        </p:txBody>
      </p:sp>
    </p:spTree>
    <p:extLst>
      <p:ext uri="{BB962C8B-B14F-4D97-AF65-F5344CB8AC3E}">
        <p14:creationId xmlns:p14="http://schemas.microsoft.com/office/powerpoint/2010/main" val="289895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305FBD-E9EE-4C1C-9C9B-B4D63633FA44}" type="slidenum">
              <a:rPr lang="en-US" altLang="en-US" sz="1200" smtClean="0"/>
              <a:pPr/>
              <a:t>10</a:t>
            </a:fld>
            <a:endParaRPr lang="en-US" altLang="en-US" sz="1200" smtClean="0"/>
          </a:p>
        </p:txBody>
      </p:sp>
    </p:spTree>
    <p:extLst>
      <p:ext uri="{BB962C8B-B14F-4D97-AF65-F5344CB8AC3E}">
        <p14:creationId xmlns:p14="http://schemas.microsoft.com/office/powerpoint/2010/main" val="76845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F73C21-A7CF-452D-A0B2-E89190E47C56}" type="slidenum">
              <a:rPr lang="en-US" altLang="en-US" sz="1200" smtClean="0"/>
              <a:pPr/>
              <a:t>12</a:t>
            </a:fld>
            <a:endParaRPr lang="en-US" altLang="en-US" sz="1200" smtClean="0"/>
          </a:p>
        </p:txBody>
      </p:sp>
    </p:spTree>
    <p:extLst>
      <p:ext uri="{BB962C8B-B14F-4D97-AF65-F5344CB8AC3E}">
        <p14:creationId xmlns:p14="http://schemas.microsoft.com/office/powerpoint/2010/main" val="303363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B90C61-6461-4E73-8F45-1382C601636B}" type="slidenum">
              <a:rPr lang="en-US" altLang="en-US" sz="1200" smtClean="0"/>
              <a:pPr/>
              <a:t>14</a:t>
            </a:fld>
            <a:endParaRPr lang="en-US" altLang="en-US" sz="1200" smtClean="0"/>
          </a:p>
        </p:txBody>
      </p:sp>
    </p:spTree>
    <p:extLst>
      <p:ext uri="{BB962C8B-B14F-4D97-AF65-F5344CB8AC3E}">
        <p14:creationId xmlns:p14="http://schemas.microsoft.com/office/powerpoint/2010/main" val="189114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70838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t>Ενότητα 14. Δακτυλιοσκώληκες και Συγγενή Τάξα</a:t>
            </a:r>
            <a:endParaRPr lang="en-US"/>
          </a:p>
        </p:txBody>
      </p:sp>
      <p:sp>
        <p:nvSpPr>
          <p:cNvPr id="7" name="Slide Number Placeholder 5"/>
          <p:cNvSpPr>
            <a:spLocks noGrp="1"/>
          </p:cNvSpPr>
          <p:nvPr>
            <p:ph type="sldNum" sz="quarter" idx="15"/>
          </p:nvPr>
        </p:nvSpPr>
        <p:spPr/>
        <p:txBody>
          <a:bodyPr/>
          <a:lstStyle>
            <a:lvl1pPr>
              <a:defRPr/>
            </a:lvl1pPr>
          </a:lstStyle>
          <a:p>
            <a:pPr>
              <a:defRPr/>
            </a:pPr>
            <a:fld id="{D235BF3A-AE6B-4BD7-8BA8-86F363E57F08}" type="slidenum">
              <a:rPr lang="en-US" altLang="en-US"/>
              <a:pPr>
                <a:defRPr/>
              </a:pPr>
              <a:t>‹#›</a:t>
            </a:fld>
            <a:endParaRPr lang="en-US" altLang="en-US"/>
          </a:p>
        </p:txBody>
      </p:sp>
    </p:spTree>
    <p:extLst>
      <p:ext uri="{BB962C8B-B14F-4D97-AF65-F5344CB8AC3E}">
        <p14:creationId xmlns:p14="http://schemas.microsoft.com/office/powerpoint/2010/main" val="248014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4" name="Slide Number Placeholder 5"/>
          <p:cNvSpPr>
            <a:spLocks noGrp="1"/>
          </p:cNvSpPr>
          <p:nvPr>
            <p:ph type="sldNum" sz="quarter" idx="11"/>
          </p:nvPr>
        </p:nvSpPr>
        <p:spPr/>
        <p:txBody>
          <a:bodyPr/>
          <a:lstStyle>
            <a:lvl1pPr>
              <a:defRPr/>
            </a:lvl1pPr>
          </a:lstStyle>
          <a:p>
            <a:pPr>
              <a:defRPr/>
            </a:pPr>
            <a:fld id="{E26A76D0-0AAB-49DB-9453-EB4D445F4C6E}" type="slidenum">
              <a:rPr lang="en-US" altLang="en-US"/>
              <a:pPr>
                <a:defRPr/>
              </a:pPr>
              <a:t>‹#›</a:t>
            </a:fld>
            <a:endParaRPr lang="en-US" altLang="en-US"/>
          </a:p>
        </p:txBody>
      </p:sp>
    </p:spTree>
    <p:extLst>
      <p:ext uri="{BB962C8B-B14F-4D97-AF65-F5344CB8AC3E}">
        <p14:creationId xmlns:p14="http://schemas.microsoft.com/office/powerpoint/2010/main" val="223991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3" name="Slide Number Placeholder 5"/>
          <p:cNvSpPr>
            <a:spLocks noGrp="1"/>
          </p:cNvSpPr>
          <p:nvPr>
            <p:ph type="sldNum" sz="quarter" idx="11"/>
          </p:nvPr>
        </p:nvSpPr>
        <p:spPr/>
        <p:txBody>
          <a:bodyPr/>
          <a:lstStyle>
            <a:lvl1pPr>
              <a:defRPr/>
            </a:lvl1pPr>
          </a:lstStyle>
          <a:p>
            <a:pPr>
              <a:defRPr/>
            </a:pPr>
            <a:fld id="{0CB2AF93-052D-422D-B68C-C20DC4F54176}" type="slidenum">
              <a:rPr lang="en-US" altLang="en-US"/>
              <a:pPr>
                <a:defRPr/>
              </a:pPr>
              <a:t>‹#›</a:t>
            </a:fld>
            <a:endParaRPr lang="en-US" altLang="en-US"/>
          </a:p>
        </p:txBody>
      </p:sp>
    </p:spTree>
    <p:extLst>
      <p:ext uri="{BB962C8B-B14F-4D97-AF65-F5344CB8AC3E}">
        <p14:creationId xmlns:p14="http://schemas.microsoft.com/office/powerpoint/2010/main" val="936941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1"/>
          </p:nvPr>
        </p:nvSpPr>
        <p:spPr/>
        <p:txBody>
          <a:bodyPr/>
          <a:lstStyle>
            <a:lvl1pPr>
              <a:defRPr/>
            </a:lvl1pPr>
          </a:lstStyle>
          <a:p>
            <a:pPr>
              <a:defRPr/>
            </a:pPr>
            <a:fld id="{ED094C68-82F6-457B-B959-A86819BD5AF4}" type="slidenum">
              <a:rPr lang="en-US" altLang="en-US"/>
              <a:pPr>
                <a:defRPr/>
              </a:pPr>
              <a:t>‹#›</a:t>
            </a:fld>
            <a:endParaRPr lang="en-US" altLang="en-US"/>
          </a:p>
        </p:txBody>
      </p:sp>
    </p:spTree>
    <p:extLst>
      <p:ext uri="{BB962C8B-B14F-4D97-AF65-F5344CB8AC3E}">
        <p14:creationId xmlns:p14="http://schemas.microsoft.com/office/powerpoint/2010/main" val="141407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1"/>
          </p:nvPr>
        </p:nvSpPr>
        <p:spPr/>
        <p:txBody>
          <a:bodyPr/>
          <a:lstStyle>
            <a:lvl1pPr>
              <a:defRPr/>
            </a:lvl1pPr>
          </a:lstStyle>
          <a:p>
            <a:pPr>
              <a:defRPr/>
            </a:pPr>
            <a:fld id="{D4595B84-FDB9-4DA6-A25C-E9B2F1615E07}" type="slidenum">
              <a:rPr lang="en-US" altLang="en-US"/>
              <a:pPr>
                <a:defRPr/>
              </a:pPr>
              <a:t>‹#›</a:t>
            </a:fld>
            <a:endParaRPr lang="en-US" altLang="en-US"/>
          </a:p>
        </p:txBody>
      </p:sp>
    </p:spTree>
    <p:extLst>
      <p:ext uri="{BB962C8B-B14F-4D97-AF65-F5344CB8AC3E}">
        <p14:creationId xmlns:p14="http://schemas.microsoft.com/office/powerpoint/2010/main" val="3359905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8" name="Slide Number Placeholder 5"/>
          <p:cNvSpPr>
            <a:spLocks noGrp="1"/>
          </p:cNvSpPr>
          <p:nvPr>
            <p:ph type="sldNum" sz="quarter" idx="11"/>
          </p:nvPr>
        </p:nvSpPr>
        <p:spPr/>
        <p:txBody>
          <a:bodyPr/>
          <a:lstStyle>
            <a:lvl1pPr>
              <a:defRPr/>
            </a:lvl1pPr>
          </a:lstStyle>
          <a:p>
            <a:pPr>
              <a:defRPr/>
            </a:pPr>
            <a:fld id="{5E140FC8-DD59-4B66-8D07-C3F6A9AE3D15}" type="slidenum">
              <a:rPr lang="en-US" altLang="en-US"/>
              <a:pPr>
                <a:defRPr/>
              </a:pPr>
              <a:t>‹#›</a:t>
            </a:fld>
            <a:endParaRPr lang="en-US" altLang="en-US"/>
          </a:p>
        </p:txBody>
      </p:sp>
    </p:spTree>
    <p:extLst>
      <p:ext uri="{BB962C8B-B14F-4D97-AF65-F5344CB8AC3E}">
        <p14:creationId xmlns:p14="http://schemas.microsoft.com/office/powerpoint/2010/main" val="2339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7" name="Slide Number Placeholder 5"/>
          <p:cNvSpPr>
            <a:spLocks noGrp="1"/>
          </p:cNvSpPr>
          <p:nvPr>
            <p:ph type="sldNum" sz="quarter" idx="11"/>
          </p:nvPr>
        </p:nvSpPr>
        <p:spPr/>
        <p:txBody>
          <a:bodyPr/>
          <a:lstStyle>
            <a:lvl1pPr>
              <a:defRPr/>
            </a:lvl1pPr>
          </a:lstStyle>
          <a:p>
            <a:pPr>
              <a:defRPr/>
            </a:pPr>
            <a:fld id="{E401DD9B-264C-44DB-A5FB-397009A1C559}" type="slidenum">
              <a:rPr lang="en-US" altLang="en-US"/>
              <a:pPr>
                <a:defRPr/>
              </a:pPr>
              <a:t>‹#›</a:t>
            </a:fld>
            <a:endParaRPr lang="en-US" altLang="en-US"/>
          </a:p>
        </p:txBody>
      </p:sp>
    </p:spTree>
    <p:extLst>
      <p:ext uri="{BB962C8B-B14F-4D97-AF65-F5344CB8AC3E}">
        <p14:creationId xmlns:p14="http://schemas.microsoft.com/office/powerpoint/2010/main" val="90946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4" name="Slide Number Placeholder 5"/>
          <p:cNvSpPr>
            <a:spLocks noGrp="1"/>
          </p:cNvSpPr>
          <p:nvPr>
            <p:ph type="sldNum" sz="quarter" idx="11"/>
          </p:nvPr>
        </p:nvSpPr>
        <p:spPr/>
        <p:txBody>
          <a:bodyPr/>
          <a:lstStyle>
            <a:lvl1pPr>
              <a:defRPr/>
            </a:lvl1pPr>
          </a:lstStyle>
          <a:p>
            <a:pPr>
              <a:defRPr/>
            </a:pPr>
            <a:fld id="{85B0DA78-DDDA-49DC-BF03-F4B7CEB57E4F}" type="slidenum">
              <a:rPr lang="en-US" altLang="en-US"/>
              <a:pPr>
                <a:defRPr/>
              </a:pPr>
              <a:t>‹#›</a:t>
            </a:fld>
            <a:endParaRPr lang="en-US" altLang="en-US"/>
          </a:p>
        </p:txBody>
      </p:sp>
    </p:spTree>
    <p:extLst>
      <p:ext uri="{BB962C8B-B14F-4D97-AF65-F5344CB8AC3E}">
        <p14:creationId xmlns:p14="http://schemas.microsoft.com/office/powerpoint/2010/main" val="150103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1"/>
          </p:nvPr>
        </p:nvSpPr>
        <p:spPr/>
        <p:txBody>
          <a:bodyPr/>
          <a:lstStyle>
            <a:lvl1pPr>
              <a:defRPr/>
            </a:lvl1pPr>
          </a:lstStyle>
          <a:p>
            <a:pPr>
              <a:defRPr/>
            </a:pPr>
            <a:fld id="{55E3BB18-153B-480F-A7F5-6B84AEF12092}" type="slidenum">
              <a:rPr lang="en-US" altLang="en-US"/>
              <a:pPr>
                <a:defRPr/>
              </a:pPr>
              <a:t>‹#›</a:t>
            </a:fld>
            <a:endParaRPr lang="en-US" altLang="en-US"/>
          </a:p>
        </p:txBody>
      </p:sp>
    </p:spTree>
    <p:extLst>
      <p:ext uri="{BB962C8B-B14F-4D97-AF65-F5344CB8AC3E}">
        <p14:creationId xmlns:p14="http://schemas.microsoft.com/office/powerpoint/2010/main" val="357827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F0A6AFD7-CD00-47C1-BEE6-9C4FFDA69DE6}" type="slidenum">
              <a:rPr lang="en-US" altLang="en-US"/>
              <a:pPr>
                <a:defRPr/>
              </a:pPr>
              <a:t>‹#›</a:t>
            </a:fld>
            <a:endParaRPr lang="en-US" altLang="en-US"/>
          </a:p>
        </p:txBody>
      </p:sp>
    </p:spTree>
    <p:extLst>
      <p:ext uri="{BB962C8B-B14F-4D97-AF65-F5344CB8AC3E}">
        <p14:creationId xmlns:p14="http://schemas.microsoft.com/office/powerpoint/2010/main" val="65825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43B48169-B800-4204-87A4-BA77DA7B4766}" type="slidenum">
              <a:rPr lang="en-US" altLang="en-US"/>
              <a:pPr>
                <a:defRPr/>
              </a:pPr>
              <a:t>‹#›</a:t>
            </a:fld>
            <a:endParaRPr lang="en-US" altLang="en-US"/>
          </a:p>
        </p:txBody>
      </p:sp>
    </p:spTree>
    <p:extLst>
      <p:ext uri="{BB962C8B-B14F-4D97-AF65-F5344CB8AC3E}">
        <p14:creationId xmlns:p14="http://schemas.microsoft.com/office/powerpoint/2010/main" val="358717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t>Ενότητα 14. Δακτυλιοσκώληκες και Συγγενή Τάξα</a:t>
            </a:r>
            <a:endParaRPr lang="en-US"/>
          </a:p>
        </p:txBody>
      </p:sp>
      <p:sp>
        <p:nvSpPr>
          <p:cNvPr id="7" name="Slide Number Placeholder 5"/>
          <p:cNvSpPr>
            <a:spLocks noGrp="1"/>
          </p:cNvSpPr>
          <p:nvPr>
            <p:ph type="sldNum" sz="quarter" idx="15"/>
          </p:nvPr>
        </p:nvSpPr>
        <p:spPr/>
        <p:txBody>
          <a:bodyPr/>
          <a:lstStyle>
            <a:lvl1pPr>
              <a:defRPr/>
            </a:lvl1pPr>
          </a:lstStyle>
          <a:p>
            <a:pPr>
              <a:defRPr/>
            </a:pPr>
            <a:fld id="{3E6DA731-1C5F-4D64-BE96-F3FD268E7FA8}" type="slidenum">
              <a:rPr lang="en-US" altLang="en-US"/>
              <a:pPr>
                <a:defRPr/>
              </a:pPr>
              <a:t>‹#›</a:t>
            </a:fld>
            <a:endParaRPr lang="en-US" altLang="en-US"/>
          </a:p>
        </p:txBody>
      </p:sp>
    </p:spTree>
    <p:extLst>
      <p:ext uri="{BB962C8B-B14F-4D97-AF65-F5344CB8AC3E}">
        <p14:creationId xmlns:p14="http://schemas.microsoft.com/office/powerpoint/2010/main" val="891750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CC4440A1-BEAD-4EAB-A17B-CC4251BE94CD}" type="slidenum">
              <a:rPr lang="en-US" altLang="en-US"/>
              <a:pPr>
                <a:defRPr/>
              </a:pPr>
              <a:t>‹#›</a:t>
            </a:fld>
            <a:endParaRPr lang="en-US" altLang="en-US"/>
          </a:p>
        </p:txBody>
      </p:sp>
    </p:spTree>
    <p:extLst>
      <p:ext uri="{BB962C8B-B14F-4D97-AF65-F5344CB8AC3E}">
        <p14:creationId xmlns:p14="http://schemas.microsoft.com/office/powerpoint/2010/main" val="3949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E06F4BB6-BC04-4ACE-B6FF-19A81A2FEC41}" type="slidenum">
              <a:rPr lang="en-US" altLang="en-US"/>
              <a:pPr>
                <a:defRPr/>
              </a:pPr>
              <a:t>‹#›</a:t>
            </a:fld>
            <a:endParaRPr lang="en-US" altLang="en-US"/>
          </a:p>
        </p:txBody>
      </p:sp>
    </p:spTree>
    <p:extLst>
      <p:ext uri="{BB962C8B-B14F-4D97-AF65-F5344CB8AC3E}">
        <p14:creationId xmlns:p14="http://schemas.microsoft.com/office/powerpoint/2010/main" val="2412565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a:t>Ενότητα 14. Δακτυλιοσκώληκες και Συγγενή Τάξα</a:t>
            </a:r>
            <a:endParaRPr lang="en-US"/>
          </a:p>
        </p:txBody>
      </p:sp>
      <p:sp>
        <p:nvSpPr>
          <p:cNvPr id="7" name="Slide Number Placeholder 5"/>
          <p:cNvSpPr>
            <a:spLocks noGrp="1"/>
          </p:cNvSpPr>
          <p:nvPr>
            <p:ph type="sldNum" sz="quarter" idx="15"/>
          </p:nvPr>
        </p:nvSpPr>
        <p:spPr/>
        <p:txBody>
          <a:bodyPr/>
          <a:lstStyle>
            <a:lvl1pPr>
              <a:defRPr/>
            </a:lvl1pPr>
          </a:lstStyle>
          <a:p>
            <a:pPr>
              <a:defRPr/>
            </a:pPr>
            <a:fld id="{D8524E17-2C7D-447F-B70E-F0CE23C0E286}" type="slidenum">
              <a:rPr lang="en-US" altLang="en-US"/>
              <a:pPr>
                <a:defRPr/>
              </a:pPr>
              <a:t>‹#›</a:t>
            </a:fld>
            <a:endParaRPr lang="en-US" altLang="en-US"/>
          </a:p>
        </p:txBody>
      </p:sp>
    </p:spTree>
    <p:extLst>
      <p:ext uri="{BB962C8B-B14F-4D97-AF65-F5344CB8AC3E}">
        <p14:creationId xmlns:p14="http://schemas.microsoft.com/office/powerpoint/2010/main" val="468896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F4D0AEC3-7EBE-4428-B16C-6D90D47F229C}" type="slidenum">
              <a:rPr lang="en-US" altLang="en-US"/>
              <a:pPr>
                <a:defRPr/>
              </a:pPr>
              <a:t>‹#›</a:t>
            </a:fld>
            <a:endParaRPr lang="en-US" altLang="en-US"/>
          </a:p>
        </p:txBody>
      </p:sp>
    </p:spTree>
    <p:extLst>
      <p:ext uri="{BB962C8B-B14F-4D97-AF65-F5344CB8AC3E}">
        <p14:creationId xmlns:p14="http://schemas.microsoft.com/office/powerpoint/2010/main" val="361010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1"/>
          </p:nvPr>
        </p:nvSpPr>
        <p:spPr/>
        <p:txBody>
          <a:bodyPr/>
          <a:lstStyle>
            <a:lvl1pPr>
              <a:defRPr/>
            </a:lvl1pPr>
          </a:lstStyle>
          <a:p>
            <a:pPr>
              <a:defRPr/>
            </a:pPr>
            <a:fld id="{9F30CBAA-C2ED-47DE-AE92-4957029C388F}" type="slidenum">
              <a:rPr lang="en-US" altLang="en-US"/>
              <a:pPr>
                <a:defRPr/>
              </a:pPr>
              <a:t>‹#›</a:t>
            </a:fld>
            <a:endParaRPr lang="en-US" altLang="en-US"/>
          </a:p>
        </p:txBody>
      </p:sp>
    </p:spTree>
    <p:extLst>
      <p:ext uri="{BB962C8B-B14F-4D97-AF65-F5344CB8AC3E}">
        <p14:creationId xmlns:p14="http://schemas.microsoft.com/office/powerpoint/2010/main" val="3703310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5" name="Slide Number Placeholder 5"/>
          <p:cNvSpPr>
            <a:spLocks noGrp="1"/>
          </p:cNvSpPr>
          <p:nvPr>
            <p:ph type="sldNum" sz="quarter" idx="11"/>
          </p:nvPr>
        </p:nvSpPr>
        <p:spPr/>
        <p:txBody>
          <a:bodyPr/>
          <a:lstStyle>
            <a:lvl1pPr>
              <a:defRPr/>
            </a:lvl1pPr>
          </a:lstStyle>
          <a:p>
            <a:pPr>
              <a:defRPr/>
            </a:pPr>
            <a:fld id="{BDA222EE-7480-4EAA-9175-CC437C9978A1}" type="slidenum">
              <a:rPr lang="en-US" altLang="en-US"/>
              <a:pPr>
                <a:defRPr/>
              </a:pPr>
              <a:t>‹#›</a:t>
            </a:fld>
            <a:endParaRPr lang="en-US" altLang="en-US"/>
          </a:p>
        </p:txBody>
      </p:sp>
    </p:spTree>
    <p:extLst>
      <p:ext uri="{BB962C8B-B14F-4D97-AF65-F5344CB8AC3E}">
        <p14:creationId xmlns:p14="http://schemas.microsoft.com/office/powerpoint/2010/main" val="3419492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1133475" y="2235994"/>
            <a:ext cx="3223940" cy="1584325"/>
          </a:xfrm>
        </p:spPr>
        <p:txBody>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932413" y="2235994"/>
            <a:ext cx="3024187" cy="1584325"/>
          </a:xfrm>
        </p:spPr>
        <p:txBody>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2771775" y="4365625"/>
            <a:ext cx="3240088" cy="1584325"/>
          </a:xfrm>
        </p:spPr>
        <p:txBody>
          <a:bodyPr/>
          <a:lstStyle/>
          <a:p>
            <a:pPr lvl="0"/>
            <a:r>
              <a:rPr lang="el-GR" noProof="0" smtClean="0"/>
              <a:t>Κάντε κλικ στο εικονίδιο για να προσθέσετε εικόνα</a:t>
            </a:r>
            <a:endParaRPr lang="el-GR" noProof="0"/>
          </a:p>
        </p:txBody>
      </p:sp>
      <p:sp>
        <p:nvSpPr>
          <p:cNvPr id="12" name="Θέση κειμένου 11"/>
          <p:cNvSpPr>
            <a:spLocks noGrp="1"/>
          </p:cNvSpPr>
          <p:nvPr>
            <p:ph type="body" sz="quarter" idx="15"/>
          </p:nvPr>
        </p:nvSpPr>
        <p:spPr>
          <a:xfrm>
            <a:off x="1557995" y="3946128"/>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3" name="Θέση κειμένου 11"/>
          <p:cNvSpPr>
            <a:spLocks noGrp="1"/>
          </p:cNvSpPr>
          <p:nvPr>
            <p:ph type="body" sz="quarter" idx="16"/>
          </p:nvPr>
        </p:nvSpPr>
        <p:spPr>
          <a:xfrm>
            <a:off x="3204369" y="5950744"/>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14" name="Θέση κειμένου 11"/>
          <p:cNvSpPr>
            <a:spLocks noGrp="1"/>
          </p:cNvSpPr>
          <p:nvPr>
            <p:ph type="body" sz="quarter" idx="17"/>
          </p:nvPr>
        </p:nvSpPr>
        <p:spPr>
          <a:xfrm>
            <a:off x="5257056" y="4025900"/>
            <a:ext cx="2374900" cy="287338"/>
          </a:xfrm>
        </p:spPr>
        <p:txBody>
          <a:bodyPr/>
          <a:lstStyle>
            <a:lvl1pPr>
              <a:defRPr sz="2000"/>
            </a:lvl1pPr>
            <a:lvl2pPr>
              <a:defRPr sz="2000"/>
            </a:lvl2pPr>
            <a:lvl3pPr>
              <a:defRPr sz="2000"/>
            </a:lvl3pPr>
            <a:lvl4pPr>
              <a:defRPr sz="2000"/>
            </a:lvl4pPr>
            <a:lvl5pPr>
              <a:defRPr sz="2000"/>
            </a:lvl5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a:t>Ενότητα 14. Δακτυλιοσκώληκες και Συγγενή Τάξα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1E372FE0-A31C-43D3-B253-C4CF4DFD5BCC}" type="slidenum">
              <a:rPr lang="en-US" altLang="en-US"/>
              <a:pPr>
                <a:defRPr/>
              </a:pPr>
              <a:t>‹#›</a:t>
            </a:fld>
            <a:endParaRPr lang="en-US" altLang="en-US"/>
          </a:p>
        </p:txBody>
      </p:sp>
    </p:spTree>
    <p:extLst>
      <p:ext uri="{BB962C8B-B14F-4D97-AF65-F5344CB8AC3E}">
        <p14:creationId xmlns:p14="http://schemas.microsoft.com/office/powerpoint/2010/main" val="29091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5" name="Slide Number Placeholder 5"/>
          <p:cNvSpPr>
            <a:spLocks noGrp="1"/>
          </p:cNvSpPr>
          <p:nvPr>
            <p:ph type="sldNum" sz="quarter" idx="11"/>
          </p:nvPr>
        </p:nvSpPr>
        <p:spPr/>
        <p:txBody>
          <a:bodyPr/>
          <a:lstStyle>
            <a:lvl1pPr>
              <a:defRPr/>
            </a:lvl1pPr>
          </a:lstStyle>
          <a:p>
            <a:pPr>
              <a:defRPr/>
            </a:pPr>
            <a:fld id="{AA4393F7-8B12-4B4D-8BFA-DB6F997489BF}" type="slidenum">
              <a:rPr lang="en-US" altLang="en-US"/>
              <a:pPr>
                <a:defRPr/>
              </a:pPr>
              <a:t>‹#›</a:t>
            </a:fld>
            <a:endParaRPr lang="en-US" altLang="en-US"/>
          </a:p>
        </p:txBody>
      </p:sp>
    </p:spTree>
    <p:extLst>
      <p:ext uri="{BB962C8B-B14F-4D97-AF65-F5344CB8AC3E}">
        <p14:creationId xmlns:p14="http://schemas.microsoft.com/office/powerpoint/2010/main" val="292768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5" name="Slide Number Placeholder 5"/>
          <p:cNvSpPr>
            <a:spLocks noGrp="1"/>
          </p:cNvSpPr>
          <p:nvPr>
            <p:ph type="sldNum" sz="quarter" idx="11"/>
          </p:nvPr>
        </p:nvSpPr>
        <p:spPr/>
        <p:txBody>
          <a:bodyPr/>
          <a:lstStyle>
            <a:lvl1pPr>
              <a:defRPr/>
            </a:lvl1pPr>
          </a:lstStyle>
          <a:p>
            <a:pPr>
              <a:defRPr/>
            </a:pPr>
            <a:fld id="{6E1FA608-B437-4201-B7D2-BBFD07D2A9C7}" type="slidenum">
              <a:rPr lang="en-US" altLang="en-US"/>
              <a:pPr>
                <a:defRPr/>
              </a:pPr>
              <a:t>‹#›</a:t>
            </a:fld>
            <a:endParaRPr lang="en-US" altLang="en-US"/>
          </a:p>
        </p:txBody>
      </p:sp>
    </p:spTree>
    <p:extLst>
      <p:ext uri="{BB962C8B-B14F-4D97-AF65-F5344CB8AC3E}">
        <p14:creationId xmlns:p14="http://schemas.microsoft.com/office/powerpoint/2010/main" val="7575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1"/>
          </p:nvPr>
        </p:nvSpPr>
        <p:spPr/>
        <p:txBody>
          <a:bodyPr/>
          <a:lstStyle>
            <a:lvl1pPr>
              <a:defRPr/>
            </a:lvl1pPr>
          </a:lstStyle>
          <a:p>
            <a:pPr>
              <a:defRPr/>
            </a:pPr>
            <a:fld id="{BE5B1A6E-622D-4AE9-9708-106FEDBDD808}" type="slidenum">
              <a:rPr lang="en-US" altLang="en-US"/>
              <a:pPr>
                <a:defRPr/>
              </a:pPr>
              <a:t>‹#›</a:t>
            </a:fld>
            <a:endParaRPr lang="en-US" altLang="en-US"/>
          </a:p>
        </p:txBody>
      </p:sp>
    </p:spTree>
    <p:extLst>
      <p:ext uri="{BB962C8B-B14F-4D97-AF65-F5344CB8AC3E}">
        <p14:creationId xmlns:p14="http://schemas.microsoft.com/office/powerpoint/2010/main" val="402713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0" name="Text Placeholder 9"/>
          <p:cNvSpPr>
            <a:spLocks noGrp="1"/>
          </p:cNvSpPr>
          <p:nvPr>
            <p:ph type="body" sz="quarter" idx="12"/>
          </p:nvPr>
        </p:nvSpPr>
        <p:spPr>
          <a:xfrm>
            <a:off x="630238" y="5876925"/>
            <a:ext cx="7886700" cy="312738"/>
          </a:xfrm>
        </p:spPr>
        <p:txBody>
          <a:bodyPr/>
          <a:lstStyle/>
          <a:p>
            <a:pPr lvl="0"/>
            <a:endParaRPr lang="el-GR" dirty="0"/>
          </a:p>
        </p:txBody>
      </p:sp>
      <p:sp>
        <p:nvSpPr>
          <p:cNvPr id="8" name="Footer Placeholder 4"/>
          <p:cNvSpPr>
            <a:spLocks noGrp="1"/>
          </p:cNvSpPr>
          <p:nvPr>
            <p:ph type="ftr" sz="quarter" idx="13"/>
          </p:nvPr>
        </p:nvSpPr>
        <p:spPr/>
        <p:txBody>
          <a:bodyPr/>
          <a:lstStyle>
            <a:lvl1pPr>
              <a:defRPr/>
            </a:lvl1pPr>
          </a:lstStyle>
          <a:p>
            <a:pPr>
              <a:defRPr/>
            </a:pPr>
            <a:r>
              <a:rPr lang="el-GR"/>
              <a:t>Ενότητα 14. Δακτυλιοσκώληκες και Συγγενή Τάξα</a:t>
            </a:r>
            <a:endParaRPr lang="en-US"/>
          </a:p>
        </p:txBody>
      </p:sp>
      <p:sp>
        <p:nvSpPr>
          <p:cNvPr id="9" name="Slide Number Placeholder 5"/>
          <p:cNvSpPr>
            <a:spLocks noGrp="1"/>
          </p:cNvSpPr>
          <p:nvPr>
            <p:ph type="sldNum" sz="quarter" idx="14"/>
          </p:nvPr>
        </p:nvSpPr>
        <p:spPr/>
        <p:txBody>
          <a:bodyPr/>
          <a:lstStyle>
            <a:lvl1pPr>
              <a:defRPr/>
            </a:lvl1pPr>
          </a:lstStyle>
          <a:p>
            <a:pPr>
              <a:defRPr/>
            </a:pPr>
            <a:fld id="{E013FA3F-8AAE-4CE7-B984-B2D07071B640}" type="slidenum">
              <a:rPr lang="en-US" altLang="en-US"/>
              <a:pPr>
                <a:defRPr/>
              </a:pPr>
              <a:t>‹#›</a:t>
            </a:fld>
            <a:endParaRPr lang="en-US" altLang="en-US"/>
          </a:p>
        </p:txBody>
      </p:sp>
    </p:spTree>
    <p:extLst>
      <p:ext uri="{BB962C8B-B14F-4D97-AF65-F5344CB8AC3E}">
        <p14:creationId xmlns:p14="http://schemas.microsoft.com/office/powerpoint/2010/main" val="168700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16"/>
          </p:nvPr>
        </p:nvSpPr>
        <p:spPr/>
        <p:txBody>
          <a:bodyPr/>
          <a:lstStyle>
            <a:lvl1pPr>
              <a:defRPr/>
            </a:lvl1pPr>
          </a:lstStyle>
          <a:p>
            <a:pPr>
              <a:defRPr/>
            </a:pPr>
            <a:fld id="{10980D6F-05B1-4DDC-872F-F9DC80DB8BA3}" type="slidenum">
              <a:rPr lang="en-US" altLang="en-US"/>
              <a:pPr>
                <a:defRPr/>
              </a:pPr>
              <a:t>‹#›</a:t>
            </a:fld>
            <a:endParaRPr lang="en-US" altLang="en-US"/>
          </a:p>
        </p:txBody>
      </p:sp>
    </p:spTree>
    <p:extLst>
      <p:ext uri="{BB962C8B-B14F-4D97-AF65-F5344CB8AC3E}">
        <p14:creationId xmlns:p14="http://schemas.microsoft.com/office/powerpoint/2010/main" val="426798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a:t>Ενότητα 14. Δακτυλιοσκώληκες και Συγγενή Τάξα</a:t>
            </a:r>
            <a:endParaRPr lang="en-US"/>
          </a:p>
        </p:txBody>
      </p:sp>
      <p:sp>
        <p:nvSpPr>
          <p:cNvPr id="5" name="Slide Number Placeholder 5"/>
          <p:cNvSpPr>
            <a:spLocks noGrp="1"/>
          </p:cNvSpPr>
          <p:nvPr>
            <p:ph type="sldNum" sz="quarter" idx="14"/>
          </p:nvPr>
        </p:nvSpPr>
        <p:spPr/>
        <p:txBody>
          <a:bodyPr/>
          <a:lstStyle>
            <a:lvl1pPr>
              <a:defRPr/>
            </a:lvl1pPr>
          </a:lstStyle>
          <a:p>
            <a:pPr>
              <a:defRPr/>
            </a:pPr>
            <a:fld id="{F0E3ED94-2BFA-4D16-A6CE-58E019DA964D}" type="slidenum">
              <a:rPr lang="en-US" altLang="en-US"/>
              <a:pPr>
                <a:defRPr/>
              </a:pPr>
              <a:t>‹#›</a:t>
            </a:fld>
            <a:endParaRPr lang="en-US" altLang="en-US"/>
          </a:p>
        </p:txBody>
      </p:sp>
    </p:spTree>
    <p:extLst>
      <p:ext uri="{BB962C8B-B14F-4D97-AF65-F5344CB8AC3E}">
        <p14:creationId xmlns:p14="http://schemas.microsoft.com/office/powerpoint/2010/main" val="16196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t>Ενότητα 14. Δακτυλιοσκώληκες και Συγγενή Τάξα</a:t>
            </a:r>
            <a:endParaRPr lang="en-US"/>
          </a:p>
        </p:txBody>
      </p:sp>
      <p:sp>
        <p:nvSpPr>
          <p:cNvPr id="7" name="Slide Number Placeholder 5"/>
          <p:cNvSpPr>
            <a:spLocks noGrp="1"/>
          </p:cNvSpPr>
          <p:nvPr>
            <p:ph type="sldNum" sz="quarter" idx="15"/>
          </p:nvPr>
        </p:nvSpPr>
        <p:spPr/>
        <p:txBody>
          <a:bodyPr/>
          <a:lstStyle>
            <a:lvl1pPr>
              <a:defRPr/>
            </a:lvl1pPr>
          </a:lstStyle>
          <a:p>
            <a:pPr>
              <a:defRPr/>
            </a:pPr>
            <a:fld id="{188AC16D-7B9B-430F-ACBF-9F21D3CA4E11}" type="slidenum">
              <a:rPr lang="en-US" altLang="en-US"/>
              <a:pPr>
                <a:defRPr/>
              </a:pPr>
              <a:t>‹#›</a:t>
            </a:fld>
            <a:endParaRPr lang="en-US" altLang="en-US"/>
          </a:p>
        </p:txBody>
      </p:sp>
    </p:spTree>
    <p:extLst>
      <p:ext uri="{BB962C8B-B14F-4D97-AF65-F5344CB8AC3E}">
        <p14:creationId xmlns:p14="http://schemas.microsoft.com/office/powerpoint/2010/main" val="165949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defRPr>
            </a:lvl1pPr>
          </a:lstStyle>
          <a:p>
            <a:pPr>
              <a:defRPr/>
            </a:pPr>
            <a:r>
              <a:rPr lang="el-GR"/>
              <a:t>Ενότητα 14. Δακτυλιοσκώληκες και Συγγενή Τάξα</a:t>
            </a:r>
            <a:endParaRPr 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defRPr>
            </a:lvl1pPr>
          </a:lstStyle>
          <a:p>
            <a:pPr>
              <a:defRPr/>
            </a:pPr>
            <a:fld id="{58B20B9B-CF7C-4B92-B6BC-FFF094C6B777}" type="slidenum">
              <a:rPr lang="en-US" altLang="en-US"/>
              <a:pPr>
                <a:defRPr/>
              </a:pPr>
              <a:t>‹#›</a:t>
            </a:fld>
            <a:endParaRPr lang="en-US" altLang="en-US"/>
          </a:p>
        </p:txBody>
      </p:sp>
      <p:pic>
        <p:nvPicPr>
          <p:cNvPr id="1030" name="Picture 6" descr="Λογότυπο Εθνικόν και Καποδιστριακόν Πανεπιστήμιον Αθηνών"/>
          <p:cNvPicPr>
            <a:picLocks noChangeAspect="1"/>
          </p:cNvPicPr>
          <p:nvPr/>
        </p:nvPicPr>
        <p:blipFill>
          <a:blip r:embed="rId30">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9"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42.jpg"/><Relationship Id="rId4" Type="http://schemas.openxmlformats.org/officeDocument/2006/relationships/image" Target="../media/image4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2006600"/>
            <a:ext cx="7772400" cy="947738"/>
          </a:xfrm>
        </p:spPr>
        <p:txBody>
          <a:bodyPr/>
          <a:lstStyle/>
          <a:p>
            <a:pPr eaLnBrk="1" hangingPunct="1"/>
            <a:r>
              <a:rPr lang="el-GR" altLang="el-GR" smtClean="0">
                <a:solidFill>
                  <a:srgbClr val="0070C0"/>
                </a:solidFill>
              </a:rPr>
              <a:t>Ζωολογία Ι</a:t>
            </a:r>
          </a:p>
        </p:txBody>
      </p:sp>
      <p:sp>
        <p:nvSpPr>
          <p:cNvPr id="4099" name="Υπότιτλος 2"/>
          <p:cNvSpPr>
            <a:spLocks noGrp="1"/>
          </p:cNvSpPr>
          <p:nvPr>
            <p:ph type="body" sz="quarter" idx="10"/>
          </p:nvPr>
        </p:nvSpPr>
        <p:spPr>
          <a:xfrm>
            <a:off x="684213" y="3384550"/>
            <a:ext cx="8208962" cy="1752600"/>
          </a:xfrm>
        </p:spPr>
        <p:txBody>
          <a:bodyPr/>
          <a:lstStyle/>
          <a:p>
            <a:pPr algn="l" eaLnBrk="1" hangingPunct="1"/>
            <a:r>
              <a:rPr lang="el-GR" altLang="el-GR" b="1" dirty="0" smtClean="0">
                <a:solidFill>
                  <a:srgbClr val="0070C0"/>
                </a:solidFill>
              </a:rPr>
              <a:t>Ενότητα </a:t>
            </a:r>
            <a:r>
              <a:rPr lang="en-US" altLang="el-GR" b="1" dirty="0" smtClean="0">
                <a:solidFill>
                  <a:srgbClr val="0070C0"/>
                </a:solidFill>
              </a:rPr>
              <a:t>1</a:t>
            </a:r>
            <a:r>
              <a:rPr lang="el-GR" altLang="el-GR" b="1" dirty="0" smtClean="0">
                <a:solidFill>
                  <a:srgbClr val="0070C0"/>
                </a:solidFill>
              </a:rPr>
              <a:t>4</a:t>
            </a:r>
            <a:r>
              <a:rPr lang="el-GR" altLang="el-GR" dirty="0" smtClean="0">
                <a:solidFill>
                  <a:srgbClr val="0070C0"/>
                </a:solidFill>
              </a:rPr>
              <a:t>:</a:t>
            </a:r>
            <a:r>
              <a:rPr lang="en-US" altLang="el-GR" dirty="0" smtClean="0">
                <a:solidFill>
                  <a:srgbClr val="5075BC"/>
                </a:solidFill>
              </a:rPr>
              <a:t> </a:t>
            </a:r>
            <a:r>
              <a:rPr lang="el-GR" altLang="el-GR" dirty="0" err="1" smtClean="0"/>
              <a:t>Δακτυλιοσκώληκες</a:t>
            </a:r>
            <a:r>
              <a:rPr lang="el-GR" altLang="el-GR" dirty="0" smtClean="0"/>
              <a:t> και Συγγενή </a:t>
            </a:r>
            <a:r>
              <a:rPr lang="el-GR" altLang="el-GR" dirty="0" err="1" smtClean="0"/>
              <a:t>Τάξα</a:t>
            </a:r>
            <a:endParaRPr lang="el-GR" altLang="el-GR" dirty="0" smtClean="0"/>
          </a:p>
          <a:p>
            <a:pPr eaLnBrk="1" hangingPunct="1"/>
            <a:endParaRPr lang="en-US" altLang="el-GR" dirty="0" smtClean="0"/>
          </a:p>
          <a:p>
            <a:pPr eaLnBrk="1" hangingPunct="1"/>
            <a:r>
              <a:rPr lang="el-GR" altLang="el-GR" dirty="0" smtClean="0"/>
              <a:t>Σκαρλάτος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l-GR"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r>
              <a:rPr lang="el-GR" altLang="el-GR" dirty="0" smtClean="0"/>
              <a:t>Φύλο: </a:t>
            </a:r>
            <a:r>
              <a:rPr lang="el-GR" altLang="el-GR" dirty="0" err="1" smtClean="0"/>
              <a:t>Σιπούνκουλα</a:t>
            </a:r>
            <a:r>
              <a:rPr lang="en-US" altLang="el-GR" dirty="0" smtClean="0"/>
              <a:t> 5/7</a:t>
            </a:r>
          </a:p>
        </p:txBody>
      </p:sp>
      <p:pic>
        <p:nvPicPr>
          <p:cNvPr id="1945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1350" y="1557338"/>
            <a:ext cx="7886700" cy="4608512"/>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95946D1-6E9D-4BF4-8DEA-CA6865ACBA59}" type="slidenum">
              <a:rPr lang="en-US" altLang="en-US" smtClean="0"/>
              <a:pPr>
                <a:defRPr/>
              </a:pPr>
              <a:t>10</a:t>
            </a:fld>
            <a:endParaRPr lang="en-US" altLang="en-US"/>
          </a:p>
        </p:txBody>
      </p:sp>
      <p:sp>
        <p:nvSpPr>
          <p:cNvPr id="6" name="TextBox 5"/>
          <p:cNvSpPr txBox="1"/>
          <p:nvPr/>
        </p:nvSpPr>
        <p:spPr>
          <a:xfrm>
            <a:off x="4287838" y="5889625"/>
            <a:ext cx="263525" cy="276225"/>
          </a:xfrm>
          <a:prstGeom prst="rect">
            <a:avLst/>
          </a:prstGeom>
          <a:noFill/>
        </p:spPr>
        <p:txBody>
          <a:bodyPr wrap="none">
            <a:spAutoFit/>
          </a:bodyPr>
          <a:lstStyle/>
          <a:p>
            <a:pPr>
              <a:defRPr/>
            </a:pPr>
            <a:r>
              <a:rPr lang="en-US" sz="1200" b="1" dirty="0">
                <a:latin typeface="+mj-lt"/>
              </a:rPr>
              <a:t>7</a:t>
            </a:r>
          </a:p>
        </p:txBody>
      </p:sp>
      <p:sp>
        <p:nvSpPr>
          <p:cNvPr id="7" name="TextBox 6"/>
          <p:cNvSpPr txBox="1"/>
          <p:nvPr/>
        </p:nvSpPr>
        <p:spPr>
          <a:xfrm>
            <a:off x="8175625" y="5873750"/>
            <a:ext cx="261938" cy="276225"/>
          </a:xfrm>
          <a:prstGeom prst="rect">
            <a:avLst/>
          </a:prstGeom>
          <a:noFill/>
        </p:spPr>
        <p:txBody>
          <a:bodyPr wrap="none">
            <a:spAutoFit/>
          </a:bodyPr>
          <a:lstStyle/>
          <a:p>
            <a:pPr>
              <a:defRPr/>
            </a:pPr>
            <a:r>
              <a:rPr lang="en-US" sz="1200" b="1" dirty="0">
                <a:latin typeface="+mj-lt"/>
              </a:rPr>
              <a:t>8</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r>
              <a:rPr lang="el-GR" altLang="el-GR" dirty="0" smtClean="0"/>
              <a:t>Φύλο: </a:t>
            </a:r>
            <a:r>
              <a:rPr lang="el-GR" altLang="el-GR" dirty="0" err="1" smtClean="0"/>
              <a:t>Σιπούνκουλα</a:t>
            </a:r>
            <a:r>
              <a:rPr lang="en-US" altLang="el-GR" dirty="0" smtClean="0"/>
              <a:t> 6/7</a:t>
            </a:r>
          </a:p>
        </p:txBody>
      </p:sp>
      <p:sp>
        <p:nvSpPr>
          <p:cNvPr id="21507" name="Θέση περιεχομένου 2"/>
          <p:cNvSpPr>
            <a:spLocks noGrp="1"/>
          </p:cNvSpPr>
          <p:nvPr>
            <p:ph idx="1"/>
          </p:nvPr>
        </p:nvSpPr>
        <p:spPr>
          <a:xfrm>
            <a:off x="412750" y="1484313"/>
            <a:ext cx="8262938" cy="4681537"/>
          </a:xfrm>
        </p:spPr>
        <p:txBody>
          <a:bodyPr/>
          <a:lstStyle/>
          <a:p>
            <a:pPr marL="0" indent="0">
              <a:buFont typeface="Arial" panose="020B0604020202020204" pitchFamily="34" charset="0"/>
              <a:buNone/>
            </a:pPr>
            <a:r>
              <a:rPr lang="el-GR" altLang="el-GR" sz="2600" b="1" dirty="0" smtClean="0"/>
              <a:t>Φυλογένεση</a:t>
            </a:r>
          </a:p>
          <a:p>
            <a:pPr eaLnBrk="1" hangingPunct="1">
              <a:lnSpc>
                <a:spcPct val="100000"/>
              </a:lnSpc>
              <a:spcBef>
                <a:spcPts val="600"/>
              </a:spcBef>
            </a:pPr>
            <a:r>
              <a:rPr lang="el-GR" altLang="en-US" sz="2400" dirty="0" smtClean="0">
                <a:cs typeface="Times New Roman" panose="02020603050405020304" pitchFamily="18" charset="0"/>
              </a:rPr>
              <a:t>Τα </a:t>
            </a:r>
            <a:r>
              <a:rPr lang="el-GR" altLang="en-US" sz="2400" dirty="0" err="1" smtClean="0">
                <a:cs typeface="Times New Roman" panose="02020603050405020304" pitchFamily="18" charset="0"/>
              </a:rPr>
              <a:t>Σιπούνκουλα</a:t>
            </a:r>
            <a:r>
              <a:rPr lang="el-GR" altLang="en-US" sz="2400" dirty="0" smtClean="0">
                <a:cs typeface="Times New Roman" panose="02020603050405020304" pitchFamily="18" charset="0"/>
              </a:rPr>
              <a:t> θεωρούνται ότι είναι συγγενή των </a:t>
            </a:r>
            <a:r>
              <a:rPr lang="el-GR" altLang="en-US" sz="2400" dirty="0" err="1" smtClean="0">
                <a:cs typeface="Times New Roman" panose="02020603050405020304" pitchFamily="18" charset="0"/>
              </a:rPr>
              <a:t>Δακτυλιοσκωλήκων</a:t>
            </a:r>
            <a:r>
              <a:rPr lang="el-GR" altLang="en-US" sz="2400" dirty="0" smtClean="0">
                <a:cs typeface="Times New Roman" panose="02020603050405020304" pitchFamily="18" charset="0"/>
              </a:rPr>
              <a:t>, αν και κάποιοι ερευνητές τα κατατάσσουν μέσα στο φύλο αυτό. </a:t>
            </a:r>
          </a:p>
          <a:p>
            <a:pPr eaLnBrk="1" hangingPunct="1">
              <a:lnSpc>
                <a:spcPct val="100000"/>
              </a:lnSpc>
              <a:spcBef>
                <a:spcPts val="600"/>
              </a:spcBef>
            </a:pPr>
            <a:r>
              <a:rPr lang="el-GR" altLang="en-US" sz="2400" dirty="0" smtClean="0">
                <a:cs typeface="Times New Roman" panose="02020603050405020304" pitchFamily="18" charset="0"/>
              </a:rPr>
              <a:t>Άλλοι θεωρούν ότι είναι πιο συγγενή στα Μαλάκια, αν και δεν μοιάζουν με αυτά. </a:t>
            </a:r>
          </a:p>
          <a:p>
            <a:pPr eaLnBrk="1" hangingPunct="1">
              <a:lnSpc>
                <a:spcPct val="100000"/>
              </a:lnSpc>
              <a:spcBef>
                <a:spcPts val="600"/>
              </a:spcBef>
            </a:pPr>
            <a:r>
              <a:rPr lang="el-GR" altLang="en-US" sz="2400" dirty="0" smtClean="0">
                <a:cs typeface="Times New Roman" panose="02020603050405020304" pitchFamily="18" charset="0"/>
              </a:rPr>
              <a:t>Το σίγουρο είναι ότι ανήκουν στην ομάδα των </a:t>
            </a:r>
            <a:r>
              <a:rPr lang="el-GR" altLang="en-US" sz="2400" dirty="0" err="1" smtClean="0">
                <a:cs typeface="Times New Roman" panose="02020603050405020304" pitchFamily="18" charset="0"/>
              </a:rPr>
              <a:t>Λοφοτροχόζωων</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b="1" dirty="0" smtClean="0">
                <a:cs typeface="Times New Roman" panose="02020603050405020304" pitchFamily="18" charset="0"/>
              </a:rPr>
              <a:t>Μια πρόσφατη έρευνα δείχνει ότι βρίσκονται στη βάση του φυλογενετικού δένδρου των </a:t>
            </a:r>
            <a:r>
              <a:rPr lang="el-GR" altLang="en-US" sz="2400" b="1" dirty="0" err="1" smtClean="0">
                <a:cs typeface="Times New Roman" panose="02020603050405020304" pitchFamily="18" charset="0"/>
              </a:rPr>
              <a:t>Δακτυλιοσκωλήκων</a:t>
            </a:r>
            <a:r>
              <a:rPr lang="el-GR" altLang="en-US" sz="2400" b="1" dirty="0" smtClean="0">
                <a:cs typeface="Times New Roman" panose="02020603050405020304" pitchFamily="18" charset="0"/>
              </a:rPr>
              <a:t>.</a:t>
            </a:r>
          </a:p>
          <a:p>
            <a:pPr marL="0" indent="0" eaLnBrk="1" hangingPunct="1">
              <a:lnSpc>
                <a:spcPct val="100000"/>
              </a:lnSpc>
              <a:spcBef>
                <a:spcPts val="1800"/>
              </a:spcBef>
              <a:buFont typeface="Arial" panose="020B0604020202020204" pitchFamily="34" charset="0"/>
              <a:buNone/>
            </a:pPr>
            <a:r>
              <a:rPr lang="el-GR" altLang="en-US" sz="1600" b="1" dirty="0" smtClean="0">
                <a:cs typeface="Times New Roman" panose="02020603050405020304" pitchFamily="18" charset="0"/>
              </a:rPr>
              <a:t>Δείτε: </a:t>
            </a:r>
            <a:r>
              <a:rPr lang="en-US" altLang="en-US" sz="1600" dirty="0" smtClean="0">
                <a:cs typeface="Times New Roman" panose="02020603050405020304" pitchFamily="18" charset="0"/>
              </a:rPr>
              <a:t>Struck, T. H. et al. (2011) </a:t>
            </a:r>
            <a:r>
              <a:rPr lang="en-US" altLang="en-US" sz="1600" dirty="0" err="1" smtClean="0">
                <a:cs typeface="Times New Roman" panose="02020603050405020304" pitchFamily="18" charset="0"/>
              </a:rPr>
              <a:t>Phylogenomic</a:t>
            </a:r>
            <a:r>
              <a:rPr lang="en-US" altLang="en-US" sz="1600" dirty="0" smtClean="0">
                <a:cs typeface="Times New Roman" panose="02020603050405020304" pitchFamily="18" charset="0"/>
              </a:rPr>
              <a:t> analyses unravel annelid evolution Nature,</a:t>
            </a:r>
            <a:r>
              <a:rPr lang="el-GR" altLang="en-US" sz="1600" dirty="0" smtClean="0">
                <a:cs typeface="Times New Roman" panose="02020603050405020304" pitchFamily="18" charset="0"/>
              </a:rPr>
              <a:t>          </a:t>
            </a:r>
            <a:r>
              <a:rPr lang="en-US" altLang="en-US" sz="1600" dirty="0" smtClean="0">
                <a:cs typeface="Times New Roman" panose="02020603050405020304" pitchFamily="18" charset="0"/>
              </a:rPr>
              <a:t>471, 95-98.</a:t>
            </a:r>
            <a:endParaRPr lang="el-GR" altLang="en-US" sz="1600" dirty="0" smtClean="0">
              <a:cs typeface="Times New Roman" panose="02020603050405020304" pitchFamily="18" charset="0"/>
            </a:endParaRP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E63D27E-33D6-417D-98FD-6133D257AF30}" type="slidenum">
              <a:rPr lang="en-US" altLang="en-US" smtClean="0"/>
              <a:pPr>
                <a:defRPr/>
              </a:pPr>
              <a:t>11</a:t>
            </a:fld>
            <a:endParaRPr lang="en-US"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a:xfrm>
            <a:off x="0" y="457200"/>
            <a:ext cx="3851275" cy="1600200"/>
          </a:xfrm>
        </p:spPr>
        <p:txBody>
          <a:bodyPr/>
          <a:lstStyle/>
          <a:p>
            <a:r>
              <a:rPr lang="el-GR" altLang="el-GR" sz="4000" dirty="0" smtClean="0"/>
              <a:t>Φύλο: </a:t>
            </a:r>
            <a:r>
              <a:rPr lang="el-GR" altLang="el-GR" sz="4000" dirty="0" err="1" smtClean="0"/>
              <a:t>Σιπούνκουλα</a:t>
            </a:r>
            <a:r>
              <a:rPr lang="en-US" altLang="el-GR" sz="4000" dirty="0" smtClean="0"/>
              <a:t/>
            </a:r>
            <a:br>
              <a:rPr lang="en-US" altLang="el-GR" sz="4000" dirty="0" smtClean="0"/>
            </a:br>
            <a:r>
              <a:rPr lang="en-US" altLang="el-GR" sz="4000" dirty="0" smtClean="0"/>
              <a:t>7/7</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51275" y="23813"/>
            <a:ext cx="4824413" cy="6302375"/>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C6F8786-EB17-4E9F-898C-6F2E8D49087A}" type="slidenum">
              <a:rPr lang="en-US" altLang="en-US" smtClean="0"/>
              <a:pPr>
                <a:defRPr/>
              </a:pPr>
              <a:t>12</a:t>
            </a:fld>
            <a:endParaRPr lang="en-US" altLang="en-US"/>
          </a:p>
        </p:txBody>
      </p:sp>
      <p:sp>
        <p:nvSpPr>
          <p:cNvPr id="7" name="TextBox 6"/>
          <p:cNvSpPr txBox="1"/>
          <p:nvPr/>
        </p:nvSpPr>
        <p:spPr>
          <a:xfrm>
            <a:off x="8340725" y="5868988"/>
            <a:ext cx="263525" cy="276225"/>
          </a:xfrm>
          <a:prstGeom prst="rect">
            <a:avLst/>
          </a:prstGeom>
          <a:noFill/>
        </p:spPr>
        <p:txBody>
          <a:bodyPr wrap="none">
            <a:spAutoFit/>
          </a:bodyPr>
          <a:lstStyle/>
          <a:p>
            <a:pPr>
              <a:defRPr/>
            </a:pPr>
            <a:r>
              <a:rPr lang="en-US" sz="1200" b="1" dirty="0">
                <a:latin typeface="+mj-lt"/>
              </a:rPr>
              <a:t>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r>
              <a:rPr lang="el-GR" altLang="el-GR" sz="4000" dirty="0" smtClean="0"/>
              <a:t>Φύλο </a:t>
            </a:r>
            <a:r>
              <a:rPr lang="el-GR" altLang="el-GR" sz="4000" dirty="0" err="1" smtClean="0"/>
              <a:t>Εχίουρα</a:t>
            </a:r>
            <a:r>
              <a:rPr lang="el-GR" altLang="el-GR" sz="4000" dirty="0" smtClean="0"/>
              <a:t> (</a:t>
            </a:r>
            <a:r>
              <a:rPr lang="en-US" altLang="el-GR" sz="4000" dirty="0" err="1" smtClean="0"/>
              <a:t>Eschiura</a:t>
            </a:r>
            <a:r>
              <a:rPr lang="en-US" altLang="el-GR" sz="4000" dirty="0" smtClean="0"/>
              <a:t>) 1/8</a:t>
            </a:r>
          </a:p>
        </p:txBody>
      </p:sp>
      <p:sp>
        <p:nvSpPr>
          <p:cNvPr id="24579" name="Content Placeholder 2"/>
          <p:cNvSpPr>
            <a:spLocks noGrp="1"/>
          </p:cNvSpPr>
          <p:nvPr>
            <p:ph idx="1"/>
          </p:nvPr>
        </p:nvSpPr>
        <p:spPr/>
        <p:txBody>
          <a:bodyPr/>
          <a:lstStyle/>
          <a:p>
            <a:pPr eaLnBrk="1" hangingPunct="1">
              <a:lnSpc>
                <a:spcPct val="100000"/>
              </a:lnSpc>
              <a:spcBef>
                <a:spcPct val="0"/>
              </a:spcBef>
              <a:buFontTx/>
              <a:buNone/>
            </a:pPr>
            <a:r>
              <a:rPr lang="el-GR" altLang="en-US" sz="2200" dirty="0" smtClean="0">
                <a:cs typeface="Times New Roman" panose="02020603050405020304" pitchFamily="18" charset="0"/>
              </a:rPr>
              <a:t>Ταξινόμηση: </a:t>
            </a:r>
            <a:r>
              <a:rPr lang="en-US" altLang="en-US" sz="2200" dirty="0" smtClean="0">
                <a:cs typeface="Times New Roman" panose="02020603050405020304" pitchFamily="18" charset="0"/>
              </a:rPr>
              <a:t>     </a:t>
            </a:r>
            <a:r>
              <a:rPr lang="el-GR" altLang="en-US" sz="2200" dirty="0" smtClean="0">
                <a:cs typeface="Times New Roman" panose="02020603050405020304" pitchFamily="18" charset="0"/>
              </a:rPr>
              <a:t>Φύλο</a:t>
            </a:r>
            <a:r>
              <a:rPr lang="en-GB" altLang="en-US" sz="2200" dirty="0" smtClean="0">
                <a:cs typeface="Times New Roman" panose="02020603050405020304" pitchFamily="18" charset="0"/>
              </a:rPr>
              <a:t>:</a:t>
            </a:r>
            <a:r>
              <a:rPr lang="el-GR" altLang="en-US" sz="2200" dirty="0" smtClean="0">
                <a:cs typeface="Times New Roman" panose="02020603050405020304" pitchFamily="18" charset="0"/>
              </a:rPr>
              <a:t> </a:t>
            </a:r>
            <a:r>
              <a:rPr lang="el-GR" altLang="en-US" sz="2200" b="1" dirty="0" err="1" smtClean="0">
                <a:cs typeface="Times New Roman" panose="02020603050405020304" pitchFamily="18" charset="0"/>
              </a:rPr>
              <a:t>Εχίουρα</a:t>
            </a:r>
            <a:endParaRPr lang="el-GR" altLang="en-US" sz="2200" b="1" dirty="0" smtClean="0">
              <a:cs typeface="Times New Roman" panose="02020603050405020304" pitchFamily="18" charset="0"/>
            </a:endParaRPr>
          </a:p>
          <a:p>
            <a:pPr eaLnBrk="1" hangingPunct="1">
              <a:lnSpc>
                <a:spcPct val="100000"/>
              </a:lnSpc>
              <a:spcBef>
                <a:spcPct val="0"/>
              </a:spcBef>
              <a:buFontTx/>
              <a:buNone/>
            </a:pPr>
            <a:r>
              <a:rPr lang="el-GR" altLang="en-US" sz="2200" dirty="0" smtClean="0">
                <a:cs typeface="Times New Roman" panose="02020603050405020304" pitchFamily="18" charset="0"/>
              </a:rPr>
              <a:t>			Τάξεις: </a:t>
            </a:r>
            <a:r>
              <a:rPr lang="el-GR" altLang="en-US" sz="2200" b="1" dirty="0" smtClean="0">
                <a:cs typeface="Times New Roman" panose="02020603050405020304" pitchFamily="18" charset="0"/>
              </a:rPr>
              <a:t>2</a:t>
            </a:r>
            <a:endParaRPr lang="en-US" altLang="en-US" sz="2200" b="1" dirty="0" smtClean="0">
              <a:cs typeface="Times New Roman" panose="02020603050405020304" pitchFamily="18" charset="0"/>
            </a:endParaRPr>
          </a:p>
          <a:p>
            <a:pPr eaLnBrk="1" hangingPunct="1">
              <a:lnSpc>
                <a:spcPct val="100000"/>
              </a:lnSpc>
              <a:spcBef>
                <a:spcPct val="0"/>
              </a:spcBef>
              <a:buFontTx/>
              <a:buNone/>
            </a:pPr>
            <a:endParaRPr lang="el-GR" altLang="en-US" sz="2200" b="1" dirty="0" smtClean="0">
              <a:cs typeface="Times New Roman" panose="02020603050405020304" pitchFamily="18" charset="0"/>
            </a:endParaRPr>
          </a:p>
          <a:p>
            <a:pPr eaLnBrk="1" hangingPunct="1">
              <a:lnSpc>
                <a:spcPct val="100000"/>
              </a:lnSpc>
              <a:spcBef>
                <a:spcPts val="600"/>
              </a:spcBef>
            </a:pPr>
            <a:r>
              <a:rPr lang="el-GR" altLang="en-US" sz="2200" dirty="0" smtClean="0">
                <a:cs typeface="Times New Roman" panose="02020603050405020304" pitchFamily="18" charset="0"/>
              </a:rPr>
              <a:t>Το φύλο περιλαμβάνει ≈</a:t>
            </a:r>
            <a:r>
              <a:rPr lang="el-GR" altLang="en-US" sz="2200" b="1" dirty="0" smtClean="0">
                <a:cs typeface="Times New Roman" panose="02020603050405020304" pitchFamily="18" charset="0"/>
              </a:rPr>
              <a:t>140 είδη μικρών (0. - 50 </a:t>
            </a:r>
            <a:r>
              <a:rPr lang="en-GB" altLang="en-US" sz="2200" b="1" dirty="0" smtClean="0">
                <a:cs typeface="Times New Roman" panose="02020603050405020304" pitchFamily="18" charset="0"/>
              </a:rPr>
              <a:t>cm) </a:t>
            </a:r>
            <a:r>
              <a:rPr lang="el-GR" altLang="en-US" sz="2200" b="1" dirty="0" smtClean="0">
                <a:cs typeface="Times New Roman" panose="02020603050405020304" pitchFamily="18" charset="0"/>
              </a:rPr>
              <a:t>σκωλήκων </a:t>
            </a:r>
            <a:r>
              <a:rPr lang="el-GR" altLang="en-US" sz="2200" dirty="0" smtClean="0">
                <a:cs typeface="Times New Roman" panose="02020603050405020304" pitchFamily="18" charset="0"/>
              </a:rPr>
              <a:t>που </a:t>
            </a:r>
            <a:r>
              <a:rPr lang="el-GR" altLang="en-US" sz="2200" dirty="0" err="1" smtClean="0">
                <a:cs typeface="Times New Roman" panose="02020603050405020304" pitchFamily="18" charset="0"/>
              </a:rPr>
              <a:t>ζούν</a:t>
            </a:r>
            <a:r>
              <a:rPr lang="el-GR" altLang="en-US" sz="2200" dirty="0" smtClean="0">
                <a:cs typeface="Times New Roman" panose="02020603050405020304" pitchFamily="18" charset="0"/>
              </a:rPr>
              <a:t> στο </a:t>
            </a:r>
            <a:r>
              <a:rPr lang="el-GR" altLang="en-US" sz="2200" b="1" dirty="0" smtClean="0">
                <a:cs typeface="Times New Roman" panose="02020603050405020304" pitchFamily="18" charset="0"/>
              </a:rPr>
              <a:t>θαλάσσιο περιβάλλον</a:t>
            </a:r>
            <a:r>
              <a:rPr lang="en-GB" altLang="en-US" sz="2200" b="1" dirty="0" smtClean="0">
                <a:cs typeface="Times New Roman" panose="02020603050405020304" pitchFamily="18" charset="0"/>
              </a:rPr>
              <a:t> </a:t>
            </a:r>
            <a:r>
              <a:rPr lang="el-GR" altLang="en-US" sz="2200" dirty="0" smtClean="0">
                <a:cs typeface="Times New Roman" panose="02020603050405020304" pitchFamily="18" charset="0"/>
              </a:rPr>
              <a:t>ακόμα και σε μεγάλο βάθος. </a:t>
            </a:r>
            <a:r>
              <a:rPr lang="el-GR" altLang="en-US" sz="2200" b="1" dirty="0" smtClean="0">
                <a:cs typeface="Times New Roman" panose="02020603050405020304" pitchFamily="18" charset="0"/>
              </a:rPr>
              <a:t>Διαβιούν</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μέσα  στη λάσπη ή στην άμμο </a:t>
            </a:r>
            <a:r>
              <a:rPr lang="el-GR" altLang="en-US" sz="2200" dirty="0" smtClean="0">
                <a:cs typeface="Times New Roman" panose="02020603050405020304" pitchFamily="18" charset="0"/>
              </a:rPr>
              <a:t>ή σε όστρακα Γαστερόποδων ή σε σχισμές βράχων. Το σώμα τους είναι κυλινδρικό και </a:t>
            </a:r>
            <a:r>
              <a:rPr lang="el-GR" altLang="en-US" sz="2200" b="1" dirty="0" smtClean="0">
                <a:cs typeface="Times New Roman" panose="02020603050405020304" pitchFamily="18" charset="0"/>
              </a:rPr>
              <a:t>φέρει στο πρόσθιο τμήμα του μια πεπλατυσμένη, εκτατή προβοσκίδα που δεν μπορεί να αποσυρθεί στον κορμό. </a:t>
            </a:r>
            <a:r>
              <a:rPr lang="el-GR" altLang="en-US" sz="2200" dirty="0" smtClean="0">
                <a:cs typeface="Times New Roman" panose="02020603050405020304" pitchFamily="18" charset="0"/>
              </a:rPr>
              <a:t>Η προβοσκίδα φέρει αύλακα που οδηγεί στο στόμα. Σε μερικά είδη το σχήμα της προβοσκίδας μοιάζει με κουτάλι (</a:t>
            </a:r>
            <a:r>
              <a:rPr lang="en-GB" altLang="en-US" sz="2200" dirty="0" smtClean="0">
                <a:cs typeface="Times New Roman" panose="02020603050405020304" pitchFamily="18" charset="0"/>
              </a:rPr>
              <a:t>spoon worms)</a:t>
            </a:r>
            <a:r>
              <a:rPr lang="el-GR" altLang="en-US" sz="2200" dirty="0" smtClean="0">
                <a:cs typeface="Times New Roman" panose="02020603050405020304" pitchFamily="18" charset="0"/>
              </a:rPr>
              <a:t>.</a:t>
            </a:r>
            <a:endParaRPr lang="en-GB" altLang="en-US" sz="2200" dirty="0" smtClean="0">
              <a:cs typeface="Times New Roman" panose="02020603050405020304" pitchFamily="18" charset="0"/>
            </a:endParaRPr>
          </a:p>
          <a:p>
            <a:endParaRPr lang="el-GR" altLang="en-US" sz="22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88CEFFF-238B-4910-8CA5-5F29367AEB8B}" type="slidenum">
              <a:rPr lang="en-US" altLang="en-US" smtClean="0"/>
              <a:pPr>
                <a:defRPr/>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r>
              <a:rPr lang="el-GR" altLang="el-GR" dirty="0" smtClean="0"/>
              <a:t>Φύλο </a:t>
            </a:r>
            <a:r>
              <a:rPr lang="el-GR" altLang="el-GR" dirty="0" err="1" smtClean="0"/>
              <a:t>Εχίουρα</a:t>
            </a:r>
            <a:r>
              <a:rPr lang="el-GR" altLang="el-GR" dirty="0" smtClean="0"/>
              <a:t> (</a:t>
            </a:r>
            <a:r>
              <a:rPr lang="en-US" altLang="el-GR" dirty="0" err="1" smtClean="0"/>
              <a:t>Eschiura</a:t>
            </a:r>
            <a:r>
              <a:rPr lang="en-US" altLang="el-GR" dirty="0" smtClean="0"/>
              <a:t>) 2/8</a:t>
            </a:r>
          </a:p>
        </p:txBody>
      </p:sp>
      <p:sp>
        <p:nvSpPr>
          <p:cNvPr id="4" name="Θέση υποσέλιδου 3"/>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9"/>
          </p:nvPr>
        </p:nvSpPr>
        <p:spPr/>
        <p:txBody>
          <a:bodyPr/>
          <a:lstStyle/>
          <a:p>
            <a:pPr>
              <a:defRPr/>
            </a:pPr>
            <a:fld id="{889A3177-86DA-4DE8-82AB-E678C8E34914}" type="slidenum">
              <a:rPr lang="en-US" altLang="en-US" smtClean="0"/>
              <a:pPr>
                <a:defRPr/>
              </a:pPr>
              <a:t>14</a:t>
            </a:fld>
            <a:endParaRPr lang="en-US" altLang="en-US"/>
          </a:p>
        </p:txBody>
      </p:sp>
      <p:pic>
        <p:nvPicPr>
          <p:cNvPr id="3" name="Picture Placeholder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3075" b="13075"/>
          <a:stretch>
            <a:fillRect/>
          </a:stretch>
        </p:blipFill>
        <p:spPr>
          <a:xfrm>
            <a:off x="1154541" y="1821761"/>
            <a:ext cx="3223940" cy="1932781"/>
          </a:xfrm>
        </p:spPr>
      </p:pic>
      <p:pic>
        <p:nvPicPr>
          <p:cNvPr id="25606"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75" t="-960" r="-1675" b="-960"/>
          <a:stretch>
            <a:fillRect/>
          </a:stretch>
        </p:blipFill>
        <p:spPr>
          <a:xfrm>
            <a:off x="4932363" y="1690688"/>
            <a:ext cx="3024187" cy="2130425"/>
          </a:xfrm>
        </p:spPr>
      </p:pic>
      <p:sp>
        <p:nvSpPr>
          <p:cNvPr id="11" name="TextBox 10"/>
          <p:cNvSpPr txBox="1"/>
          <p:nvPr/>
        </p:nvSpPr>
        <p:spPr>
          <a:xfrm>
            <a:off x="4032047" y="3469533"/>
            <a:ext cx="341313" cy="277813"/>
          </a:xfrm>
          <a:prstGeom prst="rect">
            <a:avLst/>
          </a:prstGeom>
          <a:noFill/>
        </p:spPr>
        <p:txBody>
          <a:bodyPr wrap="none">
            <a:spAutoFit/>
          </a:bodyPr>
          <a:lstStyle/>
          <a:p>
            <a:pPr>
              <a:defRPr/>
            </a:pPr>
            <a:r>
              <a:rPr lang="en-US" sz="1200" b="1" dirty="0">
                <a:solidFill>
                  <a:schemeClr val="bg1"/>
                </a:solidFill>
                <a:latin typeface="+mj-lt"/>
              </a:rPr>
              <a:t>10</a:t>
            </a:r>
          </a:p>
        </p:txBody>
      </p:sp>
      <p:sp>
        <p:nvSpPr>
          <p:cNvPr id="12" name="TextBox 11"/>
          <p:cNvSpPr txBox="1"/>
          <p:nvPr/>
        </p:nvSpPr>
        <p:spPr>
          <a:xfrm>
            <a:off x="7513638" y="3514725"/>
            <a:ext cx="341312" cy="277813"/>
          </a:xfrm>
          <a:prstGeom prst="rect">
            <a:avLst/>
          </a:prstGeom>
          <a:noFill/>
        </p:spPr>
        <p:txBody>
          <a:bodyPr wrap="none">
            <a:spAutoFit/>
          </a:bodyPr>
          <a:lstStyle/>
          <a:p>
            <a:pPr>
              <a:defRPr/>
            </a:pPr>
            <a:r>
              <a:rPr lang="en-US" sz="1200" b="1" dirty="0">
                <a:solidFill>
                  <a:schemeClr val="bg1"/>
                </a:solidFill>
                <a:latin typeface="+mj-lt"/>
              </a:rPr>
              <a:t>11</a:t>
            </a:r>
          </a:p>
        </p:txBody>
      </p:sp>
      <p:pic>
        <p:nvPicPr>
          <p:cNvPr id="25609" name="Picture Placeholder 2"/>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1469" b="11469"/>
          <a:stretch>
            <a:fillRect/>
          </a:stretch>
        </p:blipFill>
        <p:spPr>
          <a:xfrm>
            <a:off x="3132138" y="4017963"/>
            <a:ext cx="3240087" cy="1878012"/>
          </a:xfrm>
        </p:spPr>
      </p:pic>
      <p:sp>
        <p:nvSpPr>
          <p:cNvPr id="13" name="TextBox 12"/>
          <p:cNvSpPr txBox="1"/>
          <p:nvPr/>
        </p:nvSpPr>
        <p:spPr>
          <a:xfrm>
            <a:off x="5940425" y="5599113"/>
            <a:ext cx="341313" cy="277812"/>
          </a:xfrm>
          <a:prstGeom prst="rect">
            <a:avLst/>
          </a:prstGeom>
          <a:noFill/>
        </p:spPr>
        <p:txBody>
          <a:bodyPr wrap="none">
            <a:spAutoFit/>
          </a:bodyPr>
          <a:lstStyle/>
          <a:p>
            <a:pPr>
              <a:defRPr/>
            </a:pPr>
            <a:r>
              <a:rPr lang="en-US" sz="1200" b="1" dirty="0">
                <a:solidFill>
                  <a:schemeClr val="bg1"/>
                </a:solidFill>
                <a:latin typeface="+mj-lt"/>
              </a:rPr>
              <a:t>12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p:txBody>
          <a:bodyPr/>
          <a:lstStyle/>
          <a:p>
            <a:r>
              <a:rPr lang="el-GR" altLang="el-GR" dirty="0" smtClean="0"/>
              <a:t>Φύλο </a:t>
            </a:r>
            <a:r>
              <a:rPr lang="el-GR" altLang="el-GR" dirty="0" err="1" smtClean="0"/>
              <a:t>Εχίουρα</a:t>
            </a:r>
            <a:r>
              <a:rPr lang="el-GR" altLang="el-GR" dirty="0" smtClean="0"/>
              <a:t> (</a:t>
            </a:r>
            <a:r>
              <a:rPr lang="en-US" altLang="el-GR" dirty="0" err="1" smtClean="0"/>
              <a:t>Eschiura</a:t>
            </a:r>
            <a:r>
              <a:rPr lang="en-US" altLang="el-GR" dirty="0" smtClean="0"/>
              <a:t>) 3/8</a:t>
            </a:r>
          </a:p>
        </p:txBody>
      </p:sp>
      <p:sp>
        <p:nvSpPr>
          <p:cNvPr id="27651"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err="1" smtClean="0">
                <a:cs typeface="Times New Roman" panose="02020603050405020304" pitchFamily="18" charset="0"/>
              </a:rPr>
              <a:t>ιζηματοφάγα</a:t>
            </a:r>
            <a:r>
              <a:rPr lang="el-GR" altLang="en-US" sz="2400" dirty="0" smtClean="0">
                <a:cs typeface="Times New Roman" panose="02020603050405020304" pitchFamily="18" charset="0"/>
              </a:rPr>
              <a:t> και χρησιμοποιούν </a:t>
            </a:r>
            <a:r>
              <a:rPr lang="el-GR" altLang="en-US" sz="2400" b="1" dirty="0" smtClean="0">
                <a:cs typeface="Times New Roman" panose="02020603050405020304" pitchFamily="18" charset="0"/>
              </a:rPr>
              <a:t>την εκτατή προβοσκίδα τους για να συλλέξουν την τροφή</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Ο </a:t>
            </a:r>
            <a:r>
              <a:rPr lang="el-GR" altLang="en-US" sz="2400" b="1" dirty="0" smtClean="0">
                <a:cs typeface="Times New Roman" panose="02020603050405020304" pitchFamily="18" charset="0"/>
              </a:rPr>
              <a:t>πεπτικός τους σωλήνας είναι αναδιπλωμένος και διατρέχει το μήκος του σώματος.</a:t>
            </a:r>
          </a:p>
          <a:p>
            <a:pPr eaLnBrk="1" hangingPunct="1">
              <a:lnSpc>
                <a:spcPct val="100000"/>
              </a:lnSpc>
              <a:spcBef>
                <a:spcPts val="600"/>
              </a:spcBef>
            </a:pPr>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κλειστό κυκλοφορικό σύστημα</a:t>
            </a:r>
            <a:r>
              <a:rPr lang="el-GR" altLang="en-US" sz="2400" dirty="0" smtClean="0">
                <a:cs typeface="Times New Roman" panose="02020603050405020304" pitchFamily="18" charset="0"/>
              </a:rPr>
              <a:t> με άχρωμο αίμα αλλά φέρουν αιμοσφαιρίνη στα </a:t>
            </a:r>
            <a:r>
              <a:rPr lang="el-GR" altLang="en-US" sz="2400" dirty="0" err="1" smtClean="0">
                <a:cs typeface="Times New Roman" panose="02020603050405020304" pitchFamily="18" charset="0"/>
              </a:rPr>
              <a:t>κοιλωματοκύτταρά</a:t>
            </a:r>
            <a:r>
              <a:rPr lang="el-GR" altLang="en-US" sz="2400" dirty="0" smtClean="0">
                <a:cs typeface="Times New Roman" panose="02020603050405020304" pitchFamily="18" charset="0"/>
              </a:rPr>
              <a:t> τους.</a:t>
            </a:r>
          </a:p>
          <a:p>
            <a:pPr eaLnBrk="1" hangingPunct="1">
              <a:lnSpc>
                <a:spcPct val="100000"/>
              </a:lnSpc>
              <a:spcBef>
                <a:spcPts val="600"/>
              </a:spcBef>
            </a:pPr>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ζεύγος </a:t>
            </a:r>
            <a:r>
              <a:rPr lang="el-GR" altLang="en-US" sz="2400" b="1" dirty="0" err="1" smtClean="0">
                <a:cs typeface="Times New Roman" panose="02020603050405020304" pitchFamily="18" charset="0"/>
              </a:rPr>
              <a:t>εδρικών</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κυστιδίων</a:t>
            </a:r>
            <a:r>
              <a:rPr lang="el-GR" altLang="en-US" sz="2400" b="1" dirty="0" smtClean="0">
                <a:cs typeface="Times New Roman" panose="02020603050405020304" pitchFamily="18" charset="0"/>
              </a:rPr>
              <a:t> που λειτουργεί ως απεκκριτικό και </a:t>
            </a:r>
            <a:r>
              <a:rPr lang="el-GR" altLang="en-US" sz="2400" b="1" dirty="0" err="1" smtClean="0">
                <a:cs typeface="Times New Roman" panose="02020603050405020304" pitchFamily="18" charset="0"/>
              </a:rPr>
              <a:t>ωσμορρυθμιστικό</a:t>
            </a:r>
            <a:r>
              <a:rPr lang="el-GR" altLang="en-US" sz="2400" b="1" dirty="0" smtClean="0">
                <a:cs typeface="Times New Roman" panose="02020603050405020304" pitchFamily="18" charset="0"/>
              </a:rPr>
              <a:t> όργανο.</a:t>
            </a:r>
          </a:p>
          <a:p>
            <a:pPr eaLnBrk="1" hangingPunct="1">
              <a:lnSpc>
                <a:spcPct val="100000"/>
              </a:lnSpc>
              <a:spcBef>
                <a:spcPts val="600"/>
              </a:spcBef>
            </a:pPr>
            <a:r>
              <a:rPr lang="el-GR" altLang="en-US" sz="2400" dirty="0" smtClean="0">
                <a:cs typeface="Times New Roman" panose="02020603050405020304" pitchFamily="18" charset="0"/>
              </a:rPr>
              <a:t>Η ανταλλαγή αερίων γίνεται μέσω του </a:t>
            </a:r>
            <a:r>
              <a:rPr lang="el-GR" altLang="en-US" sz="2400" dirty="0" err="1" smtClean="0">
                <a:cs typeface="Times New Roman" panose="02020603050405020304" pitchFamily="18" charset="0"/>
              </a:rPr>
              <a:t>οπισθέντερου</a:t>
            </a:r>
            <a:r>
              <a:rPr lang="el-GR" altLang="en-US" sz="2400" dirty="0" smtClean="0">
                <a:cs typeface="Times New Roman" panose="02020603050405020304" pitchFamily="18" charset="0"/>
              </a:rPr>
              <a:t> και της επιδερμίδας.</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ADF59BB-45A0-4523-9BDC-FDD6B4ABFF6F}" type="slidenum">
              <a:rPr lang="en-US" altLang="en-US" smtClean="0"/>
              <a:pPr>
                <a:defRPr/>
              </a:pPr>
              <a:t>15</a:t>
            </a:fld>
            <a:endParaRPr lang="en-US"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r>
              <a:rPr lang="sk-SK" altLang="el-GR" dirty="0" smtClean="0"/>
              <a:t>E</a:t>
            </a:r>
            <a:r>
              <a:rPr lang="el-GR" altLang="el-GR" dirty="0" err="1" smtClean="0"/>
              <a:t>σωτερική</a:t>
            </a:r>
            <a:r>
              <a:rPr lang="el-GR" altLang="el-GR" dirty="0" smtClean="0"/>
              <a:t> ανατομία </a:t>
            </a:r>
            <a:r>
              <a:rPr lang="el-GR" altLang="el-GR" dirty="0" err="1" smtClean="0"/>
              <a:t>Εχίουρου</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DCB713D5-9227-44F4-8D37-1C1D290BFFD3}" type="slidenum">
              <a:rPr lang="en-US" altLang="en-US" smtClean="0"/>
              <a:pPr>
                <a:defRPr/>
              </a:pPr>
              <a:t>16</a:t>
            </a:fld>
            <a:endParaRPr lang="en-US" altLang="en-US"/>
          </a:p>
        </p:txBody>
      </p:sp>
      <p:pic>
        <p:nvPicPr>
          <p:cNvPr id="2867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22588" y="1484313"/>
            <a:ext cx="3298825" cy="4841875"/>
          </a:xfrm>
        </p:spPr>
      </p:pic>
      <p:sp>
        <p:nvSpPr>
          <p:cNvPr id="6" name="TextBox 5"/>
          <p:cNvSpPr txBox="1"/>
          <p:nvPr/>
        </p:nvSpPr>
        <p:spPr>
          <a:xfrm>
            <a:off x="5867400" y="6011863"/>
            <a:ext cx="342900" cy="276225"/>
          </a:xfrm>
          <a:prstGeom prst="rect">
            <a:avLst/>
          </a:prstGeom>
          <a:noFill/>
        </p:spPr>
        <p:txBody>
          <a:bodyPr wrap="none">
            <a:spAutoFit/>
          </a:bodyPr>
          <a:lstStyle/>
          <a:p>
            <a:pPr>
              <a:defRPr/>
            </a:pPr>
            <a:r>
              <a:rPr lang="en-US" sz="1200" b="1" dirty="0">
                <a:latin typeface="+mj-lt"/>
              </a:rPr>
              <a:t>13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lstStyle/>
          <a:p>
            <a:r>
              <a:rPr lang="el-GR" altLang="el-GR" dirty="0" smtClean="0"/>
              <a:t>Φύλο </a:t>
            </a:r>
            <a:r>
              <a:rPr lang="el-GR" altLang="el-GR" dirty="0" err="1" smtClean="0"/>
              <a:t>Εχίουρα</a:t>
            </a:r>
            <a:r>
              <a:rPr lang="en-US" altLang="el-GR" dirty="0" smtClean="0"/>
              <a:t> 4/8</a:t>
            </a:r>
          </a:p>
        </p:txBody>
      </p:sp>
      <p:sp>
        <p:nvSpPr>
          <p:cNvPr id="30723"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lnSpc>
                <a:spcPct val="100000"/>
              </a:lnSpc>
              <a:spcBef>
                <a:spcPts val="600"/>
              </a:spcBef>
            </a:pPr>
            <a:r>
              <a:rPr lang="el-GR" altLang="en-US" sz="2400" b="1" dirty="0" smtClean="0">
                <a:cs typeface="Times New Roman" panose="02020603050405020304" pitchFamily="18" charset="0"/>
              </a:rPr>
              <a:t>Είναι </a:t>
            </a:r>
            <a:r>
              <a:rPr lang="el-GR" altLang="en-US" sz="2400" b="1" dirty="0" err="1" smtClean="0">
                <a:cs typeface="Times New Roman" panose="02020603050405020304" pitchFamily="18" charset="0"/>
              </a:rPr>
              <a:t>γονοχωριστικά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οι </a:t>
            </a:r>
            <a:r>
              <a:rPr lang="el-GR" altLang="en-US" sz="2400" dirty="0" err="1" smtClean="0">
                <a:cs typeface="Times New Roman" panose="02020603050405020304" pitchFamily="18" charset="0"/>
              </a:rPr>
              <a:t>γονάδες</a:t>
            </a:r>
            <a:r>
              <a:rPr lang="el-GR" altLang="en-US" sz="2400" dirty="0" smtClean="0">
                <a:cs typeface="Times New Roman" panose="02020603050405020304" pitchFamily="18" charset="0"/>
              </a:rPr>
              <a:t> προέρχονται από περιοχές του περιτοναίου. </a:t>
            </a:r>
            <a:r>
              <a:rPr lang="el-GR" altLang="en-US" sz="2400" b="1" dirty="0" smtClean="0">
                <a:cs typeface="Times New Roman" panose="02020603050405020304" pitchFamily="18" charset="0"/>
              </a:rPr>
              <a:t>Τα γαμετοκύτταρα </a:t>
            </a:r>
            <a:r>
              <a:rPr lang="el-GR" altLang="en-US" sz="2400" dirty="0" smtClean="0">
                <a:cs typeface="Times New Roman" panose="02020603050405020304" pitchFamily="18" charset="0"/>
              </a:rPr>
              <a:t>απελευθερώνονται με διάρρηξη των </a:t>
            </a:r>
            <a:r>
              <a:rPr lang="el-GR" altLang="en-US" sz="2400" dirty="0" err="1" smtClean="0">
                <a:cs typeface="Times New Roman" panose="02020603050405020304" pitchFamily="18" charset="0"/>
              </a:rPr>
              <a:t>γονάδων</a:t>
            </a:r>
            <a:r>
              <a:rPr lang="el-GR" altLang="en-US" sz="2400" dirty="0" smtClean="0">
                <a:cs typeface="Times New Roman" panose="02020603050405020304" pitchFamily="18" charset="0"/>
              </a:rPr>
              <a:t> και </a:t>
            </a:r>
            <a:r>
              <a:rPr lang="el-GR" altLang="en-US" sz="2400" b="1" dirty="0" smtClean="0">
                <a:cs typeface="Times New Roman" panose="02020603050405020304" pitchFamily="18" charset="0"/>
              </a:rPr>
              <a:t>αποβάλλονται από το σώμα μέσω των νεφριδίων. Η γονιμοποίηση είναι εξωτερική. </a:t>
            </a:r>
          </a:p>
          <a:p>
            <a:pPr eaLnBrk="1" hangingPunct="1">
              <a:lnSpc>
                <a:spcPct val="100000"/>
              </a:lnSpc>
              <a:spcBef>
                <a:spcPts val="600"/>
              </a:spcBef>
            </a:pPr>
            <a:r>
              <a:rPr lang="el-GR" altLang="en-US" sz="2400" dirty="0" smtClean="0">
                <a:cs typeface="Times New Roman" panose="02020603050405020304" pitchFamily="18" charset="0"/>
              </a:rPr>
              <a:t>Εμφανίζουν </a:t>
            </a:r>
            <a:r>
              <a:rPr lang="el-GR" altLang="en-US" sz="2400" b="1" dirty="0" smtClean="0">
                <a:cs typeface="Times New Roman" panose="02020603050405020304" pitchFamily="18" charset="0"/>
              </a:rPr>
              <a:t>έντονο φυλετικό διμορφισμό</a:t>
            </a:r>
            <a:r>
              <a:rPr lang="el-GR" altLang="en-US" sz="2400" dirty="0" smtClean="0">
                <a:cs typeface="Times New Roman" panose="02020603050405020304" pitchFamily="18" charset="0"/>
              </a:rPr>
              <a:t>. Σε ένα </a:t>
            </a:r>
            <a:r>
              <a:rPr lang="el-GR" altLang="en-US" sz="2400" b="1" dirty="0" smtClean="0">
                <a:cs typeface="Times New Roman" panose="02020603050405020304" pitchFamily="18" charset="0"/>
              </a:rPr>
              <a:t>είδος </a:t>
            </a:r>
            <a:r>
              <a:rPr lang="en-GB" altLang="en-US" sz="2400" b="1" dirty="0" smtClean="0">
                <a:cs typeface="Times New Roman" panose="02020603050405020304" pitchFamily="18" charset="0"/>
              </a:rPr>
              <a:t>(</a:t>
            </a:r>
            <a:r>
              <a:rPr lang="en-GB" altLang="en-US" sz="2400" b="1" dirty="0" err="1" smtClean="0">
                <a:cs typeface="Times New Roman" panose="02020603050405020304" pitchFamily="18" charset="0"/>
              </a:rPr>
              <a:t>Bonellia</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τα αρσενικά είναι μικροσκοπικά και </a:t>
            </a:r>
            <a:r>
              <a:rPr lang="el-GR" altLang="en-US" sz="2400" b="1" dirty="0" err="1" smtClean="0">
                <a:cs typeface="Times New Roman" panose="02020603050405020304" pitchFamily="18" charset="0"/>
              </a:rPr>
              <a:t>ζούν</a:t>
            </a:r>
            <a:r>
              <a:rPr lang="el-GR" altLang="en-US" sz="2400" b="1" dirty="0" smtClean="0">
                <a:cs typeface="Times New Roman" panose="02020603050405020304" pitchFamily="18" charset="0"/>
              </a:rPr>
              <a:t> σε ομάδες στα νεφρίδια ενός θηλυκού</a:t>
            </a:r>
            <a:r>
              <a:rPr lang="el-GR" altLang="en-US" sz="2400" dirty="0" smtClean="0">
                <a:cs typeface="Times New Roman" panose="02020603050405020304" pitchFamily="18" charset="0"/>
              </a:rPr>
              <a:t>. Στο είδος αυτό οι τροχοφόρες προνύμφες δεν είναι φυλετικά διαφοροποιημένες και το αρσενικό φύλο καθορίζεται από την προσκόλληση ή όχι στην προβοσκίδα ενός θηλυκού. </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4DD6311-214A-4F2D-87BF-AEA6C2EA2E66}"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a:xfrm>
            <a:off x="251520" y="548680"/>
            <a:ext cx="3595961" cy="1600200"/>
          </a:xfrm>
        </p:spPr>
        <p:txBody>
          <a:bodyPr/>
          <a:lstStyle/>
          <a:p>
            <a:r>
              <a:rPr lang="el-GR" altLang="el-GR" sz="4400" dirty="0" smtClean="0"/>
              <a:t>Φύλο </a:t>
            </a:r>
            <a:r>
              <a:rPr lang="el-GR" altLang="el-GR" sz="4400" dirty="0" err="1" smtClean="0"/>
              <a:t>Εχίουρα</a:t>
            </a:r>
            <a:r>
              <a:rPr lang="en-US" altLang="el-GR" sz="4400" dirty="0" smtClean="0"/>
              <a:t/>
            </a:r>
            <a:br>
              <a:rPr lang="en-US" altLang="el-GR" sz="4400" dirty="0" smtClean="0"/>
            </a:br>
            <a:r>
              <a:rPr lang="en-US" altLang="el-GR" sz="4400" dirty="0" smtClean="0"/>
              <a:t>5/8</a:t>
            </a:r>
          </a:p>
        </p:txBody>
      </p:sp>
      <p:pic>
        <p:nvPicPr>
          <p:cNvPr id="31747"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4160149" y="31689"/>
            <a:ext cx="3929079" cy="6256338"/>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8214C46-1DA5-486F-80CC-EAD4AE02A804}" type="slidenum">
              <a:rPr lang="en-US" altLang="en-US" smtClean="0"/>
              <a:pPr>
                <a:defRPr/>
              </a:pPr>
              <a:t>18</a:t>
            </a:fld>
            <a:endParaRPr lang="en-US" altLang="en-US"/>
          </a:p>
        </p:txBody>
      </p:sp>
      <p:sp>
        <p:nvSpPr>
          <p:cNvPr id="6" name="TextBox 5"/>
          <p:cNvSpPr txBox="1"/>
          <p:nvPr/>
        </p:nvSpPr>
        <p:spPr>
          <a:xfrm>
            <a:off x="7735738" y="5978526"/>
            <a:ext cx="341313" cy="277813"/>
          </a:xfrm>
          <a:prstGeom prst="rect">
            <a:avLst/>
          </a:prstGeom>
          <a:noFill/>
        </p:spPr>
        <p:txBody>
          <a:bodyPr wrap="none">
            <a:spAutoFit/>
          </a:bodyPr>
          <a:lstStyle/>
          <a:p>
            <a:pPr>
              <a:defRPr/>
            </a:pPr>
            <a:r>
              <a:rPr lang="en-US" sz="1200" b="1" dirty="0">
                <a:latin typeface="+mj-lt"/>
              </a:rPr>
              <a:t>14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p:cNvSpPr>
            <a:spLocks noGrp="1"/>
          </p:cNvSpPr>
          <p:nvPr>
            <p:ph type="title"/>
          </p:nvPr>
        </p:nvSpPr>
        <p:spPr/>
        <p:txBody>
          <a:bodyPr/>
          <a:lstStyle/>
          <a:p>
            <a:r>
              <a:rPr lang="el-GR" altLang="el-GR" dirty="0" smtClean="0"/>
              <a:t>Φύλο </a:t>
            </a:r>
            <a:r>
              <a:rPr lang="el-GR" altLang="el-GR" dirty="0" err="1" smtClean="0"/>
              <a:t>Εχίουρα</a:t>
            </a:r>
            <a:r>
              <a:rPr lang="en-US" altLang="el-GR" dirty="0" smtClean="0"/>
              <a:t> 6/8</a:t>
            </a:r>
          </a:p>
        </p:txBody>
      </p:sp>
      <p:sp>
        <p:nvSpPr>
          <p:cNvPr id="33795" name="Θέση περιεχομένου 2"/>
          <p:cNvSpPr>
            <a:spLocks noGrp="1"/>
          </p:cNvSpPr>
          <p:nvPr>
            <p:ph idx="1"/>
          </p:nvPr>
        </p:nvSpPr>
        <p:spPr>
          <a:xfrm>
            <a:off x="412750" y="1484313"/>
            <a:ext cx="8424863" cy="4680991"/>
          </a:xfrm>
        </p:spPr>
        <p:txBody>
          <a:bodyPr/>
          <a:lstStyle/>
          <a:p>
            <a:pPr marL="0" indent="0">
              <a:buFont typeface="Arial" panose="020B0604020202020204" pitchFamily="34" charset="0"/>
              <a:buNone/>
            </a:pPr>
            <a:r>
              <a:rPr lang="el-GR" altLang="el-GR" sz="2600" b="1" dirty="0" smtClean="0"/>
              <a:t>Φυλογένεση</a:t>
            </a:r>
          </a:p>
          <a:p>
            <a:pPr eaLnBrk="1" hangingPunct="1">
              <a:lnSpc>
                <a:spcPct val="100000"/>
              </a:lnSpc>
              <a:spcBef>
                <a:spcPts val="600"/>
              </a:spcBef>
            </a:pPr>
            <a:r>
              <a:rPr lang="el-GR" altLang="en-US" sz="2200" dirty="0" smtClean="0">
                <a:cs typeface="Times New Roman" panose="02020603050405020304" pitchFamily="18" charset="0"/>
              </a:rPr>
              <a:t>Όλες </a:t>
            </a:r>
            <a:r>
              <a:rPr lang="el-GR" altLang="en-US" sz="2200" b="1" dirty="0" smtClean="0">
                <a:cs typeface="Times New Roman" panose="02020603050405020304" pitchFamily="18" charset="0"/>
              </a:rPr>
              <a:t>οι τελευταίες μοριακές φυλογενετικές μελέτες τοποθετούν τα </a:t>
            </a:r>
            <a:r>
              <a:rPr lang="el-GR" altLang="en-US" sz="2200" b="1" dirty="0" err="1" smtClean="0">
                <a:cs typeface="Times New Roman" panose="02020603050405020304" pitchFamily="18" charset="0"/>
              </a:rPr>
              <a:t>Εχίουρα</a:t>
            </a:r>
            <a:r>
              <a:rPr lang="el-GR" altLang="en-US" sz="2200" b="1" dirty="0" smtClean="0">
                <a:cs typeface="Times New Roman" panose="02020603050405020304" pitchFamily="18" charset="0"/>
              </a:rPr>
              <a:t> μέσα στο φύλο </a:t>
            </a:r>
            <a:r>
              <a:rPr lang="el-GR" altLang="en-US" sz="2200" b="1" dirty="0" err="1" smtClean="0">
                <a:cs typeface="Times New Roman" panose="02020603050405020304" pitchFamily="18" charset="0"/>
              </a:rPr>
              <a:t>Δακτυλιοσκώληκες</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και συγγενικά με τους </a:t>
            </a:r>
            <a:r>
              <a:rPr lang="el-GR" altLang="en-US" sz="2200" dirty="0" err="1" smtClean="0">
                <a:cs typeface="Times New Roman" panose="02020603050405020304" pitchFamily="18" charset="0"/>
              </a:rPr>
              <a:t>Πολύχαιτους</a:t>
            </a:r>
            <a:r>
              <a:rPr lang="el-GR" altLang="en-US" sz="2200" dirty="0" smtClean="0">
                <a:cs typeface="Times New Roman" panose="02020603050405020304" pitchFamily="18" charset="0"/>
              </a:rPr>
              <a:t>.</a:t>
            </a:r>
          </a:p>
          <a:p>
            <a:pPr eaLnBrk="1" hangingPunct="1">
              <a:lnSpc>
                <a:spcPct val="100000"/>
              </a:lnSpc>
              <a:spcBef>
                <a:spcPts val="600"/>
              </a:spcBef>
            </a:pPr>
            <a:r>
              <a:rPr lang="el-GR" altLang="en-US" sz="2200" dirty="0" smtClean="0">
                <a:cs typeface="Times New Roman" panose="02020603050405020304" pitchFamily="18" charset="0"/>
              </a:rPr>
              <a:t>Ίσως </a:t>
            </a:r>
            <a:r>
              <a:rPr lang="el-GR" altLang="en-US" sz="2200" b="1" dirty="0" smtClean="0">
                <a:cs typeface="Times New Roman" panose="02020603050405020304" pitchFamily="18" charset="0"/>
              </a:rPr>
              <a:t>δεν θα αποτελεί έκπληξη αν τα </a:t>
            </a:r>
            <a:r>
              <a:rPr lang="el-GR" altLang="en-US" sz="2200" b="1" dirty="0" err="1" smtClean="0">
                <a:cs typeface="Times New Roman" panose="02020603050405020304" pitchFamily="18" charset="0"/>
              </a:rPr>
              <a:t>Εχίουρα</a:t>
            </a:r>
            <a:r>
              <a:rPr lang="el-GR" altLang="en-US" sz="2200" b="1" dirty="0" smtClean="0">
                <a:cs typeface="Times New Roman" panose="02020603050405020304" pitchFamily="18" charset="0"/>
              </a:rPr>
              <a:t> και </a:t>
            </a:r>
            <a:r>
              <a:rPr lang="el-GR" altLang="en-US" sz="2200" b="1" dirty="0" err="1" smtClean="0">
                <a:cs typeface="Times New Roman" panose="02020603050405020304" pitchFamily="18" charset="0"/>
              </a:rPr>
              <a:t>Σιπούνκουλα</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δε θεωρούνται φύλα στο μέλλον αλλά ενταχθούν και αυτά μέσα στο φύλο </a:t>
            </a:r>
            <a:r>
              <a:rPr lang="el-GR" altLang="en-US" sz="2200" dirty="0" err="1" smtClean="0">
                <a:cs typeface="Times New Roman" panose="02020603050405020304" pitchFamily="18" charset="0"/>
              </a:rPr>
              <a:t>Δακτυλιοσκώληκες</a:t>
            </a:r>
            <a:r>
              <a:rPr lang="el-GR" altLang="en-US" sz="2200" dirty="0" smtClean="0">
                <a:cs typeface="Times New Roman" panose="02020603050405020304" pitchFamily="18" charset="0"/>
              </a:rPr>
              <a:t>. </a:t>
            </a:r>
          </a:p>
          <a:p>
            <a:pPr eaLnBrk="1" hangingPunct="1">
              <a:lnSpc>
                <a:spcPct val="100000"/>
              </a:lnSpc>
              <a:spcBef>
                <a:spcPts val="600"/>
              </a:spcBef>
            </a:pPr>
            <a:r>
              <a:rPr lang="el-GR" altLang="en-US" sz="2200" dirty="0" smtClean="0">
                <a:cs typeface="Times New Roman" panose="02020603050405020304" pitchFamily="18" charset="0"/>
              </a:rPr>
              <a:t>Οι μοριακές φυλογενετικές μελέτες συμφωνούν ότι η απουσία εμφανούς </a:t>
            </a:r>
            <a:r>
              <a:rPr lang="el-GR" altLang="en-US" sz="2200" dirty="0" err="1" smtClean="0">
                <a:cs typeface="Times New Roman" panose="02020603050405020304" pitchFamily="18" charset="0"/>
              </a:rPr>
              <a:t>μεταμέρειας</a:t>
            </a:r>
            <a:r>
              <a:rPr lang="el-GR" altLang="en-US" sz="2200" dirty="0" smtClean="0">
                <a:cs typeface="Times New Roman" panose="02020603050405020304" pitchFamily="18" charset="0"/>
              </a:rPr>
              <a:t> στα </a:t>
            </a:r>
            <a:r>
              <a:rPr lang="el-GR" altLang="en-US" sz="2200" dirty="0" err="1" smtClean="0">
                <a:cs typeface="Times New Roman" panose="02020603050405020304" pitchFamily="18" charset="0"/>
              </a:rPr>
              <a:t>Εχίουρα</a:t>
            </a:r>
            <a:r>
              <a:rPr lang="el-GR" altLang="en-US" sz="2200" dirty="0" smtClean="0">
                <a:cs typeface="Times New Roman" panose="02020603050405020304" pitchFamily="18" charset="0"/>
              </a:rPr>
              <a:t> είναι αποτέλεσμα εξελικτικής διαφοροποίησης. Αυτό δείχνει ότι </a:t>
            </a:r>
            <a:r>
              <a:rPr lang="el-GR" altLang="en-US" sz="2200" b="1" dirty="0" smtClean="0">
                <a:cs typeface="Times New Roman" panose="02020603050405020304" pitchFamily="18" charset="0"/>
              </a:rPr>
              <a:t>η </a:t>
            </a:r>
            <a:r>
              <a:rPr lang="el-GR" altLang="en-US" sz="2200" b="1" dirty="0" err="1" smtClean="0">
                <a:cs typeface="Times New Roman" panose="02020603050405020304" pitchFamily="18" charset="0"/>
              </a:rPr>
              <a:t>μεταμέρεια</a:t>
            </a:r>
            <a:r>
              <a:rPr lang="el-GR" altLang="en-US" sz="2200" b="1" dirty="0" smtClean="0">
                <a:cs typeface="Times New Roman" panose="02020603050405020304" pitchFamily="18" charset="0"/>
              </a:rPr>
              <a:t> μπορεί να εμφανίζει εξελικτική πλαστικότητα.</a:t>
            </a:r>
            <a:endParaRPr lang="en-GB" altLang="en-US" sz="2200" b="1" dirty="0" smtClean="0">
              <a:cs typeface="Times New Roman" panose="02020603050405020304" pitchFamily="18" charset="0"/>
            </a:endParaRPr>
          </a:p>
          <a:p>
            <a:pPr marL="0" indent="0" eaLnBrk="1" hangingPunct="1">
              <a:lnSpc>
                <a:spcPct val="100000"/>
              </a:lnSpc>
              <a:spcBef>
                <a:spcPts val="1200"/>
              </a:spcBef>
              <a:buFont typeface="Arial" panose="020B0604020202020204" pitchFamily="34" charset="0"/>
              <a:buNone/>
            </a:pPr>
            <a:r>
              <a:rPr lang="el-GR" altLang="en-US" sz="1600" b="1" dirty="0" smtClean="0">
                <a:cs typeface="Times New Roman" panose="02020603050405020304" pitchFamily="18" charset="0"/>
              </a:rPr>
              <a:t>Δείτε: </a:t>
            </a:r>
            <a:r>
              <a:rPr lang="en-US" altLang="en-US" sz="1600" dirty="0" smtClean="0">
                <a:cs typeface="Times New Roman" panose="02020603050405020304" pitchFamily="18" charset="0"/>
              </a:rPr>
              <a:t>Struck, T. H. et al. (2007) Annelid phylogeny and the status of </a:t>
            </a:r>
            <a:r>
              <a:rPr lang="en-US" altLang="en-US" sz="1600" dirty="0" err="1" smtClean="0">
                <a:cs typeface="Times New Roman" panose="02020603050405020304" pitchFamily="18" charset="0"/>
              </a:rPr>
              <a:t>Sipuncula</a:t>
            </a:r>
            <a:r>
              <a:rPr lang="en-US" altLang="en-US" sz="1600" dirty="0" smtClean="0">
                <a:cs typeface="Times New Roman" panose="02020603050405020304" pitchFamily="18" charset="0"/>
              </a:rPr>
              <a:t> and </a:t>
            </a:r>
            <a:r>
              <a:rPr lang="en-US" altLang="en-US" sz="1600" dirty="0" err="1" smtClean="0">
                <a:cs typeface="Times New Roman" panose="02020603050405020304" pitchFamily="18" charset="0"/>
              </a:rPr>
              <a:t>Echiura</a:t>
            </a:r>
            <a:r>
              <a:rPr lang="en-US" altLang="en-US" sz="1600" dirty="0" smtClean="0">
                <a:cs typeface="Times New Roman" panose="02020603050405020304" pitchFamily="18" charset="0"/>
              </a:rPr>
              <a:t>. BMC </a:t>
            </a:r>
            <a:r>
              <a:rPr lang="en-US" altLang="en-US" sz="1600" dirty="0" err="1" smtClean="0">
                <a:cs typeface="Times New Roman" panose="02020603050405020304" pitchFamily="18" charset="0"/>
              </a:rPr>
              <a:t>Evol</a:t>
            </a:r>
            <a:r>
              <a:rPr lang="en-US" altLang="en-US" sz="1600" dirty="0" smtClean="0">
                <a:cs typeface="Times New Roman" panose="02020603050405020304" pitchFamily="18" charset="0"/>
              </a:rPr>
              <a:t>. Biol. 7, 57</a:t>
            </a:r>
            <a:r>
              <a:rPr lang="en-US" altLang="en-US" sz="2200" dirty="0" smtClean="0">
                <a:cs typeface="Times New Roman" panose="02020603050405020304" pitchFamily="18" charset="0"/>
              </a:rPr>
              <a:t>.</a:t>
            </a:r>
            <a:endParaRPr lang="el-GR" altLang="en-US" sz="2200" dirty="0" smtClean="0">
              <a:cs typeface="Times New Roman" panose="02020603050405020304" pitchFamily="18" charset="0"/>
            </a:endParaRP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12E1A444-63A9-47C2-94EB-4C783D041332}" type="slidenum">
              <a:rPr lang="en-US" altLang="en-US" smtClean="0"/>
              <a:pPr>
                <a:defRPr/>
              </a:pPr>
              <a:t>19</a:t>
            </a:fld>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l-GR" smtClean="0">
                <a:solidFill>
                  <a:srgbClr val="0070C0"/>
                </a:solidFill>
              </a:rPr>
              <a:t>Περιεχόμενα ενότητας</a:t>
            </a:r>
          </a:p>
        </p:txBody>
      </p:sp>
      <p:sp>
        <p:nvSpPr>
          <p:cNvPr id="6147"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800" smtClean="0">
                <a:cs typeface="Times New Roman" panose="02020603050405020304" pitchFamily="18" charset="0"/>
              </a:rPr>
              <a:t>Θα αναπτυχθούν τα εξής θέματα:</a:t>
            </a:r>
            <a:endParaRPr lang="en-GB" altLang="en-US" sz="2800" smtClean="0">
              <a:cs typeface="Times New Roman" panose="02020603050405020304" pitchFamily="18" charset="0"/>
            </a:endParaRPr>
          </a:p>
          <a:p>
            <a:pPr marL="0" indent="0" algn="ctr" eaLnBrk="1" hangingPunct="1">
              <a:lnSpc>
                <a:spcPct val="70000"/>
              </a:lnSpc>
            </a:pPr>
            <a:endParaRPr lang="el-GR" altLang="en-US" sz="2600" smtClean="0">
              <a:cs typeface="Times New Roman" panose="02020603050405020304" pitchFamily="18" charset="0"/>
            </a:endParaRPr>
          </a:p>
          <a:p>
            <a:pPr marL="0" indent="0" eaLnBrk="1" hangingPunct="1">
              <a:lnSpc>
                <a:spcPct val="100000"/>
              </a:lnSpc>
            </a:pPr>
            <a:r>
              <a:rPr lang="el-GR" altLang="en-US" sz="2800" smtClean="0">
                <a:cs typeface="Times New Roman" panose="02020603050405020304" pitchFamily="18" charset="0"/>
              </a:rPr>
              <a:t>Παρουσίαση των φύλων.</a:t>
            </a:r>
            <a:endParaRPr lang="en-GB" altLang="en-US" sz="2800" smtClean="0">
              <a:cs typeface="Times New Roman" panose="02020603050405020304" pitchFamily="18" charset="0"/>
            </a:endParaRPr>
          </a:p>
          <a:p>
            <a:pPr marL="0" indent="0" eaLnBrk="1" hangingPunct="1">
              <a:lnSpc>
                <a:spcPct val="100000"/>
              </a:lnSpc>
            </a:pPr>
            <a:r>
              <a:rPr lang="el-GR" altLang="en-US" sz="2800" smtClean="0">
                <a:cs typeface="Times New Roman" panose="02020603050405020304" pitchFamily="18" charset="0"/>
              </a:rPr>
              <a:t>Μεταμέρεια</a:t>
            </a:r>
          </a:p>
          <a:p>
            <a:pPr marL="0" indent="0" eaLnBrk="1" hangingPunct="1">
              <a:lnSpc>
                <a:spcPct val="100000"/>
              </a:lnSpc>
            </a:pPr>
            <a:r>
              <a:rPr lang="el-GR" altLang="en-US" sz="2800" smtClean="0">
                <a:cs typeface="Times New Roman" panose="02020603050405020304" pitchFamily="18" charset="0"/>
              </a:rPr>
              <a:t>Μορφολογικά χαρακτηριστικά - Φυλογένεση.</a:t>
            </a: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2500" smtClean="0">
                <a:cs typeface="Times New Roman" panose="02020603050405020304" pitchFamily="18" charset="0"/>
              </a:rPr>
              <a:t> Σκαρλάτος Ντέντος</a:t>
            </a:r>
          </a:p>
          <a:p>
            <a:pPr marL="0" indent="0" algn="ctr" eaLnBrk="1" hangingPunct="1">
              <a:lnSpc>
                <a:spcPct val="70000"/>
              </a:lnSpc>
              <a:buFont typeface="Arial" panose="020B0604020202020204" pitchFamily="34" charset="0"/>
              <a:buNone/>
            </a:pPr>
            <a:r>
              <a:rPr lang="en-GB" altLang="en-US" sz="2500" smtClean="0">
                <a:cs typeface="Times New Roman" panose="02020603050405020304" pitchFamily="18" charset="0"/>
              </a:rPr>
              <a:t> sdedos@biol.uoa.gr</a:t>
            </a:r>
          </a:p>
          <a:p>
            <a:pPr marL="0" indent="0" eaLnBrk="1" hangingPunct="1">
              <a:lnSpc>
                <a:spcPct val="70000"/>
              </a:lnSpc>
            </a:pPr>
            <a:endParaRPr lang="el-GR" altLang="en-US" sz="1400" smtClean="0">
              <a:solidFill>
                <a:schemeClr val="bg1"/>
              </a:solidFill>
              <a:cs typeface="Times New Roman" panose="02020603050405020304" pitchFamily="18" charset="0"/>
            </a:endParaRPr>
          </a:p>
          <a:p>
            <a:pPr marL="0" indent="0" eaLnBrk="1" hangingPunct="1">
              <a:lnSpc>
                <a:spcPct val="70000"/>
              </a:lnSpc>
            </a:pPr>
            <a:endParaRPr lang="el-GR" altLang="el-GR" sz="1300" smtClean="0"/>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F8EA6CE3-92BF-450B-B652-54C5CAAB2389}"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a:xfrm>
            <a:off x="179512" y="457200"/>
            <a:ext cx="3367087" cy="1600200"/>
          </a:xfrm>
        </p:spPr>
        <p:txBody>
          <a:bodyPr/>
          <a:lstStyle/>
          <a:p>
            <a:r>
              <a:rPr lang="el-GR" altLang="el-GR" sz="4000" dirty="0" smtClean="0"/>
              <a:t>Φύλο </a:t>
            </a:r>
            <a:r>
              <a:rPr lang="el-GR" altLang="el-GR" sz="4000" dirty="0" err="1" smtClean="0"/>
              <a:t>Εχίουρα</a:t>
            </a:r>
            <a:r>
              <a:rPr lang="en-US" altLang="el-GR" sz="4000" dirty="0" smtClean="0"/>
              <a:t/>
            </a:r>
            <a:br>
              <a:rPr lang="en-US" altLang="el-GR" sz="4000" dirty="0" smtClean="0"/>
            </a:br>
            <a:r>
              <a:rPr lang="en-US" altLang="el-GR" sz="4000" dirty="0" smtClean="0"/>
              <a:t>7/8</a:t>
            </a:r>
          </a:p>
        </p:txBody>
      </p:sp>
      <p:pic>
        <p:nvPicPr>
          <p:cNvPr id="3481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03650" y="-23813"/>
            <a:ext cx="4730750" cy="6326188"/>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638A9629-CE36-4C79-925B-098F07F20A74}" type="slidenum">
              <a:rPr lang="en-US" altLang="en-US" smtClean="0"/>
              <a:pPr>
                <a:defRPr/>
              </a:pPr>
              <a:t>20</a:t>
            </a:fld>
            <a:endParaRPr lang="en-US" altLang="en-US"/>
          </a:p>
        </p:txBody>
      </p:sp>
      <p:sp>
        <p:nvSpPr>
          <p:cNvPr id="7" name="TextBox 6"/>
          <p:cNvSpPr txBox="1"/>
          <p:nvPr/>
        </p:nvSpPr>
        <p:spPr>
          <a:xfrm>
            <a:off x="7856538" y="5873750"/>
            <a:ext cx="341312" cy="277813"/>
          </a:xfrm>
          <a:prstGeom prst="rect">
            <a:avLst/>
          </a:prstGeom>
          <a:noFill/>
        </p:spPr>
        <p:txBody>
          <a:bodyPr wrap="none">
            <a:spAutoFit/>
          </a:bodyPr>
          <a:lstStyle/>
          <a:p>
            <a:pPr>
              <a:defRPr/>
            </a:pPr>
            <a:r>
              <a:rPr lang="en-US" sz="1200" b="1" dirty="0">
                <a:latin typeface="+mj-lt"/>
              </a:rPr>
              <a:t>15</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r>
              <a:rPr lang="el-GR" altLang="el-GR" sz="4000" dirty="0" smtClean="0"/>
              <a:t>Εξελικτική σημασία </a:t>
            </a:r>
            <a:br>
              <a:rPr lang="el-GR" altLang="el-GR" sz="4000" dirty="0" smtClean="0"/>
            </a:br>
            <a:r>
              <a:rPr lang="el-GR" altLang="el-GR" sz="4000" dirty="0" smtClean="0"/>
              <a:t>της </a:t>
            </a:r>
            <a:r>
              <a:rPr lang="el-GR" altLang="el-GR" sz="4000" dirty="0" err="1" smtClean="0"/>
              <a:t>Μεταμέρειας</a:t>
            </a:r>
            <a:r>
              <a:rPr lang="en-US" altLang="el-GR" sz="4000" dirty="0" smtClean="0"/>
              <a:t> 1/6</a:t>
            </a:r>
          </a:p>
        </p:txBody>
      </p:sp>
      <p:sp>
        <p:nvSpPr>
          <p:cNvPr id="36867" name="Θέση περιεχομένου 2"/>
          <p:cNvSpPr>
            <a:spLocks noGrp="1"/>
          </p:cNvSpPr>
          <p:nvPr>
            <p:ph idx="1"/>
          </p:nvPr>
        </p:nvSpPr>
        <p:spPr>
          <a:xfrm>
            <a:off x="412750" y="1833563"/>
            <a:ext cx="8424863" cy="4349750"/>
          </a:xfrm>
        </p:spPr>
        <p:txBody>
          <a:bodyPr/>
          <a:lstStyle/>
          <a:p>
            <a:pPr eaLnBrk="1" hangingPunct="1">
              <a:lnSpc>
                <a:spcPct val="100000"/>
              </a:lnSpc>
              <a:spcBef>
                <a:spcPct val="0"/>
              </a:spcBef>
              <a:buFontTx/>
              <a:buNone/>
            </a:pPr>
            <a:r>
              <a:rPr lang="el-GR" altLang="en-US" sz="2400" b="1" dirty="0" smtClean="0">
                <a:cs typeface="Times New Roman" panose="02020603050405020304" pitchFamily="18" charset="0"/>
              </a:rPr>
              <a:t>Γιατί είναι εξελικτικά συμφέρουσα η </a:t>
            </a:r>
            <a:r>
              <a:rPr lang="el-GR" altLang="en-US" sz="2400" b="1" dirty="0" err="1" smtClean="0">
                <a:cs typeface="Times New Roman" panose="02020603050405020304" pitchFamily="18" charset="0"/>
              </a:rPr>
              <a:t>μεταμέρεια</a:t>
            </a:r>
            <a:r>
              <a:rPr lang="el-GR" altLang="en-US" sz="2400" b="1" dirty="0" smtClean="0">
                <a:cs typeface="Times New Roman" panose="02020603050405020304" pitchFamily="18" charset="0"/>
              </a:rPr>
              <a:t>;</a:t>
            </a:r>
          </a:p>
          <a:p>
            <a:pPr eaLnBrk="1" hangingPunct="1">
              <a:lnSpc>
                <a:spcPct val="100000"/>
              </a:lnSpc>
              <a:spcBef>
                <a:spcPct val="0"/>
              </a:spcBef>
              <a:buFontTx/>
              <a:buNone/>
            </a:pPr>
            <a:endParaRPr lang="el-GR" altLang="en-US" sz="2400" b="1" dirty="0" smtClean="0">
              <a:cs typeface="Times New Roman" panose="02020603050405020304" pitchFamily="18" charset="0"/>
            </a:endParaRPr>
          </a:p>
          <a:p>
            <a:pPr eaLnBrk="1" hangingPunct="1">
              <a:lnSpc>
                <a:spcPct val="100000"/>
              </a:lnSpc>
              <a:spcBef>
                <a:spcPct val="0"/>
              </a:spcBef>
            </a:pPr>
            <a:r>
              <a:rPr lang="el-GR" altLang="en-US" sz="2400" dirty="0" smtClean="0">
                <a:cs typeface="Times New Roman" panose="02020603050405020304" pitchFamily="18" charset="0"/>
              </a:rPr>
              <a:t> Ζώα που φέρουν κοίλωμα και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μπορούν να χρησιμοποιήσουν το </a:t>
            </a:r>
            <a:r>
              <a:rPr lang="el-GR" altLang="en-US" sz="2400" b="1" dirty="0" smtClean="0">
                <a:cs typeface="Times New Roman" panose="02020603050405020304" pitchFamily="18" charset="0"/>
              </a:rPr>
              <a:t>κοίλωμα ως υδροστατικό σκελετό </a:t>
            </a:r>
            <a:r>
              <a:rPr lang="el-GR" altLang="en-US" sz="2400" dirty="0" smtClean="0">
                <a:cs typeface="Times New Roman" panose="02020603050405020304" pitchFamily="18" charset="0"/>
              </a:rPr>
              <a:t>για να διεισδύσουν στο υπόστρωμα. Σύσπαση των μυών ενός τμήματος (</a:t>
            </a:r>
            <a:r>
              <a:rPr lang="el-GR" altLang="en-US" sz="2400" dirty="0" err="1" smtClean="0">
                <a:cs typeface="Times New Roman" panose="02020603050405020304" pitchFamily="18" charset="0"/>
              </a:rPr>
              <a:t>μεταμερούς</a:t>
            </a:r>
            <a:r>
              <a:rPr lang="el-GR" altLang="en-US" sz="2400" dirty="0" smtClean="0">
                <a:cs typeface="Times New Roman" panose="02020603050405020304" pitchFamily="18" charset="0"/>
              </a:rPr>
              <a:t>) θα </a:t>
            </a:r>
            <a:r>
              <a:rPr lang="el-GR" altLang="en-US" sz="2400" dirty="0" err="1" smtClean="0">
                <a:cs typeface="Times New Roman" panose="02020603050405020304" pitchFamily="18" charset="0"/>
              </a:rPr>
              <a:t>δρά</a:t>
            </a:r>
            <a:r>
              <a:rPr lang="el-GR" altLang="en-US" sz="2400" dirty="0" smtClean="0">
                <a:cs typeface="Times New Roman" panose="02020603050405020304" pitchFamily="18" charset="0"/>
              </a:rPr>
              <a:t> ανταγωνιστικά σε μυς άλλου </a:t>
            </a:r>
            <a:r>
              <a:rPr lang="el-GR" altLang="en-US" sz="2400" dirty="0" err="1" smtClean="0">
                <a:cs typeface="Times New Roman" panose="02020603050405020304" pitchFamily="18" charset="0"/>
              </a:rPr>
              <a:t>μεταμερούς</a:t>
            </a:r>
            <a:r>
              <a:rPr lang="el-GR" altLang="en-US" sz="2400" dirty="0" smtClean="0">
                <a:cs typeface="Times New Roman" panose="02020603050405020304" pitchFamily="18" charset="0"/>
              </a:rPr>
              <a:t> και θα οδηγεί σε μετάδοση της σύσπασης μέσω του κλειστού και σταθερού σε όγκο </a:t>
            </a:r>
            <a:r>
              <a:rPr lang="el-GR" altLang="en-US" sz="2400" dirty="0" err="1" smtClean="0">
                <a:cs typeface="Times New Roman" panose="02020603050405020304" pitchFamily="18" charset="0"/>
              </a:rPr>
              <a:t>κοιλωματικού</a:t>
            </a:r>
            <a:r>
              <a:rPr lang="el-GR" altLang="en-US" sz="2400" dirty="0" smtClean="0">
                <a:cs typeface="Times New Roman" panose="02020603050405020304" pitchFamily="18" charset="0"/>
              </a:rPr>
              <a:t> υγρού.</a:t>
            </a:r>
          </a:p>
          <a:p>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17CF00C5-9327-4107-8883-0B37CCC25EBA}" type="slidenum">
              <a:rPr lang="en-US" altLang="en-US" smtClean="0"/>
              <a:pPr>
                <a:defRPr/>
              </a:pPr>
              <a:t>21</a:t>
            </a:fld>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lstStyle/>
          <a:p>
            <a:r>
              <a:rPr lang="el-GR" altLang="el-GR" sz="4000" dirty="0" smtClean="0"/>
              <a:t>Εξελικτική σημασία </a:t>
            </a:r>
            <a:br>
              <a:rPr lang="el-GR" altLang="el-GR" sz="4000" dirty="0" smtClean="0"/>
            </a:br>
            <a:r>
              <a:rPr lang="el-GR" altLang="el-GR" sz="4000" dirty="0" smtClean="0"/>
              <a:t>της </a:t>
            </a:r>
            <a:r>
              <a:rPr lang="el-GR" altLang="el-GR" sz="4000" dirty="0" err="1" smtClean="0"/>
              <a:t>Μεταμέρειας</a:t>
            </a:r>
            <a:r>
              <a:rPr lang="en-US" altLang="el-GR" sz="4000" dirty="0" smtClean="0"/>
              <a:t> 2/6</a:t>
            </a:r>
          </a:p>
        </p:txBody>
      </p:sp>
      <p:sp>
        <p:nvSpPr>
          <p:cNvPr id="37891" name="Θέση περιεχομένου 2"/>
          <p:cNvSpPr>
            <a:spLocks noGrp="1"/>
          </p:cNvSpPr>
          <p:nvPr>
            <p:ph idx="1"/>
          </p:nvPr>
        </p:nvSpPr>
        <p:spPr>
          <a:xfrm>
            <a:off x="412750" y="1833563"/>
            <a:ext cx="8424863" cy="4349750"/>
          </a:xfrm>
        </p:spPr>
        <p:txBody>
          <a:bodyPr/>
          <a:lstStyle/>
          <a:p>
            <a:pPr eaLnBrk="1" hangingPunct="1">
              <a:lnSpc>
                <a:spcPct val="100000"/>
              </a:lnSpc>
              <a:spcBef>
                <a:spcPct val="0"/>
              </a:spcBef>
              <a:buFontTx/>
              <a:buNone/>
            </a:pPr>
            <a:r>
              <a:rPr lang="el-GR" altLang="en-US" sz="2400" b="1" smtClean="0">
                <a:cs typeface="Times New Roman" panose="02020603050405020304" pitchFamily="18" charset="0"/>
              </a:rPr>
              <a:t>Γιατί είναι εξελικτικά συμφέρουσα η μεταμέρεια;</a:t>
            </a:r>
          </a:p>
          <a:p>
            <a:pPr eaLnBrk="1" hangingPunct="1">
              <a:lnSpc>
                <a:spcPct val="100000"/>
              </a:lnSpc>
              <a:spcBef>
                <a:spcPct val="0"/>
              </a:spcBef>
              <a:buFontTx/>
              <a:buNone/>
            </a:pPr>
            <a:endParaRPr lang="el-GR" altLang="en-US" sz="2400" b="1" smtClean="0">
              <a:cs typeface="Times New Roman" panose="02020603050405020304" pitchFamily="18" charset="0"/>
            </a:endParaRPr>
          </a:p>
          <a:p>
            <a:pPr eaLnBrk="1" hangingPunct="1">
              <a:lnSpc>
                <a:spcPct val="100000"/>
              </a:lnSpc>
              <a:spcBef>
                <a:spcPct val="0"/>
              </a:spcBef>
            </a:pPr>
            <a:r>
              <a:rPr lang="el-GR" altLang="en-US" sz="2400" smtClean="0">
                <a:cs typeface="Times New Roman" panose="02020603050405020304" pitchFamily="18" charset="0"/>
              </a:rPr>
              <a:t>  Γνήσια </a:t>
            </a:r>
            <a:r>
              <a:rPr lang="el-GR" altLang="en-US" sz="2400" b="1" smtClean="0">
                <a:cs typeface="Times New Roman" panose="02020603050405020304" pitchFamily="18" charset="0"/>
              </a:rPr>
              <a:t>μεταμέρεια εμφανίζουν οι Δακτυλιοσκώληκες (Λοφοτροχόζωα), τα Αρθρόποδα (Εκδυσόζωα) και τα Χορδωτά (Δευτεροστόμια). </a:t>
            </a:r>
            <a:r>
              <a:rPr lang="el-GR" altLang="en-US" sz="2400" smtClean="0">
                <a:cs typeface="Times New Roman" panose="02020603050405020304" pitchFamily="18" charset="0"/>
              </a:rPr>
              <a:t>Οι απόψεις διίστανται σχετικά με την παρουσία κοινού μεταμερούς προγόνου ή την εμφάνιση της μεταμέρειας μέσω συγκλίνουσας εξέλιξης </a:t>
            </a:r>
            <a:r>
              <a:rPr lang="en-GB" altLang="en-US" sz="2400" smtClean="0">
                <a:cs typeface="Times New Roman" panose="02020603050405020304" pitchFamily="18" charset="0"/>
              </a:rPr>
              <a:t>(convergent evolution). </a:t>
            </a:r>
            <a:r>
              <a:rPr lang="el-GR" altLang="en-US" sz="2400" smtClean="0">
                <a:cs typeface="Times New Roman" panose="02020603050405020304" pitchFamily="18" charset="0"/>
              </a:rPr>
              <a:t>Η άποψη περί συγκλίνουσας εξέλιξης έχει νόημα αν αναλογιστούμε τη χρησιμότητα των σηματοδοτικών μονοπατιών, που εμπλέκονται στην μεταμέρεια (δείτε παρακάτω) και στη δημιουργία πολικότητας κατά την εμβρυική ανάπτυξη των ζώων.</a:t>
            </a:r>
          </a:p>
          <a:p>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BD0B1B0-74EE-4732-B623-94A506A49044}"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r>
              <a:rPr lang="el-GR" altLang="el-GR" sz="4000" dirty="0" smtClean="0"/>
              <a:t>Εξελικτική σημασία </a:t>
            </a:r>
            <a:br>
              <a:rPr lang="el-GR" altLang="el-GR" sz="4000" dirty="0" smtClean="0"/>
            </a:br>
            <a:r>
              <a:rPr lang="el-GR" altLang="el-GR" sz="4000" dirty="0" smtClean="0"/>
              <a:t>της </a:t>
            </a:r>
            <a:r>
              <a:rPr lang="el-GR" altLang="el-GR" sz="4000" dirty="0" err="1" smtClean="0"/>
              <a:t>Μεταμέρειας</a:t>
            </a:r>
            <a:r>
              <a:rPr lang="en-US" altLang="el-GR" sz="4000" dirty="0" smtClean="0"/>
              <a:t> 3/6</a:t>
            </a:r>
          </a:p>
        </p:txBody>
      </p:sp>
      <p:sp>
        <p:nvSpPr>
          <p:cNvPr id="38915" name="Θέση περιεχομένου 2"/>
          <p:cNvSpPr>
            <a:spLocks noGrp="1"/>
          </p:cNvSpPr>
          <p:nvPr>
            <p:ph idx="1"/>
          </p:nvPr>
        </p:nvSpPr>
        <p:spPr>
          <a:xfrm>
            <a:off x="412750" y="1833563"/>
            <a:ext cx="8424863" cy="4349750"/>
          </a:xfrm>
        </p:spPr>
        <p:txBody>
          <a:bodyPr/>
          <a:lstStyle/>
          <a:p>
            <a:pPr eaLnBrk="1" hangingPunct="1">
              <a:lnSpc>
                <a:spcPct val="100000"/>
              </a:lnSpc>
              <a:spcBef>
                <a:spcPct val="0"/>
              </a:spcBef>
              <a:buFontTx/>
              <a:buNone/>
            </a:pPr>
            <a:r>
              <a:rPr lang="el-GR" altLang="en-US" sz="2400" b="1" smtClean="0">
                <a:cs typeface="Times New Roman" panose="02020603050405020304" pitchFamily="18" charset="0"/>
              </a:rPr>
              <a:t>Γιατί είναι εξελικτικά συμφέρουσα η μεταμέρεια;</a:t>
            </a:r>
          </a:p>
          <a:p>
            <a:pPr eaLnBrk="1" hangingPunct="1">
              <a:lnSpc>
                <a:spcPct val="100000"/>
              </a:lnSpc>
              <a:spcBef>
                <a:spcPct val="0"/>
              </a:spcBef>
              <a:buFontTx/>
              <a:buNone/>
            </a:pPr>
            <a:endParaRPr lang="el-GR" altLang="en-US" sz="2400" b="1" smtClean="0">
              <a:cs typeface="Times New Roman" panose="02020603050405020304" pitchFamily="18" charset="0"/>
            </a:endParaRPr>
          </a:p>
          <a:p>
            <a:pPr eaLnBrk="1" hangingPunct="1">
              <a:lnSpc>
                <a:spcPct val="100000"/>
              </a:lnSpc>
              <a:spcBef>
                <a:spcPct val="0"/>
              </a:spcBef>
            </a:pPr>
            <a:r>
              <a:rPr lang="el-GR" altLang="en-US" sz="2400" smtClean="0">
                <a:cs typeface="Times New Roman" panose="02020603050405020304" pitchFamily="18" charset="0"/>
              </a:rPr>
              <a:t>Η άποψη </a:t>
            </a:r>
            <a:r>
              <a:rPr lang="el-GR" altLang="en-US" sz="2400" b="1" smtClean="0">
                <a:cs typeface="Times New Roman" panose="02020603050405020304" pitchFamily="18" charset="0"/>
              </a:rPr>
              <a:t>περί κοινού μεταμερούς προγόνου</a:t>
            </a:r>
            <a:r>
              <a:rPr lang="el-GR" altLang="en-US" sz="2400" smtClean="0">
                <a:cs typeface="Times New Roman" panose="02020603050405020304" pitchFamily="18" charset="0"/>
              </a:rPr>
              <a:t> βασίζεται στην εύρεση ολοένα και περισσότερων </a:t>
            </a:r>
            <a:r>
              <a:rPr lang="el-GR" altLang="en-US" sz="2400" b="1" smtClean="0">
                <a:cs typeface="Times New Roman" panose="02020603050405020304" pitchFamily="18" charset="0"/>
              </a:rPr>
              <a:t>σηματοδοτικών μηχανισμών που είναι κοινοί και παρόντες στα φύλα που φέρουν μεταμερή. </a:t>
            </a:r>
            <a:endParaRPr lang="en-US" altLang="en-US" sz="1800" b="1" smtClean="0">
              <a:cs typeface="Times New Roman" panose="02020603050405020304" pitchFamily="18" charset="0"/>
            </a:endParaRPr>
          </a:p>
          <a:p>
            <a:pPr eaLnBrk="1" hangingPunct="1">
              <a:lnSpc>
                <a:spcPct val="100000"/>
              </a:lnSpc>
              <a:spcBef>
                <a:spcPct val="0"/>
              </a:spcBef>
            </a:pPr>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70BE7AD-2E53-4405-A3AF-A4F5698D375A}" type="slidenum">
              <a:rPr lang="en-US" altLang="en-US" smtClean="0"/>
              <a:pPr>
                <a:defRPr/>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1/10</a:t>
            </a:r>
          </a:p>
        </p:txBody>
      </p:sp>
      <p:sp>
        <p:nvSpPr>
          <p:cNvPr id="39939" name="Θέση περιεχομένου 2"/>
          <p:cNvSpPr>
            <a:spLocks noGrp="1"/>
          </p:cNvSpPr>
          <p:nvPr>
            <p:ph idx="1"/>
          </p:nvPr>
        </p:nvSpPr>
        <p:spPr>
          <a:xfrm>
            <a:off x="412750" y="1833563"/>
            <a:ext cx="8424863" cy="4349750"/>
          </a:xfrm>
        </p:spPr>
        <p:txBody>
          <a:bodyPr/>
          <a:lstStyle/>
          <a:p>
            <a:pPr eaLnBrk="1" hangingPunct="1">
              <a:lnSpc>
                <a:spcPct val="100000"/>
              </a:lnSpc>
              <a:spcBef>
                <a:spcPct val="0"/>
              </a:spcBef>
              <a:buFontTx/>
              <a:buNone/>
            </a:pPr>
            <a:r>
              <a:rPr lang="el-GR" altLang="en-US" sz="2400" b="1" smtClean="0">
                <a:cs typeface="Times New Roman" panose="02020603050405020304" pitchFamily="18" charset="0"/>
              </a:rPr>
              <a:t>Φυλογενετικά δεδομένα</a:t>
            </a:r>
          </a:p>
          <a:p>
            <a:pPr eaLnBrk="1" hangingPunct="1">
              <a:lnSpc>
                <a:spcPct val="100000"/>
              </a:lnSpc>
              <a:spcBef>
                <a:spcPts val="1800"/>
              </a:spcBef>
            </a:pPr>
            <a:r>
              <a:rPr lang="el-GR" altLang="en-US" sz="2400" b="1" smtClean="0">
                <a:cs typeface="Times New Roman" panose="02020603050405020304" pitchFamily="18" charset="0"/>
              </a:rPr>
              <a:t>Η μεταμέρεια εμφανίζεται ξεκάθαρα σε 3 διαφορετικά φύλα: Χορδωτά (δευτεροστόμια), Δακτυλιοσκώληκες (Λοφοτροχόζωα) και Αρθρόποδα (Εκδυσόζωα) (πρωτοστόμια). </a:t>
            </a:r>
          </a:p>
          <a:p>
            <a:pPr eaLnBrk="1" hangingPunct="1">
              <a:lnSpc>
                <a:spcPct val="100000"/>
              </a:lnSpc>
              <a:spcBef>
                <a:spcPts val="1200"/>
              </a:spcBef>
            </a:pPr>
            <a:r>
              <a:rPr lang="el-GR" altLang="en-US" sz="2400" smtClean="0">
                <a:cs typeface="Times New Roman" panose="02020603050405020304" pitchFamily="18" charset="0"/>
              </a:rPr>
              <a:t>Οι υποθέσεις που γίνονται συγκλίνουν </a:t>
            </a:r>
            <a:r>
              <a:rPr lang="el-GR" altLang="en-US" sz="2400" b="1" smtClean="0">
                <a:cs typeface="Times New Roman" panose="02020603050405020304" pitchFamily="18" charset="0"/>
              </a:rPr>
              <a:t>στην ύπαρξη κοινού προγόνου που έφερε μεταμερή </a:t>
            </a:r>
            <a:r>
              <a:rPr lang="el-GR" altLang="en-US" sz="2400" smtClean="0">
                <a:cs typeface="Times New Roman" panose="02020603050405020304" pitchFamily="18" charset="0"/>
              </a:rPr>
              <a:t>(</a:t>
            </a:r>
            <a:r>
              <a:rPr lang="en-GB" altLang="en-US" sz="2400" smtClean="0">
                <a:cs typeface="Times New Roman" panose="02020603050405020304" pitchFamily="18" charset="0"/>
              </a:rPr>
              <a:t>urbilateria).</a:t>
            </a:r>
          </a:p>
          <a:p>
            <a:pPr eaLnBrk="1" hangingPunct="1">
              <a:lnSpc>
                <a:spcPct val="100000"/>
              </a:lnSpc>
              <a:spcBef>
                <a:spcPct val="0"/>
              </a:spcBef>
            </a:pPr>
            <a:endParaRPr lang="en-US" altLang="el-GR" sz="24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AFC1D3DC-DCD1-46EA-B099-9F9EB484A74C}" type="slidenum">
              <a:rPr lang="en-US" altLang="en-US" smtClean="0"/>
              <a:pPr>
                <a:defRPr/>
              </a:pPr>
              <a:t>24</a:t>
            </a:fld>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2/10</a:t>
            </a:r>
          </a:p>
        </p:txBody>
      </p:sp>
      <p:pic>
        <p:nvPicPr>
          <p:cNvPr id="4096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850" y="1844675"/>
            <a:ext cx="4191000" cy="4032250"/>
          </a:xfrm>
        </p:spPr>
      </p:pic>
      <p:pic>
        <p:nvPicPr>
          <p:cNvPr id="40964"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29150" y="1844675"/>
            <a:ext cx="4191000" cy="4032250"/>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8CAA09A-4C69-42FF-952F-815D6A313FA7}" type="slidenum">
              <a:rPr lang="en-US" altLang="en-US" smtClean="0"/>
              <a:pPr>
                <a:defRPr/>
              </a:pPr>
              <a:t>25</a:t>
            </a:fld>
            <a:endParaRPr lang="en-US" altLang="en-US"/>
          </a:p>
        </p:txBody>
      </p:sp>
      <p:sp>
        <p:nvSpPr>
          <p:cNvPr id="7" name="TextBox 6"/>
          <p:cNvSpPr txBox="1"/>
          <p:nvPr/>
        </p:nvSpPr>
        <p:spPr>
          <a:xfrm>
            <a:off x="4098925" y="5588000"/>
            <a:ext cx="341313" cy="276225"/>
          </a:xfrm>
          <a:prstGeom prst="rect">
            <a:avLst/>
          </a:prstGeom>
          <a:noFill/>
        </p:spPr>
        <p:txBody>
          <a:bodyPr wrap="none">
            <a:spAutoFit/>
          </a:bodyPr>
          <a:lstStyle/>
          <a:p>
            <a:pPr>
              <a:defRPr/>
            </a:pPr>
            <a:r>
              <a:rPr lang="en-US" sz="1200" b="1" dirty="0">
                <a:latin typeface="+mj-lt"/>
              </a:rPr>
              <a:t>1</a:t>
            </a:r>
            <a:r>
              <a:rPr lang="el-GR" sz="1200" b="1" dirty="0">
                <a:latin typeface="+mj-lt"/>
              </a:rPr>
              <a:t>6</a:t>
            </a:r>
            <a:endParaRPr lang="en-US" sz="1200" b="1" dirty="0">
              <a:latin typeface="+mj-lt"/>
            </a:endParaRPr>
          </a:p>
        </p:txBody>
      </p:sp>
      <p:sp>
        <p:nvSpPr>
          <p:cNvPr id="8" name="TextBox 7"/>
          <p:cNvSpPr txBox="1"/>
          <p:nvPr/>
        </p:nvSpPr>
        <p:spPr>
          <a:xfrm>
            <a:off x="8478838" y="5594350"/>
            <a:ext cx="341312" cy="276225"/>
          </a:xfrm>
          <a:prstGeom prst="rect">
            <a:avLst/>
          </a:prstGeom>
          <a:noFill/>
        </p:spPr>
        <p:txBody>
          <a:bodyPr wrap="none">
            <a:spAutoFit/>
          </a:bodyPr>
          <a:lstStyle/>
          <a:p>
            <a:pPr>
              <a:defRPr/>
            </a:pPr>
            <a:r>
              <a:rPr lang="en-US" sz="1200" b="1" dirty="0">
                <a:latin typeface="+mj-lt"/>
              </a:rPr>
              <a:t>1</a:t>
            </a:r>
            <a:r>
              <a:rPr lang="el-GR" sz="1200" b="1" dirty="0">
                <a:latin typeface="+mj-lt"/>
              </a:rPr>
              <a:t>7</a:t>
            </a:r>
            <a:endParaRPr lang="en-US" sz="1200" b="1"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3/10</a:t>
            </a:r>
          </a:p>
        </p:txBody>
      </p:sp>
      <p:sp>
        <p:nvSpPr>
          <p:cNvPr id="43011" name="Content Placeholder 7"/>
          <p:cNvSpPr>
            <a:spLocks noGrp="1"/>
          </p:cNvSpPr>
          <p:nvPr>
            <p:ph idx="1"/>
          </p:nvPr>
        </p:nvSpPr>
        <p:spPr/>
        <p:txBody>
          <a:bodyPr/>
          <a:lstStyle/>
          <a:p>
            <a:pPr marL="0" indent="0">
              <a:buFont typeface="Arial" panose="020B0604020202020204" pitchFamily="34" charset="0"/>
              <a:buNone/>
            </a:pPr>
            <a:r>
              <a:rPr lang="el-GR" altLang="en-US" sz="2400" b="1" dirty="0" smtClean="0"/>
              <a:t>Φυλογενετικά δεδομένα</a:t>
            </a:r>
          </a:p>
          <a:p>
            <a:pPr eaLnBrk="1" hangingPunct="1">
              <a:lnSpc>
                <a:spcPct val="100000"/>
              </a:lnSpc>
              <a:spcBef>
                <a:spcPts val="1200"/>
              </a:spcBef>
            </a:pPr>
            <a:r>
              <a:rPr lang="el-GR" altLang="en-US" sz="2400" dirty="0" smtClean="0">
                <a:cs typeface="Times New Roman" panose="02020603050405020304" pitchFamily="18" charset="0"/>
              </a:rPr>
              <a:t>Αν η υπόθεση του κοινού προγόνου είναι σωστή, τότε ο </a:t>
            </a:r>
            <a:r>
              <a:rPr lang="el-GR" altLang="en-US" sz="2400" b="1" dirty="0" smtClean="0">
                <a:cs typeface="Times New Roman" panose="02020603050405020304" pitchFamily="18" charset="0"/>
              </a:rPr>
              <a:t>πρόγονος αυτός (</a:t>
            </a:r>
            <a:r>
              <a:rPr lang="en-GB" altLang="en-US" sz="2400" b="1" dirty="0" err="1" smtClean="0">
                <a:cs typeface="Times New Roman" panose="02020603050405020304" pitchFamily="18" charset="0"/>
              </a:rPr>
              <a:t>urbilateria</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πιθανότατα εμφανίστηκε στο Κάμβριο (543-488 </a:t>
            </a:r>
            <a:r>
              <a:rPr lang="en-GB" altLang="en-US" sz="2400" b="1" dirty="0" smtClean="0">
                <a:cs typeface="Times New Roman" panose="02020603050405020304" pitchFamily="18" charset="0"/>
              </a:rPr>
              <a:t>Mya),</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μετά την περίοδο παγετώνων που τελείωσε ≈570 </a:t>
            </a:r>
            <a:r>
              <a:rPr lang="en-GB" altLang="en-US" sz="2400" dirty="0" smtClean="0">
                <a:cs typeface="Times New Roman" panose="02020603050405020304" pitchFamily="18" charset="0"/>
              </a:rPr>
              <a:t>Mya (</a:t>
            </a:r>
            <a:r>
              <a:rPr lang="el-GR" altLang="en-US" sz="2400" dirty="0" smtClean="0">
                <a:cs typeface="Times New Roman" panose="02020603050405020304" pitchFamily="18" charset="0"/>
              </a:rPr>
              <a:t>εκατ. χρόνια).</a:t>
            </a:r>
            <a:endParaRPr lang="en-GB" altLang="en-US" sz="2400" dirty="0" smtClean="0">
              <a:cs typeface="Times New Roman" panose="02020603050405020304" pitchFamily="18" charset="0"/>
            </a:endParaRPr>
          </a:p>
          <a:p>
            <a:pPr eaLnBrk="1" hangingPunct="1">
              <a:lnSpc>
                <a:spcPct val="100000"/>
              </a:lnSpc>
              <a:spcBef>
                <a:spcPts val="600"/>
              </a:spcBef>
            </a:pPr>
            <a:r>
              <a:rPr lang="el-GR" altLang="en-US" sz="2400" b="1" dirty="0" smtClean="0">
                <a:cs typeface="Times New Roman" panose="02020603050405020304" pitchFamily="18" charset="0"/>
              </a:rPr>
              <a:t>Η φυλογενετική ανάλυση συνηγορεί προς μια τέτοια εξήγηση, </a:t>
            </a:r>
            <a:r>
              <a:rPr lang="el-GR" altLang="en-US" sz="2400" dirty="0" smtClean="0">
                <a:cs typeface="Times New Roman" panose="02020603050405020304" pitchFamily="18" charset="0"/>
              </a:rPr>
              <a:t>δεχόμενη μια μεταγενέστερη εξάλειψη της </a:t>
            </a:r>
            <a:r>
              <a:rPr lang="el-GR" altLang="en-US" sz="2400" dirty="0" err="1" smtClean="0">
                <a:cs typeface="Times New Roman" panose="02020603050405020304" pitchFamily="18" charset="0"/>
              </a:rPr>
              <a:t>μεταμέρειας</a:t>
            </a:r>
            <a:r>
              <a:rPr lang="el-GR" altLang="en-US" sz="2400" dirty="0" smtClean="0">
                <a:cs typeface="Times New Roman" panose="02020603050405020304" pitchFamily="18" charset="0"/>
              </a:rPr>
              <a:t> από κάποια φύλα.</a:t>
            </a:r>
          </a:p>
          <a:p>
            <a:pPr marL="0" indent="0" eaLnBrk="1" hangingPunct="1">
              <a:lnSpc>
                <a:spcPct val="100000"/>
              </a:lnSpc>
              <a:spcBef>
                <a:spcPts val="600"/>
              </a:spcBef>
            </a:pPr>
            <a:endParaRPr lang="el-GR" altLang="en-US" sz="24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r>
              <a:rPr lang="el-GR" altLang="en-US" sz="1600" dirty="0" smtClean="0">
                <a:cs typeface="Times New Roman" panose="02020603050405020304" pitchFamily="18" charset="0"/>
              </a:rPr>
              <a:t>Πηγή: </a:t>
            </a:r>
            <a:r>
              <a:rPr lang="en-GB" altLang="en-US" sz="1600" dirty="0" err="1" smtClean="0">
                <a:cs typeface="Times New Roman" panose="02020603050405020304" pitchFamily="18" charset="0"/>
              </a:rPr>
              <a:t>Couso</a:t>
            </a:r>
            <a:r>
              <a:rPr lang="en-US" altLang="en-US" sz="1600" dirty="0" smtClean="0">
                <a:cs typeface="Times New Roman" panose="02020603050405020304" pitchFamily="18" charset="0"/>
              </a:rPr>
              <a:t>, J. P. (200</a:t>
            </a:r>
            <a:r>
              <a:rPr lang="el-GR" altLang="en-US" sz="1600" dirty="0" smtClean="0">
                <a:cs typeface="Times New Roman" panose="02020603050405020304" pitchFamily="18" charset="0"/>
              </a:rPr>
              <a:t>9</a:t>
            </a:r>
            <a:r>
              <a:rPr lang="en-US" altLang="en-US" sz="1600" dirty="0" smtClean="0">
                <a:cs typeface="Times New Roman" panose="02020603050405020304" pitchFamily="18" charset="0"/>
              </a:rPr>
              <a:t>) Segmentation, </a:t>
            </a:r>
            <a:r>
              <a:rPr lang="en-US" altLang="en-US" sz="1600" dirty="0" err="1" smtClean="0">
                <a:cs typeface="Times New Roman" panose="02020603050405020304" pitchFamily="18" charset="0"/>
              </a:rPr>
              <a:t>metamerism</a:t>
            </a:r>
            <a:r>
              <a:rPr lang="en-US" altLang="en-US" sz="1600" dirty="0" smtClean="0">
                <a:cs typeface="Times New Roman" panose="02020603050405020304" pitchFamily="18" charset="0"/>
              </a:rPr>
              <a:t> and the Cambrian explosion. Int. J. Dev. Biol. 53, 1305-1316.</a:t>
            </a:r>
            <a:endParaRPr lang="el-GR" altLang="en-US" sz="16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endParaRPr lang="en-GB" altLang="en-US" sz="1600"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C7F3F75E-35EB-4FD9-9AEF-E6A5457868BD}" type="slidenum">
              <a:rPr lang="en-US" altLang="en-US" smtClean="0"/>
              <a:pPr>
                <a:defRPr/>
              </a:pPr>
              <a:t>26</a:t>
            </a:fld>
            <a:endParaRPr lang="en-US"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4/10</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E11E6783-82D7-4457-A080-075A5B4CE7A3}" type="slidenum">
              <a:rPr lang="en-US" altLang="en-US" smtClean="0"/>
              <a:pPr>
                <a:defRPr/>
              </a:pPr>
              <a:t>27</a:t>
            </a:fld>
            <a:endParaRPr lang="en-US" altLang="en-US"/>
          </a:p>
        </p:txBody>
      </p:sp>
      <p:pic>
        <p:nvPicPr>
          <p:cNvPr id="4403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00225" y="1412875"/>
            <a:ext cx="5543550" cy="4913313"/>
          </a:xfrm>
        </p:spPr>
      </p:pic>
      <p:sp>
        <p:nvSpPr>
          <p:cNvPr id="6" name="TextBox 5"/>
          <p:cNvSpPr txBox="1"/>
          <p:nvPr/>
        </p:nvSpPr>
        <p:spPr>
          <a:xfrm>
            <a:off x="7015163" y="6049963"/>
            <a:ext cx="341312" cy="276225"/>
          </a:xfrm>
          <a:prstGeom prst="rect">
            <a:avLst/>
          </a:prstGeom>
          <a:noFill/>
        </p:spPr>
        <p:txBody>
          <a:bodyPr wrap="none">
            <a:spAutoFit/>
          </a:bodyPr>
          <a:lstStyle/>
          <a:p>
            <a:pPr>
              <a:defRPr/>
            </a:pPr>
            <a:r>
              <a:rPr lang="en-US" sz="1200" b="1" dirty="0">
                <a:latin typeface="+mj-lt"/>
              </a:rPr>
              <a:t>18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5/10</a:t>
            </a:r>
          </a:p>
        </p:txBody>
      </p:sp>
      <p:sp>
        <p:nvSpPr>
          <p:cNvPr id="46083" name="Content Placeholder 7"/>
          <p:cNvSpPr>
            <a:spLocks noGrp="1"/>
          </p:cNvSpPr>
          <p:nvPr>
            <p:ph idx="1"/>
          </p:nvPr>
        </p:nvSpPr>
        <p:spPr/>
        <p:txBody>
          <a:bodyPr/>
          <a:lstStyle/>
          <a:p>
            <a:pPr marL="0" indent="0">
              <a:buFont typeface="Arial" panose="020B0604020202020204" pitchFamily="34" charset="0"/>
              <a:buNone/>
            </a:pPr>
            <a:r>
              <a:rPr lang="el-GR" altLang="en-US" sz="2400" b="1" dirty="0" smtClean="0"/>
              <a:t>Φυλογενετικά δεδομένα - Υπόθεση</a:t>
            </a:r>
          </a:p>
          <a:p>
            <a:pPr eaLnBrk="1" hangingPunct="1">
              <a:lnSpc>
                <a:spcPct val="100000"/>
              </a:lnSpc>
              <a:spcBef>
                <a:spcPts val="1200"/>
              </a:spcBef>
            </a:pPr>
            <a:r>
              <a:rPr lang="el-GR" altLang="en-US" sz="2400" dirty="0" smtClean="0">
                <a:cs typeface="Times New Roman" panose="02020603050405020304" pitchFamily="18" charset="0"/>
              </a:rPr>
              <a:t>Ο </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πιθανός</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 κοινός πρόγονος χρησιμοποίησε το </a:t>
            </a:r>
            <a:r>
              <a:rPr lang="el-GR" altLang="ja-JP" sz="2400" b="1" dirty="0" err="1" smtClean="0">
                <a:cs typeface="Times New Roman" panose="02020603050405020304" pitchFamily="18" charset="0"/>
              </a:rPr>
              <a:t>σηματοδοτικό</a:t>
            </a:r>
            <a:r>
              <a:rPr lang="el-GR" altLang="ja-JP" sz="2400" b="1" dirty="0" smtClean="0">
                <a:cs typeface="Times New Roman" panose="02020603050405020304" pitchFamily="18" charset="0"/>
              </a:rPr>
              <a:t> μονοπάτι του </a:t>
            </a:r>
            <a:r>
              <a:rPr lang="en-GB" altLang="ja-JP" sz="2400" b="1" dirty="0" smtClean="0">
                <a:ea typeface="ＭＳ Ｐゴシック" panose="020B0600070205080204" pitchFamily="34" charset="-128"/>
                <a:cs typeface="Times New Roman" panose="02020603050405020304" pitchFamily="18" charset="0"/>
              </a:rPr>
              <a:t>Notch</a:t>
            </a:r>
            <a:r>
              <a:rPr lang="el-GR" altLang="ja-JP" sz="2400" dirty="0" smtClean="0">
                <a:cs typeface="Times New Roman" panose="02020603050405020304" pitchFamily="18" charset="0"/>
              </a:rPr>
              <a:t> το οποίο εξελίχθηκε </a:t>
            </a:r>
            <a:r>
              <a:rPr lang="el-GR" altLang="ja-JP" sz="2400" b="1" dirty="0" smtClean="0">
                <a:cs typeface="Times New Roman" panose="02020603050405020304" pitchFamily="18" charset="0"/>
              </a:rPr>
              <a:t>όπως προτείνεται (δεξιά εικόνα)</a:t>
            </a:r>
            <a:r>
              <a:rPr lang="el-GR" altLang="ja-JP"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dirty="0" err="1" smtClean="0">
                <a:cs typeface="Times New Roman" panose="02020603050405020304" pitchFamily="18" charset="0"/>
              </a:rPr>
              <a:t>σηματοδοτικό</a:t>
            </a:r>
            <a:r>
              <a:rPr lang="el-GR" altLang="en-US" sz="2400" dirty="0" smtClean="0">
                <a:cs typeface="Times New Roman" panose="02020603050405020304" pitchFamily="18" charset="0"/>
              </a:rPr>
              <a:t> μονοπάτι του </a:t>
            </a:r>
            <a:r>
              <a:rPr lang="en-GB" altLang="en-US" sz="2400" dirty="0" smtClean="0">
                <a:cs typeface="Times New Roman" panose="02020603050405020304" pitchFamily="18" charset="0"/>
              </a:rPr>
              <a:t>Notch</a:t>
            </a:r>
            <a:r>
              <a:rPr lang="el-GR" altLang="en-US" sz="2400" dirty="0" smtClean="0">
                <a:cs typeface="Times New Roman" panose="02020603050405020304" pitchFamily="18" charset="0"/>
              </a:rPr>
              <a:t> οδήγησε στην ενεργοποίηση του </a:t>
            </a:r>
            <a:r>
              <a:rPr lang="el-GR" altLang="en-US" sz="2400" b="1" dirty="0" err="1" smtClean="0">
                <a:cs typeface="Times New Roman" panose="02020603050405020304" pitchFamily="18" charset="0"/>
              </a:rPr>
              <a:t>ομοιοτικού</a:t>
            </a:r>
            <a:r>
              <a:rPr lang="el-GR" altLang="en-US" sz="2400" b="1" dirty="0" smtClean="0">
                <a:cs typeface="Times New Roman" panose="02020603050405020304" pitchFamily="18" charset="0"/>
              </a:rPr>
              <a:t> γονιδίου </a:t>
            </a:r>
            <a:r>
              <a:rPr lang="en-GB" altLang="en-US" sz="2400" b="1" i="1" dirty="0" smtClean="0">
                <a:cs typeface="Times New Roman" panose="02020603050405020304" pitchFamily="18" charset="0"/>
              </a:rPr>
              <a:t>engrailed</a:t>
            </a:r>
            <a:r>
              <a:rPr lang="en-GB" altLang="en-US" sz="2400" b="1" dirty="0" smtClean="0">
                <a:cs typeface="Times New Roman" panose="02020603050405020304" pitchFamily="18" charset="0"/>
              </a:rPr>
              <a:t> </a:t>
            </a:r>
            <a:r>
              <a:rPr lang="el-GR" altLang="en-US" sz="2400" dirty="0" smtClean="0">
                <a:cs typeface="Times New Roman" panose="02020603050405020304" pitchFamily="18" charset="0"/>
              </a:rPr>
              <a:t>αλλά και του </a:t>
            </a:r>
            <a:r>
              <a:rPr lang="el-GR" altLang="en-US" sz="2400" dirty="0" err="1" smtClean="0">
                <a:cs typeface="Times New Roman" panose="02020603050405020304" pitchFamily="18" charset="0"/>
              </a:rPr>
              <a:t>σηματοδοτικού</a:t>
            </a:r>
            <a:r>
              <a:rPr lang="el-GR" altLang="en-US" sz="2400" dirty="0" smtClean="0">
                <a:cs typeface="Times New Roman" panose="02020603050405020304" pitchFamily="18" charset="0"/>
              </a:rPr>
              <a:t> μονοπατιού του </a:t>
            </a:r>
            <a:r>
              <a:rPr lang="el-GR" altLang="en-US" sz="2400" b="1" dirty="0" smtClean="0">
                <a:cs typeface="Times New Roman" panose="02020603050405020304" pitchFamily="18" charset="0"/>
              </a:rPr>
              <a:t>γονιδίου </a:t>
            </a:r>
            <a:r>
              <a:rPr lang="en-GB" altLang="en-US" sz="2400" b="1" i="1" dirty="0" smtClean="0">
                <a:cs typeface="Times New Roman" panose="02020603050405020304" pitchFamily="18" charset="0"/>
              </a:rPr>
              <a:t>wingless</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Wnt</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για τον καθορισμό των </a:t>
            </a:r>
            <a:r>
              <a:rPr lang="el-GR" altLang="en-US" sz="2400" dirty="0" err="1" smtClean="0">
                <a:cs typeface="Times New Roman" panose="02020603050405020304" pitchFamily="18" charset="0"/>
              </a:rPr>
              <a:t>μεταμερών</a:t>
            </a:r>
            <a:r>
              <a:rPr lang="el-GR" altLang="en-US" sz="2400" dirty="0" smtClean="0">
                <a:cs typeface="Times New Roman" panose="02020603050405020304" pitchFamily="18" charset="0"/>
              </a:rPr>
              <a:t>.</a:t>
            </a:r>
            <a:endParaRPr lang="en-GB" altLang="en-US" sz="24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endParaRPr lang="en-GB" altLang="en-US" sz="1600"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C19075FF-A726-4E9E-BE33-D130CFEDC9C6}" type="slidenum">
              <a:rPr lang="en-US" altLang="en-US" smtClean="0"/>
              <a:pPr>
                <a:defRPr/>
              </a:pPr>
              <a:t>28</a:t>
            </a:fld>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6/10</a:t>
            </a:r>
          </a:p>
        </p:txBody>
      </p:sp>
      <p:pic>
        <p:nvPicPr>
          <p:cNvPr id="4710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8650" y="1844675"/>
            <a:ext cx="3886200" cy="3887788"/>
          </a:xfrm>
        </p:spPr>
      </p:pic>
      <p:pic>
        <p:nvPicPr>
          <p:cNvPr id="47108"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29150" y="1844675"/>
            <a:ext cx="3886200" cy="3887788"/>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C12B1E95-13DE-4BA7-99BF-AE038218C71A}" type="slidenum">
              <a:rPr lang="en-US" altLang="en-US" smtClean="0"/>
              <a:pPr>
                <a:defRPr/>
              </a:pPr>
              <a:t>29</a:t>
            </a:fld>
            <a:endParaRPr lang="en-US" altLang="en-US"/>
          </a:p>
        </p:txBody>
      </p:sp>
      <p:sp>
        <p:nvSpPr>
          <p:cNvPr id="7" name="TextBox 6"/>
          <p:cNvSpPr txBox="1"/>
          <p:nvPr/>
        </p:nvSpPr>
        <p:spPr>
          <a:xfrm>
            <a:off x="8175625" y="5453063"/>
            <a:ext cx="341313" cy="276225"/>
          </a:xfrm>
          <a:prstGeom prst="rect">
            <a:avLst/>
          </a:prstGeom>
          <a:noFill/>
        </p:spPr>
        <p:txBody>
          <a:bodyPr wrap="none">
            <a:spAutoFit/>
          </a:bodyPr>
          <a:lstStyle/>
          <a:p>
            <a:pPr>
              <a:defRPr/>
            </a:pPr>
            <a:r>
              <a:rPr lang="en-US" sz="1200" b="1" dirty="0">
                <a:latin typeface="+mj-lt"/>
              </a:rPr>
              <a:t>20</a:t>
            </a:r>
          </a:p>
        </p:txBody>
      </p:sp>
      <p:sp>
        <p:nvSpPr>
          <p:cNvPr id="8" name="TextBox 7"/>
          <p:cNvSpPr txBox="1"/>
          <p:nvPr/>
        </p:nvSpPr>
        <p:spPr>
          <a:xfrm>
            <a:off x="4173538" y="5453063"/>
            <a:ext cx="342900" cy="276225"/>
          </a:xfrm>
          <a:prstGeom prst="rect">
            <a:avLst/>
          </a:prstGeom>
          <a:noFill/>
        </p:spPr>
        <p:txBody>
          <a:bodyPr wrap="none">
            <a:spAutoFit/>
          </a:bodyPr>
          <a:lstStyle/>
          <a:p>
            <a:pPr>
              <a:defRPr/>
            </a:pPr>
            <a:r>
              <a:rPr lang="en-US" sz="1200" b="1" dirty="0">
                <a:latin typeface="+mj-lt"/>
              </a:rPr>
              <a:t>19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r>
              <a:rPr lang="el-GR" altLang="el-GR" sz="4000" dirty="0" err="1" smtClean="0"/>
              <a:t>Λοφοτροχόζωα</a:t>
            </a:r>
            <a:r>
              <a:rPr lang="el-GR" altLang="el-GR" sz="4000" dirty="0" smtClean="0"/>
              <a:t>: </a:t>
            </a:r>
            <a:r>
              <a:rPr lang="el-GR" altLang="el-GR" sz="4000" dirty="0" err="1" smtClean="0"/>
              <a:t>Δακτυλιοσκώληκες</a:t>
            </a:r>
            <a:r>
              <a:rPr lang="el-GR" altLang="el-GR" sz="4000" dirty="0" smtClean="0"/>
              <a:t> και Συγγενή Φύλα</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836DC609-956D-47A3-A57A-7F91B5F6E164}" type="slidenum">
              <a:rPr lang="en-US" altLang="en-US" smtClean="0"/>
              <a:pPr>
                <a:defRPr/>
              </a:pPr>
              <a:t>3</a:t>
            </a:fld>
            <a:endParaRPr lang="en-US" altLang="en-US"/>
          </a:p>
        </p:txBody>
      </p:sp>
      <p:pic>
        <p:nvPicPr>
          <p:cNvPr id="819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1604963"/>
            <a:ext cx="7859713" cy="4638675"/>
          </a:xfrm>
        </p:spPr>
      </p:pic>
      <p:sp>
        <p:nvSpPr>
          <p:cNvPr id="12" name="TextBox 11"/>
          <p:cNvSpPr txBox="1"/>
          <p:nvPr/>
        </p:nvSpPr>
        <p:spPr>
          <a:xfrm>
            <a:off x="5911850" y="4787900"/>
            <a:ext cx="2603500" cy="830263"/>
          </a:xfrm>
          <a:prstGeom prst="rect">
            <a:avLst/>
          </a:prstGeom>
          <a:noFill/>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l-GR" altLang="en-US" sz="1600" dirty="0" smtClean="0">
                <a:latin typeface="+mn-lt"/>
                <a:cs typeface="Times New Roman" panose="02020603050405020304" pitchFamily="18" charset="0"/>
              </a:rPr>
              <a:t>Θα </a:t>
            </a:r>
            <a:r>
              <a:rPr lang="el-GR" altLang="en-US" sz="1600" dirty="0" err="1" smtClean="0">
                <a:latin typeface="+mn-lt"/>
                <a:cs typeface="Times New Roman" panose="02020603050405020304" pitchFamily="18" charset="0"/>
              </a:rPr>
              <a:t>περιγραφούν</a:t>
            </a:r>
            <a:r>
              <a:rPr lang="el-GR" altLang="en-US" sz="1600" dirty="0" smtClean="0">
                <a:latin typeface="+mn-lt"/>
                <a:cs typeface="Times New Roman" panose="02020603050405020304" pitchFamily="18" charset="0"/>
              </a:rPr>
              <a:t> τα φύλα που φαίνονται στο σχεδιάγραμμα...</a:t>
            </a:r>
          </a:p>
        </p:txBody>
      </p:sp>
      <p:sp>
        <p:nvSpPr>
          <p:cNvPr id="7" name="TextBox 6"/>
          <p:cNvSpPr txBox="1"/>
          <p:nvPr/>
        </p:nvSpPr>
        <p:spPr>
          <a:xfrm>
            <a:off x="8175625" y="5873750"/>
            <a:ext cx="261938" cy="276225"/>
          </a:xfrm>
          <a:prstGeom prst="rect">
            <a:avLst/>
          </a:prstGeom>
          <a:noFill/>
        </p:spPr>
        <p:txBody>
          <a:bodyPr wrap="none">
            <a:spAutoFit/>
          </a:bodyPr>
          <a:lstStyle/>
          <a:p>
            <a:pPr>
              <a:defRPr/>
            </a:pPr>
            <a:r>
              <a:rPr lang="en-US" sz="1200" b="1" dirty="0">
                <a:latin typeface="+mj-lt"/>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7/10</a:t>
            </a:r>
          </a:p>
        </p:txBody>
      </p:sp>
      <p:sp>
        <p:nvSpPr>
          <p:cNvPr id="49155" name="Content Placeholder 7"/>
          <p:cNvSpPr>
            <a:spLocks noGrp="1"/>
          </p:cNvSpPr>
          <p:nvPr>
            <p:ph idx="1"/>
          </p:nvPr>
        </p:nvSpPr>
        <p:spPr/>
        <p:txBody>
          <a:bodyPr/>
          <a:lstStyle/>
          <a:p>
            <a:pPr marL="0" indent="0">
              <a:buFont typeface="Arial" panose="020B0604020202020204" pitchFamily="34" charset="0"/>
              <a:buNone/>
            </a:pPr>
            <a:r>
              <a:rPr lang="el-GR" altLang="en-US" sz="2400" b="1" dirty="0" smtClean="0"/>
              <a:t>Μοριακά δεδομένα</a:t>
            </a:r>
          </a:p>
          <a:p>
            <a:pPr eaLnBrk="1" hangingPunct="1">
              <a:lnSpc>
                <a:spcPct val="100000"/>
              </a:lnSpc>
              <a:spcBef>
                <a:spcPts val="1200"/>
              </a:spcBef>
            </a:pPr>
            <a:r>
              <a:rPr lang="el-GR" altLang="en-US" sz="2400" dirty="0" smtClean="0">
                <a:cs typeface="Times New Roman" panose="02020603050405020304" pitchFamily="18" charset="0"/>
              </a:rPr>
              <a:t>Πρόσφατες έρευνες συγκλίνουν στην </a:t>
            </a:r>
            <a:r>
              <a:rPr lang="el-GR" altLang="en-US" sz="2400" b="1" dirty="0" smtClean="0">
                <a:cs typeface="Times New Roman" panose="02020603050405020304" pitchFamily="18" charset="0"/>
              </a:rPr>
              <a:t>ενεργοποίηση και δράση του </a:t>
            </a:r>
            <a:r>
              <a:rPr lang="el-GR" altLang="en-US" sz="2400" b="1" dirty="0" err="1" smtClean="0">
                <a:cs typeface="Times New Roman" panose="02020603050405020304" pitchFamily="18" charset="0"/>
              </a:rPr>
              <a:t>σηματοδοτικού</a:t>
            </a:r>
            <a:r>
              <a:rPr lang="el-GR" altLang="en-US" sz="2400" b="1" dirty="0" smtClean="0">
                <a:cs typeface="Times New Roman" panose="02020603050405020304" pitchFamily="18" charset="0"/>
              </a:rPr>
              <a:t> μονοπατιού του </a:t>
            </a:r>
            <a:r>
              <a:rPr lang="en-GB" altLang="en-US" sz="2400" b="1" dirty="0" smtClean="0">
                <a:cs typeface="Times New Roman" panose="02020603050405020304" pitchFamily="18" charset="0"/>
              </a:rPr>
              <a:t>Notch</a:t>
            </a:r>
            <a:r>
              <a:rPr lang="el-GR" altLang="en-US" sz="2400" b="1" dirty="0" smtClean="0">
                <a:cs typeface="Times New Roman" panose="02020603050405020304" pitchFamily="18" charset="0"/>
              </a:rPr>
              <a:t> για τη δημιουργία των </a:t>
            </a:r>
            <a:r>
              <a:rPr lang="el-GR" altLang="en-US" sz="2400" b="1" dirty="0" err="1" smtClean="0">
                <a:cs typeface="Times New Roman" panose="02020603050405020304" pitchFamily="18" charset="0"/>
              </a:rPr>
              <a:t>μεταμερών</a:t>
            </a:r>
            <a:r>
              <a:rPr lang="el-GR" altLang="en-US" sz="2400" b="1" dirty="0" smtClean="0">
                <a:cs typeface="Times New Roman" panose="02020603050405020304" pitchFamily="18" charset="0"/>
              </a:rPr>
              <a:t> τόσο στα </a:t>
            </a:r>
            <a:r>
              <a:rPr lang="el-GR" altLang="en-US" sz="2400" b="1" dirty="0" err="1" smtClean="0">
                <a:cs typeface="Times New Roman" panose="02020603050405020304" pitchFamily="18" charset="0"/>
              </a:rPr>
              <a:t>Χορδωτά</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σωμίτες</a:t>
            </a:r>
            <a:r>
              <a:rPr lang="el-GR" altLang="en-US" sz="2400" b="1" dirty="0" smtClean="0">
                <a:cs typeface="Times New Roman" panose="02020603050405020304" pitchFamily="18" charset="0"/>
              </a:rPr>
              <a:t>) όσο και στα Αρθρόποδα</a:t>
            </a:r>
            <a:r>
              <a:rPr lang="el-GR" altLang="en-US" sz="2400" dirty="0" smtClean="0">
                <a:cs typeface="Times New Roman" panose="02020603050405020304" pitchFamily="18" charset="0"/>
              </a:rPr>
              <a:t>. Το </a:t>
            </a:r>
            <a:r>
              <a:rPr lang="el-GR" altLang="en-US" sz="2400" dirty="0" err="1" smtClean="0">
                <a:cs typeface="Times New Roman" panose="02020603050405020304" pitchFamily="18" charset="0"/>
              </a:rPr>
              <a:t>σηματοδοτικό</a:t>
            </a:r>
            <a:r>
              <a:rPr lang="el-GR" altLang="en-US" sz="2400" dirty="0" smtClean="0">
                <a:cs typeface="Times New Roman" panose="02020603050405020304" pitchFamily="18" charset="0"/>
              </a:rPr>
              <a:t> μονοπάτι του </a:t>
            </a:r>
            <a:r>
              <a:rPr lang="en-GB" altLang="en-US" sz="2400" dirty="0" smtClean="0">
                <a:cs typeface="Times New Roman" panose="02020603050405020304" pitchFamily="18" charset="0"/>
              </a:rPr>
              <a:t>Notch </a:t>
            </a:r>
            <a:r>
              <a:rPr lang="el-GR" altLang="en-US" sz="2400" b="1" dirty="0" smtClean="0">
                <a:cs typeface="Times New Roman" panose="02020603050405020304" pitchFamily="18" charset="0"/>
              </a:rPr>
              <a:t>ενεργοποιείται κυκλικά </a:t>
            </a:r>
            <a:r>
              <a:rPr lang="el-GR" altLang="en-US" sz="2400" dirty="0" smtClean="0">
                <a:cs typeface="Times New Roman" panose="02020603050405020304" pitchFamily="18" charset="0"/>
              </a:rPr>
              <a:t>από τα οπίσθια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προς τα πρόσθια </a:t>
            </a:r>
            <a:r>
              <a:rPr lang="el-GR" altLang="en-US" sz="2400" b="1" dirty="0" smtClean="0">
                <a:cs typeface="Times New Roman" panose="02020603050405020304" pitchFamily="18" charset="0"/>
              </a:rPr>
              <a:t>(οπίσθιο-πρόσθιο άξονα). </a:t>
            </a:r>
            <a:endParaRPr lang="en-GB" altLang="en-US" sz="2400" b="1"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endParaRPr lang="en-GB" altLang="en-US" sz="1600"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9DF879D-F858-473C-ABDB-7EF4F439E7D4}" type="slidenum">
              <a:rPr lang="en-US" altLang="en-US" smtClean="0"/>
              <a:pPr>
                <a:defRPr/>
              </a:pPr>
              <a:t>30</a:t>
            </a:fld>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8/10</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CED1432-7542-4A73-905E-B92CE53F2443}" type="slidenum">
              <a:rPr lang="en-US" altLang="en-US" smtClean="0"/>
              <a:pPr>
                <a:defRPr/>
              </a:pPr>
              <a:t>31</a:t>
            </a:fld>
            <a:endParaRPr lang="en-US" altLang="en-US"/>
          </a:p>
        </p:txBody>
      </p:sp>
      <p:pic>
        <p:nvPicPr>
          <p:cNvPr id="5018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51211" y="1405633"/>
            <a:ext cx="7201495" cy="4681537"/>
          </a:xfrm>
        </p:spPr>
      </p:pic>
      <p:sp>
        <p:nvSpPr>
          <p:cNvPr id="6" name="TextBox 5"/>
          <p:cNvSpPr txBox="1"/>
          <p:nvPr/>
        </p:nvSpPr>
        <p:spPr>
          <a:xfrm>
            <a:off x="8174038" y="6053138"/>
            <a:ext cx="341312" cy="276225"/>
          </a:xfrm>
          <a:prstGeom prst="rect">
            <a:avLst/>
          </a:prstGeom>
          <a:noFill/>
        </p:spPr>
        <p:txBody>
          <a:bodyPr wrap="none">
            <a:spAutoFit/>
          </a:bodyPr>
          <a:lstStyle/>
          <a:p>
            <a:pPr>
              <a:defRPr/>
            </a:pPr>
            <a:r>
              <a:rPr lang="el-GR" sz="1200" b="1" dirty="0">
                <a:latin typeface="+mj-lt"/>
              </a:rPr>
              <a:t>21</a:t>
            </a:r>
            <a:endParaRPr lang="en-US" sz="1200" b="1"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lstStyle/>
          <a:p>
            <a:r>
              <a:rPr lang="el-GR" altLang="el-GR" dirty="0" smtClean="0"/>
              <a:t>Μηχανισμοί </a:t>
            </a:r>
            <a:r>
              <a:rPr lang="el-GR" altLang="el-GR" dirty="0" err="1" smtClean="0"/>
              <a:t>Μεταμέρειας</a:t>
            </a:r>
            <a:r>
              <a:rPr lang="en-US" altLang="el-GR" dirty="0" smtClean="0"/>
              <a:t> 9/10</a:t>
            </a:r>
          </a:p>
        </p:txBody>
      </p:sp>
      <p:sp>
        <p:nvSpPr>
          <p:cNvPr id="52227" name="Content Placeholder 7"/>
          <p:cNvSpPr>
            <a:spLocks noGrp="1"/>
          </p:cNvSpPr>
          <p:nvPr>
            <p:ph idx="1"/>
          </p:nvPr>
        </p:nvSpPr>
        <p:spPr>
          <a:xfrm>
            <a:off x="628650" y="1687513"/>
            <a:ext cx="7886700" cy="4351337"/>
          </a:xfrm>
        </p:spPr>
        <p:txBody>
          <a:bodyPr/>
          <a:lstStyle/>
          <a:p>
            <a:pPr marL="0" indent="0">
              <a:buFont typeface="Arial" panose="020B0604020202020204" pitchFamily="34" charset="0"/>
              <a:buNone/>
            </a:pPr>
            <a:r>
              <a:rPr lang="el-GR" altLang="en-US" sz="2400" b="1" dirty="0" smtClean="0"/>
              <a:t>Μοριακά δεδομένα</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dirty="0" err="1" smtClean="0">
                <a:cs typeface="Times New Roman" panose="02020603050405020304" pitchFamily="18" charset="0"/>
              </a:rPr>
              <a:t>σηματοδοτικό</a:t>
            </a:r>
            <a:r>
              <a:rPr lang="el-GR" altLang="en-US" sz="2400" dirty="0" smtClean="0">
                <a:cs typeface="Times New Roman" panose="02020603050405020304" pitchFamily="18" charset="0"/>
              </a:rPr>
              <a:t> μονοπάτι του </a:t>
            </a:r>
            <a:r>
              <a:rPr lang="en-GB" altLang="en-US" sz="2400" b="1" dirty="0" smtClean="0">
                <a:cs typeface="Times New Roman" panose="02020603050405020304" pitchFamily="18" charset="0"/>
              </a:rPr>
              <a:t>Notch</a:t>
            </a:r>
            <a:r>
              <a:rPr lang="el-GR" altLang="en-US" sz="2400" dirty="0" smtClean="0">
                <a:cs typeface="Times New Roman" panose="02020603050405020304" pitchFamily="18" charset="0"/>
              </a:rPr>
              <a:t> περιλαμβάνει την </a:t>
            </a:r>
            <a:r>
              <a:rPr lang="el-GR" altLang="en-US" sz="2400" b="1" dirty="0" smtClean="0">
                <a:cs typeface="Times New Roman" panose="02020603050405020304" pitchFamily="18" charset="0"/>
              </a:rPr>
              <a:t>πρωτεΐνη </a:t>
            </a:r>
            <a:r>
              <a:rPr lang="en-GB" altLang="en-US" sz="2400" b="1" dirty="0" smtClean="0">
                <a:cs typeface="Times New Roman" panose="02020603050405020304" pitchFamily="18" charset="0"/>
              </a:rPr>
              <a:t>Delta </a:t>
            </a:r>
            <a:r>
              <a:rPr lang="el-GR" altLang="en-US" sz="2400" dirty="0" smtClean="0">
                <a:cs typeface="Times New Roman" panose="02020603050405020304" pitchFamily="18" charset="0"/>
              </a:rPr>
              <a:t>που ενεργοποιεί τον </a:t>
            </a:r>
            <a:r>
              <a:rPr lang="el-GR" altLang="en-US" sz="2400" b="1" dirty="0" err="1" smtClean="0">
                <a:cs typeface="Times New Roman" panose="02020603050405020304" pitchFamily="18" charset="0"/>
              </a:rPr>
              <a:t>διαμεμβρανικό</a:t>
            </a:r>
            <a:r>
              <a:rPr lang="el-GR" altLang="en-US" sz="2400" b="1" dirty="0" smtClean="0">
                <a:cs typeface="Times New Roman" panose="02020603050405020304" pitchFamily="18" charset="0"/>
              </a:rPr>
              <a:t> υποδοχέα </a:t>
            </a:r>
            <a:r>
              <a:rPr lang="en-GB" altLang="en-US" sz="2400" b="1" dirty="0" smtClean="0">
                <a:cs typeface="Times New Roman" panose="02020603050405020304" pitchFamily="18" charset="0"/>
              </a:rPr>
              <a:t>Notch</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οδηγεί στην έκφραση του </a:t>
            </a:r>
            <a:r>
              <a:rPr lang="el-GR" altLang="en-US" sz="2400" b="1" dirty="0" smtClean="0">
                <a:cs typeface="Times New Roman" panose="02020603050405020304" pitchFamily="18" charset="0"/>
              </a:rPr>
              <a:t>μεταγραφικού παράγοντα </a:t>
            </a:r>
            <a:r>
              <a:rPr lang="en-GB" altLang="en-US" sz="2400" b="1" dirty="0" smtClean="0">
                <a:cs typeface="Times New Roman" panose="02020603050405020304" pitchFamily="18" charset="0"/>
              </a:rPr>
              <a:t>hairy</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του </a:t>
            </a:r>
            <a:r>
              <a:rPr lang="el-GR" altLang="en-US" sz="2400" b="1" dirty="0" err="1" smtClean="0">
                <a:cs typeface="Times New Roman" panose="02020603050405020304" pitchFamily="18" charset="0"/>
              </a:rPr>
              <a:t>ομοιοτικού</a:t>
            </a:r>
            <a:r>
              <a:rPr lang="el-GR" altLang="en-US" sz="2400" b="1" dirty="0" smtClean="0">
                <a:cs typeface="Times New Roman" panose="02020603050405020304" pitchFamily="18" charset="0"/>
              </a:rPr>
              <a:t> γονιδίου </a:t>
            </a:r>
            <a:r>
              <a:rPr lang="en-GB" altLang="en-US" sz="2400" b="1" i="1" dirty="0" smtClean="0">
                <a:cs typeface="Times New Roman" panose="02020603050405020304" pitchFamily="18" charset="0"/>
              </a:rPr>
              <a:t>engrailed</a:t>
            </a:r>
            <a:r>
              <a:rPr lang="el-GR" altLang="en-US" sz="2400" b="1" dirty="0" smtClean="0">
                <a:cs typeface="Times New Roman" panose="02020603050405020304" pitchFamily="18" charset="0"/>
              </a:rPr>
              <a:t>,</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με κυκλικό και ρυθμικό μοτίβο έκφρασης σε κάθε </a:t>
            </a:r>
            <a:r>
              <a:rPr lang="el-GR" altLang="en-US" sz="2400" b="1" dirty="0" err="1" smtClean="0">
                <a:cs typeface="Times New Roman" panose="02020603050405020304" pitchFamily="18" charset="0"/>
              </a:rPr>
              <a:t>μεταμερές</a:t>
            </a:r>
            <a:r>
              <a:rPr lang="el-GR" altLang="en-US" sz="2400" b="1" dirty="0" smtClean="0">
                <a:cs typeface="Times New Roman" panose="02020603050405020304" pitchFamily="18" charset="0"/>
              </a:rPr>
              <a:t> που δημιουργείται</a:t>
            </a:r>
            <a:r>
              <a:rPr lang="el-GR" altLang="en-US" sz="2400" dirty="0" smtClean="0">
                <a:cs typeface="Times New Roman" panose="02020603050405020304" pitchFamily="18" charset="0"/>
              </a:rPr>
              <a:t>.</a:t>
            </a:r>
            <a:r>
              <a:rPr lang="en-GB"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Τα δεδομένα επίσης δείχνουν </a:t>
            </a:r>
            <a:r>
              <a:rPr lang="el-GR" altLang="en-US" sz="2400" b="1" dirty="0" smtClean="0">
                <a:cs typeface="Times New Roman" panose="02020603050405020304" pitchFamily="18" charset="0"/>
              </a:rPr>
              <a:t>την ενεργοποίηση του </a:t>
            </a:r>
            <a:r>
              <a:rPr lang="el-GR" altLang="en-US" sz="2400" b="1" dirty="0" err="1" smtClean="0">
                <a:cs typeface="Times New Roman" panose="02020603050405020304" pitchFamily="18" charset="0"/>
              </a:rPr>
              <a:t>σηματοδοτικού</a:t>
            </a:r>
            <a:r>
              <a:rPr lang="el-GR" altLang="en-US" sz="2400" b="1" dirty="0" smtClean="0">
                <a:cs typeface="Times New Roman" panose="02020603050405020304" pitchFamily="18" charset="0"/>
              </a:rPr>
              <a:t> μονοπατιού του </a:t>
            </a:r>
            <a:r>
              <a:rPr lang="en-GB" altLang="en-US" sz="2400" b="1" dirty="0" smtClean="0">
                <a:cs typeface="Times New Roman" panose="02020603050405020304" pitchFamily="18" charset="0"/>
              </a:rPr>
              <a:t>hedgehog</a:t>
            </a:r>
            <a:r>
              <a:rPr lang="el-GR" altLang="en-US" sz="2400" b="1" dirty="0" smtClean="0">
                <a:cs typeface="Times New Roman" panose="02020603050405020304" pitchFamily="18" charset="0"/>
              </a:rPr>
              <a:t> και του </a:t>
            </a:r>
            <a:r>
              <a:rPr lang="en-GB" altLang="en-US" sz="2400" b="1" dirty="0" err="1" smtClean="0">
                <a:cs typeface="Times New Roman" panose="02020603050405020304" pitchFamily="18" charset="0"/>
              </a:rPr>
              <a:t>Wnt</a:t>
            </a:r>
            <a:r>
              <a:rPr lang="en-GB" altLang="en-US" sz="2400" b="1" dirty="0" smtClean="0">
                <a:cs typeface="Times New Roman" panose="02020603050405020304" pitchFamily="18" charset="0"/>
              </a:rPr>
              <a:t> (</a:t>
            </a:r>
            <a:r>
              <a:rPr lang="en-GB" altLang="en-US" sz="2400" b="1" i="1" dirty="0" smtClean="0">
                <a:cs typeface="Times New Roman" panose="02020603050405020304" pitchFamily="18" charset="0"/>
              </a:rPr>
              <a:t>wingless</a:t>
            </a:r>
            <a:r>
              <a:rPr lang="en-GB" altLang="en-US" sz="2400" b="1" dirty="0" smtClean="0">
                <a:cs typeface="Times New Roman" panose="02020603050405020304" pitchFamily="18" charset="0"/>
              </a:rPr>
              <a:t>)</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που καθορίζουν την </a:t>
            </a:r>
            <a:r>
              <a:rPr lang="el-GR" altLang="en-US" sz="2400" b="1" dirty="0" smtClean="0">
                <a:cs typeface="Times New Roman" panose="02020603050405020304" pitchFamily="18" charset="0"/>
              </a:rPr>
              <a:t>πολικότητα (κοιλιακή-ραχιαία) (δεξιά-αριστερή) </a:t>
            </a:r>
            <a:r>
              <a:rPr lang="el-GR" altLang="en-US" sz="2400" dirty="0" smtClean="0">
                <a:cs typeface="Times New Roman" panose="02020603050405020304" pitchFamily="18" charset="0"/>
              </a:rPr>
              <a:t>στην δημιουργία των </a:t>
            </a:r>
            <a:r>
              <a:rPr lang="el-GR" altLang="en-US" sz="2400" dirty="0" err="1" smtClean="0">
                <a:cs typeface="Times New Roman" panose="02020603050405020304" pitchFamily="18" charset="0"/>
              </a:rPr>
              <a:t>μεταμερών</a:t>
            </a:r>
            <a:r>
              <a:rPr lang="el-GR" altLang="en-US" sz="2400" dirty="0" smtClean="0">
                <a:cs typeface="Times New Roman" panose="02020603050405020304" pitchFamily="18" charset="0"/>
              </a:rPr>
              <a:t>.   </a:t>
            </a:r>
            <a:endParaRPr lang="en-GB" altLang="en-US" sz="2400"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endParaRPr lang="en-GB" altLang="en-US" sz="1600"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8F6FF95-3264-4888-AFDA-37D657D93495}" type="slidenum">
              <a:rPr lang="en-US" altLang="en-US" smtClean="0"/>
              <a:pPr>
                <a:defRPr/>
              </a:pPr>
              <a:t>32</a:t>
            </a:fld>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a:xfrm>
            <a:off x="179511" y="457200"/>
            <a:ext cx="3887663" cy="1600200"/>
          </a:xfrm>
        </p:spPr>
        <p:txBody>
          <a:bodyPr/>
          <a:lstStyle/>
          <a:p>
            <a:r>
              <a:rPr lang="el-GR" altLang="el-GR" sz="4000" dirty="0" smtClean="0"/>
              <a:t>Μηχανισμοί </a:t>
            </a:r>
            <a:r>
              <a:rPr lang="el-GR" altLang="el-GR" sz="4000" dirty="0" err="1" smtClean="0"/>
              <a:t>Μεταμέρειας</a:t>
            </a:r>
            <a:r>
              <a:rPr lang="en-US" altLang="el-GR" sz="4000" dirty="0" smtClean="0"/>
              <a:t/>
            </a:r>
            <a:br>
              <a:rPr lang="en-US" altLang="el-GR" sz="4000" dirty="0" smtClean="0"/>
            </a:br>
            <a:r>
              <a:rPr lang="en-US" altLang="el-GR" sz="4000" dirty="0" smtClean="0"/>
              <a:t>10/10</a:t>
            </a:r>
          </a:p>
        </p:txBody>
      </p:sp>
      <p:pic>
        <p:nvPicPr>
          <p:cNvPr id="5325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67175" y="31750"/>
            <a:ext cx="4681538" cy="6235700"/>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B3047259-9779-4CAB-A96F-A2868949E018}" type="slidenum">
              <a:rPr lang="en-US" altLang="en-US" smtClean="0"/>
              <a:pPr>
                <a:defRPr/>
              </a:pPr>
              <a:t>33</a:t>
            </a:fld>
            <a:endParaRPr lang="en-US" altLang="en-US"/>
          </a:p>
        </p:txBody>
      </p:sp>
      <p:sp>
        <p:nvSpPr>
          <p:cNvPr id="7" name="TextBox 6"/>
          <p:cNvSpPr txBox="1"/>
          <p:nvPr/>
        </p:nvSpPr>
        <p:spPr>
          <a:xfrm>
            <a:off x="8175625" y="5873750"/>
            <a:ext cx="341313" cy="276225"/>
          </a:xfrm>
          <a:prstGeom prst="rect">
            <a:avLst/>
          </a:prstGeom>
          <a:noFill/>
        </p:spPr>
        <p:txBody>
          <a:bodyPr wrap="none">
            <a:spAutoFit/>
          </a:bodyPr>
          <a:lstStyle/>
          <a:p>
            <a:pPr>
              <a:defRPr/>
            </a:pPr>
            <a:r>
              <a:rPr lang="el-GR" sz="1200" b="1" dirty="0">
                <a:latin typeface="+mj-lt"/>
              </a:rPr>
              <a:t>22</a:t>
            </a:r>
            <a:endParaRPr lang="en-US" sz="1200" b="1"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r>
              <a:rPr lang="el-GR" altLang="el-GR" sz="4000" dirty="0" smtClean="0"/>
              <a:t>Εξελικτική σημασία </a:t>
            </a:r>
            <a:br>
              <a:rPr lang="el-GR" altLang="el-GR" sz="4000" dirty="0" smtClean="0"/>
            </a:br>
            <a:r>
              <a:rPr lang="el-GR" altLang="el-GR" sz="4000" dirty="0" smtClean="0"/>
              <a:t>της </a:t>
            </a:r>
            <a:r>
              <a:rPr lang="el-GR" altLang="el-GR" sz="4000" dirty="0" err="1" smtClean="0"/>
              <a:t>Μεταμέρειας</a:t>
            </a:r>
            <a:r>
              <a:rPr lang="en-US" altLang="el-GR" sz="4000" dirty="0" smtClean="0"/>
              <a:t> 4/6</a:t>
            </a:r>
          </a:p>
        </p:txBody>
      </p:sp>
      <p:sp>
        <p:nvSpPr>
          <p:cNvPr id="55299" name="Content Placeholder 7"/>
          <p:cNvSpPr>
            <a:spLocks noGrp="1"/>
          </p:cNvSpPr>
          <p:nvPr>
            <p:ph idx="1"/>
          </p:nvPr>
        </p:nvSpPr>
        <p:spPr>
          <a:xfrm>
            <a:off x="557213" y="1690688"/>
            <a:ext cx="8118475" cy="4351337"/>
          </a:xfrm>
        </p:spPr>
        <p:txBody>
          <a:bodyPr/>
          <a:lstStyle/>
          <a:p>
            <a:pPr eaLnBrk="1" hangingPunct="1">
              <a:lnSpc>
                <a:spcPct val="100000"/>
              </a:lnSpc>
              <a:spcBef>
                <a:spcPts val="600"/>
              </a:spcBef>
            </a:pPr>
            <a:r>
              <a:rPr lang="el-GR" altLang="en-US" sz="2400" dirty="0" smtClean="0">
                <a:cs typeface="Times New Roman" panose="02020603050405020304" pitchFamily="18" charset="0"/>
              </a:rPr>
              <a:t>Ένα </a:t>
            </a:r>
            <a:r>
              <a:rPr lang="el-GR" altLang="en-US" sz="2400" b="1" dirty="0" smtClean="0">
                <a:cs typeface="Times New Roman" panose="02020603050405020304" pitchFamily="18" charset="0"/>
              </a:rPr>
              <a:t>σοβαρό επιχείρημα ενάντια στην παρουσία κοινού </a:t>
            </a:r>
            <a:r>
              <a:rPr lang="el-GR" altLang="en-US" sz="2400" b="1" dirty="0" err="1" smtClean="0">
                <a:cs typeface="Times New Roman" panose="02020603050405020304" pitchFamily="18" charset="0"/>
              </a:rPr>
              <a:t>μεταμερούς</a:t>
            </a:r>
            <a:r>
              <a:rPr lang="el-GR" altLang="en-US" sz="2400" b="1" dirty="0" smtClean="0">
                <a:cs typeface="Times New Roman" panose="02020603050405020304" pitchFamily="18" charset="0"/>
              </a:rPr>
              <a:t> προγόνου</a:t>
            </a:r>
            <a:r>
              <a:rPr lang="el-GR" altLang="en-US" sz="2400" dirty="0" smtClean="0">
                <a:cs typeface="Times New Roman" panose="02020603050405020304" pitchFamily="18" charset="0"/>
              </a:rPr>
              <a:t> είναι οι διαφορές στην οργάνωση των ιστών στα 3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φύλα. </a:t>
            </a:r>
            <a:r>
              <a:rPr lang="el-GR" altLang="en-US" sz="2400" b="1" dirty="0" smtClean="0">
                <a:cs typeface="Times New Roman" panose="02020603050405020304" pitchFamily="18" charset="0"/>
              </a:rPr>
              <a:t>Η </a:t>
            </a:r>
            <a:r>
              <a:rPr lang="el-GR" altLang="en-US" sz="2400" b="1" dirty="0" err="1" smtClean="0">
                <a:cs typeface="Times New Roman" panose="02020603050405020304" pitchFamily="18" charset="0"/>
              </a:rPr>
              <a:t>μεταμέρεια</a:t>
            </a:r>
            <a:r>
              <a:rPr lang="el-GR" altLang="en-US" sz="2400" b="1" dirty="0" smtClean="0">
                <a:cs typeface="Times New Roman" panose="02020603050405020304" pitchFamily="18" charset="0"/>
              </a:rPr>
              <a:t> στα </a:t>
            </a:r>
            <a:r>
              <a:rPr lang="el-GR" altLang="en-US" sz="2400" b="1" dirty="0" err="1" smtClean="0">
                <a:cs typeface="Times New Roman" panose="02020603050405020304" pitchFamily="18" charset="0"/>
              </a:rPr>
              <a:t>Χορδωτά</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μεσοδερμικής</a:t>
            </a:r>
            <a:r>
              <a:rPr lang="el-GR" altLang="en-US" sz="2400" b="1" dirty="0" smtClean="0">
                <a:cs typeface="Times New Roman" panose="02020603050405020304" pitchFamily="18" charset="0"/>
              </a:rPr>
              <a:t> προέλευσης ενώ στα Αρθρόποδα και στους </a:t>
            </a:r>
            <a:r>
              <a:rPr lang="el-GR" altLang="en-US" sz="2400" b="1" dirty="0" err="1" smtClean="0">
                <a:cs typeface="Times New Roman" panose="02020603050405020304" pitchFamily="18" charset="0"/>
              </a:rPr>
              <a:t>Δακτυλιοσκώληκες</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εξωδερμικής</a:t>
            </a:r>
            <a:r>
              <a:rPr lang="el-GR" altLang="en-US" sz="2400" b="1" dirty="0" smtClean="0">
                <a:cs typeface="Times New Roman" panose="02020603050405020304" pitchFamily="18" charset="0"/>
              </a:rPr>
              <a:t> προέλευσης με επακόλουθη </a:t>
            </a:r>
            <a:r>
              <a:rPr lang="el-GR" altLang="en-US" sz="2400" b="1" dirty="0" err="1" smtClean="0">
                <a:cs typeface="Times New Roman" panose="02020603050405020304" pitchFamily="18" charset="0"/>
              </a:rPr>
              <a:t>μεσοδερμική</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μεταμέρεια</a:t>
            </a:r>
            <a:r>
              <a:rPr lang="el-GR" altLang="en-US" sz="2400" dirty="0" smtClean="0">
                <a:cs typeface="Times New Roman" panose="02020603050405020304" pitchFamily="18" charset="0"/>
              </a:rPr>
              <a:t>. Οι </a:t>
            </a:r>
            <a:r>
              <a:rPr lang="el-GR" altLang="en-US" sz="2400" dirty="0" err="1" smtClean="0">
                <a:cs typeface="Times New Roman" panose="02020603050405020304" pitchFamily="18" charset="0"/>
              </a:rPr>
              <a:t>Δακτυλιοσκώληκες</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έχουν </a:t>
            </a:r>
            <a:r>
              <a:rPr lang="el-GR" altLang="en-US" sz="2400" b="1" dirty="0" err="1" smtClean="0">
                <a:cs typeface="Times New Roman" panose="02020603050405020304" pitchFamily="18" charset="0"/>
              </a:rPr>
              <a:t>μεταμερείς</a:t>
            </a:r>
            <a:r>
              <a:rPr lang="el-GR" altLang="en-US" sz="2400" b="1" dirty="0" smtClean="0">
                <a:cs typeface="Times New Roman" panose="02020603050405020304" pitchFamily="18" charset="0"/>
              </a:rPr>
              <a:t> κοιλότητες</a:t>
            </a:r>
            <a:r>
              <a:rPr lang="el-GR" altLang="en-US" sz="2400" dirty="0" smtClean="0">
                <a:cs typeface="Times New Roman" panose="02020603050405020304" pitchFamily="18" charset="0"/>
              </a:rPr>
              <a:t>, στα Αρθρόποδα τα </a:t>
            </a:r>
            <a:r>
              <a:rPr lang="el-GR" altLang="en-US" sz="2400" b="1" dirty="0" err="1" smtClean="0">
                <a:cs typeface="Times New Roman" panose="02020603050405020304" pitchFamily="18" charset="0"/>
              </a:rPr>
              <a:t>μεταμερή</a:t>
            </a:r>
            <a:r>
              <a:rPr lang="el-GR" altLang="en-US" sz="2400" b="1" dirty="0" smtClean="0">
                <a:cs typeface="Times New Roman" panose="02020603050405020304" pitchFamily="18" charset="0"/>
              </a:rPr>
              <a:t> είναι επιδερμικά </a:t>
            </a:r>
            <a:r>
              <a:rPr lang="el-GR" altLang="en-US" sz="2400" dirty="0" smtClean="0">
                <a:cs typeface="Times New Roman" panose="02020603050405020304" pitchFamily="18" charset="0"/>
              </a:rPr>
              <a:t>και τα </a:t>
            </a:r>
            <a:r>
              <a:rPr lang="el-GR" altLang="en-US" sz="2400" dirty="0" err="1" smtClean="0">
                <a:cs typeface="Times New Roman" panose="02020603050405020304" pitchFamily="18" charset="0"/>
              </a:rPr>
              <a:t>Χορδωτά</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δεν εμφανίζουν διακριτά όρια στα </a:t>
            </a:r>
            <a:r>
              <a:rPr lang="el-GR" altLang="en-US" sz="2400" b="1" dirty="0" err="1" smtClean="0">
                <a:cs typeface="Times New Roman" panose="02020603050405020304" pitchFamily="18" charset="0"/>
              </a:rPr>
              <a:t>μεταμερή</a:t>
            </a:r>
            <a:r>
              <a:rPr lang="el-GR" altLang="en-US" sz="2400" b="1" dirty="0" smtClean="0">
                <a:cs typeface="Times New Roman" panose="02020603050405020304" pitchFamily="18" charset="0"/>
              </a:rPr>
              <a:t>.</a:t>
            </a:r>
            <a:endParaRPr lang="en-US" altLang="en-US" sz="2400" b="1" dirty="0" smtClean="0">
              <a:cs typeface="Times New Roman" panose="02020603050405020304" pitchFamily="18" charset="0"/>
            </a:endParaRPr>
          </a:p>
          <a:p>
            <a:pPr eaLnBrk="1" hangingPunct="1">
              <a:lnSpc>
                <a:spcPct val="100000"/>
              </a:lnSpc>
              <a:spcBef>
                <a:spcPts val="600"/>
              </a:spcBef>
            </a:pPr>
            <a:r>
              <a:rPr lang="el-GR" altLang="en-US" sz="2400" b="1" dirty="0" smtClean="0">
                <a:cs typeface="Times New Roman" panose="02020603050405020304" pitchFamily="18" charset="0"/>
              </a:rPr>
              <a:t>Στους </a:t>
            </a:r>
            <a:r>
              <a:rPr lang="el-GR" altLang="en-US" sz="2400" b="1" dirty="0" err="1" smtClean="0">
                <a:cs typeface="Times New Roman" panose="02020603050405020304" pitchFamily="18" charset="0"/>
              </a:rPr>
              <a:t>Δακτυλιοσκώληκες</a:t>
            </a:r>
            <a:r>
              <a:rPr lang="el-GR" altLang="en-US" sz="2400" b="1" dirty="0" smtClean="0">
                <a:cs typeface="Times New Roman" panose="02020603050405020304" pitchFamily="18" charset="0"/>
              </a:rPr>
              <a:t> </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που θα δούμε παρακάτω) τα </a:t>
            </a:r>
            <a:r>
              <a:rPr lang="el-GR" altLang="en-US" sz="2400" b="1" dirty="0" err="1" smtClean="0">
                <a:cs typeface="Times New Roman" panose="02020603050405020304" pitchFamily="18" charset="0"/>
              </a:rPr>
              <a:t>μεταμερή</a:t>
            </a:r>
            <a:r>
              <a:rPr lang="el-GR" altLang="en-US" sz="2400" b="1" dirty="0" smtClean="0">
                <a:cs typeface="Times New Roman" panose="02020603050405020304" pitchFamily="18" charset="0"/>
              </a:rPr>
              <a:t>  προκύπτουν από ειδικά βλαστικά κύτταρα που λέγονται </a:t>
            </a:r>
            <a:r>
              <a:rPr lang="el-GR" altLang="en-US" sz="2400" b="1" dirty="0" err="1" smtClean="0">
                <a:cs typeface="Times New Roman" panose="02020603050405020304" pitchFamily="18" charset="0"/>
              </a:rPr>
              <a:t>τελοβλάστες</a:t>
            </a:r>
            <a:r>
              <a:rPr lang="el-GR" altLang="en-US" sz="2400" dirty="0" smtClean="0">
                <a:cs typeface="Times New Roman" panose="02020603050405020304" pitchFamily="18" charset="0"/>
              </a:rPr>
              <a:t>. </a:t>
            </a:r>
            <a:endParaRPr lang="en-US" altLang="en-US" sz="2400" dirty="0" smtClean="0">
              <a:cs typeface="Times New Roman" panose="02020603050405020304" pitchFamily="18" charset="0"/>
            </a:endParaRPr>
          </a:p>
          <a:p>
            <a:pPr eaLnBrk="1" hangingPunct="1">
              <a:lnSpc>
                <a:spcPct val="100000"/>
              </a:lnSpc>
              <a:spcBef>
                <a:spcPts val="600"/>
              </a:spcBef>
              <a:buFont typeface="Arial" panose="020B0604020202020204" pitchFamily="34" charset="0"/>
              <a:buNone/>
            </a:pPr>
            <a:endParaRPr lang="en-GB" altLang="en-US" sz="1600" dirty="0" smtClean="0">
              <a:cs typeface="Times New Roman" panose="02020603050405020304" pitchFamily="18" charset="0"/>
            </a:endParaRPr>
          </a:p>
          <a:p>
            <a:pPr>
              <a:buFont typeface="Arial" panose="020B0604020202020204" pitchFamily="34" charset="0"/>
              <a:buNone/>
            </a:pPr>
            <a:endParaRPr lang="el-GR" altLang="en-US" sz="2400" b="1"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E81553CD-44FE-49D1-80E9-86BFD5BAAA8B}" type="slidenum">
              <a:rPr lang="en-US" altLang="en-US" smtClean="0"/>
              <a:pPr>
                <a:defRPr/>
              </a:pPr>
              <a:t>34</a:t>
            </a:fld>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1"/>
          <p:cNvSpPr>
            <a:spLocks noGrp="1"/>
          </p:cNvSpPr>
          <p:nvPr>
            <p:ph type="title"/>
          </p:nvPr>
        </p:nvSpPr>
        <p:spPr/>
        <p:txBody>
          <a:bodyPr/>
          <a:lstStyle/>
          <a:p>
            <a:r>
              <a:rPr lang="el-GR" altLang="el-GR" sz="4000" dirty="0" smtClean="0"/>
              <a:t>Εξελικτική σημασία </a:t>
            </a:r>
            <a:br>
              <a:rPr lang="el-GR" altLang="el-GR" sz="4000" dirty="0" smtClean="0"/>
            </a:br>
            <a:r>
              <a:rPr lang="el-GR" altLang="el-GR" sz="4000" dirty="0" smtClean="0"/>
              <a:t>της </a:t>
            </a:r>
            <a:r>
              <a:rPr lang="el-GR" altLang="el-GR" sz="4000" dirty="0" err="1" smtClean="0"/>
              <a:t>Μεταμέρειας</a:t>
            </a:r>
            <a:r>
              <a:rPr lang="en-US" altLang="el-GR" sz="4000" dirty="0" smtClean="0"/>
              <a:t> 5/6</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7BCCC82-1A16-4BC2-8363-1396B0F6B031}" type="slidenum">
              <a:rPr lang="en-US" altLang="en-US" smtClean="0"/>
              <a:pPr>
                <a:defRPr/>
              </a:pPr>
              <a:t>35</a:t>
            </a:fld>
            <a:endParaRPr lang="en-US" altLang="en-US"/>
          </a:p>
        </p:txBody>
      </p:sp>
      <p:pic>
        <p:nvPicPr>
          <p:cNvPr id="5632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22438"/>
            <a:ext cx="9144000" cy="4470400"/>
          </a:xfrm>
        </p:spPr>
      </p:pic>
      <p:sp>
        <p:nvSpPr>
          <p:cNvPr id="6" name="TextBox 5"/>
          <p:cNvSpPr txBox="1"/>
          <p:nvPr/>
        </p:nvSpPr>
        <p:spPr>
          <a:xfrm>
            <a:off x="8175625" y="5873750"/>
            <a:ext cx="341313" cy="276225"/>
          </a:xfrm>
          <a:prstGeom prst="rect">
            <a:avLst/>
          </a:prstGeom>
          <a:noFill/>
        </p:spPr>
        <p:txBody>
          <a:bodyPr wrap="none">
            <a:spAutoFit/>
          </a:bodyPr>
          <a:lstStyle/>
          <a:p>
            <a:pPr>
              <a:defRPr/>
            </a:pPr>
            <a:r>
              <a:rPr lang="en-US" sz="1200" b="1" dirty="0">
                <a:latin typeface="+mj-lt"/>
              </a:rPr>
              <a:t>23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p:txBody>
          <a:bodyPr/>
          <a:lstStyle/>
          <a:p>
            <a:r>
              <a:rPr lang="el-GR" altLang="el-GR" sz="4000" dirty="0" smtClean="0"/>
              <a:t>Φύλο: </a:t>
            </a:r>
            <a:r>
              <a:rPr lang="el-GR" altLang="el-GR" sz="4000" dirty="0" err="1" smtClean="0"/>
              <a:t>Δακτυλιοσκώληκες</a:t>
            </a:r>
            <a:r>
              <a:rPr lang="el-GR" altLang="el-GR" sz="4000" dirty="0" smtClean="0"/>
              <a:t> (</a:t>
            </a:r>
            <a:r>
              <a:rPr lang="en-US" altLang="el-GR" sz="4000" dirty="0" smtClean="0"/>
              <a:t>Annelida)  </a:t>
            </a:r>
            <a:r>
              <a:rPr lang="en-US" altLang="el-GR" sz="4000" dirty="0" smtClean="0"/>
              <a:t>1/6</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3CF295F-55CD-4FC8-A7B0-C62BE2DF3033}" type="slidenum">
              <a:rPr lang="en-US" altLang="en-US" smtClean="0"/>
              <a:pPr>
                <a:defRPr/>
              </a:pPr>
              <a:t>36</a:t>
            </a:fld>
            <a:endParaRPr lang="en-US" altLang="en-US"/>
          </a:p>
        </p:txBody>
      </p:sp>
      <p:sp>
        <p:nvSpPr>
          <p:cNvPr id="58373" name="Content Placeholder 1"/>
          <p:cNvSpPr>
            <a:spLocks noGrp="1"/>
          </p:cNvSpPr>
          <p:nvPr>
            <p:ph idx="1"/>
          </p:nvPr>
        </p:nvSpPr>
        <p:spPr/>
        <p:txBody>
          <a:bodyPr/>
          <a:lstStyle/>
          <a:p>
            <a:pPr eaLnBrk="1" hangingPunct="1">
              <a:lnSpc>
                <a:spcPct val="100000"/>
              </a:lnSpc>
              <a:spcBef>
                <a:spcPct val="0"/>
              </a:spcBef>
              <a:buFontTx/>
              <a:buNone/>
            </a:pPr>
            <a:r>
              <a:rPr lang="el-GR" altLang="en-US" sz="2400" smtClean="0">
                <a:cs typeface="Times New Roman" panose="02020603050405020304" pitchFamily="18" charset="0"/>
              </a:rPr>
              <a:t>Ταξινόμηση*: Φύλο</a:t>
            </a:r>
            <a:r>
              <a:rPr lang="en-GB" altLang="en-US" sz="2400" smtClean="0">
                <a:cs typeface="Times New Roman" panose="02020603050405020304" pitchFamily="18" charset="0"/>
              </a:rPr>
              <a:t>:</a:t>
            </a:r>
            <a:r>
              <a:rPr lang="el-GR" altLang="en-US" sz="2400" smtClean="0">
                <a:cs typeface="Times New Roman" panose="02020603050405020304" pitchFamily="18" charset="0"/>
              </a:rPr>
              <a:t> </a:t>
            </a:r>
            <a:r>
              <a:rPr lang="el-GR" altLang="en-US" sz="2400" b="1" smtClean="0">
                <a:cs typeface="Times New Roman" panose="02020603050405020304" pitchFamily="18" charset="0"/>
              </a:rPr>
              <a:t>Δακτυλιοσκώληκες</a:t>
            </a:r>
          </a:p>
          <a:p>
            <a:pPr eaLnBrk="1" hangingPunct="1">
              <a:lnSpc>
                <a:spcPct val="100000"/>
              </a:lnSpc>
              <a:spcBef>
                <a:spcPct val="0"/>
              </a:spcBef>
              <a:buFontTx/>
              <a:buNone/>
            </a:pPr>
            <a:r>
              <a:rPr lang="el-GR" altLang="en-US" sz="2400" smtClean="0">
                <a:cs typeface="Times New Roman" panose="02020603050405020304" pitchFamily="18" charset="0"/>
              </a:rPr>
              <a:t>				Ομοταξία:</a:t>
            </a:r>
            <a:r>
              <a:rPr lang="en-GB" altLang="en-US" sz="2400" smtClean="0">
                <a:cs typeface="Times New Roman" panose="02020603050405020304" pitchFamily="18" charset="0"/>
              </a:rPr>
              <a:t> Branchiobdellae</a:t>
            </a:r>
          </a:p>
          <a:p>
            <a:pPr eaLnBrk="1" hangingPunct="1">
              <a:lnSpc>
                <a:spcPct val="100000"/>
              </a:lnSpc>
              <a:spcBef>
                <a:spcPct val="0"/>
              </a:spcBef>
              <a:buFontTx/>
              <a:buNone/>
            </a:pPr>
            <a:r>
              <a:rPr lang="en-GB" altLang="en-US" sz="2400" smtClean="0">
                <a:cs typeface="Times New Roman" panose="02020603050405020304" pitchFamily="18" charset="0"/>
              </a:rPr>
              <a:t>				</a:t>
            </a:r>
            <a:r>
              <a:rPr lang="el-GR" altLang="en-US" sz="2400" smtClean="0">
                <a:cs typeface="Times New Roman" panose="02020603050405020304" pitchFamily="18" charset="0"/>
              </a:rPr>
              <a:t>Ομοταξία: </a:t>
            </a:r>
            <a:r>
              <a:rPr lang="en-GB" altLang="en-US" sz="2400" smtClean="0">
                <a:cs typeface="Times New Roman" panose="02020603050405020304" pitchFamily="18" charset="0"/>
              </a:rPr>
              <a:t>Hirudinea</a:t>
            </a:r>
            <a:r>
              <a:rPr lang="el-GR" altLang="en-US" sz="2400" smtClean="0">
                <a:cs typeface="Times New Roman" panose="02020603050405020304" pitchFamily="18" charset="0"/>
              </a:rPr>
              <a:t> (Βδέλλες)</a:t>
            </a:r>
            <a:r>
              <a:rPr lang="en-GB" altLang="en-US" sz="2400" smtClean="0">
                <a:cs typeface="Times New Roman" panose="02020603050405020304" pitchFamily="18" charset="0"/>
              </a:rPr>
              <a:t> </a:t>
            </a:r>
          </a:p>
          <a:p>
            <a:pPr eaLnBrk="1" hangingPunct="1">
              <a:lnSpc>
                <a:spcPct val="100000"/>
              </a:lnSpc>
              <a:spcBef>
                <a:spcPct val="0"/>
              </a:spcBef>
              <a:buFontTx/>
              <a:buNone/>
            </a:pPr>
            <a:r>
              <a:rPr lang="en-GB" altLang="en-US" sz="2400" smtClean="0">
                <a:cs typeface="Times New Roman" panose="02020603050405020304" pitchFamily="18" charset="0"/>
              </a:rPr>
              <a:t> 				    </a:t>
            </a:r>
            <a:r>
              <a:rPr lang="el-GR" altLang="en-US" sz="2400" smtClean="0">
                <a:cs typeface="Times New Roman" panose="02020603050405020304" pitchFamily="18" charset="0"/>
              </a:rPr>
              <a:t>Τάξεις: 3</a:t>
            </a:r>
            <a:endParaRPr lang="en-GB" altLang="en-US" sz="2400" smtClean="0">
              <a:cs typeface="Times New Roman" panose="02020603050405020304" pitchFamily="18" charset="0"/>
            </a:endParaRPr>
          </a:p>
          <a:p>
            <a:pPr eaLnBrk="1" hangingPunct="1">
              <a:lnSpc>
                <a:spcPct val="100000"/>
              </a:lnSpc>
              <a:spcBef>
                <a:spcPct val="0"/>
              </a:spcBef>
              <a:buFontTx/>
              <a:buNone/>
            </a:pPr>
            <a:r>
              <a:rPr lang="en-GB" altLang="en-US" sz="2400" smtClean="0">
                <a:cs typeface="Times New Roman" panose="02020603050405020304" pitchFamily="18" charset="0"/>
              </a:rPr>
              <a:t>                       	             </a:t>
            </a:r>
            <a:r>
              <a:rPr lang="el-GR" altLang="en-US" sz="2400" smtClean="0">
                <a:cs typeface="Times New Roman" panose="02020603050405020304" pitchFamily="18" charset="0"/>
              </a:rPr>
              <a:t>Ομοταξία: </a:t>
            </a:r>
            <a:r>
              <a:rPr lang="en-GB" altLang="en-US" sz="2400" smtClean="0">
                <a:cs typeface="Times New Roman" panose="02020603050405020304" pitchFamily="18" charset="0"/>
              </a:rPr>
              <a:t>Polychaeta</a:t>
            </a:r>
          </a:p>
          <a:p>
            <a:pPr eaLnBrk="1" hangingPunct="1">
              <a:lnSpc>
                <a:spcPct val="100000"/>
              </a:lnSpc>
              <a:spcBef>
                <a:spcPct val="0"/>
              </a:spcBef>
              <a:buFontTx/>
              <a:buNone/>
            </a:pPr>
            <a:r>
              <a:rPr lang="el-GR" altLang="en-US" sz="2400" smtClean="0">
                <a:cs typeface="Times New Roman" panose="02020603050405020304" pitchFamily="18" charset="0"/>
              </a:rPr>
              <a:t>				    Τάξεις: 10</a:t>
            </a:r>
            <a:r>
              <a:rPr lang="en-GB" altLang="en-US" sz="2400" smtClean="0">
                <a:cs typeface="Times New Roman" panose="02020603050405020304" pitchFamily="18" charset="0"/>
              </a:rPr>
              <a:t> </a:t>
            </a:r>
          </a:p>
          <a:p>
            <a:pPr eaLnBrk="1" hangingPunct="1">
              <a:lnSpc>
                <a:spcPct val="100000"/>
              </a:lnSpc>
              <a:spcBef>
                <a:spcPct val="0"/>
              </a:spcBef>
              <a:buFontTx/>
              <a:buNone/>
            </a:pPr>
            <a:r>
              <a:rPr lang="el-GR" altLang="en-US" sz="2400" smtClean="0">
                <a:cs typeface="Times New Roman" panose="02020603050405020304" pitchFamily="18" charset="0"/>
              </a:rPr>
              <a:t>				</a:t>
            </a:r>
            <a:r>
              <a:rPr lang="en-US" altLang="en-US" sz="2400" smtClean="0">
                <a:cs typeface="Times New Roman" panose="02020603050405020304" pitchFamily="18" charset="0"/>
              </a:rPr>
              <a:t>  </a:t>
            </a:r>
            <a:r>
              <a:rPr lang="el-GR" altLang="en-US" sz="2400" smtClean="0">
                <a:cs typeface="Times New Roman" panose="02020603050405020304" pitchFamily="18" charset="0"/>
              </a:rPr>
              <a:t>Υφομοταξία: </a:t>
            </a:r>
            <a:r>
              <a:rPr lang="en-GB" altLang="en-US" sz="2400" smtClean="0">
                <a:cs typeface="Times New Roman" panose="02020603050405020304" pitchFamily="18" charset="0"/>
              </a:rPr>
              <a:t>Oligochaeta</a:t>
            </a:r>
          </a:p>
          <a:p>
            <a:pPr eaLnBrk="1" hangingPunct="1">
              <a:lnSpc>
                <a:spcPct val="100000"/>
              </a:lnSpc>
              <a:spcBef>
                <a:spcPct val="0"/>
              </a:spcBef>
              <a:buFontTx/>
              <a:buNone/>
            </a:pPr>
            <a:r>
              <a:rPr lang="el-GR" altLang="en-US" sz="2400" smtClean="0">
                <a:cs typeface="Times New Roman" panose="02020603050405020304" pitchFamily="18" charset="0"/>
              </a:rPr>
              <a:t>					     Τάξεις: 3</a:t>
            </a:r>
            <a:r>
              <a:rPr lang="en-GB" altLang="en-US" sz="2400" smtClean="0">
                <a:cs typeface="Times New Roman" panose="02020603050405020304" pitchFamily="18" charset="0"/>
              </a:rPr>
              <a:t> </a:t>
            </a:r>
          </a:p>
          <a:p>
            <a:pPr eaLnBrk="1" hangingPunct="1">
              <a:lnSpc>
                <a:spcPct val="100000"/>
              </a:lnSpc>
              <a:spcBef>
                <a:spcPct val="0"/>
              </a:spcBef>
              <a:buFontTx/>
              <a:buNone/>
            </a:pPr>
            <a:endParaRPr lang="en-US" altLang="en-US" sz="2400" b="1" smtClean="0">
              <a:cs typeface="Times New Roman" panose="02020603050405020304" pitchFamily="18" charset="0"/>
            </a:endParaRPr>
          </a:p>
          <a:p>
            <a:pPr eaLnBrk="1" hangingPunct="1">
              <a:lnSpc>
                <a:spcPct val="100000"/>
              </a:lnSpc>
              <a:spcBef>
                <a:spcPct val="0"/>
              </a:spcBef>
              <a:buFontTx/>
              <a:buNone/>
            </a:pPr>
            <a:endParaRPr lang="el-GR" altLang="en-US" sz="2400" b="1" smtClean="0">
              <a:cs typeface="Times New Roman" panose="02020603050405020304" pitchFamily="18" charset="0"/>
            </a:endParaRPr>
          </a:p>
          <a:p>
            <a:pPr eaLnBrk="1" hangingPunct="1">
              <a:lnSpc>
                <a:spcPct val="100000"/>
              </a:lnSpc>
              <a:spcBef>
                <a:spcPct val="0"/>
              </a:spcBef>
              <a:buFontTx/>
              <a:buNone/>
            </a:pPr>
            <a:r>
              <a:rPr lang="el-GR" altLang="en-US" sz="2400" smtClean="0">
                <a:cs typeface="Times New Roman" panose="02020603050405020304" pitchFamily="18" charset="0"/>
              </a:rPr>
              <a:t>* </a:t>
            </a:r>
            <a:r>
              <a:rPr lang="el-GR" altLang="en-US" sz="1600" smtClean="0">
                <a:cs typeface="Times New Roman" panose="02020603050405020304" pitchFamily="18" charset="0"/>
              </a:rPr>
              <a:t>Σύμφωνα με: </a:t>
            </a:r>
            <a:r>
              <a:rPr lang="en-US" altLang="en-US" sz="1600" smtClean="0">
                <a:cs typeface="Times New Roman" panose="02020603050405020304" pitchFamily="18" charset="0"/>
              </a:rPr>
              <a:t>http://www.ncbi.nlm.nih.gov/Taxonomy/Browser/wwwtax.cgi?mode=Root</a:t>
            </a:r>
          </a:p>
          <a:p>
            <a:endParaRPr lang="el-GR" altLang="en-US" smtClean="0"/>
          </a:p>
        </p:txBody>
      </p:sp>
      <p:cxnSp>
        <p:nvCxnSpPr>
          <p:cNvPr id="7" name="Elbow Connector 6"/>
          <p:cNvCxnSpPr>
            <a:cxnSpLocks noChangeShapeType="1"/>
          </p:cNvCxnSpPr>
          <p:nvPr/>
        </p:nvCxnSpPr>
        <p:spPr bwMode="auto">
          <a:xfrm>
            <a:off x="2700338" y="2209800"/>
            <a:ext cx="304800" cy="228600"/>
          </a:xfrm>
          <a:prstGeom prst="bentConnector3">
            <a:avLst>
              <a:gd name="adj1" fmla="val -2778"/>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Elbow Connector 7"/>
          <p:cNvCxnSpPr>
            <a:cxnSpLocks noChangeShapeType="1"/>
          </p:cNvCxnSpPr>
          <p:nvPr/>
        </p:nvCxnSpPr>
        <p:spPr bwMode="auto">
          <a:xfrm rot="16200000" flipH="1">
            <a:off x="2624138" y="2438400"/>
            <a:ext cx="457200" cy="304800"/>
          </a:xfrm>
          <a:prstGeom prst="bentConnector3">
            <a:avLst>
              <a:gd name="adj1" fmla="val 97222"/>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Elbow Connector 8"/>
          <p:cNvCxnSpPr>
            <a:cxnSpLocks noChangeShapeType="1"/>
          </p:cNvCxnSpPr>
          <p:nvPr/>
        </p:nvCxnSpPr>
        <p:spPr bwMode="auto">
          <a:xfrm rot="16200000" flipH="1">
            <a:off x="2471738" y="2971800"/>
            <a:ext cx="762000" cy="304800"/>
          </a:xfrm>
          <a:prstGeom prst="bentConnector3">
            <a:avLst>
              <a:gd name="adj1" fmla="val 101667"/>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Elbow Connector 9"/>
          <p:cNvCxnSpPr>
            <a:cxnSpLocks noChangeShapeType="1"/>
          </p:cNvCxnSpPr>
          <p:nvPr/>
        </p:nvCxnSpPr>
        <p:spPr bwMode="auto">
          <a:xfrm rot="16200000" flipH="1">
            <a:off x="2471738" y="3733800"/>
            <a:ext cx="762000" cy="304800"/>
          </a:xfrm>
          <a:prstGeom prst="bentConnector3">
            <a:avLst>
              <a:gd name="adj1" fmla="val 101667"/>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p:cNvSpPr>
            <a:spLocks noGrp="1"/>
          </p:cNvSpPr>
          <p:nvPr>
            <p:ph type="title"/>
          </p:nvPr>
        </p:nvSpPr>
        <p:spPr/>
        <p:txBody>
          <a:bodyPr/>
          <a:lstStyle/>
          <a:p>
            <a:r>
              <a:rPr lang="el-GR" altLang="el-GR" sz="4000" dirty="0" smtClean="0"/>
              <a:t>Φύλο: </a:t>
            </a:r>
            <a:r>
              <a:rPr lang="el-GR" altLang="el-GR" sz="4000" dirty="0" err="1" smtClean="0"/>
              <a:t>Δακτυλιοσκώληκες</a:t>
            </a:r>
            <a:r>
              <a:rPr lang="el-GR" altLang="el-GR" sz="4000" dirty="0" smtClean="0"/>
              <a:t> </a:t>
            </a:r>
            <a:r>
              <a:rPr lang="el-GR" altLang="el-GR" sz="4000" dirty="0"/>
              <a:t>(</a:t>
            </a:r>
            <a:r>
              <a:rPr lang="en-US" altLang="el-GR" sz="4000" dirty="0"/>
              <a:t>Annelida) </a:t>
            </a:r>
            <a:r>
              <a:rPr lang="en-US" altLang="el-GR" sz="4000" dirty="0" smtClean="0"/>
              <a:t>2/6</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50E3E2C6-B63B-4ECE-9B83-8A19B1ECBF12}" type="slidenum">
              <a:rPr lang="en-US" altLang="en-US" smtClean="0"/>
              <a:pPr>
                <a:defRPr/>
              </a:pPr>
              <a:t>37</a:t>
            </a:fld>
            <a:endParaRPr lang="en-US" altLang="en-US"/>
          </a:p>
        </p:txBody>
      </p:sp>
      <p:sp>
        <p:nvSpPr>
          <p:cNvPr id="59397" name="Content Placeholder 1"/>
          <p:cNvSpPr>
            <a:spLocks noGrp="1"/>
          </p:cNvSpPr>
          <p:nvPr>
            <p:ph idx="1"/>
          </p:nvPr>
        </p:nvSpPr>
        <p:spPr>
          <a:xfrm>
            <a:off x="548097" y="1974850"/>
            <a:ext cx="8047806" cy="4351338"/>
          </a:xfrm>
        </p:spPr>
        <p:txBody>
          <a:bodyPr/>
          <a:lstStyle/>
          <a:p>
            <a:pPr>
              <a:lnSpc>
                <a:spcPct val="100000"/>
              </a:lnSpc>
            </a:pPr>
            <a:r>
              <a:rPr lang="el-GR" altLang="en-US" sz="2400" dirty="0" smtClean="0">
                <a:cs typeface="Times New Roman" panose="02020603050405020304" pitchFamily="18" charset="0"/>
              </a:rPr>
              <a:t>Το φύλο περιλαμβάνει ≈</a:t>
            </a:r>
            <a:r>
              <a:rPr lang="en-GB" altLang="en-US" sz="2400" b="1" dirty="0" smtClean="0">
                <a:cs typeface="Times New Roman" panose="02020603050405020304" pitchFamily="18" charset="0"/>
              </a:rPr>
              <a:t>1</a:t>
            </a:r>
            <a:r>
              <a:rPr lang="el-GR" altLang="en-US" sz="2400" b="1" dirty="0" smtClean="0">
                <a:cs typeface="Times New Roman" panose="02020603050405020304" pitchFamily="18" charset="0"/>
              </a:rPr>
              <a:t>50</a:t>
            </a:r>
            <a:r>
              <a:rPr lang="en-GB" altLang="en-US" sz="2400" b="1" dirty="0" smtClean="0">
                <a:cs typeface="Times New Roman" panose="02020603050405020304" pitchFamily="18" charset="0"/>
              </a:rPr>
              <a:t>00</a:t>
            </a:r>
            <a:r>
              <a:rPr lang="el-GR" altLang="en-US" sz="2400" b="1" dirty="0" smtClean="0">
                <a:cs typeface="Times New Roman" panose="02020603050405020304" pitchFamily="18" charset="0"/>
              </a:rPr>
              <a:t> είδη. </a:t>
            </a:r>
            <a:r>
              <a:rPr lang="el-GR" altLang="en-US" sz="2400" dirty="0" smtClean="0">
                <a:cs typeface="Times New Roman" panose="02020603050405020304" pitchFamily="18" charset="0"/>
              </a:rPr>
              <a:t>Το βιβλίο των </a:t>
            </a:r>
            <a:r>
              <a:rPr lang="en-GB" altLang="en-US" sz="2400" i="1" dirty="0" smtClean="0">
                <a:cs typeface="Times New Roman" panose="02020603050405020304" pitchFamily="18" charset="0"/>
              </a:rPr>
              <a:t>Hickman C.P. (2008) </a:t>
            </a:r>
            <a:r>
              <a:rPr lang="el-GR" altLang="en-US" sz="2400" i="1" dirty="0" smtClean="0">
                <a:cs typeface="Times New Roman" panose="02020603050405020304" pitchFamily="18" charset="0"/>
              </a:rPr>
              <a:t>Ζωολογία: Ολοκληρωμένες αρχές</a:t>
            </a:r>
            <a:r>
              <a:rPr lang="el-GR" altLang="en-US" sz="2400" dirty="0" smtClean="0">
                <a:cs typeface="Times New Roman" panose="02020603050405020304" pitchFamily="18" charset="0"/>
              </a:rPr>
              <a:t> προτείνει την </a:t>
            </a:r>
            <a:r>
              <a:rPr lang="el-GR" altLang="en-US" sz="2400" b="1" dirty="0" smtClean="0">
                <a:cs typeface="Times New Roman" panose="02020603050405020304" pitchFamily="18" charset="0"/>
              </a:rPr>
              <a:t>ταξινόμηση των </a:t>
            </a:r>
            <a:r>
              <a:rPr lang="el-GR" altLang="en-US" sz="2400" b="1" dirty="0" err="1" smtClean="0">
                <a:cs typeface="Times New Roman" panose="02020603050405020304" pitchFamily="18" charset="0"/>
              </a:rPr>
              <a:t>Δακτυλιοσκωλήκων</a:t>
            </a:r>
            <a:r>
              <a:rPr lang="el-GR" altLang="en-US" sz="2400" b="1" dirty="0" smtClean="0">
                <a:cs typeface="Times New Roman" panose="02020603050405020304" pitchFamily="18" charset="0"/>
              </a:rPr>
              <a:t> σε 3 Ομοταξίες: </a:t>
            </a:r>
            <a:r>
              <a:rPr lang="el-GR" altLang="en-US" sz="2400" b="1" dirty="0" err="1" smtClean="0">
                <a:cs typeface="Times New Roman" panose="02020603050405020304" pitchFamily="18" charset="0"/>
              </a:rPr>
              <a:t>Πολύχαιτοι</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Ολιγόχαιτοι</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Βδελλίδια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την τοποθέτηση των δύο τελευταίων στην ομάδα </a:t>
            </a:r>
            <a:r>
              <a:rPr lang="el-GR" altLang="en-US" sz="2400" b="1" dirty="0" err="1" smtClean="0">
                <a:cs typeface="Times New Roman" panose="02020603050405020304" pitchFamily="18" charset="0"/>
              </a:rPr>
              <a:t>Επισαγματοφόρα</a:t>
            </a:r>
            <a:r>
              <a:rPr lang="el-GR" altLang="en-US" sz="2400" b="1" dirty="0" smtClean="0">
                <a:cs typeface="Times New Roman" panose="02020603050405020304" pitchFamily="18" charset="0"/>
              </a:rPr>
              <a:t> (</a:t>
            </a:r>
            <a:r>
              <a:rPr lang="en-GB" altLang="en-US" sz="2400" b="1" dirty="0" err="1" smtClean="0">
                <a:cs typeface="Times New Roman" panose="02020603050405020304" pitchFamily="18" charset="0"/>
              </a:rPr>
              <a:t>Clitellata</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Το </a:t>
            </a:r>
            <a:r>
              <a:rPr lang="el-GR" altLang="en-US" sz="2400" dirty="0" smtClean="0">
                <a:cs typeface="Times New Roman" panose="02020603050405020304" pitchFamily="18" charset="0"/>
              </a:rPr>
              <a:t>μέχρι πρόσφατα θεωρούμενο ως </a:t>
            </a:r>
            <a:r>
              <a:rPr lang="el-GR" altLang="en-US" sz="2400" b="1" dirty="0" smtClean="0">
                <a:cs typeface="Times New Roman" panose="02020603050405020304" pitchFamily="18" charset="0"/>
              </a:rPr>
              <a:t>φύλο Πωγωνοφόρα (</a:t>
            </a:r>
            <a:r>
              <a:rPr lang="el-GR" altLang="en-US" sz="2400" b="1" dirty="0" err="1" smtClean="0">
                <a:cs typeface="Times New Roman" panose="02020603050405020304" pitchFamily="18" charset="0"/>
              </a:rPr>
              <a:t>Σιβογλινίδες</a:t>
            </a:r>
            <a:r>
              <a:rPr lang="el-GR" altLang="en-US" sz="2400" b="1" dirty="0" smtClean="0">
                <a:cs typeface="Times New Roman" panose="02020603050405020304" pitchFamily="18" charset="0"/>
              </a:rPr>
              <a:t>) θεωρείται πλέον σαν Οικογένεια στην Ομοταξία </a:t>
            </a:r>
            <a:r>
              <a:rPr lang="el-GR" altLang="en-US" sz="2400" b="1" dirty="0" err="1" smtClean="0">
                <a:cs typeface="Times New Roman" panose="02020603050405020304" pitchFamily="18" charset="0"/>
              </a:rPr>
              <a:t>Πολύχαιτοι</a:t>
            </a:r>
            <a:r>
              <a:rPr lang="el-GR" altLang="en-US" sz="2400" b="1" dirty="0" smtClean="0">
                <a:cs typeface="Times New Roman" panose="02020603050405020304" pitchFamily="18" charset="0"/>
              </a:rPr>
              <a:t>.</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Τα </a:t>
            </a:r>
            <a:r>
              <a:rPr lang="el-GR" altLang="en-US" sz="2400" b="1" dirty="0" err="1" smtClean="0">
                <a:cs typeface="Times New Roman" panose="02020603050405020304" pitchFamily="18" charset="0"/>
              </a:rPr>
              <a:t>Βραγχιοβδελλίδια</a:t>
            </a:r>
            <a:r>
              <a:rPr lang="el-GR" altLang="en-US" sz="2400" b="1" dirty="0" smtClean="0">
                <a:cs typeface="Times New Roman" panose="02020603050405020304" pitchFamily="18" charset="0"/>
              </a:rPr>
              <a:t> είναι σε άλλες ταξινομήσεις Υφομοταξία των </a:t>
            </a:r>
            <a:r>
              <a:rPr lang="el-GR" altLang="en-US" sz="2400" b="1" dirty="0" err="1" smtClean="0">
                <a:cs typeface="Times New Roman" panose="02020603050405020304" pitchFamily="18" charset="0"/>
              </a:rPr>
              <a:t>Επισαγματοφόρων</a:t>
            </a:r>
            <a:r>
              <a:rPr lang="el-GR" altLang="en-US" sz="2400" dirty="0" smtClean="0">
                <a:cs typeface="Times New Roman" panose="02020603050405020304" pitchFamily="18" charset="0"/>
              </a:rPr>
              <a:t> και αλλού αναφέρονται ως Τάξη. </a:t>
            </a:r>
          </a:p>
          <a:p>
            <a:endParaRPr lang="el-GR" alt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p:cNvSpPr>
            <a:spLocks noGrp="1"/>
          </p:cNvSpPr>
          <p:nvPr>
            <p:ph type="title"/>
          </p:nvPr>
        </p:nvSpPr>
        <p:spPr/>
        <p:txBody>
          <a:bodyPr/>
          <a:lstStyle/>
          <a:p>
            <a:r>
              <a:rPr lang="el-GR" altLang="el-GR" dirty="0" smtClean="0"/>
              <a:t>Φύλο: </a:t>
            </a:r>
            <a:r>
              <a:rPr lang="el-GR" altLang="el-GR" dirty="0" err="1" smtClean="0"/>
              <a:t>Δακτυλιοσκώληκες</a:t>
            </a:r>
            <a:r>
              <a:rPr lang="en-US" altLang="el-GR" dirty="0" smtClean="0"/>
              <a:t> </a:t>
            </a:r>
            <a:r>
              <a:rPr lang="el-GR" altLang="el-GR" dirty="0"/>
              <a:t>(</a:t>
            </a:r>
            <a:r>
              <a:rPr lang="en-US" altLang="el-GR" dirty="0"/>
              <a:t>Annelida) </a:t>
            </a:r>
            <a:r>
              <a:rPr lang="en-US" altLang="el-GR" dirty="0" smtClean="0"/>
              <a:t>3/6</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A45D5307-1D75-42F6-B65D-029B27DBC538}" type="slidenum">
              <a:rPr lang="en-US" altLang="en-US" smtClean="0"/>
              <a:pPr>
                <a:defRPr/>
              </a:pPr>
              <a:t>38</a:t>
            </a:fld>
            <a:endParaRPr lang="en-US" altLang="en-US"/>
          </a:p>
        </p:txBody>
      </p:sp>
      <p:sp>
        <p:nvSpPr>
          <p:cNvPr id="60421" name="Content Placeholder 1"/>
          <p:cNvSpPr>
            <a:spLocks noGrp="1"/>
          </p:cNvSpPr>
          <p:nvPr>
            <p:ph idx="1"/>
          </p:nvPr>
        </p:nvSpPr>
        <p:spPr/>
        <p:txBody>
          <a:bodyPr/>
          <a:lstStyle/>
          <a:p>
            <a:pPr marL="0" indent="0">
              <a:buFont typeface="Arial" panose="020B0604020202020204" pitchFamily="34" charset="0"/>
              <a:buNone/>
            </a:pPr>
            <a:r>
              <a:rPr lang="el-GR" altLang="en-US" sz="2600" b="1" dirty="0" smtClean="0"/>
              <a:t>Σχέδιο οργάνωσης του σώματος</a:t>
            </a:r>
          </a:p>
          <a:p>
            <a:pPr eaLnBrk="1" hangingPunct="1">
              <a:lnSpc>
                <a:spcPct val="100000"/>
              </a:lnSpc>
              <a:spcBef>
                <a:spcPts val="1200"/>
              </a:spcBef>
            </a:pPr>
            <a:r>
              <a:rPr lang="el-GR" altLang="en-US" sz="2400" dirty="0" smtClean="0">
                <a:cs typeface="Times New Roman" panose="02020603050405020304" pitchFamily="18" charset="0"/>
              </a:rPr>
              <a:t>Τα </a:t>
            </a:r>
            <a:r>
              <a:rPr lang="el-GR" altLang="en-US" sz="2400" b="1" dirty="0" err="1" smtClean="0">
                <a:cs typeface="Times New Roman" panose="02020603050405020304" pitchFamily="18" charset="0"/>
              </a:rPr>
              <a:t>μεταμερή</a:t>
            </a:r>
            <a:r>
              <a:rPr lang="el-GR" altLang="en-US" sz="2400" b="1" dirty="0" smtClean="0">
                <a:cs typeface="Times New Roman" panose="02020603050405020304" pitchFamily="18" charset="0"/>
              </a:rPr>
              <a:t> δημιουργούνται ακριβώς μπροστά από την έδρα (</a:t>
            </a:r>
            <a:r>
              <a:rPr lang="el-GR" altLang="en-US" sz="2400" b="1" dirty="0" err="1" smtClean="0">
                <a:cs typeface="Times New Roman" panose="02020603050405020304" pitchFamily="18" charset="0"/>
              </a:rPr>
              <a:t>Πυγίδιο</a:t>
            </a:r>
            <a:r>
              <a:rPr lang="el-GR" altLang="en-US" sz="2400" b="1" dirty="0" smtClean="0">
                <a:cs typeface="Times New Roman" panose="02020603050405020304" pitchFamily="18" charset="0"/>
              </a:rPr>
              <a:t>) προς το κεφάλι (</a:t>
            </a:r>
            <a:r>
              <a:rPr lang="el-GR" altLang="en-US" sz="2400" b="1" dirty="0" err="1" smtClean="0">
                <a:cs typeface="Times New Roman" panose="02020603050405020304" pitchFamily="18" charset="0"/>
              </a:rPr>
              <a:t>Προστόμιο</a:t>
            </a:r>
            <a:r>
              <a:rPr lang="el-GR" altLang="en-US" sz="2400" b="1" dirty="0" smtClean="0">
                <a:cs typeface="Times New Roman" panose="02020603050405020304" pitchFamily="18" charset="0"/>
              </a:rPr>
              <a:t>, Περιστόμιο).</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Κάθε </a:t>
            </a:r>
            <a:r>
              <a:rPr lang="el-GR" altLang="en-US" sz="2400" b="1" dirty="0" err="1" smtClean="0">
                <a:cs typeface="Times New Roman" panose="02020603050405020304" pitchFamily="18" charset="0"/>
              </a:rPr>
              <a:t>μεταμερές</a:t>
            </a:r>
            <a:r>
              <a:rPr lang="el-GR" altLang="en-US" sz="2400" b="1" dirty="0" smtClean="0">
                <a:cs typeface="Times New Roman" panose="02020603050405020304" pitchFamily="18" charset="0"/>
              </a:rPr>
              <a:t> τυπικά περιλαμβάνει δομές του κυκλοφορικού, του απεκκριτικού και του νευρικού συστήματος </a:t>
            </a:r>
            <a:r>
              <a:rPr lang="el-GR" altLang="en-US" sz="2400" dirty="0" smtClean="0">
                <a:cs typeface="Times New Roman" panose="02020603050405020304" pitchFamily="18" charset="0"/>
              </a:rPr>
              <a:t>και το κοίλωμα.</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περιτόναιο (</a:t>
            </a:r>
            <a:r>
              <a:rPr lang="el-GR" altLang="en-US" sz="2400" b="1" dirty="0" err="1" smtClean="0">
                <a:cs typeface="Times New Roman" panose="02020603050405020304" pitchFamily="18" charset="0"/>
              </a:rPr>
              <a:t>μεσοδερμικό</a:t>
            </a:r>
            <a:r>
              <a:rPr lang="el-GR" altLang="en-US" sz="2400" b="1" dirty="0" smtClean="0">
                <a:cs typeface="Times New Roman" panose="02020603050405020304" pitchFamily="18" charset="0"/>
              </a:rPr>
              <a:t> επιθήλιο) </a:t>
            </a:r>
            <a:r>
              <a:rPr lang="el-GR" altLang="en-US" sz="2400" dirty="0" smtClean="0">
                <a:cs typeface="Times New Roman" panose="02020603050405020304" pitchFamily="18" charset="0"/>
              </a:rPr>
              <a:t>δύο διαδοχικών </a:t>
            </a:r>
            <a:r>
              <a:rPr lang="el-GR" altLang="en-US" sz="2400" dirty="0" err="1" smtClean="0">
                <a:cs typeface="Times New Roman" panose="02020603050405020304" pitchFamily="18" charset="0"/>
              </a:rPr>
              <a:t>μεταμερών</a:t>
            </a:r>
            <a:r>
              <a:rPr lang="el-GR" altLang="en-US" sz="2400" dirty="0" smtClean="0">
                <a:cs typeface="Times New Roman" panose="02020603050405020304" pitchFamily="18" charset="0"/>
              </a:rPr>
              <a:t> ενώνεται για να σχηματίσει </a:t>
            </a:r>
            <a:r>
              <a:rPr lang="el-GR" altLang="en-US" sz="2400" b="1" dirty="0" smtClean="0">
                <a:cs typeface="Times New Roman" panose="02020603050405020304" pitchFamily="18" charset="0"/>
              </a:rPr>
              <a:t>τα διαφράγματα </a:t>
            </a:r>
            <a:r>
              <a:rPr lang="el-GR" altLang="en-US" sz="2400" dirty="0" smtClean="0">
                <a:cs typeface="Times New Roman" panose="02020603050405020304" pitchFamily="18" charset="0"/>
              </a:rPr>
              <a:t>που είναι τα όρια μεταξύ δύο διαδοχικών </a:t>
            </a:r>
            <a:r>
              <a:rPr lang="el-GR" altLang="en-US" sz="2400" dirty="0" err="1" smtClean="0">
                <a:cs typeface="Times New Roman" panose="02020603050405020304" pitchFamily="18" charset="0"/>
              </a:rPr>
              <a:t>μεταμερών</a:t>
            </a:r>
            <a:r>
              <a:rPr lang="el-GR" altLang="en-US" sz="2400" dirty="0" smtClean="0">
                <a:cs typeface="Times New Roman" panose="02020603050405020304" pitchFamily="18" charset="0"/>
              </a:rPr>
              <a:t>.</a:t>
            </a:r>
          </a:p>
          <a:p>
            <a:pPr marL="0" indent="0">
              <a:buFont typeface="Arial" panose="020B0604020202020204" pitchFamily="34" charset="0"/>
              <a:buNone/>
            </a:pPr>
            <a:endParaRPr lang="el-GR" altLang="en-US" sz="2400" b="1"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r>
              <a:rPr lang="el-GR" altLang="el-GR" dirty="0" err="1" smtClean="0"/>
              <a:t>Πλάνητες</a:t>
            </a:r>
            <a:r>
              <a:rPr lang="el-GR" altLang="el-GR" dirty="0" smtClean="0"/>
              <a:t> </a:t>
            </a:r>
            <a:r>
              <a:rPr lang="el-GR" altLang="el-GR" dirty="0" err="1" smtClean="0"/>
              <a:t>Πολύχαιτοι</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B97A25D8-6C62-4C21-8DA1-6CFBC493D2A0}" type="slidenum">
              <a:rPr lang="en-US" altLang="en-US" smtClean="0"/>
              <a:pPr>
                <a:defRPr/>
              </a:pPr>
              <a:t>39</a:t>
            </a:fld>
            <a:endParaRPr lang="en-US" altLang="en-US"/>
          </a:p>
        </p:txBody>
      </p:sp>
      <p:pic>
        <p:nvPicPr>
          <p:cNvPr id="6144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484313"/>
            <a:ext cx="8207375" cy="4681537"/>
          </a:xfrm>
        </p:spPr>
      </p:pic>
      <p:sp>
        <p:nvSpPr>
          <p:cNvPr id="6" name="TextBox 5"/>
          <p:cNvSpPr txBox="1"/>
          <p:nvPr/>
        </p:nvSpPr>
        <p:spPr>
          <a:xfrm>
            <a:off x="8175625" y="5873750"/>
            <a:ext cx="341313" cy="276225"/>
          </a:xfrm>
          <a:prstGeom prst="rect">
            <a:avLst/>
          </a:prstGeom>
          <a:noFill/>
        </p:spPr>
        <p:txBody>
          <a:bodyPr wrap="none">
            <a:spAutoFit/>
          </a:bodyPr>
          <a:lstStyle/>
          <a:p>
            <a:pPr>
              <a:defRPr/>
            </a:pPr>
            <a:r>
              <a:rPr lang="en-US" sz="1200" b="1" dirty="0">
                <a:solidFill>
                  <a:schemeClr val="bg1"/>
                </a:solidFill>
                <a:latin typeface="+mj-lt"/>
              </a:rPr>
              <a:t>2</a:t>
            </a:r>
            <a:r>
              <a:rPr lang="el-GR" sz="1200" b="1" dirty="0">
                <a:solidFill>
                  <a:schemeClr val="bg1"/>
                </a:solidFill>
                <a:latin typeface="+mj-lt"/>
              </a:rPr>
              <a:t>4</a:t>
            </a:r>
            <a:endParaRPr lang="en-US"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p:txBody>
          <a:bodyPr/>
          <a:lstStyle/>
          <a:p>
            <a:r>
              <a:rPr lang="el-GR" altLang="el-GR" sz="4000" smtClean="0"/>
              <a:t>Δακτυλιοσκώληκες </a:t>
            </a:r>
            <a:r>
              <a:rPr lang="en-US" altLang="el-GR" sz="4000" smtClean="0"/>
              <a:t/>
            </a:r>
            <a:br>
              <a:rPr lang="en-US" altLang="el-GR" sz="4000" smtClean="0"/>
            </a:br>
            <a:r>
              <a:rPr lang="el-GR" altLang="el-GR" sz="4000" smtClean="0"/>
              <a:t>και Συγγενή Φύλα</a:t>
            </a:r>
            <a:endParaRPr lang="en-US" altLang="el-GR" sz="400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A45C115D-C589-419D-BEAA-E6D5A2C757B8}" type="slidenum">
              <a:rPr lang="en-US" altLang="en-US" smtClean="0"/>
              <a:pPr>
                <a:defRPr/>
              </a:pPr>
              <a:t>4</a:t>
            </a:fld>
            <a:endParaRPr lang="en-US" altLang="en-US"/>
          </a:p>
        </p:txBody>
      </p:sp>
      <p:pic>
        <p:nvPicPr>
          <p:cNvPr id="1024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79563"/>
            <a:ext cx="8640763" cy="4597400"/>
          </a:xfrm>
        </p:spPr>
      </p:pic>
      <p:sp>
        <p:nvSpPr>
          <p:cNvPr id="12" name="TextBox 11"/>
          <p:cNvSpPr txBox="1"/>
          <p:nvPr/>
        </p:nvSpPr>
        <p:spPr>
          <a:xfrm>
            <a:off x="6156325" y="4437063"/>
            <a:ext cx="2430463" cy="1570037"/>
          </a:xfrm>
          <a:prstGeom prst="rect">
            <a:avLst/>
          </a:prstGeom>
          <a:noFill/>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l-GR" altLang="en-US" sz="1600" dirty="0" smtClean="0">
                <a:latin typeface="+mj-lt"/>
                <a:cs typeface="Times New Roman" panose="02020603050405020304" pitchFamily="18" charset="0"/>
              </a:rPr>
              <a:t>Σε μεγαλύτερο σχήμα τα φύλα που θα </a:t>
            </a:r>
            <a:r>
              <a:rPr lang="el-GR" altLang="en-US" sz="1600" dirty="0" err="1" smtClean="0">
                <a:latin typeface="+mj-lt"/>
                <a:cs typeface="Times New Roman" panose="02020603050405020304" pitchFamily="18" charset="0"/>
              </a:rPr>
              <a:t>περιγραφούν</a:t>
            </a:r>
            <a:r>
              <a:rPr lang="el-GR" altLang="en-US" sz="1600" dirty="0" smtClean="0">
                <a:latin typeface="+mj-lt"/>
                <a:cs typeface="Times New Roman" panose="02020603050405020304" pitchFamily="18" charset="0"/>
              </a:rPr>
              <a:t> περικλείονται από το </a:t>
            </a:r>
            <a:r>
              <a:rPr lang="el-GR" altLang="en-US" sz="1600" b="1" dirty="0" smtClean="0">
                <a:latin typeface="+mj-lt"/>
                <a:cs typeface="Times New Roman" panose="02020603050405020304" pitchFamily="18" charset="0"/>
              </a:rPr>
              <a:t>κόκκινο</a:t>
            </a:r>
            <a:r>
              <a:rPr lang="el-GR" altLang="en-US" sz="1600" dirty="0" smtClean="0">
                <a:latin typeface="+mj-lt"/>
                <a:cs typeface="Times New Roman" panose="02020603050405020304" pitchFamily="18" charset="0"/>
              </a:rPr>
              <a:t> πλαίσιο (</a:t>
            </a:r>
            <a:r>
              <a:rPr lang="el-GR" altLang="en-US" sz="1600" dirty="0" err="1" smtClean="0">
                <a:latin typeface="+mj-lt"/>
                <a:cs typeface="Times New Roman" panose="02020603050405020304" pitchFamily="18" charset="0"/>
              </a:rPr>
              <a:t>Λοφοτροχόζωα</a:t>
            </a:r>
            <a:r>
              <a:rPr lang="el-GR" altLang="en-US" sz="1600" dirty="0" smtClean="0">
                <a:latin typeface="+mj-lt"/>
                <a:cs typeface="Times New Roman" panose="02020603050405020304" pitchFamily="18" charset="0"/>
              </a:rPr>
              <a:t>). Ας τα δούμε αναλυτικά...</a:t>
            </a:r>
            <a:endParaRPr lang="el-GR" altLang="en-US" sz="1600" dirty="0">
              <a:latin typeface="+mj-lt"/>
              <a:cs typeface="Times New Roman" panose="02020603050405020304" pitchFamily="18" charset="0"/>
            </a:endParaRPr>
          </a:p>
        </p:txBody>
      </p:sp>
      <p:sp>
        <p:nvSpPr>
          <p:cNvPr id="7" name="TextBox 6"/>
          <p:cNvSpPr txBox="1"/>
          <p:nvPr/>
        </p:nvSpPr>
        <p:spPr>
          <a:xfrm>
            <a:off x="8175625" y="5873750"/>
            <a:ext cx="261938" cy="276225"/>
          </a:xfrm>
          <a:prstGeom prst="rect">
            <a:avLst/>
          </a:prstGeom>
          <a:noFill/>
        </p:spPr>
        <p:txBody>
          <a:bodyPr wrap="none">
            <a:spAutoFit/>
          </a:bodyPr>
          <a:lstStyle/>
          <a:p>
            <a:pPr>
              <a:defRPr/>
            </a:pPr>
            <a:r>
              <a:rPr lang="en-US" sz="1200" b="1" dirty="0">
                <a:latin typeface="+mj-lt"/>
              </a:rPr>
              <a:t>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dirty="0" smtClean="0"/>
              <a:t>Φύλο: </a:t>
            </a:r>
            <a:r>
              <a:rPr lang="el-GR" altLang="el-GR" dirty="0" err="1" smtClean="0"/>
              <a:t>Δακτυλιοσκώληκες</a:t>
            </a:r>
            <a:r>
              <a:rPr lang="en-US" altLang="el-GR" dirty="0" smtClean="0"/>
              <a:t> </a:t>
            </a:r>
            <a:r>
              <a:rPr lang="el-GR" altLang="el-GR" dirty="0"/>
              <a:t>(</a:t>
            </a:r>
            <a:r>
              <a:rPr lang="en-US" altLang="el-GR" dirty="0"/>
              <a:t>Annelida) </a:t>
            </a:r>
            <a:r>
              <a:rPr lang="en-US" altLang="el-GR" dirty="0" smtClean="0"/>
              <a:t>4/6</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a:solidFill>
                  <a:srgbClr val="898989"/>
                </a:solidFill>
                <a:latin typeface="Calibri" panose="020F0502020204030204" pitchFamily="34" charset="0"/>
              </a:rPr>
              <a:t>Γναθοφόρα και Ελάσσονα Λοφοτροχόζωα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fld id="{D3967DC5-09C2-4BC6-A6EA-829451AEB632}" type="slidenum">
              <a:rPr lang="en-US" altLang="en-US" sz="1200">
                <a:solidFill>
                  <a:srgbClr val="898989"/>
                </a:solidFill>
              </a:rPr>
              <a:pPr/>
              <a:t>40</a:t>
            </a:fld>
            <a:endParaRPr lang="en-US" altLang="en-US" sz="1200">
              <a:solidFill>
                <a:srgbClr val="898989"/>
              </a:solidFill>
            </a:endParaRPr>
          </a:p>
        </p:txBody>
      </p:sp>
      <p:sp>
        <p:nvSpPr>
          <p:cNvPr id="43013" name="Content Placeholder 1"/>
          <p:cNvSpPr>
            <a:spLocks noGrp="1"/>
          </p:cNvSpPr>
          <p:nvPr>
            <p:ph idx="1"/>
          </p:nvPr>
        </p:nvSpPr>
        <p:spPr/>
        <p:txBody>
          <a:bodyPr/>
          <a:lstStyle/>
          <a:p>
            <a:pPr marL="0" indent="0">
              <a:buFont typeface="Arial" panose="020B0604020202020204" pitchFamily="34" charset="0"/>
              <a:buNone/>
            </a:pPr>
            <a:r>
              <a:rPr lang="el-GR" altLang="en-US" sz="2600" b="1" dirty="0" smtClean="0"/>
              <a:t>Σχέδιο οργάνωσης του σώματος</a:t>
            </a:r>
          </a:p>
          <a:p>
            <a:pPr eaLnBrk="1" hangingPunct="1">
              <a:lnSpc>
                <a:spcPct val="100000"/>
              </a:lnSpc>
              <a:spcBef>
                <a:spcPts val="1200"/>
              </a:spcBef>
            </a:pPr>
            <a:r>
              <a:rPr lang="el-GR" altLang="en-US" sz="2400" dirty="0" smtClean="0">
                <a:cs typeface="Times New Roman" panose="02020603050405020304" pitchFamily="18" charset="0"/>
              </a:rPr>
              <a:t>Στους </a:t>
            </a:r>
            <a:r>
              <a:rPr lang="el-GR" altLang="en-US" sz="2400" dirty="0" err="1" smtClean="0">
                <a:cs typeface="Times New Roman" panose="02020603050405020304" pitchFamily="18" charset="0"/>
              </a:rPr>
              <a:t>Δακτυλιοσκώληκες</a:t>
            </a:r>
            <a:r>
              <a:rPr lang="el-GR" altLang="en-US" sz="2400" dirty="0" smtClean="0">
                <a:cs typeface="Times New Roman" panose="02020603050405020304" pitchFamily="18" charset="0"/>
              </a:rPr>
              <a:t> (εκτός από τις βδέλλες) το κοίλωμα είναι γεμάτο υγρό που </a:t>
            </a:r>
            <a:r>
              <a:rPr lang="el-GR" altLang="en-US" sz="2400" dirty="0" err="1" smtClean="0">
                <a:cs typeface="Times New Roman" panose="02020603050405020304" pitchFamily="18" charset="0"/>
              </a:rPr>
              <a:t>δρά</a:t>
            </a:r>
            <a:r>
              <a:rPr lang="el-GR" altLang="en-US" sz="2400" dirty="0" smtClean="0">
                <a:cs typeface="Times New Roman" panose="02020603050405020304" pitchFamily="18" charset="0"/>
              </a:rPr>
              <a:t> ως </a:t>
            </a:r>
            <a:r>
              <a:rPr lang="el-GR" altLang="en-US" sz="2400" b="1" dirty="0" smtClean="0">
                <a:cs typeface="Times New Roman" panose="02020603050405020304" pitchFamily="18" charset="0"/>
              </a:rPr>
              <a:t>υδροστατικός σκελετός</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Τα </a:t>
            </a:r>
            <a:r>
              <a:rPr lang="el-GR" altLang="en-US" sz="2400" b="1" dirty="0" smtClean="0">
                <a:cs typeface="Times New Roman" panose="02020603050405020304" pitchFamily="18" charset="0"/>
              </a:rPr>
              <a:t>διαφράγματα επιτρέπουν τη διόγκωση και επιμήκυνση του σώματος σε περιορισμένες περιοχές</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Οι </a:t>
            </a:r>
            <a:r>
              <a:rPr lang="el-GR" altLang="en-US" sz="2400" b="1" dirty="0" err="1" smtClean="0">
                <a:cs typeface="Times New Roman" panose="02020603050405020304" pitchFamily="18" charset="0"/>
              </a:rPr>
              <a:t>σμήριγγες</a:t>
            </a:r>
            <a:r>
              <a:rPr lang="el-GR" altLang="en-US" sz="2400" dirty="0" smtClean="0">
                <a:cs typeface="Times New Roman" panose="02020603050405020304" pitchFamily="18" charset="0"/>
              </a:rPr>
              <a:t> είναι ένα ακόμη χαρακτηριστικό της εξωτερικής τους μορφολογίας. Επιτρέπουν την κίνηση και διείσδυση στο υπόστρωμα. </a:t>
            </a:r>
          </a:p>
          <a:p>
            <a:pPr marL="0" indent="0">
              <a:buFont typeface="Arial" panose="020B0604020202020204" pitchFamily="34" charset="0"/>
              <a:buNone/>
            </a:pPr>
            <a:endParaRPr lang="el-GR" altLang="en-US" sz="2400" b="1"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p:txBody>
          <a:bodyPr/>
          <a:lstStyle/>
          <a:p>
            <a:r>
              <a:rPr lang="el-GR" altLang="el-GR" sz="4000" dirty="0" smtClean="0"/>
              <a:t>Σχέδιο σώματος </a:t>
            </a:r>
            <a:r>
              <a:rPr lang="el-GR" altLang="el-GR" sz="4000" dirty="0" err="1" smtClean="0"/>
              <a:t>Δακτυλιοσκώληκα</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7AF0A98-246B-4EBD-B543-62C37B39F0F3}" type="slidenum">
              <a:rPr lang="en-US" altLang="en-US" smtClean="0"/>
              <a:pPr>
                <a:defRPr/>
              </a:pPr>
              <a:t>41</a:t>
            </a:fld>
            <a:endParaRPr lang="en-US" altLang="en-US"/>
          </a:p>
        </p:txBody>
      </p:sp>
      <p:pic>
        <p:nvPicPr>
          <p:cNvPr id="6451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96131" y="1530598"/>
            <a:ext cx="7551737" cy="4635500"/>
          </a:xfrm>
        </p:spPr>
      </p:pic>
      <p:sp>
        <p:nvSpPr>
          <p:cNvPr id="6" name="TextBox 5"/>
          <p:cNvSpPr txBox="1"/>
          <p:nvPr/>
        </p:nvSpPr>
        <p:spPr>
          <a:xfrm>
            <a:off x="7623176" y="5719762"/>
            <a:ext cx="341312" cy="276225"/>
          </a:xfrm>
          <a:prstGeom prst="rect">
            <a:avLst/>
          </a:prstGeom>
          <a:noFill/>
        </p:spPr>
        <p:txBody>
          <a:bodyPr wrap="none">
            <a:spAutoFit/>
          </a:bodyPr>
          <a:lstStyle/>
          <a:p>
            <a:pPr>
              <a:defRPr/>
            </a:pPr>
            <a:r>
              <a:rPr lang="en-US" sz="1200" b="1" dirty="0">
                <a:latin typeface="+mj-lt"/>
              </a:rPr>
              <a:t>2</a:t>
            </a:r>
            <a:r>
              <a:rPr lang="el-GR" sz="1200" b="1" dirty="0">
                <a:latin typeface="+mj-lt"/>
              </a:rPr>
              <a:t>5</a:t>
            </a:r>
            <a:endParaRPr lang="en-US" sz="1200" b="1"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r>
              <a:rPr lang="el-GR" altLang="el-GR" dirty="0" smtClean="0"/>
              <a:t>Φύλο: </a:t>
            </a:r>
            <a:r>
              <a:rPr lang="el-GR" altLang="el-GR" dirty="0" err="1" smtClean="0"/>
              <a:t>Δακτυλιοσκώληκες</a:t>
            </a:r>
            <a:r>
              <a:rPr lang="en-US" altLang="el-GR" dirty="0" smtClean="0"/>
              <a:t> </a:t>
            </a:r>
            <a:r>
              <a:rPr lang="el-GR" altLang="el-GR" dirty="0"/>
              <a:t>(</a:t>
            </a:r>
            <a:r>
              <a:rPr lang="en-US" altLang="el-GR" dirty="0"/>
              <a:t>Annelida) </a:t>
            </a:r>
            <a:r>
              <a:rPr lang="en-US" altLang="el-GR" dirty="0" smtClean="0"/>
              <a:t>5/6</a:t>
            </a:r>
            <a:endParaRPr lang="en-US" altLang="el-GR" dirty="0" smtClean="0"/>
          </a:p>
        </p:txBody>
      </p:sp>
      <p:pic>
        <p:nvPicPr>
          <p:cNvPr id="10"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123078"/>
            <a:ext cx="7886700" cy="3756432"/>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153A72D7-02AB-48FB-AA88-036C6B3F2B51}" type="slidenum">
              <a:rPr lang="en-US" altLang="en-US" smtClean="0"/>
              <a:pPr>
                <a:defRPr/>
              </a:pPr>
              <a:t>42</a:t>
            </a:fld>
            <a:endParaRPr lang="en-US" altLang="en-US"/>
          </a:p>
        </p:txBody>
      </p:sp>
      <p:sp>
        <p:nvSpPr>
          <p:cNvPr id="7" name="TextBox 6"/>
          <p:cNvSpPr txBox="1"/>
          <p:nvPr/>
        </p:nvSpPr>
        <p:spPr>
          <a:xfrm>
            <a:off x="8121154" y="5517232"/>
            <a:ext cx="341313" cy="276225"/>
          </a:xfrm>
          <a:prstGeom prst="rect">
            <a:avLst/>
          </a:prstGeom>
          <a:noFill/>
        </p:spPr>
        <p:txBody>
          <a:bodyPr wrap="none">
            <a:spAutoFit/>
          </a:bodyPr>
          <a:lstStyle/>
          <a:p>
            <a:pPr>
              <a:defRPr/>
            </a:pPr>
            <a:r>
              <a:rPr lang="en-US" sz="1200" b="1" dirty="0">
                <a:latin typeface="+mj-lt"/>
              </a:rPr>
              <a:t>2</a:t>
            </a:r>
            <a:r>
              <a:rPr lang="el-GR" sz="1200" b="1" dirty="0">
                <a:latin typeface="+mj-lt"/>
              </a:rPr>
              <a:t>6</a:t>
            </a:r>
            <a:endParaRPr lang="en-US" sz="1200" b="1" dirty="0">
              <a:latin typeface="+mj-lt"/>
            </a:endParaRPr>
          </a:p>
        </p:txBody>
      </p:sp>
      <p:sp>
        <p:nvSpPr>
          <p:cNvPr id="11" name="TextBox 10"/>
          <p:cNvSpPr txBox="1"/>
          <p:nvPr/>
        </p:nvSpPr>
        <p:spPr>
          <a:xfrm>
            <a:off x="1907704" y="1722968"/>
            <a:ext cx="1191993" cy="400110"/>
          </a:xfrm>
          <a:prstGeom prst="rect">
            <a:avLst/>
          </a:prstGeom>
          <a:noFill/>
        </p:spPr>
        <p:txBody>
          <a:bodyPr wrap="none" rtlCol="0">
            <a:spAutoFit/>
          </a:bodyPr>
          <a:lstStyle/>
          <a:p>
            <a:r>
              <a:rPr lang="sk-SK" sz="2000" b="1" dirty="0" smtClean="0">
                <a:latin typeface="+mn-lt"/>
              </a:rPr>
              <a:t>Arenicola</a:t>
            </a:r>
            <a:endParaRPr lang="en-US" sz="2000" b="1" dirty="0">
              <a:latin typeface="+mn-lt"/>
            </a:endParaRPr>
          </a:p>
        </p:txBody>
      </p:sp>
      <p:sp>
        <p:nvSpPr>
          <p:cNvPr id="15" name="TextBox 14"/>
          <p:cNvSpPr txBox="1"/>
          <p:nvPr/>
        </p:nvSpPr>
        <p:spPr>
          <a:xfrm>
            <a:off x="5940152" y="1713972"/>
            <a:ext cx="1343701" cy="400110"/>
          </a:xfrm>
          <a:prstGeom prst="rect">
            <a:avLst/>
          </a:prstGeom>
          <a:noFill/>
        </p:spPr>
        <p:txBody>
          <a:bodyPr wrap="none" rtlCol="0">
            <a:spAutoFit/>
          </a:bodyPr>
          <a:lstStyle/>
          <a:p>
            <a:r>
              <a:rPr lang="sk-SK" sz="2000" b="1" dirty="0" smtClean="0">
                <a:latin typeface="+mn-lt"/>
              </a:rPr>
              <a:t>Amphitrite</a:t>
            </a:r>
            <a:endParaRPr lang="en-US" sz="2000" b="1"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r>
              <a:rPr lang="el-GR" altLang="el-GR" dirty="0" err="1" smtClean="0"/>
              <a:t>Πολύχαιτοι</a:t>
            </a:r>
            <a:r>
              <a:rPr lang="en-US" altLang="el-GR" dirty="0" smtClean="0"/>
              <a:t> 1/4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5CA20F1-5674-471C-8FAE-3ED67E5FA7C3}" type="slidenum">
              <a:rPr lang="en-US" altLang="en-US" smtClean="0"/>
              <a:pPr>
                <a:defRPr/>
              </a:pPr>
              <a:t>43</a:t>
            </a:fld>
            <a:endParaRPr lang="en-US" altLang="en-US"/>
          </a:p>
        </p:txBody>
      </p:sp>
      <p:sp>
        <p:nvSpPr>
          <p:cNvPr id="66565" name="Content Placeholder 1"/>
          <p:cNvSpPr>
            <a:spLocks noGrp="1"/>
          </p:cNvSpPr>
          <p:nvPr>
            <p:ph idx="1"/>
          </p:nvPr>
        </p:nvSpPr>
        <p:spPr>
          <a:xfrm>
            <a:off x="638175" y="1673225"/>
            <a:ext cx="7886700" cy="4351338"/>
          </a:xfrm>
        </p:spPr>
        <p:txBody>
          <a:bodyPr/>
          <a:lstStyle/>
          <a:p>
            <a:pPr marL="0" indent="0">
              <a:buFont typeface="Arial" panose="020B0604020202020204" pitchFamily="34" charset="0"/>
              <a:buNone/>
            </a:pPr>
            <a:r>
              <a:rPr lang="el-GR" altLang="en-US" sz="2400" b="1" smtClean="0"/>
              <a:t>Πολύχαιτοι</a:t>
            </a:r>
          </a:p>
          <a:p>
            <a:pPr marL="0" indent="0" algn="ctr" eaLnBrk="1" hangingPunct="1">
              <a:lnSpc>
                <a:spcPct val="100000"/>
              </a:lnSpc>
              <a:spcBef>
                <a:spcPct val="0"/>
              </a:spcBef>
              <a:buFontTx/>
              <a:buNone/>
            </a:pPr>
            <a:r>
              <a:rPr lang="el-GR" altLang="en-US" sz="2400" smtClean="0">
                <a:cs typeface="Times New Roman" panose="02020603050405020304" pitchFamily="18" charset="0"/>
              </a:rPr>
              <a:t>Χαρακτηρίζονται από: </a:t>
            </a:r>
          </a:p>
          <a:p>
            <a:pPr marL="0" indent="0" eaLnBrk="1" hangingPunct="1">
              <a:lnSpc>
                <a:spcPct val="100000"/>
              </a:lnSpc>
              <a:spcBef>
                <a:spcPct val="0"/>
              </a:spcBef>
              <a:buFontTx/>
              <a:buAutoNum type="arabicParenR"/>
            </a:pPr>
            <a:r>
              <a:rPr lang="el-GR" altLang="en-US" sz="2400" smtClean="0">
                <a:cs typeface="Times New Roman" panose="02020603050405020304" pitchFamily="18" charset="0"/>
              </a:rPr>
              <a:t>   την </a:t>
            </a:r>
            <a:r>
              <a:rPr lang="el-GR" altLang="en-US" sz="2400" b="1" smtClean="0">
                <a:cs typeface="Times New Roman" panose="02020603050405020304" pitchFamily="18" charset="0"/>
              </a:rPr>
              <a:t>παρουσία εξειδικευμένων αισθητήριων οργάνων </a:t>
            </a:r>
            <a:r>
              <a:rPr lang="el-GR" altLang="en-US" sz="2400" smtClean="0">
                <a:cs typeface="Times New Roman" panose="02020603050405020304" pitchFamily="18" charset="0"/>
              </a:rPr>
              <a:t>στο κεφάλι τους τα οποία είναι οφθαλμοί, αυχενικά όργανα (που φέρουν χημειοϋποδοχείς) καθώς και στατοκύστες. </a:t>
            </a:r>
          </a:p>
          <a:p>
            <a:pPr marL="0" indent="0" eaLnBrk="1" hangingPunct="1">
              <a:lnSpc>
                <a:spcPct val="100000"/>
              </a:lnSpc>
              <a:spcBef>
                <a:spcPct val="0"/>
              </a:spcBef>
              <a:buFontTx/>
              <a:buAutoNum type="arabicParenR"/>
            </a:pPr>
            <a:r>
              <a:rPr lang="el-GR" altLang="en-US" sz="2400" smtClean="0">
                <a:cs typeface="Times New Roman" panose="02020603050405020304" pitchFamily="18" charset="0"/>
              </a:rPr>
              <a:t>   ζεύγη εξαρτημάτων, που ονομάζονται </a:t>
            </a:r>
            <a:r>
              <a:rPr lang="el-GR" altLang="en-US" sz="2400" b="1" smtClean="0">
                <a:cs typeface="Times New Roman" panose="02020603050405020304" pitchFamily="18" charset="0"/>
              </a:rPr>
              <a:t>παραπόδια</a:t>
            </a:r>
            <a:r>
              <a:rPr lang="el-GR" altLang="en-US" sz="2400" smtClean="0">
                <a:cs typeface="Times New Roman" panose="02020603050405020304" pitchFamily="18" charset="0"/>
              </a:rPr>
              <a:t>, στα περισσότερα μεταμερή  </a:t>
            </a:r>
          </a:p>
          <a:p>
            <a:pPr marL="0" indent="0" eaLnBrk="1" hangingPunct="1">
              <a:lnSpc>
                <a:spcPct val="100000"/>
              </a:lnSpc>
              <a:spcBef>
                <a:spcPct val="0"/>
              </a:spcBef>
              <a:buFontTx/>
              <a:buAutoNum type="arabicParenR"/>
            </a:pPr>
            <a:r>
              <a:rPr lang="el-GR" altLang="en-US" sz="2400" smtClean="0">
                <a:cs typeface="Times New Roman" panose="02020603050405020304" pitchFamily="18" charset="0"/>
              </a:rPr>
              <a:t>   την </a:t>
            </a:r>
            <a:r>
              <a:rPr lang="el-GR" altLang="en-US" sz="2400" b="1" smtClean="0">
                <a:cs typeface="Times New Roman" panose="02020603050405020304" pitchFamily="18" charset="0"/>
              </a:rPr>
              <a:t>απουσία επισάγματος </a:t>
            </a:r>
          </a:p>
          <a:p>
            <a:pPr marL="0" indent="0" eaLnBrk="1" hangingPunct="1">
              <a:lnSpc>
                <a:spcPct val="100000"/>
              </a:lnSpc>
              <a:spcBef>
                <a:spcPct val="0"/>
              </a:spcBef>
              <a:buFontTx/>
              <a:buAutoNum type="arabicParenR"/>
            </a:pPr>
            <a:r>
              <a:rPr lang="el-GR" altLang="en-US" sz="2400" smtClean="0">
                <a:cs typeface="Times New Roman" panose="02020603050405020304" pitchFamily="18" charset="0"/>
              </a:rPr>
              <a:t>   πολλές </a:t>
            </a:r>
            <a:r>
              <a:rPr lang="el-GR" altLang="en-US" sz="2400" b="1" smtClean="0">
                <a:cs typeface="Times New Roman" panose="02020603050405020304" pitchFamily="18" charset="0"/>
              </a:rPr>
              <a:t>σμήριγγες που είναι τοποθετημένες στα παραπόδια</a:t>
            </a:r>
            <a:r>
              <a:rPr lang="el-GR" altLang="en-US" sz="2400" smtClean="0">
                <a:cs typeface="Times New Roman" panose="02020603050405020304" pitchFamily="18" charset="0"/>
              </a:rPr>
              <a:t>.</a:t>
            </a:r>
          </a:p>
          <a:p>
            <a:pPr marL="0" indent="0" eaLnBrk="1" hangingPunct="1">
              <a:lnSpc>
                <a:spcPct val="100000"/>
              </a:lnSpc>
              <a:spcBef>
                <a:spcPts val="1200"/>
              </a:spcBef>
              <a:buFontTx/>
              <a:buNone/>
            </a:pPr>
            <a:r>
              <a:rPr lang="el-GR" altLang="en-US" sz="2400" smtClean="0">
                <a:cs typeface="Times New Roman" panose="02020603050405020304" pitchFamily="18" charset="0"/>
              </a:rPr>
              <a:t>Διακρίνονται σε </a:t>
            </a:r>
            <a:r>
              <a:rPr lang="el-GR" altLang="en-US" sz="2400" b="1" smtClean="0">
                <a:cs typeface="Times New Roman" panose="02020603050405020304" pitchFamily="18" charset="0"/>
              </a:rPr>
              <a:t>εδραίους και πλάνητες,</a:t>
            </a:r>
            <a:r>
              <a:rPr lang="el-GR" altLang="en-US" sz="2400" smtClean="0">
                <a:cs typeface="Times New Roman" panose="02020603050405020304" pitchFamily="18" charset="0"/>
              </a:rPr>
              <a:t> ανάλογα με τον τρόπο διαβίωσής τους.</a:t>
            </a:r>
          </a:p>
          <a:p>
            <a:pPr marL="0" indent="0">
              <a:buFont typeface="Arial" panose="020B0604020202020204" pitchFamily="34" charset="0"/>
              <a:buNone/>
            </a:pPr>
            <a:endParaRPr lang="el-GR" altLang="en-US" sz="2400" b="1"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p:cNvSpPr>
            <a:spLocks noGrp="1"/>
          </p:cNvSpPr>
          <p:nvPr>
            <p:ph type="title"/>
          </p:nvPr>
        </p:nvSpPr>
        <p:spPr/>
        <p:txBody>
          <a:bodyPr/>
          <a:lstStyle/>
          <a:p>
            <a:r>
              <a:rPr lang="el-GR" altLang="el-GR" dirty="0" err="1" smtClean="0"/>
              <a:t>Πολύχαιτοι</a:t>
            </a:r>
            <a:r>
              <a:rPr lang="en-US" altLang="el-GR" dirty="0" smtClean="0"/>
              <a:t> 2/4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C84993FD-7805-413B-93F4-A2371DCD84B8}" type="slidenum">
              <a:rPr lang="en-US" altLang="en-US" smtClean="0"/>
              <a:pPr>
                <a:defRPr/>
              </a:pPr>
              <a:t>44</a:t>
            </a:fld>
            <a:endParaRPr lang="en-US" altLang="en-US"/>
          </a:p>
        </p:txBody>
      </p:sp>
      <p:sp>
        <p:nvSpPr>
          <p:cNvPr id="69637" name="Content Placeholder 1"/>
          <p:cNvSpPr>
            <a:spLocks noGrp="1"/>
          </p:cNvSpPr>
          <p:nvPr>
            <p:ph idx="1"/>
          </p:nvPr>
        </p:nvSpPr>
        <p:spPr>
          <a:xfrm>
            <a:off x="638175" y="1673225"/>
            <a:ext cx="7886700"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συνήθως </a:t>
            </a:r>
            <a:r>
              <a:rPr lang="el-GR" altLang="en-US" sz="2400" b="1" dirty="0" err="1" smtClean="0">
                <a:cs typeface="Times New Roman" panose="02020603050405020304" pitchFamily="18" charset="0"/>
              </a:rPr>
              <a:t>γονοχωριστικά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δεν έχουν μόνιμα γεννητικά όργανα. </a:t>
            </a:r>
            <a:r>
              <a:rPr lang="el-GR" altLang="en-US" sz="2400" b="1" dirty="0" smtClean="0">
                <a:cs typeface="Times New Roman" panose="02020603050405020304" pitchFamily="18" charset="0"/>
              </a:rPr>
              <a:t>Οι </a:t>
            </a:r>
            <a:r>
              <a:rPr lang="el-GR" altLang="en-US" sz="2400" b="1" dirty="0" err="1" smtClean="0">
                <a:cs typeface="Times New Roman" panose="02020603050405020304" pitchFamily="18" charset="0"/>
              </a:rPr>
              <a:t>γονάδες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εμφανίζονται σαν διογκώσεις του περιτοναίου και </a:t>
            </a:r>
            <a:r>
              <a:rPr lang="el-GR" altLang="en-US" sz="2400" b="1" dirty="0" smtClean="0">
                <a:cs typeface="Times New Roman" panose="02020603050405020304" pitchFamily="18" charset="0"/>
              </a:rPr>
              <a:t>αποβάλλουν τους γαμέτες στο κοίλωμα</a:t>
            </a:r>
            <a:r>
              <a:rPr lang="el-GR" altLang="en-US" sz="2400" dirty="0" smtClean="0">
                <a:cs typeface="Times New Roman" panose="02020603050405020304" pitchFamily="18" charset="0"/>
              </a:rPr>
              <a:t>. Από το κοίλωμα οι γαμέτες μεταφέρονται </a:t>
            </a:r>
            <a:r>
              <a:rPr lang="el-GR" altLang="en-US" sz="2400" b="1" dirty="0" smtClean="0">
                <a:cs typeface="Times New Roman" panose="02020603050405020304" pitchFamily="18" charset="0"/>
              </a:rPr>
              <a:t>στο εξωτερικό περιβάλλον όπου γίνεται η γονιμοποίηση</a:t>
            </a:r>
            <a:r>
              <a:rPr lang="el-GR" altLang="en-US" sz="2400" dirty="0" smtClean="0">
                <a:cs typeface="Times New Roman" panose="02020603050405020304" pitchFamily="18" charset="0"/>
              </a:rPr>
              <a:t>.</a:t>
            </a:r>
          </a:p>
          <a:p>
            <a:pPr eaLnBrk="1" hangingPunct="1">
              <a:lnSpc>
                <a:spcPct val="100000"/>
              </a:lnSpc>
              <a:spcBef>
                <a:spcPts val="1200"/>
              </a:spcBef>
            </a:pPr>
            <a:r>
              <a:rPr lang="el-GR" altLang="en-US" sz="2400" dirty="0" smtClean="0">
                <a:cs typeface="Times New Roman" panose="02020603050405020304" pitchFamily="18" charset="0"/>
              </a:rPr>
              <a:t>Υπάρχουν όμως και παραλλαγές, όταν </a:t>
            </a:r>
            <a:r>
              <a:rPr lang="el-GR" altLang="en-US" sz="2400" b="1" dirty="0" smtClean="0">
                <a:cs typeface="Times New Roman" panose="02020603050405020304" pitchFamily="18" charset="0"/>
              </a:rPr>
              <a:t>δημιουργείται ένα γεννητικά ώριμο άτομο </a:t>
            </a:r>
            <a:r>
              <a:rPr lang="el-GR" altLang="en-US" sz="2400" dirty="0" smtClean="0">
                <a:cs typeface="Times New Roman" panose="02020603050405020304" pitchFamily="18" charset="0"/>
              </a:rPr>
              <a:t>που ονομάζεται </a:t>
            </a:r>
            <a:r>
              <a:rPr lang="el-GR" altLang="en-US" sz="2400" b="1" dirty="0" smtClean="0">
                <a:cs typeface="Times New Roman" panose="02020603050405020304" pitchFamily="18" charset="0"/>
              </a:rPr>
              <a:t>επίτοκος </a:t>
            </a:r>
            <a:r>
              <a:rPr lang="el-GR" altLang="en-US" sz="2400" dirty="0" smtClean="0">
                <a:cs typeface="Times New Roman" panose="02020603050405020304" pitchFamily="18" charset="0"/>
              </a:rPr>
              <a:t>και είναι διογκωμένος από τους γαμέτες που φέρει </a:t>
            </a:r>
            <a:r>
              <a:rPr lang="el-GR" altLang="en-US" sz="2400" b="1" dirty="0" smtClean="0">
                <a:cs typeface="Times New Roman" panose="02020603050405020304" pitchFamily="18" charset="0"/>
              </a:rPr>
              <a:t>(π.χ. σκώληκας </a:t>
            </a:r>
            <a:r>
              <a:rPr lang="en-GB" altLang="en-US" sz="2400" b="1" dirty="0" err="1" smtClean="0">
                <a:cs typeface="Times New Roman" panose="02020603050405020304" pitchFamily="18" charset="0"/>
              </a:rPr>
              <a:t>palolo</a:t>
            </a:r>
            <a:r>
              <a:rPr lang="en-GB" altLang="en-US" sz="2400" b="1" dirty="0" smtClean="0">
                <a:cs typeface="Times New Roman" panose="02020603050405020304" pitchFamily="18" charset="0"/>
              </a:rPr>
              <a:t>).</a:t>
            </a:r>
            <a:endParaRPr lang="el-GR" altLang="en-US" sz="2400" b="1" dirty="0" smtClean="0">
              <a:cs typeface="Times New Roman" panose="02020603050405020304" pitchFamily="18" charset="0"/>
            </a:endParaRPr>
          </a:p>
          <a:p>
            <a:pPr marL="0" indent="0" eaLnBrk="1" hangingPunct="1">
              <a:lnSpc>
                <a:spcPct val="100000"/>
              </a:lnSpc>
              <a:spcBef>
                <a:spcPct val="0"/>
              </a:spcBef>
              <a:buFontTx/>
              <a:buNone/>
            </a:pPr>
            <a:r>
              <a:rPr lang="el-GR" altLang="en-US" sz="2400" dirty="0" smtClean="0">
                <a:cs typeface="Times New Roman" panose="02020603050405020304" pitchFamily="18" charset="0"/>
              </a:rPr>
              <a:t> </a:t>
            </a:r>
          </a:p>
          <a:p>
            <a:pPr marL="0" indent="0">
              <a:buFont typeface="Arial" panose="020B0604020202020204" pitchFamily="34" charset="0"/>
              <a:buNone/>
            </a:pPr>
            <a:endParaRPr lang="el-GR" altLang="en-US" sz="2400" b="1"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lstStyle/>
          <a:p>
            <a:r>
              <a:rPr lang="el-GR" altLang="el-GR" dirty="0" err="1" smtClean="0"/>
              <a:t>Πολύχαιτοι</a:t>
            </a:r>
            <a:r>
              <a:rPr lang="en-US" altLang="el-GR" dirty="0" smtClean="0"/>
              <a:t> 3/4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F5D78D06-8760-4410-89B4-CD8CC7C5DE07}" type="slidenum">
              <a:rPr lang="en-US" altLang="en-US" smtClean="0"/>
              <a:pPr>
                <a:defRPr/>
              </a:pPr>
              <a:t>45</a:t>
            </a:fld>
            <a:endParaRPr lang="en-US" altLang="en-US"/>
          </a:p>
        </p:txBody>
      </p:sp>
      <p:pic>
        <p:nvPicPr>
          <p:cNvPr id="70661"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35150" y="1412875"/>
            <a:ext cx="2193925" cy="4395788"/>
          </a:xfrm>
        </p:spPr>
      </p:pic>
      <p:pic>
        <p:nvPicPr>
          <p:cNvPr id="70662"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29113" y="1484313"/>
            <a:ext cx="3482975" cy="4324350"/>
          </a:xfrm>
        </p:spPr>
      </p:pic>
      <p:sp>
        <p:nvSpPr>
          <p:cNvPr id="8" name="TextBox 7"/>
          <p:cNvSpPr txBox="1"/>
          <p:nvPr/>
        </p:nvSpPr>
        <p:spPr>
          <a:xfrm>
            <a:off x="3687763" y="5500688"/>
            <a:ext cx="341312" cy="276225"/>
          </a:xfrm>
          <a:prstGeom prst="rect">
            <a:avLst/>
          </a:prstGeom>
          <a:noFill/>
        </p:spPr>
        <p:txBody>
          <a:bodyPr wrap="none">
            <a:spAutoFit/>
          </a:bodyPr>
          <a:lstStyle/>
          <a:p>
            <a:pPr>
              <a:defRPr/>
            </a:pPr>
            <a:r>
              <a:rPr lang="el-GR" sz="1200" b="1" dirty="0">
                <a:latin typeface="+mj-lt"/>
              </a:rPr>
              <a:t>27</a:t>
            </a:r>
            <a:endParaRPr lang="en-US" sz="1200" b="1" dirty="0">
              <a:latin typeface="+mj-lt"/>
            </a:endParaRPr>
          </a:p>
        </p:txBody>
      </p:sp>
      <p:sp>
        <p:nvSpPr>
          <p:cNvPr id="9" name="TextBox 8"/>
          <p:cNvSpPr txBox="1"/>
          <p:nvPr/>
        </p:nvSpPr>
        <p:spPr>
          <a:xfrm>
            <a:off x="7019925" y="5492750"/>
            <a:ext cx="341313" cy="276225"/>
          </a:xfrm>
          <a:prstGeom prst="rect">
            <a:avLst/>
          </a:prstGeom>
          <a:noFill/>
        </p:spPr>
        <p:txBody>
          <a:bodyPr wrap="none">
            <a:spAutoFit/>
          </a:bodyPr>
          <a:lstStyle/>
          <a:p>
            <a:pPr>
              <a:defRPr/>
            </a:pPr>
            <a:r>
              <a:rPr lang="en-US" sz="1200" b="1" dirty="0">
                <a:latin typeface="+mj-lt"/>
              </a:rPr>
              <a:t>2</a:t>
            </a:r>
            <a:r>
              <a:rPr lang="el-GR" sz="1200" b="1" dirty="0">
                <a:latin typeface="+mj-lt"/>
              </a:rPr>
              <a:t>8</a:t>
            </a:r>
            <a:endParaRPr lang="en-US" sz="1200" b="1" dirty="0">
              <a:latin typeface="+mj-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a:xfrm>
            <a:off x="630238" y="284163"/>
            <a:ext cx="7886700" cy="1325562"/>
          </a:xfrm>
        </p:spPr>
        <p:txBody>
          <a:bodyPr/>
          <a:lstStyle/>
          <a:p>
            <a:r>
              <a:rPr lang="el-GR" altLang="el-GR" dirty="0" err="1" smtClean="0"/>
              <a:t>Πολύχαιτοι</a:t>
            </a:r>
            <a:r>
              <a:rPr lang="en-US" altLang="el-GR" dirty="0" smtClean="0"/>
              <a:t> 4/4</a:t>
            </a:r>
          </a:p>
        </p:txBody>
      </p:sp>
      <p:sp>
        <p:nvSpPr>
          <p:cNvPr id="72707" name="Text Placeholder 15"/>
          <p:cNvSpPr>
            <a:spLocks noGrp="1"/>
          </p:cNvSpPr>
          <p:nvPr>
            <p:ph type="body" idx="1"/>
          </p:nvPr>
        </p:nvSpPr>
        <p:spPr>
          <a:xfrm>
            <a:off x="1331913" y="1392238"/>
            <a:ext cx="2430462" cy="368300"/>
          </a:xfrm>
        </p:spPr>
        <p:txBody>
          <a:bodyPr/>
          <a:lstStyle/>
          <a:p>
            <a:pPr algn="ctr"/>
            <a:r>
              <a:rPr lang="en-US" altLang="en-US" smtClean="0"/>
              <a:t>Sabella</a:t>
            </a:r>
            <a:endParaRPr lang="el-GR" altLang="en-US" smtClean="0"/>
          </a:p>
        </p:txBody>
      </p:sp>
      <p:pic>
        <p:nvPicPr>
          <p:cNvPr id="72708" name="Content Placeholder 2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03313" y="1860550"/>
            <a:ext cx="3276600" cy="3836988"/>
          </a:xfrm>
        </p:spPr>
      </p:pic>
      <p:sp>
        <p:nvSpPr>
          <p:cNvPr id="72709" name="Text Placeholder 17"/>
          <p:cNvSpPr>
            <a:spLocks noGrp="1"/>
          </p:cNvSpPr>
          <p:nvPr>
            <p:ph type="body" sz="quarter" idx="3"/>
          </p:nvPr>
        </p:nvSpPr>
        <p:spPr>
          <a:xfrm>
            <a:off x="5106988" y="1398588"/>
            <a:ext cx="2678112" cy="366712"/>
          </a:xfrm>
        </p:spPr>
        <p:txBody>
          <a:bodyPr/>
          <a:lstStyle/>
          <a:p>
            <a:pPr algn="ctr"/>
            <a:r>
              <a:rPr lang="en-US" altLang="en-US" smtClean="0"/>
              <a:t>Chaetopterus</a:t>
            </a:r>
            <a:endParaRPr lang="el-GR" altLang="en-US" smtClean="0"/>
          </a:p>
        </p:txBody>
      </p:sp>
      <p:pic>
        <p:nvPicPr>
          <p:cNvPr id="72710" name="Content Placeholder 21"/>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37088" y="1870075"/>
            <a:ext cx="3327400" cy="3827463"/>
          </a:xfrm>
        </p:spPr>
      </p:pic>
      <p:sp>
        <p:nvSpPr>
          <p:cNvPr id="4" name="Θέση υποσέλιδου 3"/>
          <p:cNvSpPr>
            <a:spLocks noGrp="1"/>
          </p:cNvSpPr>
          <p:nvPr>
            <p:ph type="ftr" sz="quarter" idx="13"/>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4"/>
          </p:nvPr>
        </p:nvSpPr>
        <p:spPr/>
        <p:txBody>
          <a:bodyPr/>
          <a:lstStyle/>
          <a:p>
            <a:pPr>
              <a:defRPr/>
            </a:pPr>
            <a:fld id="{ACE30FE7-8BD9-4091-88BD-B3CCBC0CF94A}" type="slidenum">
              <a:rPr lang="en-US" altLang="en-US" smtClean="0"/>
              <a:pPr>
                <a:defRPr/>
              </a:pPr>
              <a:t>46</a:t>
            </a:fld>
            <a:endParaRPr lang="en-US" altLang="en-US"/>
          </a:p>
        </p:txBody>
      </p:sp>
      <p:sp>
        <p:nvSpPr>
          <p:cNvPr id="72713" name="Text Placeholder 19"/>
          <p:cNvSpPr>
            <a:spLocks noGrp="1"/>
          </p:cNvSpPr>
          <p:nvPr>
            <p:ph type="body" sz="quarter" idx="12"/>
          </p:nvPr>
        </p:nvSpPr>
        <p:spPr>
          <a:xfrm>
            <a:off x="577850" y="5800725"/>
            <a:ext cx="8116888" cy="312738"/>
          </a:xfrm>
        </p:spPr>
        <p:txBody>
          <a:bodyPr/>
          <a:lstStyle/>
          <a:p>
            <a:pPr eaLnBrk="1" hangingPunct="1">
              <a:lnSpc>
                <a:spcPct val="100000"/>
              </a:lnSpc>
              <a:spcBef>
                <a:spcPct val="0"/>
              </a:spcBef>
              <a:buFontTx/>
              <a:buNone/>
            </a:pPr>
            <a:r>
              <a:rPr lang="el-GR" altLang="en-US" sz="2100" b="1" smtClean="0">
                <a:cs typeface="Times New Roman" panose="02020603050405020304" pitchFamily="18" charset="0"/>
              </a:rPr>
              <a:t>Οι πολύχαιτοι έχουν μια μεγάλη ποικιλία διατροφικών προσαρμογών </a:t>
            </a:r>
          </a:p>
        </p:txBody>
      </p:sp>
      <p:sp>
        <p:nvSpPr>
          <p:cNvPr id="10" name="TextBox 9"/>
          <p:cNvSpPr txBox="1"/>
          <p:nvPr/>
        </p:nvSpPr>
        <p:spPr>
          <a:xfrm>
            <a:off x="4029075" y="5407025"/>
            <a:ext cx="341313" cy="276225"/>
          </a:xfrm>
          <a:prstGeom prst="rect">
            <a:avLst/>
          </a:prstGeom>
          <a:noFill/>
        </p:spPr>
        <p:txBody>
          <a:bodyPr wrap="none">
            <a:spAutoFit/>
          </a:bodyPr>
          <a:lstStyle/>
          <a:p>
            <a:pPr>
              <a:defRPr/>
            </a:pPr>
            <a:r>
              <a:rPr lang="en-US" sz="1200" b="1" dirty="0">
                <a:latin typeface="+mj-lt"/>
              </a:rPr>
              <a:t>2</a:t>
            </a:r>
            <a:r>
              <a:rPr lang="el-GR" sz="1200" b="1" dirty="0">
                <a:latin typeface="+mj-lt"/>
              </a:rPr>
              <a:t>9</a:t>
            </a:r>
            <a:endParaRPr lang="en-US" sz="1200" b="1" dirty="0">
              <a:latin typeface="+mj-lt"/>
            </a:endParaRPr>
          </a:p>
        </p:txBody>
      </p:sp>
      <p:sp>
        <p:nvSpPr>
          <p:cNvPr id="11" name="TextBox 10"/>
          <p:cNvSpPr txBox="1"/>
          <p:nvPr/>
        </p:nvSpPr>
        <p:spPr>
          <a:xfrm>
            <a:off x="7586663" y="5387975"/>
            <a:ext cx="341312" cy="276225"/>
          </a:xfrm>
          <a:prstGeom prst="rect">
            <a:avLst/>
          </a:prstGeom>
          <a:noFill/>
        </p:spPr>
        <p:txBody>
          <a:bodyPr wrap="none">
            <a:spAutoFit/>
          </a:bodyPr>
          <a:lstStyle/>
          <a:p>
            <a:pPr>
              <a:defRPr/>
            </a:pPr>
            <a:r>
              <a:rPr lang="el-GR" sz="1200" b="1" dirty="0">
                <a:latin typeface="+mj-lt"/>
              </a:rPr>
              <a:t>30</a:t>
            </a:r>
            <a:endParaRPr lang="en-US" sz="1200" b="1"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p:cNvSpPr>
            <a:spLocks noGrp="1"/>
          </p:cNvSpPr>
          <p:nvPr>
            <p:ph type="title"/>
          </p:nvPr>
        </p:nvSpPr>
        <p:spPr/>
        <p:txBody>
          <a:bodyPr/>
          <a:lstStyle/>
          <a:p>
            <a:r>
              <a:rPr lang="el-GR" altLang="el-GR" sz="4000" dirty="0" smtClean="0"/>
              <a:t>Κλάδος Πωγωνοφόρα (</a:t>
            </a:r>
            <a:r>
              <a:rPr lang="el-GR" altLang="el-GR" sz="4000" dirty="0" err="1" smtClean="0"/>
              <a:t>Σιβογλινίδες</a:t>
            </a:r>
            <a:r>
              <a:rPr lang="el-GR" altLang="el-GR" sz="4000" dirty="0" smtClean="0"/>
              <a:t>)</a:t>
            </a:r>
            <a:r>
              <a:rPr lang="en-US" altLang="el-GR" sz="4000" dirty="0" smtClean="0"/>
              <a:t> 1/2</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57181561-858E-425D-A2CE-B6C568920828}" type="slidenum">
              <a:rPr lang="en-US" altLang="en-US" smtClean="0"/>
              <a:pPr>
                <a:defRPr/>
              </a:pPr>
              <a:t>47</a:t>
            </a:fld>
            <a:endParaRPr lang="en-US" altLang="en-US"/>
          </a:p>
        </p:txBody>
      </p:sp>
      <p:sp>
        <p:nvSpPr>
          <p:cNvPr id="74757" name="Content Placeholder 1"/>
          <p:cNvSpPr>
            <a:spLocks noGrp="1"/>
          </p:cNvSpPr>
          <p:nvPr>
            <p:ph idx="1"/>
          </p:nvPr>
        </p:nvSpPr>
        <p:spPr>
          <a:xfrm>
            <a:off x="638175" y="1673225"/>
            <a:ext cx="7886700" cy="4351338"/>
          </a:xfrm>
        </p:spPr>
        <p:txBody>
          <a:bodyPr/>
          <a:lstStyle/>
          <a:p>
            <a:pPr marL="0" indent="0" eaLnBrk="1" hangingPunct="1">
              <a:lnSpc>
                <a:spcPct val="100000"/>
              </a:lnSpc>
              <a:spcBef>
                <a:spcPts val="1200"/>
              </a:spcBef>
            </a:pPr>
            <a:endParaRPr lang="el-GR" altLang="en-US" sz="2400" dirty="0" smtClean="0">
              <a:cs typeface="Times New Roman" panose="02020603050405020304" pitchFamily="18" charset="0"/>
            </a:endParaRPr>
          </a:p>
          <a:p>
            <a:pPr eaLnBrk="1" hangingPunct="1">
              <a:lnSpc>
                <a:spcPct val="100000"/>
              </a:lnSpc>
              <a:spcBef>
                <a:spcPts val="1200"/>
              </a:spcBef>
            </a:pPr>
            <a:r>
              <a:rPr lang="el-GR" altLang="en-US" sz="2400" dirty="0" smtClean="0">
                <a:cs typeface="Times New Roman" panose="02020603050405020304" pitchFamily="18" charset="0"/>
              </a:rPr>
              <a:t>Τα </a:t>
            </a:r>
            <a:r>
              <a:rPr lang="el-GR" altLang="en-US" sz="2400" b="1" dirty="0" smtClean="0">
                <a:cs typeface="Times New Roman" panose="02020603050405020304" pitchFamily="18" charset="0"/>
              </a:rPr>
              <a:t>Πωγωνοφόρα (</a:t>
            </a:r>
            <a:r>
              <a:rPr lang="en-GB" altLang="en-US" sz="2400" b="1" dirty="0" err="1" smtClean="0">
                <a:cs typeface="Times New Roman" panose="02020603050405020304" pitchFamily="18" charset="0"/>
              </a:rPr>
              <a:t>Siboglinidae</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όπως και τα </a:t>
            </a:r>
            <a:r>
              <a:rPr lang="el-GR" altLang="en-US" sz="2400" b="1" dirty="0" err="1" smtClean="0">
                <a:cs typeface="Times New Roman" panose="02020603050405020304" pitchFamily="18" charset="0"/>
              </a:rPr>
              <a:t>Ενδυματοφόρα</a:t>
            </a:r>
            <a:r>
              <a:rPr lang="el-GR" altLang="en-US" sz="2400" b="1" dirty="0" smtClean="0">
                <a:cs typeface="Times New Roman" panose="02020603050405020304" pitchFamily="18" charset="0"/>
              </a:rPr>
              <a:t> </a:t>
            </a:r>
            <a:r>
              <a:rPr lang="en-GB" altLang="en-US" sz="2400" b="1" dirty="0" smtClean="0">
                <a:cs typeface="Times New Roman" panose="02020603050405020304" pitchFamily="18" charset="0"/>
              </a:rPr>
              <a:t>(</a:t>
            </a:r>
            <a:r>
              <a:rPr lang="en-GB" altLang="en-US" sz="2400" b="1" dirty="0" err="1" smtClean="0">
                <a:cs typeface="Times New Roman" panose="02020603050405020304" pitchFamily="18" charset="0"/>
              </a:rPr>
              <a:t>Vestimentiferans</a:t>
            </a:r>
            <a:r>
              <a:rPr lang="en-GB" altLang="en-US" sz="2400" b="1" dirty="0" smtClean="0">
                <a:cs typeface="Times New Roman" panose="02020603050405020304" pitchFamily="18" charset="0"/>
              </a:rPr>
              <a:t>)</a:t>
            </a:r>
            <a:r>
              <a:rPr lang="el-GR" altLang="en-US" sz="2400" dirty="0" smtClean="0">
                <a:cs typeface="Times New Roman" panose="02020603050405020304" pitchFamily="18" charset="0"/>
              </a:rPr>
              <a:t> θεωρούνταν παλαιότερα ξεχωριστά φύλα. </a:t>
            </a:r>
            <a:r>
              <a:rPr lang="el-GR" altLang="en-US" sz="2400" b="1" dirty="0" smtClean="0">
                <a:cs typeface="Times New Roman" panose="02020603050405020304" pitchFamily="18" charset="0"/>
              </a:rPr>
              <a:t>Πλέον κατατάσσονται στους </a:t>
            </a:r>
            <a:r>
              <a:rPr lang="el-GR" altLang="en-US" sz="2400" b="1" dirty="0" err="1" smtClean="0">
                <a:cs typeface="Times New Roman" panose="02020603050405020304" pitchFamily="18" charset="0"/>
              </a:rPr>
              <a:t>Πολύχαιτους</a:t>
            </a:r>
            <a:r>
              <a:rPr lang="el-GR" altLang="en-US" sz="2400" dirty="0" smtClean="0">
                <a:cs typeface="Times New Roman" panose="02020603050405020304" pitchFamily="18" charset="0"/>
              </a:rPr>
              <a:t>. Είναι </a:t>
            </a:r>
            <a:r>
              <a:rPr lang="el-GR" altLang="en-US" sz="2400" b="1" dirty="0" smtClean="0">
                <a:cs typeface="Times New Roman" panose="02020603050405020304" pitchFamily="18" charset="0"/>
              </a:rPr>
              <a:t>εδραίοι σκώληκες </a:t>
            </a:r>
            <a:r>
              <a:rPr lang="el-GR" altLang="en-US" sz="2400" dirty="0" smtClean="0">
                <a:cs typeface="Times New Roman" panose="02020603050405020304" pitchFamily="18" charset="0"/>
              </a:rPr>
              <a:t>που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μέσα σε </a:t>
            </a:r>
            <a:r>
              <a:rPr lang="el-GR" altLang="en-US" sz="2400" dirty="0" err="1" smtClean="0">
                <a:cs typeface="Times New Roman" panose="02020603050405020304" pitchFamily="18" charset="0"/>
              </a:rPr>
              <a:t>χιτινώδεις</a:t>
            </a:r>
            <a:r>
              <a:rPr lang="el-GR" altLang="en-US" sz="2400" dirty="0" smtClean="0">
                <a:cs typeface="Times New Roman" panose="02020603050405020304" pitchFamily="18" charset="0"/>
              </a:rPr>
              <a:t> στοές, σε μεγάλα βάθη, κοντά σε </a:t>
            </a:r>
            <a:r>
              <a:rPr lang="el-GR" altLang="en-US" sz="2400" b="1" dirty="0" smtClean="0">
                <a:cs typeface="Times New Roman" panose="02020603050405020304" pitchFamily="18" charset="0"/>
              </a:rPr>
              <a:t>υδροθερμικές αναβλύσεις</a:t>
            </a:r>
            <a:r>
              <a:rPr lang="el-GR" altLang="en-US" sz="2400" dirty="0" smtClean="0">
                <a:cs typeface="Times New Roman" panose="02020603050405020304" pitchFamily="18" charset="0"/>
              </a:rPr>
              <a:t> και τρέφονται με τη βοήθεια κεραιών που έχουν τη μορφή </a:t>
            </a:r>
            <a:r>
              <a:rPr lang="en-GB" altLang="en-US" sz="2400" dirty="0" smtClean="0">
                <a:cs typeface="Times New Roman" panose="02020603050405020304" pitchFamily="18" charset="0"/>
              </a:rPr>
              <a:t>“</a:t>
            </a:r>
            <a:r>
              <a:rPr lang="el-GR" altLang="ja-JP" sz="2400" dirty="0" err="1" smtClean="0">
                <a:cs typeface="Times New Roman" panose="02020603050405020304" pitchFamily="18" charset="0"/>
              </a:rPr>
              <a:t>πώγωνα</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 (μούσι) από το οποίο παίρνουν και το όνομά τους. Είναι γνωστά περίπου 150 είδη.</a:t>
            </a:r>
            <a:endParaRPr lang="el-GR" altLang="en-US" sz="2400"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r>
              <a:rPr lang="el-GR" altLang="el-GR" dirty="0" smtClean="0"/>
              <a:t>Πωγωνοφόρο</a:t>
            </a:r>
            <a:r>
              <a:rPr lang="sk-SK" altLang="el-GR" dirty="0" smtClean="0"/>
              <a:t> </a:t>
            </a:r>
            <a:r>
              <a:rPr lang="en-US" altLang="el-GR" dirty="0" err="1" smtClean="0"/>
              <a:t>Lamellisabella</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B9DBC48-67D6-4ECD-A17F-F23AE87E0464}" type="slidenum">
              <a:rPr lang="en-US" altLang="en-US" smtClean="0"/>
              <a:pPr>
                <a:defRPr/>
              </a:pPr>
              <a:t>48</a:t>
            </a:fld>
            <a:endParaRPr lang="en-US" altLang="en-US"/>
          </a:p>
        </p:txBody>
      </p:sp>
      <p:pic>
        <p:nvPicPr>
          <p:cNvPr id="7578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20763" y="1522413"/>
            <a:ext cx="7056437" cy="4060825"/>
          </a:xfrm>
        </p:spPr>
      </p:pic>
      <p:sp>
        <p:nvSpPr>
          <p:cNvPr id="8" name="TextBox 7"/>
          <p:cNvSpPr txBox="1"/>
          <p:nvPr/>
        </p:nvSpPr>
        <p:spPr>
          <a:xfrm>
            <a:off x="7623175" y="5281613"/>
            <a:ext cx="341313" cy="276225"/>
          </a:xfrm>
          <a:prstGeom prst="rect">
            <a:avLst/>
          </a:prstGeom>
          <a:noFill/>
        </p:spPr>
        <p:txBody>
          <a:bodyPr wrap="none">
            <a:spAutoFit/>
          </a:bodyPr>
          <a:lstStyle/>
          <a:p>
            <a:pPr>
              <a:defRPr/>
            </a:pPr>
            <a:r>
              <a:rPr lang="el-GR" sz="1200" b="1" dirty="0">
                <a:latin typeface="+mj-lt"/>
              </a:rPr>
              <a:t>31</a:t>
            </a:r>
            <a:endParaRPr lang="en-US" sz="1200" b="1" dirty="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1"/>
          <p:cNvSpPr>
            <a:spLocks noGrp="1"/>
          </p:cNvSpPr>
          <p:nvPr>
            <p:ph type="title"/>
          </p:nvPr>
        </p:nvSpPr>
        <p:spPr/>
        <p:txBody>
          <a:bodyPr/>
          <a:lstStyle/>
          <a:p>
            <a:r>
              <a:rPr lang="el-GR" altLang="el-GR" sz="4000" dirty="0" smtClean="0"/>
              <a:t>Κλάδος Πωγωνοφόρα (</a:t>
            </a:r>
            <a:r>
              <a:rPr lang="el-GR" altLang="el-GR" sz="4000" dirty="0" err="1" smtClean="0"/>
              <a:t>Σιβογλινιδες</a:t>
            </a:r>
            <a:r>
              <a:rPr lang="el-GR" altLang="el-GR" sz="4000" dirty="0" smtClean="0"/>
              <a:t>)</a:t>
            </a:r>
            <a:r>
              <a:rPr lang="en-US" altLang="el-GR" sz="4000" dirty="0" smtClean="0"/>
              <a:t> 2/2</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BCED1378-76C5-4B18-B946-0EDA20197667}" type="slidenum">
              <a:rPr lang="en-US" altLang="en-US" smtClean="0"/>
              <a:pPr>
                <a:defRPr/>
              </a:pPr>
              <a:t>49</a:t>
            </a:fld>
            <a:endParaRPr lang="en-US" altLang="en-US"/>
          </a:p>
        </p:txBody>
      </p:sp>
      <p:sp>
        <p:nvSpPr>
          <p:cNvPr id="77829" name="Content Placeholder 1"/>
          <p:cNvSpPr>
            <a:spLocks noGrp="1"/>
          </p:cNvSpPr>
          <p:nvPr>
            <p:ph idx="1"/>
          </p:nvPr>
        </p:nvSpPr>
        <p:spPr>
          <a:xfrm>
            <a:off x="408781" y="1832769"/>
            <a:ext cx="8280400"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Έχουν </a:t>
            </a:r>
            <a:r>
              <a:rPr lang="el-GR" altLang="en-US" sz="2400" b="1" dirty="0" smtClean="0">
                <a:cs typeface="Times New Roman" panose="02020603050405020304" pitchFamily="18" charset="0"/>
              </a:rPr>
              <a:t>πολύ μεγάλο μήκος (10-75 </a:t>
            </a:r>
            <a:r>
              <a:rPr lang="en-GB" altLang="en-US" sz="2400" b="1" dirty="0" smtClean="0">
                <a:cs typeface="Times New Roman" panose="02020603050405020304" pitchFamily="18" charset="0"/>
              </a:rPr>
              <a:t>cm</a:t>
            </a:r>
            <a:r>
              <a:rPr lang="el-GR" altLang="en-US" sz="2400" b="1" dirty="0" smtClean="0">
                <a:cs typeface="Times New Roman" panose="02020603050405020304" pitchFamily="18" charset="0"/>
              </a:rPr>
              <a:t> ή ως </a:t>
            </a:r>
            <a:r>
              <a:rPr lang="en-GB" altLang="en-US" sz="2400" b="1" dirty="0" smtClean="0">
                <a:cs typeface="Times New Roman" panose="02020603050405020304" pitchFamily="18" charset="0"/>
              </a:rPr>
              <a:t>3 </a:t>
            </a:r>
            <a:r>
              <a:rPr lang="el-GR" altLang="en-US" sz="2400" b="1" dirty="0" smtClean="0">
                <a:cs typeface="Times New Roman" panose="02020603050405020304" pitchFamily="18" charset="0"/>
              </a:rPr>
              <a:t>μ.) </a:t>
            </a:r>
            <a:r>
              <a:rPr lang="el-GR" altLang="en-US" sz="2400" dirty="0" smtClean="0">
                <a:cs typeface="Times New Roman" panose="02020603050405020304" pitchFamily="18" charset="0"/>
              </a:rPr>
              <a:t>και το σώμα τους διαιρείται </a:t>
            </a:r>
            <a:r>
              <a:rPr lang="el-GR" altLang="en-US" sz="2400" b="1" dirty="0" smtClean="0">
                <a:cs typeface="Times New Roman" panose="02020603050405020304" pitchFamily="18" charset="0"/>
              </a:rPr>
              <a:t>στο </a:t>
            </a:r>
            <a:r>
              <a:rPr lang="el-GR" altLang="en-US" sz="2400" b="1" dirty="0" err="1" smtClean="0">
                <a:cs typeface="Times New Roman" panose="02020603050405020304" pitchFamily="18" charset="0"/>
              </a:rPr>
              <a:t>πρόσωμα</a:t>
            </a:r>
            <a:r>
              <a:rPr lang="el-GR" altLang="en-US" sz="2400" b="1" dirty="0" smtClean="0">
                <a:cs typeface="Times New Roman" panose="02020603050405020304" pitchFamily="18" charset="0"/>
              </a:rPr>
              <a:t>, τον κορμό και το </a:t>
            </a:r>
            <a:r>
              <a:rPr lang="el-GR" altLang="en-US" sz="2400" b="1" dirty="0" err="1" smtClean="0">
                <a:cs typeface="Times New Roman" panose="02020603050405020304" pitchFamily="18" charset="0"/>
              </a:rPr>
              <a:t>οπισθόσωμα</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Τα ενήλικα </a:t>
            </a:r>
            <a:r>
              <a:rPr lang="el-GR" altLang="en-US" sz="2400" b="1" dirty="0" smtClean="0">
                <a:cs typeface="Times New Roman" panose="02020603050405020304" pitchFamily="18" charset="0"/>
              </a:rPr>
              <a:t>δε φέρουν στόμα ή πεπτικό σωλήνα</a:t>
            </a:r>
            <a:r>
              <a:rPr lang="el-GR" altLang="en-US" sz="2400" dirty="0" smtClean="0">
                <a:cs typeface="Times New Roman" panose="02020603050405020304" pitchFamily="18" charset="0"/>
              </a:rPr>
              <a:t>. Η διατροφή τους γίνεται με τη </a:t>
            </a:r>
            <a:r>
              <a:rPr lang="el-GR" altLang="en-US" sz="2400" b="1" dirty="0" smtClean="0">
                <a:cs typeface="Times New Roman" panose="02020603050405020304" pitchFamily="18" charset="0"/>
              </a:rPr>
              <a:t>βοήθεια συμβιωτικών βακτηρίων </a:t>
            </a:r>
            <a:r>
              <a:rPr lang="el-GR" altLang="en-US" sz="2400" dirty="0" smtClean="0">
                <a:cs typeface="Times New Roman" panose="02020603050405020304" pitchFamily="18" charset="0"/>
              </a:rPr>
              <a:t>που βρίσκονται σε ένα όργανο που λέγεται </a:t>
            </a:r>
            <a:r>
              <a:rPr lang="el-GR" altLang="en-US" sz="2400" b="1" dirty="0" err="1" smtClean="0">
                <a:cs typeface="Times New Roman" panose="02020603050405020304" pitchFamily="18" charset="0"/>
              </a:rPr>
              <a:t>τροφόσωμα</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μεσοδερμικής</a:t>
            </a:r>
            <a:r>
              <a:rPr lang="el-GR" altLang="en-US" sz="2400" dirty="0" smtClean="0">
                <a:cs typeface="Times New Roman" panose="02020603050405020304" pitchFamily="18" charset="0"/>
              </a:rPr>
              <a:t> προέλευσης). </a:t>
            </a:r>
            <a:r>
              <a:rPr lang="el-GR" altLang="en-US" sz="2400" b="1" dirty="0" smtClean="0">
                <a:cs typeface="Times New Roman" panose="02020603050405020304" pitchFamily="18" charset="0"/>
              </a:rPr>
              <a:t>Τα βακτήρια οξειδώνουν το υδρόθειο και το μεθάνιο από τις υδροθερμικές αναβλύσεις και τα μετατρέπουν σε απλά οργανικά μόρια, που χρησιμεύουν ως θρεπτικά συστατικά,</a:t>
            </a:r>
            <a:r>
              <a:rPr lang="en-GB" altLang="en-US" sz="2400" b="1" dirty="0" smtClean="0">
                <a:cs typeface="Times New Roman" panose="02020603050405020304" pitchFamily="18" charset="0"/>
              </a:rPr>
              <a:t> </a:t>
            </a:r>
            <a:r>
              <a:rPr lang="el-GR" altLang="en-US" sz="2400" b="1" dirty="0" smtClean="0">
                <a:cs typeface="Times New Roman" panose="02020603050405020304" pitchFamily="18" charset="0"/>
              </a:rPr>
              <a:t>με τη διαδικασία που ονομάζεται </a:t>
            </a:r>
            <a:r>
              <a:rPr lang="el-GR" altLang="en-US" sz="2400" b="1" dirty="0" err="1" smtClean="0">
                <a:cs typeface="Times New Roman" panose="02020603050405020304" pitchFamily="18" charset="0"/>
              </a:rPr>
              <a:t>χημειοσύνθεση</a:t>
            </a:r>
            <a:r>
              <a:rPr lang="el-GR" altLang="en-US" sz="2400" b="1" dirty="0" smtClean="0">
                <a:cs typeface="Times New Roman" panose="02020603050405020304" pitchFamily="18" charset="0"/>
              </a:rPr>
              <a:t>: </a:t>
            </a:r>
            <a:r>
              <a:rPr lang="en-US" altLang="en-US" sz="2400" b="1" dirty="0" smtClean="0">
                <a:cs typeface="Times New Roman" panose="02020603050405020304" pitchFamily="18" charset="0"/>
              </a:rPr>
              <a:t>CO</a:t>
            </a:r>
            <a:r>
              <a:rPr lang="en-US" altLang="en-US" sz="2400" b="1" baseline="-25000" dirty="0" smtClean="0">
                <a:cs typeface="Times New Roman" panose="02020603050405020304" pitchFamily="18" charset="0"/>
              </a:rPr>
              <a:t>2</a:t>
            </a:r>
            <a:r>
              <a:rPr lang="en-US" altLang="en-US" sz="2400" b="1" dirty="0" smtClean="0">
                <a:cs typeface="Times New Roman" panose="02020603050405020304" pitchFamily="18" charset="0"/>
              </a:rPr>
              <a:t> + O</a:t>
            </a:r>
            <a:r>
              <a:rPr lang="en-US" altLang="en-US" sz="2400" b="1" baseline="-25000" dirty="0" smtClean="0">
                <a:cs typeface="Times New Roman" panose="02020603050405020304" pitchFamily="18" charset="0"/>
              </a:rPr>
              <a:t>2</a:t>
            </a:r>
            <a:r>
              <a:rPr lang="en-US" altLang="en-US" sz="2400" b="1" dirty="0" smtClean="0">
                <a:cs typeface="Times New Roman" panose="02020603050405020304" pitchFamily="18" charset="0"/>
              </a:rPr>
              <a:t> + 4H</a:t>
            </a:r>
            <a:r>
              <a:rPr lang="en-US" altLang="en-US" sz="2400" b="1" baseline="-25000" dirty="0" smtClean="0">
                <a:cs typeface="Times New Roman" panose="02020603050405020304" pitchFamily="18" charset="0"/>
              </a:rPr>
              <a:t>2</a:t>
            </a:r>
            <a:r>
              <a:rPr lang="en-US" altLang="en-US" sz="2400" b="1" dirty="0" smtClean="0">
                <a:cs typeface="Times New Roman" panose="02020603050405020304" pitchFamily="18" charset="0"/>
              </a:rPr>
              <a:t>S → CH</a:t>
            </a:r>
            <a:r>
              <a:rPr lang="en-US" altLang="en-US" sz="2400" b="1" baseline="-25000" dirty="0" smtClean="0">
                <a:cs typeface="Times New Roman" panose="02020603050405020304" pitchFamily="18" charset="0"/>
              </a:rPr>
              <a:t>2</a:t>
            </a:r>
            <a:r>
              <a:rPr lang="en-US" altLang="en-US" sz="2400" b="1" dirty="0" smtClean="0">
                <a:cs typeface="Times New Roman" panose="02020603050405020304" pitchFamily="18" charset="0"/>
              </a:rPr>
              <a:t>O + 4S + </a:t>
            </a:r>
            <a:r>
              <a:rPr lang="en-US" altLang="en-US" sz="2400" b="1" dirty="0" smtClean="0">
                <a:cs typeface="Times New Roman" panose="02020603050405020304" pitchFamily="18" charset="0"/>
              </a:rPr>
              <a:t>3H</a:t>
            </a:r>
            <a:r>
              <a:rPr lang="en-US" altLang="en-US" sz="2400" b="1" baseline="-25000" dirty="0" smtClean="0">
                <a:cs typeface="Times New Roman" panose="02020603050405020304" pitchFamily="18" charset="0"/>
              </a:rPr>
              <a:t>2</a:t>
            </a:r>
            <a:r>
              <a:rPr lang="en-US" altLang="en-US" sz="2400" b="1" dirty="0" smtClean="0">
                <a:cs typeface="Times New Roman" panose="02020603050405020304" pitchFamily="18" charset="0"/>
              </a:rPr>
              <a:t>O.</a:t>
            </a:r>
            <a:endParaRPr lang="el-GR" altLang="en-US" sz="2400" b="1" dirty="0" smtClean="0">
              <a:cs typeface="Times New Roman" panose="02020603050405020304" pitchFamily="18" charset="0"/>
            </a:endParaRPr>
          </a:p>
          <a:p>
            <a:pPr marL="0" indent="0">
              <a:buFont typeface="Arial" panose="020B0604020202020204" pitchFamily="34" charset="0"/>
              <a:buNone/>
            </a:pPr>
            <a:endParaRPr lang="el-GR" altLang="en-US" sz="24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r>
              <a:rPr lang="el-GR" altLang="el-GR" sz="4000" dirty="0" smtClean="0"/>
              <a:t>Φύλο </a:t>
            </a:r>
            <a:r>
              <a:rPr lang="el-GR" altLang="el-GR" sz="4000" dirty="0" err="1" smtClean="0"/>
              <a:t>Σιπούνκουλα</a:t>
            </a:r>
            <a:r>
              <a:rPr lang="el-GR" altLang="el-GR" sz="4000" dirty="0" smtClean="0"/>
              <a:t> (</a:t>
            </a:r>
            <a:r>
              <a:rPr lang="en-US" altLang="el-GR" sz="4000" dirty="0" err="1" smtClean="0"/>
              <a:t>Sipuncula</a:t>
            </a:r>
            <a:r>
              <a:rPr lang="en-US" altLang="el-GR" sz="4000" dirty="0" smtClean="0"/>
              <a:t>) 1/7</a:t>
            </a:r>
          </a:p>
        </p:txBody>
      </p:sp>
      <p:sp>
        <p:nvSpPr>
          <p:cNvPr id="12291" name="Content Placeholder 2"/>
          <p:cNvSpPr>
            <a:spLocks noGrp="1"/>
          </p:cNvSpPr>
          <p:nvPr>
            <p:ph idx="1"/>
          </p:nvPr>
        </p:nvSpPr>
        <p:spPr/>
        <p:txBody>
          <a:bodyPr/>
          <a:lstStyle/>
          <a:p>
            <a:pPr eaLnBrk="1" hangingPunct="1">
              <a:lnSpc>
                <a:spcPct val="100000"/>
              </a:lnSpc>
              <a:spcBef>
                <a:spcPct val="0"/>
              </a:spcBef>
              <a:buFontTx/>
              <a:buNone/>
            </a:pPr>
            <a:r>
              <a:rPr lang="el-GR" altLang="en-US" sz="2200" dirty="0" smtClean="0">
                <a:cs typeface="Times New Roman" panose="02020603050405020304" pitchFamily="18" charset="0"/>
              </a:rPr>
              <a:t>Ταξινόμηση: </a:t>
            </a:r>
            <a:r>
              <a:rPr lang="el-GR" altLang="en-US" sz="2200" dirty="0" smtClean="0">
                <a:cs typeface="Times New Roman" panose="02020603050405020304" pitchFamily="18" charset="0"/>
              </a:rPr>
              <a:t>Φύλο</a:t>
            </a:r>
            <a:r>
              <a:rPr lang="en-GB" altLang="en-US" sz="2200" dirty="0" smtClean="0">
                <a:cs typeface="Times New Roman" panose="02020603050405020304" pitchFamily="18" charset="0"/>
              </a:rPr>
              <a:t>:</a:t>
            </a:r>
            <a:r>
              <a:rPr lang="el-GR" altLang="en-US" sz="2200" dirty="0" smtClean="0">
                <a:cs typeface="Times New Roman" panose="02020603050405020304" pitchFamily="18" charset="0"/>
              </a:rPr>
              <a:t> </a:t>
            </a:r>
            <a:r>
              <a:rPr lang="el-GR" altLang="en-US" sz="2200" b="1" dirty="0" err="1" smtClean="0">
                <a:cs typeface="Times New Roman" panose="02020603050405020304" pitchFamily="18" charset="0"/>
              </a:rPr>
              <a:t>Σιπούνκουλα</a:t>
            </a:r>
            <a:endParaRPr lang="el-GR" altLang="en-US" sz="2200" b="1" dirty="0" smtClean="0">
              <a:cs typeface="Times New Roman" panose="02020603050405020304" pitchFamily="18" charset="0"/>
            </a:endParaRPr>
          </a:p>
          <a:p>
            <a:pPr eaLnBrk="1" hangingPunct="1">
              <a:lnSpc>
                <a:spcPct val="100000"/>
              </a:lnSpc>
              <a:spcBef>
                <a:spcPct val="0"/>
              </a:spcBef>
              <a:buFontTx/>
              <a:buNone/>
            </a:pPr>
            <a:r>
              <a:rPr lang="el-GR" altLang="en-US" sz="2200" dirty="0" smtClean="0">
                <a:cs typeface="Times New Roman" panose="02020603050405020304" pitchFamily="18" charset="0"/>
              </a:rPr>
              <a:t>				Ομοταξία: </a:t>
            </a:r>
            <a:r>
              <a:rPr lang="en-GB" altLang="en-US" sz="2200" b="1" dirty="0" err="1" smtClean="0">
                <a:cs typeface="Times New Roman" panose="02020603050405020304" pitchFamily="18" charset="0"/>
              </a:rPr>
              <a:t>Phascolosomatidea</a:t>
            </a:r>
            <a:endParaRPr lang="en-GB" altLang="en-US" sz="2200" b="1" dirty="0" smtClean="0">
              <a:cs typeface="Times New Roman" panose="02020603050405020304" pitchFamily="18" charset="0"/>
            </a:endParaRPr>
          </a:p>
          <a:p>
            <a:pPr eaLnBrk="1" hangingPunct="1">
              <a:lnSpc>
                <a:spcPct val="100000"/>
              </a:lnSpc>
              <a:spcBef>
                <a:spcPct val="0"/>
              </a:spcBef>
              <a:buFontTx/>
              <a:buNone/>
            </a:pPr>
            <a:r>
              <a:rPr lang="el-GR" altLang="en-US" sz="2200" dirty="0" smtClean="0">
                <a:cs typeface="Times New Roman" panose="02020603050405020304" pitchFamily="18" charset="0"/>
              </a:rPr>
              <a:t>					Τάξεις: </a:t>
            </a:r>
            <a:r>
              <a:rPr lang="el-GR" altLang="en-US" sz="2200" b="1" dirty="0" smtClean="0">
                <a:cs typeface="Times New Roman" panose="02020603050405020304" pitchFamily="18" charset="0"/>
              </a:rPr>
              <a:t>2</a:t>
            </a:r>
          </a:p>
          <a:p>
            <a:pPr eaLnBrk="1" hangingPunct="1">
              <a:lnSpc>
                <a:spcPct val="100000"/>
              </a:lnSpc>
              <a:spcBef>
                <a:spcPct val="0"/>
              </a:spcBef>
              <a:buFontTx/>
              <a:buNone/>
            </a:pPr>
            <a:r>
              <a:rPr lang="el-GR" altLang="en-US" sz="2200" dirty="0" smtClean="0">
                <a:cs typeface="Times New Roman" panose="02020603050405020304" pitchFamily="18" charset="0"/>
              </a:rPr>
              <a:t>				Ομοταξία: </a:t>
            </a:r>
            <a:r>
              <a:rPr lang="en-GB" altLang="en-US" sz="2200" b="1" dirty="0" err="1" smtClean="0">
                <a:cs typeface="Times New Roman" panose="02020603050405020304" pitchFamily="18" charset="0"/>
              </a:rPr>
              <a:t>Sipunculidea</a:t>
            </a:r>
            <a:endParaRPr lang="el-GR" altLang="en-US" sz="2200" b="1" dirty="0" smtClean="0">
              <a:cs typeface="Times New Roman" panose="02020603050405020304" pitchFamily="18" charset="0"/>
            </a:endParaRPr>
          </a:p>
          <a:p>
            <a:pPr eaLnBrk="1" hangingPunct="1">
              <a:lnSpc>
                <a:spcPct val="100000"/>
              </a:lnSpc>
              <a:spcBef>
                <a:spcPct val="0"/>
              </a:spcBef>
              <a:buFontTx/>
              <a:buNone/>
            </a:pPr>
            <a:r>
              <a:rPr lang="el-GR" altLang="en-US" sz="2200" dirty="0" smtClean="0">
                <a:cs typeface="Times New Roman" panose="02020603050405020304" pitchFamily="18" charset="0"/>
              </a:rPr>
              <a:t>					Τάξεις:</a:t>
            </a:r>
            <a:r>
              <a:rPr lang="en-GB" altLang="en-US" sz="2200" dirty="0" smtClean="0">
                <a:cs typeface="Times New Roman" panose="02020603050405020304" pitchFamily="18" charset="0"/>
              </a:rPr>
              <a:t> </a:t>
            </a:r>
            <a:r>
              <a:rPr lang="en-GB" altLang="en-US" sz="2200" b="1" dirty="0" smtClean="0">
                <a:cs typeface="Times New Roman" panose="02020603050405020304" pitchFamily="18" charset="0"/>
              </a:rPr>
              <a:t>1</a:t>
            </a:r>
          </a:p>
          <a:p>
            <a:pPr eaLnBrk="1" hangingPunct="1">
              <a:lnSpc>
                <a:spcPct val="100000"/>
              </a:lnSpc>
              <a:spcBef>
                <a:spcPct val="0"/>
              </a:spcBef>
              <a:buFontTx/>
              <a:buNone/>
            </a:pPr>
            <a:endParaRPr lang="el-GR" altLang="en-US" sz="2200" b="1" dirty="0" smtClean="0">
              <a:cs typeface="Times New Roman" panose="02020603050405020304" pitchFamily="18" charset="0"/>
            </a:endParaRPr>
          </a:p>
          <a:p>
            <a:pPr eaLnBrk="1" hangingPunct="1">
              <a:lnSpc>
                <a:spcPct val="100000"/>
              </a:lnSpc>
              <a:spcBef>
                <a:spcPts val="600"/>
              </a:spcBef>
            </a:pPr>
            <a:r>
              <a:rPr lang="el-GR" altLang="en-US" sz="2200" dirty="0" smtClean="0">
                <a:cs typeface="Times New Roman" panose="02020603050405020304" pitchFamily="18" charset="0"/>
              </a:rPr>
              <a:t>Το φύλο περιλαμβάνει ≈</a:t>
            </a:r>
            <a:r>
              <a:rPr lang="el-GR" altLang="en-US" sz="2200" b="1" dirty="0" smtClean="0">
                <a:cs typeface="Times New Roman" panose="02020603050405020304" pitchFamily="18" charset="0"/>
              </a:rPr>
              <a:t>250 είδη μικρών (3-10 </a:t>
            </a:r>
            <a:r>
              <a:rPr lang="en-GB" altLang="en-US" sz="2200" b="1" dirty="0" smtClean="0">
                <a:cs typeface="Times New Roman" panose="02020603050405020304" pitchFamily="18" charset="0"/>
              </a:rPr>
              <a:t>cm) </a:t>
            </a:r>
            <a:r>
              <a:rPr lang="el-GR" altLang="en-US" sz="2200" b="1" dirty="0" smtClean="0">
                <a:cs typeface="Times New Roman" panose="02020603050405020304" pitchFamily="18" charset="0"/>
              </a:rPr>
              <a:t>σκωλήκων </a:t>
            </a:r>
            <a:r>
              <a:rPr lang="el-GR" altLang="en-US" sz="2200" dirty="0" smtClean="0">
                <a:cs typeface="Times New Roman" panose="02020603050405020304" pitchFamily="18" charset="0"/>
              </a:rPr>
              <a:t>που </a:t>
            </a:r>
            <a:r>
              <a:rPr lang="el-GR" altLang="en-US" sz="2200" dirty="0" err="1" smtClean="0">
                <a:cs typeface="Times New Roman" panose="02020603050405020304" pitchFamily="18" charset="0"/>
              </a:rPr>
              <a:t>ζούν</a:t>
            </a:r>
            <a:r>
              <a:rPr lang="el-GR" altLang="en-US" sz="2200" dirty="0" smtClean="0">
                <a:cs typeface="Times New Roman" panose="02020603050405020304" pitchFamily="18" charset="0"/>
              </a:rPr>
              <a:t> στο </a:t>
            </a:r>
            <a:r>
              <a:rPr lang="el-GR" altLang="en-US" sz="2200" b="1" dirty="0" smtClean="0">
                <a:cs typeface="Times New Roman" panose="02020603050405020304" pitchFamily="18" charset="0"/>
              </a:rPr>
              <a:t>θαλάσσιο περιβάλλον</a:t>
            </a:r>
            <a:r>
              <a:rPr lang="en-GB" altLang="en-US" sz="2200" b="1" dirty="0" smtClean="0">
                <a:cs typeface="Times New Roman" panose="02020603050405020304" pitchFamily="18" charset="0"/>
              </a:rPr>
              <a:t> </a:t>
            </a:r>
            <a:r>
              <a:rPr lang="el-GR" altLang="en-US" sz="2200" dirty="0" smtClean="0">
                <a:cs typeface="Times New Roman" panose="02020603050405020304" pitchFamily="18" charset="0"/>
              </a:rPr>
              <a:t>ακόμα και σε μεγάλο βάθος. </a:t>
            </a:r>
            <a:r>
              <a:rPr lang="el-GR" altLang="en-US" sz="2200" b="1" dirty="0" smtClean="0">
                <a:cs typeface="Times New Roman" panose="02020603050405020304" pitchFamily="18" charset="0"/>
              </a:rPr>
              <a:t>Διαβιούν μέσα σε στοές</a:t>
            </a:r>
            <a:r>
              <a:rPr lang="el-GR" altLang="en-US" sz="2200" dirty="0" smtClean="0">
                <a:cs typeface="Times New Roman" panose="02020603050405020304" pitchFamily="18" charset="0"/>
              </a:rPr>
              <a:t> που κατασκευάζουν και δεν εγκαταλείπουν ή σε όστρακα Γαστερόποδων ή σε σχισμές κοραλλιών. Όταν ενοχληθούν, </a:t>
            </a:r>
            <a:r>
              <a:rPr lang="el-GR" altLang="en-US" sz="2200" dirty="0" err="1" smtClean="0">
                <a:cs typeface="Times New Roman" panose="02020603050405020304" pitchFamily="18" charset="0"/>
              </a:rPr>
              <a:t>συσπώνται</a:t>
            </a:r>
            <a:r>
              <a:rPr lang="el-GR" altLang="en-US" sz="2200" dirty="0" smtClean="0">
                <a:cs typeface="Times New Roman" panose="02020603050405020304" pitchFamily="18" charset="0"/>
              </a:rPr>
              <a:t> και παίρνουν τη μορφή αραχίδας (</a:t>
            </a:r>
            <a:r>
              <a:rPr lang="el-GR" altLang="en-US" sz="2200" dirty="0" err="1" smtClean="0">
                <a:cs typeface="Times New Roman" panose="02020603050405020304" pitchFamily="18" charset="0"/>
              </a:rPr>
              <a:t>φυστίκι</a:t>
            </a:r>
            <a:r>
              <a:rPr lang="el-GR" altLang="en-US" sz="2200" dirty="0" smtClean="0">
                <a:cs typeface="Times New Roman" panose="02020603050405020304" pitchFamily="18" charset="0"/>
              </a:rPr>
              <a:t>) (</a:t>
            </a:r>
            <a:r>
              <a:rPr lang="en-GB" altLang="en-US" sz="2200" dirty="0" smtClean="0">
                <a:cs typeface="Times New Roman" panose="02020603050405020304" pitchFamily="18" charset="0"/>
              </a:rPr>
              <a:t>peanut worms).</a:t>
            </a:r>
            <a:endParaRPr lang="el-GR" altLang="en-US" sz="2200" dirty="0" smtClean="0">
              <a:cs typeface="Times New Roman" panose="02020603050405020304" pitchFamily="18" charset="0"/>
            </a:endParaRPr>
          </a:p>
          <a:p>
            <a:endParaRPr lang="el-GR" altLang="en-US" sz="22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E484155-EE43-472F-80AB-8E233154097E}" type="slidenum">
              <a:rPr lang="en-US" altLang="en-US" smtClean="0"/>
              <a:pPr>
                <a:defRPr/>
              </a:pPr>
              <a:t>5</a:t>
            </a:fld>
            <a:endParaRPr lang="en-US" altLang="en-US"/>
          </a:p>
        </p:txBody>
      </p:sp>
      <p:cxnSp>
        <p:nvCxnSpPr>
          <p:cNvPr id="9" name="Elbow Connector 8"/>
          <p:cNvCxnSpPr>
            <a:cxnSpLocks noChangeShapeType="1"/>
          </p:cNvCxnSpPr>
          <p:nvPr/>
        </p:nvCxnSpPr>
        <p:spPr bwMode="auto">
          <a:xfrm>
            <a:off x="2555875" y="2197100"/>
            <a:ext cx="304800" cy="228600"/>
          </a:xfrm>
          <a:prstGeom prst="bentConnector3">
            <a:avLst>
              <a:gd name="adj1" fmla="val -2778"/>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Elbow Connector 9"/>
          <p:cNvCxnSpPr>
            <a:cxnSpLocks noChangeShapeType="1"/>
          </p:cNvCxnSpPr>
          <p:nvPr/>
        </p:nvCxnSpPr>
        <p:spPr bwMode="auto">
          <a:xfrm rot="16200000" flipH="1">
            <a:off x="2289175" y="2616200"/>
            <a:ext cx="838200" cy="304800"/>
          </a:xfrm>
          <a:prstGeom prst="bentConnector3">
            <a:avLst>
              <a:gd name="adj1" fmla="val 101514"/>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1"/>
          <p:cNvSpPr>
            <a:spLocks noGrp="1"/>
          </p:cNvSpPr>
          <p:nvPr>
            <p:ph type="title"/>
          </p:nvPr>
        </p:nvSpPr>
        <p:spPr/>
        <p:txBody>
          <a:bodyPr/>
          <a:lstStyle/>
          <a:p>
            <a:r>
              <a:rPr lang="el-GR" altLang="el-GR" dirty="0" smtClean="0"/>
              <a:t>Διάγραμμα τυπικού Πωγωνοφόρου</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DF458B5C-2A19-49D6-ADC7-68BAA14E2157}" type="slidenum">
              <a:rPr lang="en-US" altLang="en-US" smtClean="0"/>
              <a:pPr>
                <a:defRPr/>
              </a:pPr>
              <a:t>50</a:t>
            </a:fld>
            <a:endParaRPr lang="en-US" altLang="en-US"/>
          </a:p>
        </p:txBody>
      </p:sp>
      <p:pic>
        <p:nvPicPr>
          <p:cNvPr id="7885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14500"/>
            <a:ext cx="8686800" cy="3806825"/>
          </a:xfrm>
        </p:spPr>
      </p:pic>
      <p:sp>
        <p:nvSpPr>
          <p:cNvPr id="6" name="TextBox 5"/>
          <p:cNvSpPr txBox="1"/>
          <p:nvPr/>
        </p:nvSpPr>
        <p:spPr>
          <a:xfrm>
            <a:off x="8388350" y="5229225"/>
            <a:ext cx="341313" cy="276225"/>
          </a:xfrm>
          <a:prstGeom prst="rect">
            <a:avLst/>
          </a:prstGeom>
          <a:noFill/>
        </p:spPr>
        <p:txBody>
          <a:bodyPr wrap="none">
            <a:spAutoFit/>
          </a:bodyPr>
          <a:lstStyle/>
          <a:p>
            <a:pPr>
              <a:defRPr/>
            </a:pPr>
            <a:r>
              <a:rPr lang="el-GR" sz="1200" b="1" dirty="0">
                <a:latin typeface="+mj-lt"/>
              </a:rPr>
              <a:t>32</a:t>
            </a:r>
            <a:endParaRPr lang="en-US" sz="1200" b="1" dirty="0">
              <a:latin typeface="+mj-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1"/>
          <p:cNvSpPr>
            <a:spLocks noGrp="1"/>
          </p:cNvSpPr>
          <p:nvPr>
            <p:ph type="title"/>
          </p:nvPr>
        </p:nvSpPr>
        <p:spPr/>
        <p:txBody>
          <a:bodyPr/>
          <a:lstStyle/>
          <a:p>
            <a:r>
              <a:rPr lang="el-GR" altLang="el-GR" smtClean="0"/>
              <a:t>Κλάδος Επισαγματοφόρα</a:t>
            </a:r>
            <a:endParaRPr lang="en-US" altLang="el-GR"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25F7193-AD31-4830-B285-C13986B2A71A}" type="slidenum">
              <a:rPr lang="en-US" altLang="en-US" smtClean="0"/>
              <a:pPr>
                <a:defRPr/>
              </a:pPr>
              <a:t>51</a:t>
            </a:fld>
            <a:endParaRPr lang="en-US" altLang="en-US"/>
          </a:p>
        </p:txBody>
      </p:sp>
      <p:sp>
        <p:nvSpPr>
          <p:cNvPr id="80901" name="Content Placeholder 1"/>
          <p:cNvSpPr>
            <a:spLocks noGrp="1"/>
          </p:cNvSpPr>
          <p:nvPr>
            <p:ph idx="1"/>
          </p:nvPr>
        </p:nvSpPr>
        <p:spPr>
          <a:xfrm>
            <a:off x="468313" y="1673225"/>
            <a:ext cx="8293100" cy="4351338"/>
          </a:xfrm>
        </p:spPr>
        <p:txBody>
          <a:bodyPr/>
          <a:lstStyle/>
          <a:p>
            <a:pPr eaLnBrk="1" hangingPunct="1">
              <a:lnSpc>
                <a:spcPct val="100000"/>
              </a:lnSpc>
              <a:spcBef>
                <a:spcPts val="600"/>
              </a:spcBef>
            </a:pPr>
            <a:r>
              <a:rPr lang="el-GR" altLang="en-US" sz="2200" dirty="0" smtClean="0">
                <a:cs typeface="Times New Roman" panose="02020603050405020304" pitchFamily="18" charset="0"/>
              </a:rPr>
              <a:t>Το </a:t>
            </a:r>
            <a:r>
              <a:rPr lang="el-GR" altLang="en-US" sz="2200" b="1" dirty="0" smtClean="0">
                <a:cs typeface="Times New Roman" panose="02020603050405020304" pitchFamily="18" charset="0"/>
              </a:rPr>
              <a:t>κοινό χαρακτηριστικό </a:t>
            </a:r>
            <a:r>
              <a:rPr lang="el-GR" altLang="en-US" sz="2200" dirty="0" smtClean="0">
                <a:cs typeface="Times New Roman" panose="02020603050405020304" pitchFamily="18" charset="0"/>
              </a:rPr>
              <a:t>αυτού του κλάδου είναι το </a:t>
            </a:r>
            <a:r>
              <a:rPr lang="el-GR" altLang="en-US" sz="2200" b="1" dirty="0" err="1" smtClean="0">
                <a:cs typeface="Times New Roman" panose="02020603050405020304" pitchFamily="18" charset="0"/>
              </a:rPr>
              <a:t>επίσαγμα</a:t>
            </a:r>
            <a:r>
              <a:rPr lang="el-GR" altLang="en-US" sz="2200" b="1" dirty="0" smtClean="0">
                <a:cs typeface="Times New Roman" panose="02020603050405020304" pitchFamily="18" charset="0"/>
              </a:rPr>
              <a:t>: μια αναπαραγωγική δομή που αποτελείται από εκκριτικά κύτταρα</a:t>
            </a:r>
            <a:r>
              <a:rPr lang="el-GR" altLang="en-US" sz="2200" dirty="0" smtClean="0">
                <a:cs typeface="Times New Roman" panose="02020603050405020304" pitchFamily="18" charset="0"/>
              </a:rPr>
              <a:t> από τα οποία </a:t>
            </a:r>
            <a:r>
              <a:rPr lang="el-GR" altLang="en-US" sz="2200" b="1" dirty="0" smtClean="0">
                <a:cs typeface="Times New Roman" panose="02020603050405020304" pitchFamily="18" charset="0"/>
              </a:rPr>
              <a:t>παράγεται ένα βομβύκιο που περιέχει τα αυγά</a:t>
            </a:r>
            <a:r>
              <a:rPr lang="el-GR" altLang="en-US" sz="2200" dirty="0" smtClean="0">
                <a:cs typeface="Times New Roman" panose="02020603050405020304" pitchFamily="18" charset="0"/>
              </a:rPr>
              <a:t>. Λόγω της παρουσίας του βομβυκίου που εκκρίνεται στο εξωτερικό περιβάλλον, </a:t>
            </a:r>
            <a:r>
              <a:rPr lang="el-GR" altLang="en-US" sz="2200" b="1" dirty="0" smtClean="0">
                <a:cs typeface="Times New Roman" panose="02020603050405020304" pitchFamily="18" charset="0"/>
              </a:rPr>
              <a:t>δεν είναι εμφανής η παρουσία τροχοφόρου προνύμφης</a:t>
            </a:r>
            <a:r>
              <a:rPr lang="el-GR" altLang="en-US" sz="2200" dirty="0" smtClean="0">
                <a:cs typeface="Times New Roman" panose="02020603050405020304" pitchFamily="18" charset="0"/>
              </a:rPr>
              <a:t>. Στα </a:t>
            </a:r>
            <a:r>
              <a:rPr lang="el-GR" altLang="en-US" sz="2200" dirty="0" err="1" smtClean="0">
                <a:cs typeface="Times New Roman" panose="02020603050405020304" pitchFamily="18" charset="0"/>
              </a:rPr>
              <a:t>Επισαγματοφόρα</a:t>
            </a:r>
            <a:r>
              <a:rPr lang="el-GR" altLang="en-US" sz="2200" dirty="0" smtClean="0">
                <a:cs typeface="Times New Roman" panose="02020603050405020304" pitchFamily="18" charset="0"/>
              </a:rPr>
              <a:t> περιλαμβάνονται οι </a:t>
            </a:r>
            <a:r>
              <a:rPr lang="el-GR" altLang="en-US" sz="2200" dirty="0" err="1" smtClean="0">
                <a:cs typeface="Times New Roman" panose="02020603050405020304" pitchFamily="18" charset="0"/>
              </a:rPr>
              <a:t>γεωσκώληκες</a:t>
            </a:r>
            <a:r>
              <a:rPr lang="el-GR" altLang="en-US" sz="2200" dirty="0" smtClean="0">
                <a:cs typeface="Times New Roman" panose="02020603050405020304" pitchFamily="18" charset="0"/>
              </a:rPr>
              <a:t> και οι βδέλλες. </a:t>
            </a:r>
            <a:r>
              <a:rPr lang="el-GR" altLang="en-US" sz="2200" b="1" dirty="0" smtClean="0">
                <a:cs typeface="Times New Roman" panose="02020603050405020304" pitchFamily="18" charset="0"/>
              </a:rPr>
              <a:t>Τα ζώα αυτά είναι ερμαφρόδιτα</a:t>
            </a:r>
            <a:r>
              <a:rPr lang="el-GR" altLang="en-US" sz="2200" dirty="0" smtClean="0">
                <a:cs typeface="Times New Roman" panose="02020603050405020304" pitchFamily="18" charset="0"/>
              </a:rPr>
              <a:t> και θεωρούνται ότι είναι </a:t>
            </a:r>
            <a:r>
              <a:rPr lang="el-GR" altLang="en-US" sz="2200" dirty="0" err="1" smtClean="0">
                <a:cs typeface="Times New Roman" panose="02020603050405020304" pitchFamily="18" charset="0"/>
              </a:rPr>
              <a:t>προκύψαντες</a:t>
            </a:r>
            <a:r>
              <a:rPr lang="el-GR" altLang="en-US" sz="2200" dirty="0" smtClean="0">
                <a:cs typeface="Times New Roman" panose="02020603050405020304" pitchFamily="18" charset="0"/>
              </a:rPr>
              <a:t> </a:t>
            </a:r>
            <a:r>
              <a:rPr lang="el-GR" altLang="en-US" sz="2200" dirty="0" err="1" smtClean="0">
                <a:cs typeface="Times New Roman" panose="02020603050405020304" pitchFamily="18" charset="0"/>
              </a:rPr>
              <a:t>Δακτυλιοσκώληκες</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χωρίς </a:t>
            </a:r>
            <a:r>
              <a:rPr lang="el-GR" altLang="en-US" sz="2200" b="1" dirty="0" err="1" smtClean="0">
                <a:cs typeface="Times New Roman" panose="02020603050405020304" pitchFamily="18" charset="0"/>
              </a:rPr>
              <a:t>παραπόδια</a:t>
            </a:r>
            <a:r>
              <a:rPr lang="el-GR" altLang="en-US" sz="2200" b="1" dirty="0" smtClean="0">
                <a:cs typeface="Times New Roman" panose="02020603050405020304" pitchFamily="18" charset="0"/>
              </a:rPr>
              <a:t> </a:t>
            </a:r>
            <a:r>
              <a:rPr lang="el-GR" altLang="en-US" sz="2200" dirty="0" smtClean="0">
                <a:cs typeface="Times New Roman" panose="02020603050405020304" pitchFamily="18" charset="0"/>
              </a:rPr>
              <a:t>από </a:t>
            </a:r>
            <a:r>
              <a:rPr lang="el-GR" altLang="en-US" sz="2200" dirty="0" err="1" smtClean="0">
                <a:cs typeface="Times New Roman" panose="02020603050405020304" pitchFamily="18" charset="0"/>
              </a:rPr>
              <a:t>Πολύχαιτο</a:t>
            </a:r>
            <a:r>
              <a:rPr lang="el-GR" altLang="en-US" sz="2200" dirty="0" smtClean="0">
                <a:cs typeface="Times New Roman" panose="02020603050405020304" pitchFamily="18" charset="0"/>
              </a:rPr>
              <a:t> πρόγονο. Στην Ομοταξία </a:t>
            </a:r>
            <a:r>
              <a:rPr lang="el-GR" altLang="en-US" sz="2200" dirty="0" err="1" smtClean="0">
                <a:cs typeface="Times New Roman" panose="02020603050405020304" pitchFamily="18" charset="0"/>
              </a:rPr>
              <a:t>Ολιγόχαιτοι</a:t>
            </a:r>
            <a:r>
              <a:rPr lang="el-GR" altLang="en-US" sz="2200" dirty="0" smtClean="0">
                <a:cs typeface="Times New Roman" panose="02020603050405020304" pitchFamily="18" charset="0"/>
              </a:rPr>
              <a:t> (</a:t>
            </a:r>
            <a:r>
              <a:rPr lang="el-GR" altLang="en-US" sz="2200" dirty="0" err="1" smtClean="0">
                <a:cs typeface="Times New Roman" panose="02020603050405020304" pitchFamily="18" charset="0"/>
              </a:rPr>
              <a:t>Δακτυλιοσκώληκες</a:t>
            </a:r>
            <a:r>
              <a:rPr lang="el-GR" altLang="en-US" sz="2200" dirty="0" smtClean="0">
                <a:cs typeface="Times New Roman" panose="02020603050405020304" pitchFamily="18" charset="0"/>
              </a:rPr>
              <a:t>) περιλαμβάνονται περίπου 3000 είδη που φέρουν μικρό αριθμό από </a:t>
            </a:r>
            <a:r>
              <a:rPr lang="el-GR" altLang="en-US" sz="2200" dirty="0" err="1" smtClean="0">
                <a:cs typeface="Times New Roman" panose="02020603050405020304" pitchFamily="18" charset="0"/>
              </a:rPr>
              <a:t>σμήριγγες</a:t>
            </a:r>
            <a:r>
              <a:rPr lang="el-GR" altLang="en-US" sz="2200" dirty="0" smtClean="0">
                <a:cs typeface="Times New Roman" panose="02020603050405020304" pitchFamily="18" charset="0"/>
              </a:rPr>
              <a:t> ανά </a:t>
            </a:r>
            <a:r>
              <a:rPr lang="el-GR" altLang="en-US" sz="2200" dirty="0" err="1" smtClean="0">
                <a:cs typeface="Times New Roman" panose="02020603050405020304" pitchFamily="18" charset="0"/>
              </a:rPr>
              <a:t>μεταμερές</a:t>
            </a:r>
            <a:r>
              <a:rPr lang="el-GR" altLang="en-US" sz="2200" dirty="0" smtClean="0">
                <a:cs typeface="Times New Roman" panose="02020603050405020304" pitchFamily="18" charset="0"/>
              </a:rPr>
              <a:t>. </a:t>
            </a:r>
          </a:p>
          <a:p>
            <a:endParaRPr lang="el-GR" altLang="en-US" sz="2400" b="1"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1"/>
          <p:cNvSpPr>
            <a:spLocks noGrp="1"/>
          </p:cNvSpPr>
          <p:nvPr>
            <p:ph type="title"/>
          </p:nvPr>
        </p:nvSpPr>
        <p:spPr/>
        <p:txBody>
          <a:bodyPr/>
          <a:lstStyle/>
          <a:p>
            <a:r>
              <a:rPr lang="el-GR" altLang="el-GR" dirty="0" err="1" smtClean="0"/>
              <a:t>Σμήριγγα</a:t>
            </a:r>
            <a:r>
              <a:rPr lang="el-GR" altLang="el-GR" dirty="0" smtClean="0"/>
              <a:t> με τους συνδεδεμένους μυς</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181ED184-A0FB-4F2D-B252-120431EA5184}" type="slidenum">
              <a:rPr lang="en-US" altLang="en-US" smtClean="0"/>
              <a:pPr>
                <a:defRPr/>
              </a:pPr>
              <a:t>52</a:t>
            </a:fld>
            <a:endParaRPr lang="en-US" altLang="en-US"/>
          </a:p>
        </p:txBody>
      </p:sp>
      <p:pic>
        <p:nvPicPr>
          <p:cNvPr id="8192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8795" y="1988840"/>
            <a:ext cx="5329238" cy="3455987"/>
          </a:xfrm>
        </p:spPr>
      </p:pic>
      <p:sp>
        <p:nvSpPr>
          <p:cNvPr id="6" name="TextBox 5"/>
          <p:cNvSpPr txBox="1"/>
          <p:nvPr/>
        </p:nvSpPr>
        <p:spPr>
          <a:xfrm>
            <a:off x="6804025" y="5168602"/>
            <a:ext cx="341313" cy="276225"/>
          </a:xfrm>
          <a:prstGeom prst="rect">
            <a:avLst/>
          </a:prstGeom>
          <a:noFill/>
        </p:spPr>
        <p:txBody>
          <a:bodyPr wrap="none">
            <a:spAutoFit/>
          </a:bodyPr>
          <a:lstStyle/>
          <a:p>
            <a:pPr>
              <a:defRPr/>
            </a:pPr>
            <a:r>
              <a:rPr lang="el-GR" sz="1200" b="1" dirty="0">
                <a:latin typeface="+mj-lt"/>
              </a:rPr>
              <a:t>33</a:t>
            </a:r>
            <a:endParaRPr lang="en-US" sz="1200" b="1" dirty="0">
              <a:latin typeface="+mj-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Τίτλος 1"/>
          <p:cNvSpPr>
            <a:spLocks noGrp="1"/>
          </p:cNvSpPr>
          <p:nvPr>
            <p:ph type="title"/>
          </p:nvPr>
        </p:nvSpPr>
        <p:spPr/>
        <p:txBody>
          <a:bodyPr/>
          <a:lstStyle/>
          <a:p>
            <a:r>
              <a:rPr lang="el-GR" altLang="el-GR" dirty="0" smtClean="0"/>
              <a:t>Ανατομία του </a:t>
            </a:r>
            <a:r>
              <a:rPr lang="el-GR" altLang="el-GR" dirty="0" err="1" smtClean="0"/>
              <a:t>γεωσκώληκα</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A2CFE29-077A-4FD9-AF79-B2695B4B756C}" type="slidenum">
              <a:rPr lang="en-US" altLang="en-US" smtClean="0"/>
              <a:pPr>
                <a:defRPr/>
              </a:pPr>
              <a:t>53</a:t>
            </a:fld>
            <a:endParaRPr lang="en-US" altLang="en-US"/>
          </a:p>
        </p:txBody>
      </p:sp>
      <p:pic>
        <p:nvPicPr>
          <p:cNvPr id="8397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8362" y="1550989"/>
            <a:ext cx="5830888" cy="4684712"/>
          </a:xfrm>
        </p:spPr>
      </p:pic>
      <p:sp>
        <p:nvSpPr>
          <p:cNvPr id="7" name="TextBox 6"/>
          <p:cNvSpPr txBox="1"/>
          <p:nvPr/>
        </p:nvSpPr>
        <p:spPr>
          <a:xfrm>
            <a:off x="329924" y="2289175"/>
            <a:ext cx="2133600" cy="2554545"/>
          </a:xfrm>
          <a:prstGeom prst="rect">
            <a:avLst/>
          </a:prstGeom>
          <a:noFill/>
        </p:spPr>
        <p:txBody>
          <a:bodyPr wrap="square">
            <a:spAutoFit/>
          </a:bodyPr>
          <a:lstStyle/>
          <a:p>
            <a:pPr eaLnBrk="1" hangingPunct="1">
              <a:defRPr/>
            </a:pPr>
            <a:r>
              <a:rPr lang="el-GR" altLang="en-US" sz="2000" b="1" dirty="0">
                <a:latin typeface="+mj-lt"/>
                <a:cs typeface="Times New Roman" panose="02020603050405020304" pitchFamily="18" charset="0"/>
              </a:rPr>
              <a:t>Ομοταξία </a:t>
            </a:r>
            <a:r>
              <a:rPr lang="el-GR" altLang="en-US" sz="2000" b="1" dirty="0" err="1">
                <a:latin typeface="+mj-lt"/>
                <a:cs typeface="Times New Roman" panose="02020603050405020304" pitchFamily="18" charset="0"/>
              </a:rPr>
              <a:t>Ολιγόχαιτοι</a:t>
            </a:r>
            <a:endParaRPr lang="el-GR" altLang="en-US" sz="2000" b="1" dirty="0">
              <a:latin typeface="+mj-lt"/>
              <a:cs typeface="Times New Roman" panose="02020603050405020304" pitchFamily="18" charset="0"/>
            </a:endParaRPr>
          </a:p>
          <a:p>
            <a:pPr eaLnBrk="1" hangingPunct="1">
              <a:defRPr/>
            </a:pPr>
            <a:r>
              <a:rPr lang="el-GR" altLang="en-US" sz="2000" dirty="0">
                <a:latin typeface="+mj-lt"/>
                <a:cs typeface="Times New Roman" panose="02020603050405020304" pitchFamily="18" charset="0"/>
              </a:rPr>
              <a:t>Τα ανατομικά χαρακτηριστικά των </a:t>
            </a:r>
            <a:r>
              <a:rPr lang="el-GR" altLang="en-US" sz="2000" dirty="0" err="1">
                <a:latin typeface="+mj-lt"/>
                <a:cs typeface="Times New Roman" panose="02020603050405020304" pitchFamily="18" charset="0"/>
              </a:rPr>
              <a:t>γεωσκωλήκων</a:t>
            </a:r>
            <a:r>
              <a:rPr lang="el-GR" altLang="en-US" sz="2000" dirty="0">
                <a:latin typeface="+mj-lt"/>
                <a:cs typeface="Times New Roman" panose="02020603050405020304" pitchFamily="18" charset="0"/>
              </a:rPr>
              <a:t> φαίνονται στις παρακάτω εικόνες...</a:t>
            </a:r>
          </a:p>
        </p:txBody>
      </p:sp>
      <p:sp>
        <p:nvSpPr>
          <p:cNvPr id="8" name="TextBox 7"/>
          <p:cNvSpPr txBox="1"/>
          <p:nvPr/>
        </p:nvSpPr>
        <p:spPr>
          <a:xfrm>
            <a:off x="7600950" y="5868988"/>
            <a:ext cx="341313" cy="276225"/>
          </a:xfrm>
          <a:prstGeom prst="rect">
            <a:avLst/>
          </a:prstGeom>
          <a:noFill/>
        </p:spPr>
        <p:txBody>
          <a:bodyPr wrap="none">
            <a:spAutoFit/>
          </a:bodyPr>
          <a:lstStyle/>
          <a:p>
            <a:pPr>
              <a:defRPr/>
            </a:pPr>
            <a:r>
              <a:rPr lang="en-US" sz="1200" b="1" dirty="0">
                <a:latin typeface="+mj-lt"/>
              </a:rPr>
              <a:t>3</a:t>
            </a:r>
            <a:r>
              <a:rPr lang="el-GR" sz="1200" b="1" dirty="0">
                <a:latin typeface="+mj-lt"/>
              </a:rPr>
              <a:t>4</a:t>
            </a:r>
            <a:endParaRPr lang="en-US" sz="1200" b="1" dirty="0">
              <a:latin typeface="+mj-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Τίτλος 1"/>
          <p:cNvSpPr>
            <a:spLocks noGrp="1"/>
          </p:cNvSpPr>
          <p:nvPr>
            <p:ph type="title"/>
          </p:nvPr>
        </p:nvSpPr>
        <p:spPr/>
        <p:txBody>
          <a:bodyPr/>
          <a:lstStyle/>
          <a:p>
            <a:r>
              <a:rPr lang="el-GR" altLang="el-GR" dirty="0" smtClean="0"/>
              <a:t>Ομοταξία </a:t>
            </a:r>
            <a:r>
              <a:rPr lang="el-GR" altLang="el-GR" dirty="0" err="1" smtClean="0"/>
              <a:t>Ολιχόχαιτοι</a:t>
            </a:r>
            <a:r>
              <a:rPr lang="en-US" altLang="el-GR" dirty="0" smtClean="0"/>
              <a:t> 1/4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B12EC31-6DE0-493F-8F8A-ECFABA7F6639}" type="slidenum">
              <a:rPr lang="en-US" altLang="en-US" smtClean="0"/>
              <a:pPr>
                <a:defRPr/>
              </a:pPr>
              <a:t>54</a:t>
            </a:fld>
            <a:endParaRPr lang="en-US" altLang="en-US"/>
          </a:p>
        </p:txBody>
      </p:sp>
      <p:sp>
        <p:nvSpPr>
          <p:cNvPr id="86021" name="Content Placeholder 1"/>
          <p:cNvSpPr>
            <a:spLocks noGrp="1"/>
          </p:cNvSpPr>
          <p:nvPr>
            <p:ph idx="1"/>
          </p:nvPr>
        </p:nvSpPr>
        <p:spPr>
          <a:xfrm>
            <a:off x="468313" y="1673225"/>
            <a:ext cx="8293100" cy="4351338"/>
          </a:xfrm>
        </p:spPr>
        <p:txBody>
          <a:bodyPr/>
          <a:lstStyle/>
          <a:p>
            <a:pPr eaLnBrk="1" hangingPunct="1">
              <a:lnSpc>
                <a:spcPct val="100000"/>
              </a:lnSpc>
              <a:spcBef>
                <a:spcPts val="600"/>
              </a:spcBef>
            </a:pPr>
            <a:r>
              <a:rPr lang="el-GR" altLang="en-US" sz="2400" dirty="0" smtClean="0">
                <a:cs typeface="Times New Roman" panose="02020603050405020304" pitchFamily="18" charset="0"/>
              </a:rPr>
              <a:t>Το απεκκριτικό σύστημα χωρίζεται σε μονάδες, </a:t>
            </a:r>
            <a:r>
              <a:rPr lang="el-GR" altLang="en-US" sz="2400" b="1" dirty="0" smtClean="0">
                <a:cs typeface="Times New Roman" panose="02020603050405020304" pitchFamily="18" charset="0"/>
              </a:rPr>
              <a:t>τα νεφρίδια (</a:t>
            </a:r>
            <a:r>
              <a:rPr lang="el-GR" altLang="en-US" sz="2400" b="1" dirty="0" err="1" smtClean="0">
                <a:cs typeface="Times New Roman" panose="02020603050405020304" pitchFamily="18" charset="0"/>
              </a:rPr>
              <a:t>μετανεφρίδια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με 2 νεφρίδια ανά </a:t>
            </a:r>
            <a:r>
              <a:rPr lang="el-GR" altLang="en-US" sz="2400" dirty="0" err="1" smtClean="0">
                <a:cs typeface="Times New Roman" panose="02020603050405020304" pitchFamily="18" charset="0"/>
              </a:rPr>
              <a:t>μεταμερές</a:t>
            </a:r>
            <a:r>
              <a:rPr lang="el-GR" altLang="en-US" sz="2400" dirty="0" smtClean="0">
                <a:cs typeface="Times New Roman" panose="02020603050405020304" pitchFamily="18" charset="0"/>
              </a:rPr>
              <a:t> και </a:t>
            </a:r>
            <a:r>
              <a:rPr lang="el-GR" altLang="en-US" sz="2400" b="1" dirty="0" smtClean="0">
                <a:cs typeface="Times New Roman" panose="02020603050405020304" pitchFamily="18" charset="0"/>
              </a:rPr>
              <a:t>κατανομή του κάθε νεφριδίου ανά 2 </a:t>
            </a:r>
            <a:r>
              <a:rPr lang="el-GR" altLang="en-US" sz="2400" b="1" dirty="0" err="1" smtClean="0">
                <a:cs typeface="Times New Roman" panose="02020603050405020304" pitchFamily="18" charset="0"/>
              </a:rPr>
              <a:t>μεταμερή</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Άχρηστα υλικά από το κοίλωμα περνάνε στο </a:t>
            </a:r>
            <a:r>
              <a:rPr lang="el-GR" altLang="en-US" sz="2400" b="1" dirty="0" err="1" smtClean="0">
                <a:cs typeface="Times New Roman" panose="02020603050405020304" pitchFamily="18" charset="0"/>
              </a:rPr>
              <a:t>νεφρόστομα</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συναντούν τα μεταβολικά απόβλητα στο νεφρικό σωληνίσκο και αποβάλλονται από τον </a:t>
            </a:r>
            <a:r>
              <a:rPr lang="el-GR" altLang="en-US" sz="2400" b="1" dirty="0" err="1" smtClean="0">
                <a:cs typeface="Times New Roman" panose="02020603050405020304" pitchFamily="18" charset="0"/>
              </a:rPr>
              <a:t>νεφριδιοπόρο</a:t>
            </a:r>
            <a:r>
              <a:rPr lang="el-GR" altLang="en-US" sz="2400" b="1"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Στα νεφρίδια καταλήγουν τα </a:t>
            </a:r>
            <a:r>
              <a:rPr lang="el-GR" altLang="en-US" sz="2400" b="1" dirty="0" err="1" smtClean="0">
                <a:cs typeface="Times New Roman" panose="02020603050405020304" pitchFamily="18" charset="0"/>
              </a:rPr>
              <a:t>χλωραγωγά</a:t>
            </a:r>
            <a:r>
              <a:rPr lang="el-GR" altLang="en-US" sz="2400" b="1" dirty="0" smtClean="0">
                <a:cs typeface="Times New Roman" panose="02020603050405020304" pitchFamily="18" charset="0"/>
              </a:rPr>
              <a:t> κύτταρα (κύτταρα που προέρχονται από τον </a:t>
            </a:r>
            <a:r>
              <a:rPr lang="el-GR" altLang="en-US" sz="2400" b="1" dirty="0" err="1" smtClean="0">
                <a:cs typeface="Times New Roman" panose="02020603050405020304" pitchFamily="18" charset="0"/>
              </a:rPr>
              <a:t>χλωραγωγό</a:t>
            </a:r>
            <a:r>
              <a:rPr lang="el-GR" altLang="en-US" sz="2400" b="1" dirty="0" smtClean="0">
                <a:cs typeface="Times New Roman" panose="02020603050405020304" pitchFamily="18" charset="0"/>
              </a:rPr>
              <a:t> ιστό (λειτουργία σαν ήπαρ)) </a:t>
            </a:r>
            <a:r>
              <a:rPr lang="el-GR" altLang="en-US" sz="2400" dirty="0" smtClean="0">
                <a:cs typeface="Times New Roman" panose="02020603050405020304" pitchFamily="18" charset="0"/>
              </a:rPr>
              <a:t>που μεταφέρουν </a:t>
            </a:r>
            <a:r>
              <a:rPr lang="el-GR" altLang="en-US" sz="2400" b="1" dirty="0" smtClean="0">
                <a:cs typeface="Times New Roman" panose="02020603050405020304" pitchFamily="18" charset="0"/>
              </a:rPr>
              <a:t>αμμωνία ή ουρία </a:t>
            </a:r>
            <a:r>
              <a:rPr lang="el-GR" altLang="en-US" sz="2400" dirty="0" smtClean="0">
                <a:cs typeface="Times New Roman" panose="02020603050405020304" pitchFamily="18" charset="0"/>
              </a:rPr>
              <a:t>που θα αποβληθεί. </a:t>
            </a:r>
            <a:r>
              <a:rPr lang="el-GR" altLang="en-US" sz="2400" b="1" dirty="0" smtClean="0">
                <a:cs typeface="Times New Roman" panose="02020603050405020304" pitchFamily="18" charset="0"/>
              </a:rPr>
              <a:t>Οι υδρόβιοι </a:t>
            </a:r>
            <a:r>
              <a:rPr lang="el-GR" altLang="en-US" sz="2400" b="1" dirty="0" err="1" smtClean="0">
                <a:cs typeface="Times New Roman" panose="02020603050405020304" pitchFamily="18" charset="0"/>
              </a:rPr>
              <a:t>Ολιγόχαιτοι</a:t>
            </a:r>
            <a:r>
              <a:rPr lang="el-GR" altLang="en-US" sz="2400" b="1" dirty="0" smtClean="0">
                <a:cs typeface="Times New Roman" panose="02020603050405020304" pitchFamily="18" charset="0"/>
              </a:rPr>
              <a:t> αποβάλλουν αμμωνία, οι χερσαίοι αποβάλλουν ουρία</a:t>
            </a:r>
            <a:r>
              <a:rPr lang="el-GR" altLang="en-US" sz="2400" dirty="0" smtClean="0">
                <a:cs typeface="Times New Roman" panose="02020603050405020304" pitchFamily="18" charset="0"/>
              </a:rPr>
              <a:t>. </a:t>
            </a: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1"/>
          <p:cNvSpPr>
            <a:spLocks noGrp="1"/>
          </p:cNvSpPr>
          <p:nvPr>
            <p:ph type="title"/>
          </p:nvPr>
        </p:nvSpPr>
        <p:spPr/>
        <p:txBody>
          <a:bodyPr/>
          <a:lstStyle/>
          <a:p>
            <a:r>
              <a:rPr lang="el-GR" altLang="el-GR" dirty="0" smtClean="0"/>
              <a:t>Νεφρίδιο </a:t>
            </a:r>
            <a:r>
              <a:rPr lang="el-GR" altLang="el-GR" dirty="0" err="1" smtClean="0"/>
              <a:t>γεωσκώληκα</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B9E1F965-1D5F-408C-83E2-66B1459DC142}" type="slidenum">
              <a:rPr lang="en-US" altLang="en-US" smtClean="0"/>
              <a:pPr>
                <a:defRPr/>
              </a:pPr>
              <a:t>55</a:t>
            </a:fld>
            <a:endParaRPr lang="en-US" altLang="en-US"/>
          </a:p>
        </p:txBody>
      </p:sp>
      <p:pic>
        <p:nvPicPr>
          <p:cNvPr id="8704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35075" y="1663700"/>
            <a:ext cx="6673850" cy="4249738"/>
          </a:xfrm>
        </p:spPr>
      </p:pic>
      <p:sp>
        <p:nvSpPr>
          <p:cNvPr id="6" name="TextBox 5"/>
          <p:cNvSpPr txBox="1"/>
          <p:nvPr/>
        </p:nvSpPr>
        <p:spPr>
          <a:xfrm>
            <a:off x="7535863" y="5545138"/>
            <a:ext cx="341312" cy="276225"/>
          </a:xfrm>
          <a:prstGeom prst="rect">
            <a:avLst/>
          </a:prstGeom>
          <a:noFill/>
        </p:spPr>
        <p:txBody>
          <a:bodyPr wrap="none">
            <a:spAutoFit/>
          </a:bodyPr>
          <a:lstStyle/>
          <a:p>
            <a:pPr>
              <a:defRPr/>
            </a:pPr>
            <a:r>
              <a:rPr lang="el-GR" sz="1200" b="1" dirty="0">
                <a:latin typeface="+mj-lt"/>
              </a:rPr>
              <a:t>35</a:t>
            </a:r>
            <a:endParaRPr lang="en-US" sz="1200" b="1" dirty="0">
              <a:latin typeface="+mj-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1"/>
          <p:cNvSpPr>
            <a:spLocks noGrp="1"/>
          </p:cNvSpPr>
          <p:nvPr>
            <p:ph type="title"/>
          </p:nvPr>
        </p:nvSpPr>
        <p:spPr/>
        <p:txBody>
          <a:bodyPr/>
          <a:lstStyle/>
          <a:p>
            <a:r>
              <a:rPr lang="el-GR" altLang="el-GR" dirty="0" smtClean="0"/>
              <a:t>Ομοταξία </a:t>
            </a:r>
            <a:r>
              <a:rPr lang="el-GR" altLang="el-GR" dirty="0" err="1" smtClean="0"/>
              <a:t>Ολιγόχαιτοι</a:t>
            </a:r>
            <a:r>
              <a:rPr lang="en-US" altLang="el-GR" dirty="0" smtClean="0"/>
              <a:t> 2/4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7D280E0-44E2-424C-AFBD-058213956FBD}" type="slidenum">
              <a:rPr lang="en-US" altLang="en-US" smtClean="0"/>
              <a:pPr>
                <a:defRPr/>
              </a:pPr>
              <a:t>56</a:t>
            </a:fld>
            <a:endParaRPr lang="en-US" altLang="en-US"/>
          </a:p>
        </p:txBody>
      </p:sp>
      <p:sp>
        <p:nvSpPr>
          <p:cNvPr id="89093" name="Content Placeholder 1"/>
          <p:cNvSpPr>
            <a:spLocks noGrp="1"/>
          </p:cNvSpPr>
          <p:nvPr>
            <p:ph idx="1"/>
          </p:nvPr>
        </p:nvSpPr>
        <p:spPr>
          <a:xfrm>
            <a:off x="588925" y="1673225"/>
            <a:ext cx="7920111"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Το </a:t>
            </a:r>
            <a:r>
              <a:rPr lang="el-GR" altLang="en-US" sz="2400" dirty="0" smtClean="0">
                <a:cs typeface="Times New Roman" panose="02020603050405020304" pitchFamily="18" charset="0"/>
              </a:rPr>
              <a:t>νευρικό σύστημα αποτελείται από </a:t>
            </a:r>
            <a:r>
              <a:rPr lang="el-GR" altLang="en-US" sz="2400" b="1" dirty="0" smtClean="0">
                <a:cs typeface="Times New Roman" panose="02020603050405020304" pitchFamily="18" charset="0"/>
              </a:rPr>
              <a:t>ένα ζεύγος εγκεφαλικά γάγγλια </a:t>
            </a:r>
            <a:r>
              <a:rPr lang="el-GR" altLang="en-US" sz="2400" dirty="0" smtClean="0">
                <a:cs typeface="Times New Roman" panose="02020603050405020304" pitchFamily="18" charset="0"/>
              </a:rPr>
              <a:t>από όπου ξεκινούν </a:t>
            </a:r>
            <a:r>
              <a:rPr lang="el-GR" altLang="en-US" sz="2400" b="1" dirty="0" smtClean="0">
                <a:cs typeface="Times New Roman" panose="02020603050405020304" pitchFamily="18" charset="0"/>
              </a:rPr>
              <a:t>συνδετικά νεύρα </a:t>
            </a:r>
            <a:r>
              <a:rPr lang="el-GR" altLang="en-US" sz="2400" dirty="0" smtClean="0">
                <a:cs typeface="Times New Roman" panose="02020603050405020304" pitchFamily="18" charset="0"/>
              </a:rPr>
              <a:t>που περιβάλλουν το φάρυγγα και συναντώνται στο </a:t>
            </a:r>
            <a:r>
              <a:rPr lang="el-GR" altLang="en-US" sz="2400" b="1" dirty="0" err="1" smtClean="0">
                <a:cs typeface="Times New Roman" panose="02020603050405020304" pitchFamily="18" charset="0"/>
              </a:rPr>
              <a:t>υποφαρυγγικό</a:t>
            </a:r>
            <a:r>
              <a:rPr lang="el-GR" altLang="en-US" sz="2400" b="1" dirty="0" smtClean="0">
                <a:cs typeface="Times New Roman" panose="02020603050405020304" pitchFamily="18" charset="0"/>
              </a:rPr>
              <a:t> γάγγλιο</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Απο</a:t>
            </a:r>
            <a:r>
              <a:rPr lang="el-GR" altLang="en-US" sz="2400" dirty="0" smtClean="0">
                <a:cs typeface="Times New Roman" panose="02020603050405020304" pitchFamily="18" charset="0"/>
              </a:rPr>
              <a:t> το </a:t>
            </a:r>
            <a:r>
              <a:rPr lang="el-GR" altLang="en-US" sz="2400" dirty="0" err="1" smtClean="0">
                <a:cs typeface="Times New Roman" panose="02020603050405020304" pitchFamily="18" charset="0"/>
              </a:rPr>
              <a:t>υποφαρυγγικό</a:t>
            </a:r>
            <a:r>
              <a:rPr lang="el-GR" altLang="en-US" sz="2400" dirty="0" smtClean="0">
                <a:cs typeface="Times New Roman" panose="02020603050405020304" pitchFamily="18" charset="0"/>
              </a:rPr>
              <a:t> γάγγλιο ξεκινά το </a:t>
            </a:r>
            <a:r>
              <a:rPr lang="el-GR" altLang="en-US" sz="2400" b="1" dirty="0" smtClean="0">
                <a:cs typeface="Times New Roman" panose="02020603050405020304" pitchFamily="18" charset="0"/>
              </a:rPr>
              <a:t>νευρικό σχοινί που βρίσκεται στην κοιλιακή πλευρά </a:t>
            </a:r>
            <a:r>
              <a:rPr lang="el-GR" altLang="en-US" sz="2400" dirty="0" smtClean="0">
                <a:cs typeface="Times New Roman" panose="02020603050405020304" pitchFamily="18" charset="0"/>
              </a:rPr>
              <a:t>του σώματος. Σε κάθε </a:t>
            </a:r>
            <a:r>
              <a:rPr lang="el-GR" altLang="en-US" sz="2400" dirty="0" err="1" smtClean="0">
                <a:cs typeface="Times New Roman" panose="02020603050405020304" pitchFamily="18" charset="0"/>
              </a:rPr>
              <a:t>μεταμερές</a:t>
            </a:r>
            <a:r>
              <a:rPr lang="el-GR" altLang="en-US" sz="2400" dirty="0" smtClean="0">
                <a:cs typeface="Times New Roman" panose="02020603050405020304" pitchFamily="18" charset="0"/>
              </a:rPr>
              <a:t> υπάρχει ένα γάγγλιο όπου συναντώνται τα 2 </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σχοινιά</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 που αποτελούν το νευρικό σχοινί. Από κάθε γάγγλιο εκκινούν αισθητήριες και κινητικές ίνες σε κάθε </a:t>
            </a:r>
            <a:r>
              <a:rPr lang="el-GR" altLang="ja-JP" sz="2400" dirty="0" err="1" smtClean="0">
                <a:cs typeface="Times New Roman" panose="02020603050405020304" pitchFamily="18" charset="0"/>
              </a:rPr>
              <a:t>μεταμερές</a:t>
            </a:r>
            <a:r>
              <a:rPr lang="el-GR" altLang="ja-JP" sz="2400" dirty="0" smtClean="0">
                <a:cs typeface="Times New Roman" panose="02020603050405020304" pitchFamily="18" charset="0"/>
              </a:rPr>
              <a:t>.   </a:t>
            </a:r>
            <a:endParaRPr lang="el-GR" altLang="en-US" sz="2400" dirty="0" smtClean="0">
              <a:cs typeface="Times New Roman" panose="02020603050405020304" pitchFamily="18" charset="0"/>
            </a:endParaRP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1"/>
          <p:cNvSpPr>
            <a:spLocks noGrp="1"/>
          </p:cNvSpPr>
          <p:nvPr>
            <p:ph type="title"/>
          </p:nvPr>
        </p:nvSpPr>
        <p:spPr/>
        <p:txBody>
          <a:bodyPr/>
          <a:lstStyle/>
          <a:p>
            <a:r>
              <a:rPr lang="el-GR" altLang="el-GR" sz="4000" dirty="0" smtClean="0"/>
              <a:t>Νευρικό σύστημα </a:t>
            </a:r>
            <a:r>
              <a:rPr lang="el-GR" altLang="el-GR" sz="4000" dirty="0" err="1" smtClean="0"/>
              <a:t>γεωσκώληκα</a:t>
            </a:r>
            <a:r>
              <a:rPr lang="el-GR" altLang="el-GR" sz="4000" dirty="0" smtClean="0"/>
              <a:t> (πρόσθιο τμήμα)</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41FAFE4F-B47A-4732-9C4E-40A4B234CBFB}" type="slidenum">
              <a:rPr lang="en-US" altLang="en-US" smtClean="0"/>
              <a:pPr>
                <a:defRPr/>
              </a:pPr>
              <a:t>57</a:t>
            </a:fld>
            <a:endParaRPr lang="en-US" altLang="en-US"/>
          </a:p>
        </p:txBody>
      </p:sp>
      <p:pic>
        <p:nvPicPr>
          <p:cNvPr id="9011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17588" y="1706563"/>
            <a:ext cx="7108825" cy="3960812"/>
          </a:xfrm>
        </p:spPr>
      </p:pic>
      <p:sp>
        <p:nvSpPr>
          <p:cNvPr id="6" name="TextBox 5"/>
          <p:cNvSpPr txBox="1"/>
          <p:nvPr/>
        </p:nvSpPr>
        <p:spPr>
          <a:xfrm>
            <a:off x="7756525" y="5375275"/>
            <a:ext cx="341313" cy="276225"/>
          </a:xfrm>
          <a:prstGeom prst="rect">
            <a:avLst/>
          </a:prstGeom>
          <a:noFill/>
        </p:spPr>
        <p:txBody>
          <a:bodyPr wrap="none">
            <a:spAutoFit/>
          </a:bodyPr>
          <a:lstStyle/>
          <a:p>
            <a:pPr>
              <a:defRPr/>
            </a:pPr>
            <a:r>
              <a:rPr lang="en-US" sz="1200" b="1" dirty="0">
                <a:latin typeface="+mj-lt"/>
              </a:rPr>
              <a:t>3</a:t>
            </a:r>
            <a:r>
              <a:rPr lang="el-GR" sz="1200" b="1" dirty="0">
                <a:latin typeface="+mj-lt"/>
              </a:rPr>
              <a:t>6</a:t>
            </a:r>
            <a:endParaRPr lang="en-US" sz="1200" b="1" dirty="0">
              <a:latin typeface="+mj-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Τίτλος 1"/>
          <p:cNvSpPr>
            <a:spLocks noGrp="1"/>
          </p:cNvSpPr>
          <p:nvPr>
            <p:ph type="title"/>
          </p:nvPr>
        </p:nvSpPr>
        <p:spPr/>
        <p:txBody>
          <a:bodyPr/>
          <a:lstStyle/>
          <a:p>
            <a:r>
              <a:rPr lang="el-GR" altLang="el-GR" dirty="0" smtClean="0"/>
              <a:t>Ομοταξία </a:t>
            </a:r>
            <a:r>
              <a:rPr lang="el-GR" altLang="el-GR" dirty="0" err="1" smtClean="0"/>
              <a:t>Ολιγόχαιτοι</a:t>
            </a:r>
            <a:r>
              <a:rPr lang="en-US" altLang="el-GR" dirty="0" smtClean="0"/>
              <a:t> 3/4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E99A5854-7441-411D-AA97-D217E0A6D3F8}" type="slidenum">
              <a:rPr lang="en-US" altLang="en-US" smtClean="0"/>
              <a:pPr>
                <a:defRPr/>
              </a:pPr>
              <a:t>58</a:t>
            </a:fld>
            <a:endParaRPr lang="en-US" altLang="en-US"/>
          </a:p>
        </p:txBody>
      </p:sp>
      <p:sp>
        <p:nvSpPr>
          <p:cNvPr id="92165" name="Content Placeholder 1"/>
          <p:cNvSpPr>
            <a:spLocks noGrp="1"/>
          </p:cNvSpPr>
          <p:nvPr>
            <p:ph idx="1"/>
          </p:nvPr>
        </p:nvSpPr>
        <p:spPr>
          <a:xfrm>
            <a:off x="425450" y="1673225"/>
            <a:ext cx="8293100"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Υπάρχουν </a:t>
            </a:r>
            <a:r>
              <a:rPr lang="el-GR" altLang="en-US" sz="2400" b="1" dirty="0" err="1" smtClean="0">
                <a:cs typeface="Times New Roman" panose="02020603050405020304" pitchFamily="18" charset="0"/>
              </a:rPr>
              <a:t>νευροεκκριτικά</a:t>
            </a:r>
            <a:r>
              <a:rPr lang="el-GR" altLang="en-US" sz="2400" b="1" dirty="0" smtClean="0">
                <a:cs typeface="Times New Roman" panose="02020603050405020304" pitchFamily="18" charset="0"/>
              </a:rPr>
              <a:t> κύτταρα στον εγκέφαλο </a:t>
            </a:r>
            <a:r>
              <a:rPr lang="el-GR" altLang="en-US" sz="2400" dirty="0" smtClean="0">
                <a:cs typeface="Times New Roman" panose="02020603050405020304" pitchFamily="18" charset="0"/>
              </a:rPr>
              <a:t>αλλά και στα γάγγλια που έχουν </a:t>
            </a:r>
            <a:r>
              <a:rPr lang="el-GR" altLang="en-US" sz="2400" b="1" dirty="0" smtClean="0">
                <a:cs typeface="Times New Roman" panose="02020603050405020304" pitchFamily="18" charset="0"/>
              </a:rPr>
              <a:t>ενδοκρινή λειτουργία και εκκρίνουν </a:t>
            </a:r>
            <a:r>
              <a:rPr lang="el-GR" altLang="en-US" sz="2400" b="1" dirty="0" err="1" smtClean="0">
                <a:cs typeface="Times New Roman" panose="02020603050405020304" pitchFamily="18" charset="0"/>
              </a:rPr>
              <a:t>νευροορμόνες</a:t>
            </a:r>
            <a:r>
              <a:rPr lang="el-GR" altLang="en-US" sz="2400" dirty="0" smtClean="0">
                <a:cs typeface="Times New Roman" panose="02020603050405020304" pitchFamily="18" charset="0"/>
              </a:rPr>
              <a:t>. Ιδιαίτερα χαρακτηριστικοί είναι οι </a:t>
            </a:r>
            <a:r>
              <a:rPr lang="el-GR" altLang="en-US" sz="2400" b="1" dirty="0" smtClean="0">
                <a:cs typeface="Times New Roman" panose="02020603050405020304" pitchFamily="18" charset="0"/>
              </a:rPr>
              <a:t>3 γιγαντιαίοι άξονες </a:t>
            </a:r>
            <a:r>
              <a:rPr lang="el-GR" altLang="en-US" sz="2400" dirty="0" smtClean="0">
                <a:cs typeface="Times New Roman" panose="02020603050405020304" pitchFamily="18" charset="0"/>
              </a:rPr>
              <a:t>που βρίσκονται στη </a:t>
            </a:r>
            <a:r>
              <a:rPr lang="el-GR" altLang="en-US" sz="2400" b="1" dirty="0" smtClean="0">
                <a:cs typeface="Times New Roman" panose="02020603050405020304" pitchFamily="18" charset="0"/>
              </a:rPr>
              <a:t>ραχιαία πλευρά του νευρικού σχο</a:t>
            </a:r>
            <a:r>
              <a:rPr lang="el-GR" altLang="en-US" sz="2400" dirty="0" smtClean="0">
                <a:cs typeface="Times New Roman" panose="02020603050405020304" pitchFamily="18" charset="0"/>
              </a:rPr>
              <a:t>ινιού και </a:t>
            </a:r>
            <a:r>
              <a:rPr lang="el-GR" altLang="en-US" sz="2400" b="1" dirty="0" smtClean="0">
                <a:cs typeface="Times New Roman" panose="02020603050405020304" pitchFamily="18" charset="0"/>
              </a:rPr>
              <a:t>έχουν μεγάλη διάμετρο και θήκες </a:t>
            </a:r>
            <a:r>
              <a:rPr lang="el-GR" altLang="en-US" sz="2400" b="1" dirty="0" err="1" smtClean="0">
                <a:cs typeface="Times New Roman" panose="02020603050405020304" pitchFamily="18" charset="0"/>
              </a:rPr>
              <a:t>μυελίνης</a:t>
            </a:r>
            <a:r>
              <a:rPr lang="el-GR" altLang="en-US" sz="2400" dirty="0" smtClean="0">
                <a:cs typeface="Times New Roman" panose="02020603050405020304" pitchFamily="18" charset="0"/>
              </a:rPr>
              <a:t> που επιτρέπει τη γρήγορη μετάδοση της νευρικής ώσης.</a:t>
            </a:r>
          </a:p>
          <a:p>
            <a:pPr eaLnBrk="1" hangingPunct="1">
              <a:lnSpc>
                <a:spcPct val="100000"/>
              </a:lnSpc>
              <a:spcBef>
                <a:spcPts val="1200"/>
              </a:spcBef>
            </a:pPr>
            <a:r>
              <a:rPr lang="el-GR" altLang="en-US" sz="2400" dirty="0" smtClean="0">
                <a:cs typeface="Times New Roman" panose="02020603050405020304" pitchFamily="18" charset="0"/>
              </a:rPr>
              <a:t>Πλήθος μονοκύτταρα αισθητήρια όργανα είναι κατανεμημένα στην επιδερμίδα.</a:t>
            </a: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Τίτλος 1"/>
          <p:cNvSpPr>
            <a:spLocks noGrp="1"/>
          </p:cNvSpPr>
          <p:nvPr>
            <p:ph type="title"/>
          </p:nvPr>
        </p:nvSpPr>
        <p:spPr/>
        <p:txBody>
          <a:bodyPr/>
          <a:lstStyle/>
          <a:p>
            <a:r>
              <a:rPr lang="el-GR" altLang="el-GR" sz="4000" dirty="0" smtClean="0"/>
              <a:t>Τμήμα νευρικού σχοινιού </a:t>
            </a:r>
            <a:r>
              <a:rPr lang="el-GR" altLang="el-GR" sz="4000" dirty="0" err="1" smtClean="0"/>
              <a:t>γεωσκώληκα</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D2E611C2-CB55-4CA2-9C88-91E84593FB81}" type="slidenum">
              <a:rPr lang="en-US" altLang="en-US" smtClean="0"/>
              <a:pPr>
                <a:defRPr/>
              </a:pPr>
              <a:t>59</a:t>
            </a:fld>
            <a:endParaRPr lang="en-US" altLang="en-US"/>
          </a:p>
        </p:txBody>
      </p:sp>
      <p:pic>
        <p:nvPicPr>
          <p:cNvPr id="9318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690688"/>
            <a:ext cx="7886700" cy="4546600"/>
          </a:xfrm>
        </p:spPr>
      </p:pic>
      <p:sp>
        <p:nvSpPr>
          <p:cNvPr id="6" name="TextBox 5"/>
          <p:cNvSpPr txBox="1"/>
          <p:nvPr/>
        </p:nvSpPr>
        <p:spPr>
          <a:xfrm>
            <a:off x="8145463" y="5935663"/>
            <a:ext cx="341312" cy="276225"/>
          </a:xfrm>
          <a:prstGeom prst="rect">
            <a:avLst/>
          </a:prstGeom>
          <a:noFill/>
        </p:spPr>
        <p:txBody>
          <a:bodyPr wrap="none">
            <a:spAutoFit/>
          </a:bodyPr>
          <a:lstStyle/>
          <a:p>
            <a:pPr>
              <a:defRPr/>
            </a:pPr>
            <a:r>
              <a:rPr lang="en-US" sz="1200" b="1" dirty="0">
                <a:latin typeface="+mj-lt"/>
              </a:rPr>
              <a:t>3</a:t>
            </a:r>
            <a:r>
              <a:rPr lang="el-GR" sz="1200" b="1" dirty="0">
                <a:latin typeface="+mj-lt"/>
              </a:rPr>
              <a:t>7</a:t>
            </a:r>
            <a:endParaRPr lang="en-US" sz="1200" b="1"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r>
              <a:rPr lang="el-GR" altLang="el-GR" sz="4000" dirty="0" smtClean="0"/>
              <a:t>Φύλο </a:t>
            </a:r>
            <a:r>
              <a:rPr lang="el-GR" altLang="el-GR" sz="4000" dirty="0" err="1" smtClean="0"/>
              <a:t>Σιπούνκουλα</a:t>
            </a:r>
            <a:r>
              <a:rPr lang="el-GR" altLang="el-GR" sz="4000" dirty="0" smtClean="0"/>
              <a:t> (</a:t>
            </a:r>
            <a:r>
              <a:rPr lang="en-US" altLang="el-GR" sz="4000" dirty="0" err="1" smtClean="0"/>
              <a:t>Sipuncula</a:t>
            </a:r>
            <a:r>
              <a:rPr lang="en-US" altLang="el-GR" sz="4000" dirty="0" smtClean="0"/>
              <a:t>) 2/7</a:t>
            </a:r>
          </a:p>
        </p:txBody>
      </p:sp>
      <p:sp>
        <p:nvSpPr>
          <p:cNvPr id="4" name="Θέση υποσέλιδου 3"/>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9"/>
          </p:nvPr>
        </p:nvSpPr>
        <p:spPr/>
        <p:txBody>
          <a:bodyPr/>
          <a:lstStyle/>
          <a:p>
            <a:pPr>
              <a:defRPr/>
            </a:pPr>
            <a:fld id="{CAF059BF-372B-4ACF-934B-778F747D372A}" type="slidenum">
              <a:rPr lang="en-US" altLang="en-US" smtClean="0"/>
              <a:pPr>
                <a:defRPr/>
              </a:pPr>
              <a:t>6</a:t>
            </a:fld>
            <a:endParaRPr lang="en-US" altLang="en-US"/>
          </a:p>
        </p:txBody>
      </p:sp>
      <p:pic>
        <p:nvPicPr>
          <p:cNvPr id="1331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789" t="-960" r="-10789" b="-960"/>
          <a:stretch>
            <a:fillRect/>
          </a:stretch>
        </p:blipFill>
        <p:spPr>
          <a:xfrm>
            <a:off x="1133475" y="1852613"/>
            <a:ext cx="3224213" cy="1968500"/>
          </a:xfrm>
        </p:spPr>
      </p:pic>
      <p:pic>
        <p:nvPicPr>
          <p:cNvPr id="1331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345" t="-960" r="-3345" b="-960"/>
          <a:stretch>
            <a:fillRect/>
          </a:stretch>
        </p:blipFill>
        <p:spPr>
          <a:xfrm>
            <a:off x="4932363" y="1852613"/>
            <a:ext cx="3024187" cy="1968500"/>
          </a:xfrm>
        </p:spPr>
      </p:pic>
      <p:pic>
        <p:nvPicPr>
          <p:cNvPr id="13319" name="Picture Placeholder 8"/>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34367" t="-960" r="-34367" b="-960"/>
          <a:stretch>
            <a:fillRect/>
          </a:stretch>
        </p:blipFill>
        <p:spPr>
          <a:xfrm>
            <a:off x="2951163" y="4379913"/>
            <a:ext cx="3241675" cy="1879600"/>
          </a:xfrm>
        </p:spPr>
      </p:pic>
      <p:sp>
        <p:nvSpPr>
          <p:cNvPr id="11" name="TextBox 10"/>
          <p:cNvSpPr txBox="1"/>
          <p:nvPr/>
        </p:nvSpPr>
        <p:spPr>
          <a:xfrm>
            <a:off x="3800475" y="3478213"/>
            <a:ext cx="263525" cy="277812"/>
          </a:xfrm>
          <a:prstGeom prst="rect">
            <a:avLst/>
          </a:prstGeom>
          <a:noFill/>
        </p:spPr>
        <p:txBody>
          <a:bodyPr wrap="none">
            <a:spAutoFit/>
          </a:bodyPr>
          <a:lstStyle/>
          <a:p>
            <a:pPr>
              <a:defRPr/>
            </a:pPr>
            <a:r>
              <a:rPr lang="en-US" sz="1200" b="1" dirty="0">
                <a:solidFill>
                  <a:schemeClr val="bg1"/>
                </a:solidFill>
                <a:latin typeface="+mj-lt"/>
              </a:rPr>
              <a:t>3</a:t>
            </a:r>
          </a:p>
        </p:txBody>
      </p:sp>
      <p:sp>
        <p:nvSpPr>
          <p:cNvPr id="12" name="TextBox 11"/>
          <p:cNvSpPr txBox="1"/>
          <p:nvPr/>
        </p:nvSpPr>
        <p:spPr>
          <a:xfrm>
            <a:off x="7591425" y="3478213"/>
            <a:ext cx="261938" cy="277812"/>
          </a:xfrm>
          <a:prstGeom prst="rect">
            <a:avLst/>
          </a:prstGeom>
          <a:noFill/>
        </p:spPr>
        <p:txBody>
          <a:bodyPr wrap="none">
            <a:spAutoFit/>
          </a:bodyPr>
          <a:lstStyle/>
          <a:p>
            <a:pPr>
              <a:defRPr/>
            </a:pPr>
            <a:r>
              <a:rPr lang="en-US" sz="1200" b="1" dirty="0">
                <a:latin typeface="+mj-lt"/>
              </a:rPr>
              <a:t>4</a:t>
            </a:r>
          </a:p>
        </p:txBody>
      </p:sp>
      <p:sp>
        <p:nvSpPr>
          <p:cNvPr id="13" name="TextBox 12"/>
          <p:cNvSpPr txBox="1"/>
          <p:nvPr/>
        </p:nvSpPr>
        <p:spPr>
          <a:xfrm>
            <a:off x="5197475" y="5913438"/>
            <a:ext cx="263525" cy="276225"/>
          </a:xfrm>
          <a:prstGeom prst="rect">
            <a:avLst/>
          </a:prstGeom>
          <a:noFill/>
        </p:spPr>
        <p:txBody>
          <a:bodyPr wrap="none">
            <a:spAutoFit/>
          </a:bodyPr>
          <a:lstStyle/>
          <a:p>
            <a:pPr>
              <a:defRPr/>
            </a:pPr>
            <a:r>
              <a:rPr lang="en-US" sz="1200" b="1" dirty="0">
                <a:solidFill>
                  <a:schemeClr val="bg1"/>
                </a:solidFill>
                <a:latin typeface="+mj-lt"/>
              </a:rPr>
              <a:t>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Τίτλος 1"/>
          <p:cNvSpPr>
            <a:spLocks noGrp="1"/>
          </p:cNvSpPr>
          <p:nvPr>
            <p:ph type="title"/>
          </p:nvPr>
        </p:nvSpPr>
        <p:spPr/>
        <p:txBody>
          <a:bodyPr/>
          <a:lstStyle/>
          <a:p>
            <a:r>
              <a:rPr lang="el-GR" altLang="el-GR" dirty="0" smtClean="0"/>
              <a:t>Ομοταξία </a:t>
            </a:r>
            <a:r>
              <a:rPr lang="el-GR" altLang="el-GR" dirty="0" err="1" smtClean="0"/>
              <a:t>Ολιγόχαιτοι</a:t>
            </a:r>
            <a:r>
              <a:rPr lang="en-US" altLang="el-GR" dirty="0" smtClean="0"/>
              <a:t> 4/4</a:t>
            </a:r>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E4A92321-0BA5-40A4-914C-E87AFD7F0B50}" type="slidenum">
              <a:rPr lang="en-US" altLang="en-US" smtClean="0"/>
              <a:pPr>
                <a:defRPr/>
              </a:pPr>
              <a:t>60</a:t>
            </a:fld>
            <a:endParaRPr lang="en-US" altLang="en-US"/>
          </a:p>
        </p:txBody>
      </p:sp>
      <p:sp>
        <p:nvSpPr>
          <p:cNvPr id="95237" name="Content Placeholder 1"/>
          <p:cNvSpPr>
            <a:spLocks noGrp="1"/>
          </p:cNvSpPr>
          <p:nvPr>
            <p:ph idx="1"/>
          </p:nvPr>
        </p:nvSpPr>
        <p:spPr>
          <a:xfrm>
            <a:off x="683952" y="1673225"/>
            <a:ext cx="7776095" cy="4351338"/>
          </a:xfrm>
        </p:spPr>
        <p:txBody>
          <a:bodyPr/>
          <a:lstStyle/>
          <a:p>
            <a:pPr>
              <a:lnSpc>
                <a:spcPct val="100000"/>
              </a:lnSpc>
            </a:pPr>
            <a:r>
              <a:rPr lang="el-GR" altLang="en-US" sz="2400" b="1" dirty="0" smtClean="0">
                <a:cs typeface="Times New Roman" panose="02020603050405020304" pitchFamily="18" charset="0"/>
              </a:rPr>
              <a:t>Αν </a:t>
            </a:r>
            <a:r>
              <a:rPr lang="el-GR" altLang="en-US" sz="2400" b="1" dirty="0" smtClean="0">
                <a:cs typeface="Times New Roman" panose="02020603050405020304" pitchFamily="18" charset="0"/>
              </a:rPr>
              <a:t>και είναι ερμαφρόδιτα</a:t>
            </a:r>
            <a:r>
              <a:rPr lang="el-GR" altLang="en-US" sz="2400" dirty="0" smtClean="0">
                <a:cs typeface="Times New Roman" panose="02020603050405020304" pitchFamily="18" charset="0"/>
              </a:rPr>
              <a:t>, για να αναπαραχθούν γίνεται </a:t>
            </a:r>
            <a:r>
              <a:rPr lang="el-GR" altLang="en-US" sz="2400" b="1" dirty="0" smtClean="0">
                <a:cs typeface="Times New Roman" panose="02020603050405020304" pitchFamily="18" charset="0"/>
              </a:rPr>
              <a:t>σύζευξη 2 ατόμων</a:t>
            </a:r>
            <a:r>
              <a:rPr lang="el-GR" altLang="en-US" sz="2400" dirty="0" smtClean="0">
                <a:cs typeface="Times New Roman" panose="02020603050405020304" pitchFamily="18" charset="0"/>
              </a:rPr>
              <a:t> που μεταφέρουν σπέρμα το ένα στο άλλο. </a:t>
            </a:r>
            <a:endParaRPr lang="en-US" altLang="en-US" sz="2400" dirty="0" smtClean="0">
              <a:cs typeface="Times New Roman" panose="02020603050405020304" pitchFamily="18" charset="0"/>
            </a:endParaRPr>
          </a:p>
          <a:p>
            <a:pPr>
              <a:lnSpc>
                <a:spcPct val="100000"/>
              </a:lnSpc>
            </a:pPr>
            <a:r>
              <a:rPr lang="el-GR" altLang="en-US" sz="2400" dirty="0" smtClean="0">
                <a:cs typeface="Times New Roman" panose="02020603050405020304" pitchFamily="18" charset="0"/>
              </a:rPr>
              <a:t>Μετά </a:t>
            </a:r>
            <a:r>
              <a:rPr lang="el-GR" altLang="en-US" sz="2400" dirty="0" smtClean="0">
                <a:cs typeface="Times New Roman" panose="02020603050405020304" pitchFamily="18" charset="0"/>
              </a:rPr>
              <a:t>τη σύζευξη </a:t>
            </a:r>
            <a:r>
              <a:rPr lang="el-GR" altLang="en-US" sz="2400" b="1" dirty="0" smtClean="0">
                <a:cs typeface="Times New Roman" panose="02020603050405020304" pitchFamily="18" charset="0"/>
              </a:rPr>
              <a:t>εκκρίνεται από το </a:t>
            </a:r>
            <a:r>
              <a:rPr lang="el-GR" altLang="en-US" sz="2400" b="1" dirty="0" err="1" smtClean="0">
                <a:cs typeface="Times New Roman" panose="02020603050405020304" pitchFamily="18" charset="0"/>
              </a:rPr>
              <a:t>επίσαγμα</a:t>
            </a:r>
            <a:r>
              <a:rPr lang="el-GR" altLang="en-US" sz="2400" b="1" dirty="0" smtClean="0">
                <a:cs typeface="Times New Roman" panose="02020603050405020304" pitchFamily="18" charset="0"/>
              </a:rPr>
              <a:t> ένας βλεννώδης σωλήνας και μια σκληρή </a:t>
            </a:r>
            <a:r>
              <a:rPr lang="el-GR" altLang="en-US" sz="2400" b="1" dirty="0" err="1" smtClean="0">
                <a:cs typeface="Times New Roman" panose="02020603050405020304" pitchFamily="18" charset="0"/>
              </a:rPr>
              <a:t>χιτινώδη</a:t>
            </a:r>
            <a:r>
              <a:rPr lang="el-GR" altLang="en-US" sz="2400" b="1" dirty="0" smtClean="0">
                <a:cs typeface="Times New Roman" panose="02020603050405020304" pitchFamily="18" charset="0"/>
              </a:rPr>
              <a:t> ταινία που σχηματίζει το βομβύκιο</a:t>
            </a:r>
            <a:r>
              <a:rPr lang="el-GR" altLang="en-US" sz="2400" dirty="0" smtClean="0">
                <a:cs typeface="Times New Roman" panose="02020603050405020304" pitchFamily="18" charset="0"/>
              </a:rPr>
              <a:t> στο οποίο </a:t>
            </a:r>
            <a:r>
              <a:rPr lang="el-GR" altLang="en-US" sz="2400" b="1" dirty="0" smtClean="0">
                <a:cs typeface="Times New Roman" panose="02020603050405020304" pitchFamily="18" charset="0"/>
              </a:rPr>
              <a:t>περικλείονται τα ωάρια, </a:t>
            </a:r>
            <a:r>
              <a:rPr lang="el-GR" altLang="en-US" sz="2400" b="1" dirty="0" err="1" smtClean="0">
                <a:cs typeface="Times New Roman" panose="02020603050405020304" pitchFamily="18" charset="0"/>
              </a:rPr>
              <a:t>αλβουμίνη</a:t>
            </a:r>
            <a:r>
              <a:rPr lang="el-GR" altLang="en-US" sz="2400" b="1" dirty="0" smtClean="0">
                <a:cs typeface="Times New Roman" panose="02020603050405020304" pitchFamily="18" charset="0"/>
              </a:rPr>
              <a:t> και το σπέρμα. </a:t>
            </a:r>
            <a:endParaRPr lang="en-US" altLang="en-US" sz="2400" b="1" dirty="0" smtClean="0">
              <a:cs typeface="Times New Roman" panose="02020603050405020304" pitchFamily="18" charset="0"/>
            </a:endParaRPr>
          </a:p>
          <a:p>
            <a:pPr>
              <a:lnSpc>
                <a:spcPct val="100000"/>
              </a:lnSpc>
            </a:pPr>
            <a:r>
              <a:rPr lang="el-GR" altLang="en-US" sz="2400" b="1" dirty="0" smtClean="0">
                <a:cs typeface="Times New Roman" panose="02020603050405020304" pitchFamily="18" charset="0"/>
              </a:rPr>
              <a:t>Η </a:t>
            </a:r>
            <a:r>
              <a:rPr lang="el-GR" altLang="en-US" sz="2400" b="1" dirty="0" smtClean="0">
                <a:cs typeface="Times New Roman" panose="02020603050405020304" pitchFamily="18" charset="0"/>
              </a:rPr>
              <a:t>γονιμοποίηση των ωαρίων γίνεται μέσα στο βομβύκιο</a:t>
            </a:r>
            <a:r>
              <a:rPr lang="el-GR" altLang="en-US" sz="2400" dirty="0" smtClean="0">
                <a:cs typeface="Times New Roman" panose="02020603050405020304" pitchFamily="18" charset="0"/>
              </a:rPr>
              <a:t> από όπου εξέρχονται νεαροί σκώληκες. Έτσι, η τροχοφόρος προνύμφη δεν είναι ορατή.</a:t>
            </a: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p:txBody>
          <a:bodyPr/>
          <a:lstStyle/>
          <a:p>
            <a:r>
              <a:rPr lang="el-GR" altLang="el-GR" sz="4000" dirty="0" smtClean="0"/>
              <a:t>Σύζευξη και αναπαραγωγή στους </a:t>
            </a:r>
            <a:r>
              <a:rPr lang="el-GR" altLang="el-GR" sz="4000" dirty="0" err="1" smtClean="0"/>
              <a:t>γεωσκώληκες</a:t>
            </a:r>
            <a:endParaRPr lang="en-US" altLang="el-GR" sz="40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FDC0F16D-6AC9-40FE-9FCE-E0D10704F4B7}" type="slidenum">
              <a:rPr lang="en-US" altLang="en-US" smtClean="0"/>
              <a:pPr>
                <a:defRPr/>
              </a:pPr>
              <a:t>61</a:t>
            </a:fld>
            <a:endParaRPr lang="en-US" altLang="en-US"/>
          </a:p>
        </p:txBody>
      </p:sp>
      <p:pic>
        <p:nvPicPr>
          <p:cNvPr id="9626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04850" y="1677988"/>
            <a:ext cx="7688263" cy="4648200"/>
          </a:xfrm>
        </p:spPr>
      </p:pic>
      <p:sp>
        <p:nvSpPr>
          <p:cNvPr id="6" name="TextBox 5"/>
          <p:cNvSpPr txBox="1"/>
          <p:nvPr/>
        </p:nvSpPr>
        <p:spPr>
          <a:xfrm>
            <a:off x="8135938" y="5908675"/>
            <a:ext cx="341312" cy="276225"/>
          </a:xfrm>
          <a:prstGeom prst="rect">
            <a:avLst/>
          </a:prstGeom>
          <a:noFill/>
        </p:spPr>
        <p:txBody>
          <a:bodyPr wrap="none">
            <a:spAutoFit/>
          </a:bodyPr>
          <a:lstStyle/>
          <a:p>
            <a:pPr>
              <a:defRPr/>
            </a:pPr>
            <a:r>
              <a:rPr lang="en-US" sz="1200" b="1" dirty="0">
                <a:latin typeface="+mj-lt"/>
              </a:rPr>
              <a:t>3</a:t>
            </a:r>
            <a:r>
              <a:rPr lang="el-GR" sz="1200" b="1" dirty="0">
                <a:latin typeface="+mj-lt"/>
              </a:rPr>
              <a:t>8</a:t>
            </a:r>
            <a:endParaRPr lang="en-US" sz="1200" b="1" dirty="0">
              <a:latin typeface="+mj-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Τίτλος 1"/>
          <p:cNvSpPr>
            <a:spLocks noGrp="1"/>
          </p:cNvSpPr>
          <p:nvPr>
            <p:ph type="title"/>
          </p:nvPr>
        </p:nvSpPr>
        <p:spPr/>
        <p:txBody>
          <a:bodyPr/>
          <a:lstStyle/>
          <a:p>
            <a:r>
              <a:rPr lang="el-GR" altLang="el-GR" dirty="0" smtClean="0"/>
              <a:t>Ομοταξία </a:t>
            </a:r>
            <a:r>
              <a:rPr lang="el-GR" altLang="el-GR" dirty="0" err="1" smtClean="0"/>
              <a:t>Βδελλίδια</a:t>
            </a:r>
            <a:r>
              <a:rPr lang="en-US" altLang="el-GR" dirty="0" smtClean="0"/>
              <a:t> 1/3</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8280EA83-C81D-4A17-9D4B-566137AAA906}" type="slidenum">
              <a:rPr lang="en-US" altLang="en-US" smtClean="0"/>
              <a:pPr>
                <a:defRPr/>
              </a:pPr>
              <a:t>62</a:t>
            </a:fld>
            <a:endParaRPr lang="en-US" altLang="en-US"/>
          </a:p>
        </p:txBody>
      </p:sp>
      <p:sp>
        <p:nvSpPr>
          <p:cNvPr id="98309" name="Content Placeholder 1"/>
          <p:cNvSpPr>
            <a:spLocks noGrp="1"/>
          </p:cNvSpPr>
          <p:nvPr>
            <p:ph idx="1"/>
          </p:nvPr>
        </p:nvSpPr>
        <p:spPr>
          <a:xfrm>
            <a:off x="468313" y="1673225"/>
            <a:ext cx="8293100" cy="4351338"/>
          </a:xfrm>
        </p:spPr>
        <p:txBody>
          <a:bodyPr/>
          <a:lstStyle/>
          <a:p>
            <a:pPr marL="0" indent="0" eaLnBrk="1" hangingPunct="1">
              <a:lnSpc>
                <a:spcPct val="100000"/>
              </a:lnSpc>
              <a:spcBef>
                <a:spcPts val="600"/>
              </a:spcBef>
              <a:buNone/>
            </a:pPr>
            <a:r>
              <a:rPr lang="el-GR" altLang="en-US" sz="2400" dirty="0" smtClean="0">
                <a:cs typeface="Times New Roman" panose="02020603050405020304" pitchFamily="18" charset="0"/>
              </a:rPr>
              <a:t>Η ομοταξία </a:t>
            </a:r>
            <a:r>
              <a:rPr lang="el-GR" altLang="en-US" sz="2400" b="1" dirty="0" err="1" smtClean="0">
                <a:cs typeface="Times New Roman" panose="02020603050405020304" pitchFamily="18" charset="0"/>
              </a:rPr>
              <a:t>Βδελλίδια</a:t>
            </a:r>
            <a:r>
              <a:rPr lang="el-GR" altLang="en-US" sz="2400" b="1" dirty="0" smtClean="0">
                <a:cs typeface="Times New Roman" panose="02020603050405020304" pitchFamily="18" charset="0"/>
              </a:rPr>
              <a:t> περιλαμβάνει τις τάξεις: </a:t>
            </a:r>
          </a:p>
          <a:p>
            <a:pPr eaLnBrk="1" hangingPunct="1">
              <a:lnSpc>
                <a:spcPct val="100000"/>
              </a:lnSpc>
              <a:spcBef>
                <a:spcPts val="600"/>
              </a:spcBef>
            </a:pPr>
            <a:r>
              <a:rPr lang="el-GR" altLang="en-US" sz="2400" b="1" dirty="0" err="1" smtClean="0">
                <a:cs typeface="Times New Roman" panose="02020603050405020304" pitchFamily="18" charset="0"/>
              </a:rPr>
              <a:t>Βραγχιοβδέλλες</a:t>
            </a:r>
            <a:r>
              <a:rPr lang="el-GR" altLang="en-US" sz="2400" dirty="0" smtClean="0">
                <a:cs typeface="Times New Roman" panose="02020603050405020304" pitchFamily="18" charset="0"/>
              </a:rPr>
              <a:t> που έχουν 14-15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δεν έχουν </a:t>
            </a:r>
            <a:r>
              <a:rPr lang="el-GR" altLang="en-US" sz="2400" dirty="0" err="1" smtClean="0">
                <a:cs typeface="Times New Roman" panose="02020603050405020304" pitchFamily="18" charset="0"/>
              </a:rPr>
              <a:t>σμήριγγες</a:t>
            </a:r>
            <a:r>
              <a:rPr lang="el-GR" altLang="en-US" sz="2400" dirty="0" smtClean="0">
                <a:cs typeface="Times New Roman" panose="02020603050405020304" pitchFamily="18" charset="0"/>
              </a:rPr>
              <a:t>, έχουν πρόσθιο μυζητήρα και είναι παράσιτα σε Καρκινοειδή</a:t>
            </a:r>
          </a:p>
          <a:p>
            <a:pPr eaLnBrk="1" hangingPunct="1">
              <a:lnSpc>
                <a:spcPct val="100000"/>
              </a:lnSpc>
              <a:spcBef>
                <a:spcPts val="600"/>
              </a:spcBef>
            </a:pPr>
            <a:r>
              <a:rPr lang="el-GR" altLang="en-US" sz="2400" b="1" dirty="0" err="1" smtClean="0">
                <a:cs typeface="Times New Roman" panose="02020603050405020304" pitchFamily="18" charset="0"/>
              </a:rPr>
              <a:t>Ακανθοβδέλλες</a:t>
            </a:r>
            <a:r>
              <a:rPr lang="el-GR" altLang="en-US" sz="2400" dirty="0" smtClean="0">
                <a:cs typeface="Times New Roman" panose="02020603050405020304" pitchFamily="18" charset="0"/>
              </a:rPr>
              <a:t> που έχουν 27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έχουν </a:t>
            </a:r>
            <a:r>
              <a:rPr lang="el-GR" altLang="en-US" sz="2400" dirty="0" err="1" smtClean="0">
                <a:cs typeface="Times New Roman" panose="02020603050405020304" pitchFamily="18" charset="0"/>
              </a:rPr>
              <a:t>σμήριγγες</a:t>
            </a:r>
            <a:r>
              <a:rPr lang="el-GR" altLang="en-US" sz="2400" dirty="0" smtClean="0">
                <a:cs typeface="Times New Roman" panose="02020603050405020304" pitchFamily="18" charset="0"/>
              </a:rPr>
              <a:t> στα 5 πρώτα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και φέρουν οπίσθιο μυζητήρα</a:t>
            </a:r>
          </a:p>
          <a:p>
            <a:pPr eaLnBrk="1" hangingPunct="1">
              <a:lnSpc>
                <a:spcPct val="100000"/>
              </a:lnSpc>
              <a:spcBef>
                <a:spcPts val="600"/>
              </a:spcBef>
            </a:pPr>
            <a:r>
              <a:rPr lang="el-GR" altLang="en-US" sz="2400" b="1" dirty="0" smtClean="0">
                <a:cs typeface="Times New Roman" panose="02020603050405020304" pitchFamily="18" charset="0"/>
              </a:rPr>
              <a:t>Βδέλλες</a:t>
            </a:r>
            <a:r>
              <a:rPr lang="el-GR" altLang="en-US" sz="2400" dirty="0" smtClean="0">
                <a:cs typeface="Times New Roman" panose="02020603050405020304" pitchFamily="18" charset="0"/>
              </a:rPr>
              <a:t> που έχουν 34 </a:t>
            </a:r>
            <a:r>
              <a:rPr lang="el-GR" altLang="en-US" sz="2400" dirty="0" err="1" smtClean="0">
                <a:cs typeface="Times New Roman" panose="02020603050405020304" pitchFamily="18" charset="0"/>
              </a:rPr>
              <a:t>μεταμερή</a:t>
            </a:r>
            <a:r>
              <a:rPr lang="el-GR" altLang="en-US" sz="2400" dirty="0" smtClean="0">
                <a:cs typeface="Times New Roman" panose="02020603050405020304" pitchFamily="18" charset="0"/>
              </a:rPr>
              <a:t>, δεν έχουν </a:t>
            </a:r>
            <a:r>
              <a:rPr lang="el-GR" altLang="en-US" sz="2400" dirty="0" err="1" smtClean="0">
                <a:cs typeface="Times New Roman" panose="02020603050405020304" pitchFamily="18" charset="0"/>
              </a:rPr>
              <a:t>σμήριγγες</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έχουν πρόσθιο και οπίσθιο μυζητήρα. </a:t>
            </a:r>
          </a:p>
          <a:p>
            <a:pPr eaLnBrk="1" hangingPunct="1">
              <a:lnSpc>
                <a:spcPct val="100000"/>
              </a:lnSpc>
              <a:spcBef>
                <a:spcPts val="600"/>
              </a:spcBef>
            </a:pPr>
            <a:r>
              <a:rPr lang="en-GB" altLang="en-US" sz="2400" dirty="0" smtClean="0">
                <a:cs typeface="Times New Roman" panose="02020603050405020304" pitchFamily="18" charset="0"/>
              </a:rPr>
              <a:t>E</a:t>
            </a:r>
            <a:r>
              <a:rPr lang="el-GR" altLang="en-US" sz="2400" dirty="0" err="1" smtClean="0">
                <a:cs typeface="Times New Roman" panose="02020603050405020304" pitchFamily="18" charset="0"/>
              </a:rPr>
              <a:t>νδιαφέρον</a:t>
            </a:r>
            <a:r>
              <a:rPr lang="el-GR" altLang="en-US" sz="2400" dirty="0" smtClean="0">
                <a:cs typeface="Times New Roman" panose="02020603050405020304" pitchFamily="18" charset="0"/>
              </a:rPr>
              <a:t> παρουσιάζει </a:t>
            </a:r>
            <a:r>
              <a:rPr lang="el-GR" altLang="en-US" sz="2400" b="1" dirty="0" smtClean="0">
                <a:cs typeface="Times New Roman" panose="02020603050405020304" pitchFamily="18" charset="0"/>
              </a:rPr>
              <a:t>η «ιατρική» βδέλλα</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a:t>
            </a:r>
            <a:r>
              <a:rPr lang="en-GB" altLang="en-US" sz="2400" b="1" i="1" dirty="0" err="1" smtClean="0">
                <a:cs typeface="Times New Roman" panose="02020603050405020304" pitchFamily="18" charset="0"/>
              </a:rPr>
              <a:t>Hirudo</a:t>
            </a:r>
            <a:r>
              <a:rPr lang="en-GB" altLang="en-US" sz="2400" b="1" i="1" dirty="0" smtClean="0">
                <a:cs typeface="Times New Roman" panose="02020603050405020304" pitchFamily="18" charset="0"/>
              </a:rPr>
              <a:t> </a:t>
            </a:r>
            <a:r>
              <a:rPr lang="en-GB" altLang="en-US" sz="2400" b="1" i="1" dirty="0" err="1" smtClean="0">
                <a:cs typeface="Times New Roman" panose="02020603050405020304" pitchFamily="18" charset="0"/>
              </a:rPr>
              <a:t>medicinalis</a:t>
            </a:r>
            <a:r>
              <a:rPr lang="el-GR" altLang="en-US" sz="2400" b="1" i="1" dirty="0" smtClean="0">
                <a:cs typeface="Times New Roman" panose="02020603050405020304" pitchFamily="18" charset="0"/>
              </a:rPr>
              <a:t> </a:t>
            </a:r>
            <a:endParaRPr lang="en-GB" altLang="en-US" sz="2400" b="1" i="1" dirty="0" smtClean="0">
              <a:cs typeface="Times New Roman" panose="02020603050405020304" pitchFamily="18" charset="0"/>
            </a:endParaRP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Τίτλος 1"/>
          <p:cNvSpPr>
            <a:spLocks noGrp="1"/>
          </p:cNvSpPr>
          <p:nvPr>
            <p:ph type="title"/>
          </p:nvPr>
        </p:nvSpPr>
        <p:spPr/>
        <p:txBody>
          <a:bodyPr/>
          <a:lstStyle/>
          <a:p>
            <a:r>
              <a:rPr lang="el-GR" altLang="el-GR" dirty="0" smtClean="0"/>
              <a:t>Ομοταξία </a:t>
            </a:r>
            <a:r>
              <a:rPr lang="el-GR" altLang="el-GR" dirty="0" err="1" smtClean="0"/>
              <a:t>Βδελλίδια</a:t>
            </a:r>
            <a:r>
              <a:rPr lang="en-US" altLang="el-GR" dirty="0" smtClean="0"/>
              <a:t> 2/3</a:t>
            </a:r>
            <a:endParaRPr lang="en-US" altLang="el-GR" dirty="0" smtClean="0"/>
          </a:p>
        </p:txBody>
      </p:sp>
      <p:sp>
        <p:nvSpPr>
          <p:cNvPr id="4" name="Θέση υποσέλιδου 3"/>
          <p:cNvSpPr>
            <a:spLocks noGrp="1"/>
          </p:cNvSpPr>
          <p:nvPr>
            <p:ph type="ftr" sz="quarter" idx="18"/>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9"/>
          </p:nvPr>
        </p:nvSpPr>
        <p:spPr/>
        <p:txBody>
          <a:bodyPr/>
          <a:lstStyle/>
          <a:p>
            <a:pPr>
              <a:defRPr/>
            </a:pPr>
            <a:fld id="{E598AD98-537E-470C-8E7D-F2AE07C7C9D5}" type="slidenum">
              <a:rPr lang="en-US" altLang="en-US" smtClean="0"/>
              <a:pPr>
                <a:defRPr/>
              </a:pPr>
              <a:t>63</a:t>
            </a:fld>
            <a:endParaRPr lang="en-US" altLang="en-US"/>
          </a:p>
        </p:txBody>
      </p:sp>
      <p:pic>
        <p:nvPicPr>
          <p:cNvPr id="99335"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20" t="-900" r="-620" b="-900"/>
          <a:stretch>
            <a:fillRect/>
          </a:stretch>
        </p:blipFill>
        <p:spPr>
          <a:xfrm>
            <a:off x="2847975" y="4284663"/>
            <a:ext cx="3240088" cy="1954212"/>
          </a:xfrm>
        </p:spPr>
      </p:pic>
      <p:pic>
        <p:nvPicPr>
          <p:cNvPr id="3" name="Picture Placeholder 2"/>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470" t="-852" r="-470" b="-852"/>
          <a:stretch/>
        </p:blipFill>
        <p:spPr>
          <a:xfrm>
            <a:off x="4357345" y="1969187"/>
            <a:ext cx="3161426" cy="2050363"/>
          </a:xfrm>
        </p:spPr>
      </p:pic>
      <p:pic>
        <p:nvPicPr>
          <p:cNvPr id="7" name="Picture Placeholder 6"/>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28556" t="-1915" r="-28556" b="-1915"/>
          <a:stretch/>
        </p:blipFill>
        <p:spPr>
          <a:xfrm>
            <a:off x="974625" y="1690688"/>
            <a:ext cx="3223940" cy="2466975"/>
          </a:xfrm>
        </p:spPr>
      </p:pic>
      <p:sp>
        <p:nvSpPr>
          <p:cNvPr id="9" name="TextBox 8"/>
          <p:cNvSpPr txBox="1"/>
          <p:nvPr/>
        </p:nvSpPr>
        <p:spPr>
          <a:xfrm>
            <a:off x="3222349" y="3812584"/>
            <a:ext cx="341313" cy="276225"/>
          </a:xfrm>
          <a:prstGeom prst="rect">
            <a:avLst/>
          </a:prstGeom>
          <a:noFill/>
        </p:spPr>
        <p:txBody>
          <a:bodyPr wrap="none">
            <a:spAutoFit/>
          </a:bodyPr>
          <a:lstStyle/>
          <a:p>
            <a:pPr>
              <a:defRPr/>
            </a:pPr>
            <a:r>
              <a:rPr lang="en-US" sz="1200" b="1" dirty="0">
                <a:solidFill>
                  <a:schemeClr val="bg1"/>
                </a:solidFill>
                <a:latin typeface="+mj-lt"/>
              </a:rPr>
              <a:t>3</a:t>
            </a:r>
            <a:r>
              <a:rPr lang="el-GR" sz="1200" b="1" dirty="0">
                <a:solidFill>
                  <a:schemeClr val="bg1"/>
                </a:solidFill>
                <a:latin typeface="+mj-lt"/>
              </a:rPr>
              <a:t>9</a:t>
            </a:r>
            <a:endParaRPr lang="en-US" sz="1200" b="1" dirty="0">
              <a:solidFill>
                <a:schemeClr val="bg1"/>
              </a:solidFill>
              <a:latin typeface="+mj-lt"/>
            </a:endParaRPr>
          </a:p>
        </p:txBody>
      </p:sp>
      <p:sp>
        <p:nvSpPr>
          <p:cNvPr id="10" name="TextBox 9"/>
          <p:cNvSpPr txBox="1"/>
          <p:nvPr/>
        </p:nvSpPr>
        <p:spPr>
          <a:xfrm>
            <a:off x="7121355" y="3674606"/>
            <a:ext cx="341313" cy="276225"/>
          </a:xfrm>
          <a:prstGeom prst="rect">
            <a:avLst/>
          </a:prstGeom>
          <a:noFill/>
        </p:spPr>
        <p:txBody>
          <a:bodyPr wrap="none">
            <a:spAutoFit/>
          </a:bodyPr>
          <a:lstStyle/>
          <a:p>
            <a:pPr>
              <a:defRPr/>
            </a:pPr>
            <a:r>
              <a:rPr lang="el-GR" sz="1200" b="1" dirty="0">
                <a:latin typeface="+mj-lt"/>
              </a:rPr>
              <a:t>40</a:t>
            </a:r>
            <a:endParaRPr lang="en-US" sz="1200" b="1" dirty="0">
              <a:latin typeface="+mj-lt"/>
            </a:endParaRPr>
          </a:p>
        </p:txBody>
      </p:sp>
      <p:sp>
        <p:nvSpPr>
          <p:cNvPr id="11" name="TextBox 10"/>
          <p:cNvSpPr txBox="1"/>
          <p:nvPr/>
        </p:nvSpPr>
        <p:spPr>
          <a:xfrm>
            <a:off x="5746750" y="5867400"/>
            <a:ext cx="341313" cy="276225"/>
          </a:xfrm>
          <a:prstGeom prst="rect">
            <a:avLst/>
          </a:prstGeom>
          <a:noFill/>
        </p:spPr>
        <p:txBody>
          <a:bodyPr wrap="none">
            <a:spAutoFit/>
          </a:bodyPr>
          <a:lstStyle/>
          <a:p>
            <a:pPr>
              <a:defRPr/>
            </a:pPr>
            <a:r>
              <a:rPr lang="el-GR" sz="1200" b="1" dirty="0">
                <a:latin typeface="+mj-lt"/>
              </a:rPr>
              <a:t>41</a:t>
            </a:r>
            <a:endParaRPr lang="en-US" sz="1200" b="1"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Τίτλος 1"/>
          <p:cNvSpPr>
            <a:spLocks noGrp="1"/>
          </p:cNvSpPr>
          <p:nvPr>
            <p:ph type="title"/>
          </p:nvPr>
        </p:nvSpPr>
        <p:spPr/>
        <p:txBody>
          <a:bodyPr/>
          <a:lstStyle/>
          <a:p>
            <a:r>
              <a:rPr lang="el-GR" altLang="el-GR" dirty="0"/>
              <a:t>Ομοταξία </a:t>
            </a:r>
            <a:r>
              <a:rPr lang="el-GR" altLang="el-GR" dirty="0" err="1" smtClean="0"/>
              <a:t>Βδελλίδια</a:t>
            </a:r>
            <a:r>
              <a:rPr lang="en-US" altLang="el-GR" dirty="0" smtClean="0"/>
              <a:t> 3/4</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E48A9FCC-56F3-43D2-9217-D88C4183FF63}" type="slidenum">
              <a:rPr lang="en-US" altLang="en-US" smtClean="0"/>
              <a:pPr>
                <a:defRPr/>
              </a:pPr>
              <a:t>64</a:t>
            </a:fld>
            <a:endParaRPr lang="en-US" altLang="en-US"/>
          </a:p>
        </p:txBody>
      </p:sp>
      <p:sp>
        <p:nvSpPr>
          <p:cNvPr id="101381" name="Content Placeholder 1"/>
          <p:cNvSpPr>
            <a:spLocks noGrp="1"/>
          </p:cNvSpPr>
          <p:nvPr>
            <p:ph idx="1"/>
          </p:nvPr>
        </p:nvSpPr>
        <p:spPr>
          <a:xfrm>
            <a:off x="548481" y="1673225"/>
            <a:ext cx="8047037"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Οι </a:t>
            </a:r>
            <a:r>
              <a:rPr lang="el-GR" altLang="en-US" sz="2400" b="1" dirty="0" smtClean="0">
                <a:cs typeface="Times New Roman" panose="02020603050405020304" pitchFamily="18" charset="0"/>
              </a:rPr>
              <a:t>βδέλλες φέρουν </a:t>
            </a:r>
            <a:r>
              <a:rPr lang="el-GR" altLang="en-US" sz="2400" b="1" dirty="0" err="1" smtClean="0">
                <a:cs typeface="Times New Roman" panose="02020603050405020304" pitchFamily="18" charset="0"/>
              </a:rPr>
              <a:t>επίσαγμα</a:t>
            </a:r>
            <a:r>
              <a:rPr lang="el-GR" altLang="en-US" sz="2400" b="1" dirty="0" smtClean="0">
                <a:cs typeface="Times New Roman" panose="02020603050405020304" pitchFamily="18" charset="0"/>
              </a:rPr>
              <a:t> που είναι εμφανές μόνο όταν είναι αναπαραγωγικά ώριμες</a:t>
            </a:r>
            <a:r>
              <a:rPr lang="el-GR" altLang="en-US" sz="2400" dirty="0" smtClean="0">
                <a:cs typeface="Times New Roman" panose="02020603050405020304" pitchFamily="18" charset="0"/>
              </a:rPr>
              <a:t>. Είναι </a:t>
            </a:r>
            <a:r>
              <a:rPr lang="el-GR" altLang="en-US" sz="2400" b="1" dirty="0" smtClean="0">
                <a:cs typeface="Times New Roman" panose="02020603050405020304" pitchFamily="18" charset="0"/>
              </a:rPr>
              <a:t>ερμαφρόδιτες</a:t>
            </a:r>
            <a:r>
              <a:rPr lang="el-GR" altLang="en-US" sz="2400" dirty="0" smtClean="0">
                <a:cs typeface="Times New Roman" panose="02020603050405020304" pitchFamily="18" charset="0"/>
              </a:rPr>
              <a:t> αλλά ασκούν </a:t>
            </a:r>
            <a:r>
              <a:rPr lang="el-GR" altLang="en-US" sz="2400" dirty="0" err="1" smtClean="0">
                <a:cs typeface="Times New Roman" panose="02020603050405020304" pitchFamily="18" charset="0"/>
              </a:rPr>
              <a:t>ετερογονιμοποίηση</a:t>
            </a:r>
            <a:r>
              <a:rPr lang="el-GR" altLang="en-US" sz="2400" dirty="0" smtClean="0">
                <a:cs typeface="Times New Roman" panose="02020603050405020304" pitchFamily="18" charset="0"/>
              </a:rPr>
              <a:t> με ανταλλαγή γεννητικού υλικού κατά τη σύζευξη.</a:t>
            </a:r>
          </a:p>
          <a:p>
            <a:pPr eaLnBrk="1" hangingPunct="1">
              <a:lnSpc>
                <a:spcPct val="100000"/>
              </a:lnSpc>
              <a:spcBef>
                <a:spcPts val="600"/>
              </a:spcBef>
            </a:pPr>
            <a:r>
              <a:rPr lang="el-GR" altLang="en-US" sz="2400" b="1" dirty="0" smtClean="0">
                <a:cs typeface="Times New Roman" panose="02020603050405020304" pitchFamily="18" charset="0"/>
              </a:rPr>
              <a:t>Δε φέρουν διακριτά </a:t>
            </a:r>
            <a:r>
              <a:rPr lang="el-GR" altLang="en-US" sz="2400" b="1" dirty="0" err="1" smtClean="0">
                <a:cs typeface="Times New Roman" panose="02020603050405020304" pitchFamily="18" charset="0"/>
              </a:rPr>
              <a:t>κοιλωματικά</a:t>
            </a:r>
            <a:r>
              <a:rPr lang="el-GR" altLang="en-US" sz="2400" b="1" dirty="0" smtClean="0">
                <a:cs typeface="Times New Roman" panose="02020603050405020304" pitchFamily="18" charset="0"/>
              </a:rPr>
              <a:t> διαμερίσματα </a:t>
            </a:r>
            <a:r>
              <a:rPr lang="el-GR" altLang="en-US" sz="2400" dirty="0" smtClean="0">
                <a:cs typeface="Times New Roman" panose="02020603050405020304" pitchFamily="18" charset="0"/>
              </a:rPr>
              <a:t>όπως οι </a:t>
            </a:r>
            <a:r>
              <a:rPr lang="el-GR" altLang="en-US" sz="2400" dirty="0" err="1" smtClean="0">
                <a:cs typeface="Times New Roman" panose="02020603050405020304" pitchFamily="18" charset="0"/>
              </a:rPr>
              <a:t>γεωσκώληκες</a:t>
            </a:r>
            <a:r>
              <a:rPr lang="el-GR" altLang="en-US" sz="2400" dirty="0" smtClean="0">
                <a:cs typeface="Times New Roman" panose="02020603050405020304" pitchFamily="18" charset="0"/>
              </a:rPr>
              <a:t> αλλά το κοίλωμά τους είναι γεμάτο από συνδετικό ιστό και ένα </a:t>
            </a:r>
            <a:r>
              <a:rPr lang="el-GR" altLang="en-US" sz="2400" b="1" dirty="0" smtClean="0">
                <a:cs typeface="Times New Roman" panose="02020603050405020304" pitchFamily="18" charset="0"/>
              </a:rPr>
              <a:t>σύστημα χώρων που ονομάζονται χάσματα</a:t>
            </a:r>
            <a:r>
              <a:rPr lang="el-GR" altLang="en-US" sz="2400" dirty="0" smtClean="0">
                <a:cs typeface="Times New Roman" panose="02020603050405020304" pitchFamily="18" charset="0"/>
              </a:rPr>
              <a:t>.</a:t>
            </a:r>
          </a:p>
          <a:p>
            <a:pPr marL="0" indent="0">
              <a:spcBef>
                <a:spcPts val="600"/>
              </a:spcBef>
            </a:pPr>
            <a:endParaRPr lang="el-GR" altLang="en-US" sz="2400" b="1"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Τίτλος 1"/>
          <p:cNvSpPr>
            <a:spLocks noGrp="1"/>
          </p:cNvSpPr>
          <p:nvPr>
            <p:ph type="title"/>
          </p:nvPr>
        </p:nvSpPr>
        <p:spPr/>
        <p:txBody>
          <a:bodyPr/>
          <a:lstStyle/>
          <a:p>
            <a:r>
              <a:rPr lang="el-GR" altLang="el-GR" dirty="0" smtClean="0"/>
              <a:t>Μορφολογία </a:t>
            </a:r>
            <a:r>
              <a:rPr lang="sk-SK" altLang="el-GR" dirty="0" smtClean="0"/>
              <a:t>Placobdella</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5666920E-0A5F-4E48-B43C-B2821082D167}" type="slidenum">
              <a:rPr lang="en-US" altLang="en-US" smtClean="0"/>
              <a:pPr>
                <a:defRPr/>
              </a:pPr>
              <a:t>65</a:t>
            </a:fld>
            <a:endParaRPr lang="en-US" altLang="en-US"/>
          </a:p>
        </p:txBody>
      </p:sp>
      <p:pic>
        <p:nvPicPr>
          <p:cNvPr id="10240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60575" y="1533525"/>
            <a:ext cx="5022850" cy="4100513"/>
          </a:xfrm>
        </p:spPr>
      </p:pic>
      <p:sp>
        <p:nvSpPr>
          <p:cNvPr id="7" name="TextBox 6"/>
          <p:cNvSpPr txBox="1"/>
          <p:nvPr/>
        </p:nvSpPr>
        <p:spPr>
          <a:xfrm>
            <a:off x="3182938" y="5634038"/>
            <a:ext cx="2778125" cy="461962"/>
          </a:xfrm>
          <a:prstGeom prst="rect">
            <a:avLst/>
          </a:prstGeom>
          <a:noFill/>
        </p:spPr>
        <p:txBody>
          <a:bodyPr wrap="none">
            <a:spAutoFit/>
          </a:bodyPr>
          <a:lstStyle/>
          <a:p>
            <a:pPr>
              <a:defRPr/>
            </a:pPr>
            <a:r>
              <a:rPr lang="el-GR" b="1" dirty="0">
                <a:latin typeface="+mj-lt"/>
              </a:rPr>
              <a:t>Ομοταξία </a:t>
            </a:r>
            <a:r>
              <a:rPr lang="el-GR" b="1" dirty="0" err="1">
                <a:latin typeface="+mj-lt"/>
              </a:rPr>
              <a:t>Βδελλίδια</a:t>
            </a:r>
            <a:endParaRPr lang="el-GR" b="1" dirty="0">
              <a:latin typeface="+mj-lt"/>
            </a:endParaRPr>
          </a:p>
        </p:txBody>
      </p:sp>
      <p:sp>
        <p:nvSpPr>
          <p:cNvPr id="8" name="TextBox 7"/>
          <p:cNvSpPr txBox="1"/>
          <p:nvPr/>
        </p:nvSpPr>
        <p:spPr>
          <a:xfrm>
            <a:off x="6748463" y="5356225"/>
            <a:ext cx="341760" cy="276999"/>
          </a:xfrm>
          <a:prstGeom prst="rect">
            <a:avLst/>
          </a:prstGeom>
          <a:noFill/>
        </p:spPr>
        <p:txBody>
          <a:bodyPr wrap="none">
            <a:spAutoFit/>
          </a:bodyPr>
          <a:lstStyle/>
          <a:p>
            <a:pPr>
              <a:defRPr/>
            </a:pPr>
            <a:r>
              <a:rPr lang="el-GR" sz="1200" b="1" dirty="0" smtClean="0">
                <a:latin typeface="+mj-lt"/>
              </a:rPr>
              <a:t>42</a:t>
            </a:r>
            <a:endParaRPr lang="en-US" sz="1200" b="1" dirty="0">
              <a:latin typeface="+mj-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Τίτλος 1"/>
          <p:cNvSpPr>
            <a:spLocks noGrp="1"/>
          </p:cNvSpPr>
          <p:nvPr>
            <p:ph type="title"/>
          </p:nvPr>
        </p:nvSpPr>
        <p:spPr/>
        <p:txBody>
          <a:bodyPr/>
          <a:lstStyle/>
          <a:p>
            <a:r>
              <a:rPr lang="el-GR" altLang="el-GR" dirty="0"/>
              <a:t>Ομοταξία </a:t>
            </a:r>
            <a:r>
              <a:rPr lang="el-GR" altLang="el-GR" dirty="0" err="1" smtClean="0"/>
              <a:t>Βδελλίδια</a:t>
            </a:r>
            <a:r>
              <a:rPr lang="en-US" altLang="el-GR" dirty="0" smtClean="0"/>
              <a:t> 4/4</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01924BDC-3363-4445-9A99-5AEAE1B0125F}" type="slidenum">
              <a:rPr lang="en-US" altLang="en-US" smtClean="0"/>
              <a:pPr>
                <a:defRPr/>
              </a:pPr>
              <a:t>66</a:t>
            </a:fld>
            <a:endParaRPr lang="en-US" altLang="en-US"/>
          </a:p>
        </p:txBody>
      </p:sp>
      <p:sp>
        <p:nvSpPr>
          <p:cNvPr id="104453" name="Content Placeholder 1"/>
          <p:cNvSpPr>
            <a:spLocks noGrp="1"/>
          </p:cNvSpPr>
          <p:nvPr>
            <p:ph idx="1"/>
          </p:nvPr>
        </p:nvSpPr>
        <p:spPr>
          <a:xfrm>
            <a:off x="548097" y="1673225"/>
            <a:ext cx="8047806" cy="4351338"/>
          </a:xfrm>
        </p:spPr>
        <p:txBody>
          <a:bodyPr/>
          <a:lstStyle/>
          <a:p>
            <a:pPr eaLnBrk="1" hangingPunct="1">
              <a:lnSpc>
                <a:spcPct val="100000"/>
              </a:lnSpc>
              <a:spcBef>
                <a:spcPts val="1200"/>
              </a:spcBef>
            </a:pPr>
            <a:r>
              <a:rPr lang="el-GR" altLang="en-US" sz="2400" dirty="0" smtClean="0">
                <a:cs typeface="Times New Roman" panose="02020603050405020304" pitchFamily="18" charset="0"/>
              </a:rPr>
              <a:t>Οι </a:t>
            </a:r>
            <a:r>
              <a:rPr lang="el-GR" altLang="en-US" sz="2400" b="1" dirty="0" smtClean="0">
                <a:cs typeface="Times New Roman" panose="02020603050405020304" pitchFamily="18" charset="0"/>
              </a:rPr>
              <a:t>περισσότερες βδέλλες τρέφονται με υγρά</a:t>
            </a:r>
            <a:r>
              <a:rPr lang="el-GR" altLang="en-US" sz="2400" dirty="0" smtClean="0">
                <a:cs typeface="Times New Roman" panose="02020603050405020304" pitchFamily="18" charset="0"/>
              </a:rPr>
              <a:t>. Προτιμούν τα υγρά ιστών και το αίμα και έχουν αναπτυγμένο το νευρικό τους σύστημα για να αντιλαμβάνονται την παρουσία λείας ή ξενιστή.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Τίτλος 1"/>
          <p:cNvSpPr>
            <a:spLocks noGrp="1"/>
          </p:cNvSpPr>
          <p:nvPr>
            <p:ph type="title"/>
          </p:nvPr>
        </p:nvSpPr>
        <p:spPr/>
        <p:txBody>
          <a:bodyPr/>
          <a:lstStyle/>
          <a:p>
            <a:r>
              <a:rPr lang="sk-SK" altLang="el-GR" i="1" dirty="0" smtClean="0"/>
              <a:t>Hirudo medicinalis</a:t>
            </a:r>
            <a:endParaRPr lang="en-US" altLang="el-GR" i="1" dirty="0" smtClean="0"/>
          </a:p>
        </p:txBody>
      </p:sp>
      <p:pic>
        <p:nvPicPr>
          <p:cNvPr id="105475"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850" y="1881188"/>
            <a:ext cx="3071813" cy="4130675"/>
          </a:xfrm>
        </p:spPr>
      </p:pic>
      <p:pic>
        <p:nvPicPr>
          <p:cNvPr id="105476"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395663" y="1943100"/>
            <a:ext cx="5245100" cy="4130675"/>
          </a:xfrm>
        </p:spPr>
      </p:pic>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1F23CA83-FD1B-4BAF-8F5F-0CECD9F732F7}" type="slidenum">
              <a:rPr lang="en-US" altLang="en-US" smtClean="0"/>
              <a:pPr>
                <a:defRPr/>
              </a:pPr>
              <a:t>67</a:t>
            </a:fld>
            <a:endParaRPr lang="en-US" altLang="en-US"/>
          </a:p>
        </p:txBody>
      </p:sp>
      <p:sp>
        <p:nvSpPr>
          <p:cNvPr id="11" name="TextBox 10"/>
          <p:cNvSpPr txBox="1"/>
          <p:nvPr/>
        </p:nvSpPr>
        <p:spPr>
          <a:xfrm>
            <a:off x="827088" y="1355725"/>
            <a:ext cx="2778125" cy="460375"/>
          </a:xfrm>
          <a:prstGeom prst="rect">
            <a:avLst/>
          </a:prstGeom>
          <a:noFill/>
        </p:spPr>
        <p:txBody>
          <a:bodyPr wrap="none">
            <a:spAutoFit/>
          </a:bodyPr>
          <a:lstStyle/>
          <a:p>
            <a:pPr>
              <a:defRPr/>
            </a:pPr>
            <a:r>
              <a:rPr lang="el-GR" b="1" dirty="0">
                <a:latin typeface="+mj-lt"/>
              </a:rPr>
              <a:t>Ομοταξία </a:t>
            </a:r>
            <a:r>
              <a:rPr lang="el-GR" b="1" dirty="0" err="1">
                <a:latin typeface="+mj-lt"/>
              </a:rPr>
              <a:t>Βδελλίδια</a:t>
            </a:r>
            <a:endParaRPr lang="el-GR" b="1" dirty="0">
              <a:latin typeface="+mj-lt"/>
            </a:endParaRPr>
          </a:p>
        </p:txBody>
      </p:sp>
      <p:sp>
        <p:nvSpPr>
          <p:cNvPr id="8" name="TextBox 7"/>
          <p:cNvSpPr txBox="1"/>
          <p:nvPr/>
        </p:nvSpPr>
        <p:spPr>
          <a:xfrm>
            <a:off x="2908300" y="5549900"/>
            <a:ext cx="341760" cy="276999"/>
          </a:xfrm>
          <a:prstGeom prst="rect">
            <a:avLst/>
          </a:prstGeom>
          <a:noFill/>
        </p:spPr>
        <p:txBody>
          <a:bodyPr wrap="none">
            <a:spAutoFit/>
          </a:bodyPr>
          <a:lstStyle/>
          <a:p>
            <a:pPr>
              <a:defRPr/>
            </a:pPr>
            <a:r>
              <a:rPr lang="el-GR" sz="1200" b="1" dirty="0" smtClean="0">
                <a:solidFill>
                  <a:schemeClr val="bg1"/>
                </a:solidFill>
                <a:latin typeface="+mj-lt"/>
              </a:rPr>
              <a:t>43</a:t>
            </a:r>
            <a:endParaRPr lang="en-US" sz="1200" b="1" dirty="0">
              <a:solidFill>
                <a:schemeClr val="bg1"/>
              </a:solidFill>
              <a:latin typeface="+mj-lt"/>
            </a:endParaRPr>
          </a:p>
        </p:txBody>
      </p:sp>
      <p:sp>
        <p:nvSpPr>
          <p:cNvPr id="9" name="TextBox 8"/>
          <p:cNvSpPr txBox="1"/>
          <p:nvPr/>
        </p:nvSpPr>
        <p:spPr>
          <a:xfrm>
            <a:off x="8193054" y="5595938"/>
            <a:ext cx="341760" cy="276999"/>
          </a:xfrm>
          <a:prstGeom prst="rect">
            <a:avLst/>
          </a:prstGeom>
          <a:noFill/>
        </p:spPr>
        <p:txBody>
          <a:bodyPr wrap="none">
            <a:spAutoFit/>
          </a:bodyPr>
          <a:lstStyle/>
          <a:p>
            <a:pPr>
              <a:defRPr/>
            </a:pPr>
            <a:r>
              <a:rPr lang="el-GR" sz="1200" b="1" dirty="0" smtClean="0">
                <a:latin typeface="+mj-lt"/>
              </a:rPr>
              <a:t>44</a:t>
            </a:r>
            <a:endParaRPr lang="en-US" sz="1200" b="1"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Τίτλος 1"/>
          <p:cNvSpPr>
            <a:spLocks noGrp="1"/>
          </p:cNvSpPr>
          <p:nvPr>
            <p:ph type="title"/>
          </p:nvPr>
        </p:nvSpPr>
        <p:spPr/>
        <p:txBody>
          <a:bodyPr/>
          <a:lstStyle/>
          <a:p>
            <a:r>
              <a:rPr lang="el-GR" altLang="el-GR" dirty="0" smtClean="0"/>
              <a:t>Φύλο: </a:t>
            </a:r>
            <a:r>
              <a:rPr lang="el-GR" altLang="el-GR" dirty="0" err="1" smtClean="0"/>
              <a:t>Δακτυλιοσκώληκες</a:t>
            </a:r>
            <a:r>
              <a:rPr lang="en-US" altLang="el-GR" dirty="0" smtClean="0"/>
              <a:t> </a:t>
            </a:r>
            <a:r>
              <a:rPr lang="el-GR" altLang="el-GR" dirty="0"/>
              <a:t>(</a:t>
            </a:r>
            <a:r>
              <a:rPr lang="en-US" altLang="el-GR" dirty="0"/>
              <a:t>Annelida) </a:t>
            </a:r>
            <a:r>
              <a:rPr lang="en-US" altLang="el-GR" dirty="0" smtClean="0"/>
              <a:t>6/6</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FC5B324F-6D96-4F20-A1E3-FE9A84361C95}" type="slidenum">
              <a:rPr lang="en-US" altLang="en-US" smtClean="0"/>
              <a:pPr>
                <a:defRPr/>
              </a:pPr>
              <a:t>68</a:t>
            </a:fld>
            <a:endParaRPr lang="en-US" altLang="en-US"/>
          </a:p>
        </p:txBody>
      </p:sp>
      <p:pic>
        <p:nvPicPr>
          <p:cNvPr id="10752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39925" y="1815727"/>
            <a:ext cx="7024563" cy="4361236"/>
          </a:xfrm>
        </p:spPr>
      </p:pic>
      <p:sp>
        <p:nvSpPr>
          <p:cNvPr id="8" name="TextBox 7"/>
          <p:cNvSpPr txBox="1"/>
          <p:nvPr/>
        </p:nvSpPr>
        <p:spPr>
          <a:xfrm>
            <a:off x="52388" y="1885950"/>
            <a:ext cx="1939925" cy="3846513"/>
          </a:xfrm>
          <a:prstGeom prst="rect">
            <a:avLst/>
          </a:prstGeom>
          <a:noFill/>
        </p:spPr>
        <p:txBody>
          <a:bodyPr>
            <a:spAutoFit/>
          </a:bodyPr>
          <a:lstStyle/>
          <a:p>
            <a:pPr algn="ctr" eaLnBrk="1" hangingPunct="1">
              <a:defRPr/>
            </a:pPr>
            <a:r>
              <a:rPr lang="el-GR" altLang="en-US" sz="2000" b="1" dirty="0">
                <a:latin typeface="+mj-lt"/>
                <a:cs typeface="Times New Roman" panose="02020603050405020304" pitchFamily="18" charset="0"/>
              </a:rPr>
              <a:t>Τι έπεται...</a:t>
            </a:r>
          </a:p>
          <a:p>
            <a:pPr eaLnBrk="1" hangingPunct="1">
              <a:defRPr/>
            </a:pPr>
            <a:r>
              <a:rPr lang="el-GR" altLang="en-US" sz="2000" dirty="0">
                <a:latin typeface="+mj-lt"/>
                <a:cs typeface="Times New Roman" panose="02020603050405020304" pitchFamily="18" charset="0"/>
              </a:rPr>
              <a:t>Ας δούμε </a:t>
            </a:r>
            <a:r>
              <a:rPr lang="el-GR" altLang="en-US" sz="2000" dirty="0" err="1">
                <a:latin typeface="+mj-lt"/>
                <a:cs typeface="Times New Roman" panose="02020603050405020304" pitchFamily="18" charset="0"/>
              </a:rPr>
              <a:t>ποιά</a:t>
            </a:r>
            <a:r>
              <a:rPr lang="el-GR" altLang="en-US" sz="2000" dirty="0">
                <a:latin typeface="+mj-lt"/>
                <a:cs typeface="Times New Roman" panose="02020603050405020304" pitchFamily="18" charset="0"/>
              </a:rPr>
              <a:t> φύλα </a:t>
            </a:r>
            <a:r>
              <a:rPr lang="el-GR" altLang="en-US" sz="2000" b="1" dirty="0">
                <a:latin typeface="+mj-lt"/>
                <a:cs typeface="Times New Roman" panose="02020603050405020304" pitchFamily="18" charset="0"/>
              </a:rPr>
              <a:t>έχουμε περιγράψει (μαύρο περίγραμμα) </a:t>
            </a:r>
            <a:r>
              <a:rPr lang="el-GR" altLang="en-US" sz="2000" dirty="0">
                <a:latin typeface="+mj-lt"/>
                <a:cs typeface="Times New Roman" panose="02020603050405020304" pitchFamily="18" charset="0"/>
              </a:rPr>
              <a:t>και </a:t>
            </a:r>
            <a:r>
              <a:rPr lang="el-GR" altLang="en-US" sz="2000" dirty="0" err="1">
                <a:latin typeface="+mj-lt"/>
                <a:cs typeface="Times New Roman" panose="02020603050405020304" pitchFamily="18" charset="0"/>
              </a:rPr>
              <a:t>ποιά</a:t>
            </a:r>
            <a:r>
              <a:rPr lang="el-GR" altLang="en-US" sz="2000" dirty="0">
                <a:latin typeface="+mj-lt"/>
                <a:cs typeface="Times New Roman" panose="02020603050405020304" pitchFamily="18" charset="0"/>
              </a:rPr>
              <a:t> φύλα </a:t>
            </a:r>
            <a:r>
              <a:rPr lang="el-GR" altLang="en-US" sz="2000" b="1" dirty="0">
                <a:latin typeface="+mj-lt"/>
                <a:cs typeface="Times New Roman" panose="02020603050405020304" pitchFamily="18" charset="0"/>
              </a:rPr>
              <a:t>απομένει (κόκκινο περίγραμμα) να </a:t>
            </a:r>
            <a:r>
              <a:rPr lang="el-GR" altLang="en-US" sz="2000" b="1" dirty="0" err="1">
                <a:latin typeface="+mj-lt"/>
                <a:cs typeface="Times New Roman" panose="02020603050405020304" pitchFamily="18" charset="0"/>
              </a:rPr>
              <a:t>περιγραφούν</a:t>
            </a:r>
            <a:r>
              <a:rPr lang="el-GR" altLang="en-US" sz="2000" b="1" dirty="0">
                <a:latin typeface="+mj-lt"/>
                <a:cs typeface="Times New Roman" panose="02020603050405020304" pitchFamily="18" charset="0"/>
              </a:rPr>
              <a:t> </a:t>
            </a:r>
            <a:r>
              <a:rPr lang="el-GR" altLang="en-US" sz="2000" dirty="0">
                <a:latin typeface="+mj-lt"/>
                <a:cs typeface="Times New Roman" panose="02020603050405020304" pitchFamily="18" charset="0"/>
              </a:rPr>
              <a:t>στη συνέχεια</a:t>
            </a:r>
            <a:r>
              <a:rPr lang="el-GR" altLang="en-US" dirty="0">
                <a:solidFill>
                  <a:srgbClr val="FFFFFF"/>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8477698" y="5884863"/>
            <a:ext cx="341760" cy="276999"/>
          </a:xfrm>
          <a:prstGeom prst="rect">
            <a:avLst/>
          </a:prstGeom>
          <a:noFill/>
        </p:spPr>
        <p:txBody>
          <a:bodyPr wrap="none">
            <a:spAutoFit/>
          </a:bodyPr>
          <a:lstStyle/>
          <a:p>
            <a:pPr>
              <a:defRPr/>
            </a:pPr>
            <a:r>
              <a:rPr lang="el-GR" sz="1200" b="1" dirty="0" smtClean="0">
                <a:latin typeface="+mj-lt"/>
              </a:rPr>
              <a:t>45</a:t>
            </a:r>
            <a:endParaRPr lang="en-US" sz="1200" b="1" dirty="0">
              <a:latin typeface="+mj-l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08547"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64A719F3-E856-40BE-92DC-719FDAAC4FFC}" type="slidenum">
              <a:rPr lang="el-GR" smtClean="0"/>
              <a:pPr>
                <a:defRPr/>
              </a:pPr>
              <a:t>69</a:t>
            </a:fld>
            <a:endParaRPr lang="el-GR"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r>
              <a:rPr lang="el-GR" altLang="el-GR" dirty="0" smtClean="0"/>
              <a:t>Φύλο: </a:t>
            </a:r>
            <a:r>
              <a:rPr lang="el-GR" altLang="el-GR" dirty="0" err="1" smtClean="0"/>
              <a:t>Σιπούνκουλα</a:t>
            </a:r>
            <a:r>
              <a:rPr lang="en-US" altLang="el-GR" dirty="0" smtClean="0"/>
              <a:t> 3/7</a:t>
            </a:r>
          </a:p>
        </p:txBody>
      </p:sp>
      <p:sp>
        <p:nvSpPr>
          <p:cNvPr id="15363"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lnSpc>
                <a:spcPct val="100000"/>
              </a:lnSpc>
              <a:spcBef>
                <a:spcPts val="600"/>
              </a:spcBef>
            </a:pPr>
            <a:r>
              <a:rPr lang="el-GR" altLang="en-US" sz="2400" b="1" dirty="0" smtClean="0">
                <a:cs typeface="Times New Roman" panose="02020603050405020304" pitchFamily="18" charset="0"/>
              </a:rPr>
              <a:t>Δεν εμφανίζουν </a:t>
            </a:r>
            <a:r>
              <a:rPr lang="el-GR" altLang="en-US" sz="2400" b="1" dirty="0" err="1" smtClean="0">
                <a:cs typeface="Times New Roman" panose="02020603050405020304" pitchFamily="18" charset="0"/>
              </a:rPr>
              <a:t>μεταμέρεια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a:t>
            </a:r>
            <a:r>
              <a:rPr lang="el-GR" altLang="en-US" sz="2400" dirty="0" err="1" smtClean="0">
                <a:cs typeface="Times New Roman" panose="02020603050405020304" pitchFamily="18" charset="0"/>
              </a:rPr>
              <a:t>σμήριγγες</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Χαρακτηριστική είναι η παρουσία </a:t>
            </a:r>
            <a:r>
              <a:rPr lang="el-GR" altLang="en-US" sz="2400" b="1" dirty="0" err="1" smtClean="0">
                <a:cs typeface="Times New Roman" panose="02020603050405020304" pitchFamily="18" charset="0"/>
              </a:rPr>
              <a:t>εσώστροφης</a:t>
            </a:r>
            <a:r>
              <a:rPr lang="el-GR" altLang="en-US" sz="2400" b="1" dirty="0" smtClean="0">
                <a:cs typeface="Times New Roman" panose="02020603050405020304" pitchFamily="18" charset="0"/>
              </a:rPr>
              <a:t> προβοσκίδας </a:t>
            </a:r>
            <a:r>
              <a:rPr lang="el-GR" altLang="en-US" sz="2400" dirty="0" smtClean="0">
                <a:cs typeface="Times New Roman" panose="02020603050405020304" pitchFamily="18" charset="0"/>
              </a:rPr>
              <a:t>που εισέρχεται και εξέρχεται στο πρόσθιο άκρο του σώματος.</a:t>
            </a:r>
          </a:p>
          <a:p>
            <a:pPr eaLnBrk="1" hangingPunct="1">
              <a:lnSpc>
                <a:spcPct val="100000"/>
              </a:lnSpc>
              <a:spcBef>
                <a:spcPts val="600"/>
              </a:spcBef>
            </a:pPr>
            <a:r>
              <a:rPr lang="el-GR" altLang="en-US" sz="2400" dirty="0" smtClean="0">
                <a:cs typeface="Times New Roman" panose="02020603050405020304" pitchFamily="18" charset="0"/>
              </a:rPr>
              <a:t>Φέρουν επιδερμίδα χωρίς βλεφαρίδες και το κοίλωμά τους διατρέχεται από μύες που το κάνουν να λειτουργεί ως </a:t>
            </a:r>
            <a:r>
              <a:rPr lang="el-GR" altLang="en-US" sz="2400" b="1" dirty="0" smtClean="0">
                <a:cs typeface="Times New Roman" panose="02020603050405020304" pitchFamily="18" charset="0"/>
              </a:rPr>
              <a:t>υδροστατικός σκελετός. </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στόμα</a:t>
            </a:r>
            <a:r>
              <a:rPr lang="el-GR" altLang="en-US" sz="2400" dirty="0" smtClean="0">
                <a:cs typeface="Times New Roman" panose="02020603050405020304" pitchFamily="18" charset="0"/>
              </a:rPr>
              <a:t> τους βρίσκεται στην άκρη της προβοσκίδας και </a:t>
            </a:r>
            <a:r>
              <a:rPr lang="el-GR" altLang="en-US" sz="2400" b="1" dirty="0" smtClean="0">
                <a:cs typeface="Times New Roman" panose="02020603050405020304" pitchFamily="18" charset="0"/>
              </a:rPr>
              <a:t>φέρει</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στεφάνη βλεφαριδοφόρων κεραιών</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Ο </a:t>
            </a:r>
            <a:r>
              <a:rPr lang="el-GR" altLang="en-US" sz="2400" b="1" dirty="0" smtClean="0">
                <a:cs typeface="Times New Roman" panose="02020603050405020304" pitchFamily="18" charset="0"/>
              </a:rPr>
              <a:t>πεπτικός τους σωλήνας είναι αναδιπλωμένος,</a:t>
            </a:r>
            <a:r>
              <a:rPr lang="el-GR" altLang="en-US" sz="2400" dirty="0" smtClean="0">
                <a:cs typeface="Times New Roman" panose="02020603050405020304" pitchFamily="18" charset="0"/>
              </a:rPr>
              <a:t> η έδρα βρίσκεται κοντά στο στόμα και είναι εμφανής όταν αποσύρεται η προβοσκίδα.</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2F49F34A-7735-4421-A09C-E1DF7152B612}" type="slidenum">
              <a:rPr lang="en-US" altLang="en-US" smtClean="0"/>
              <a:pPr>
                <a:defRPr/>
              </a:pPr>
              <a:t>7</a:t>
            </a:fld>
            <a:endParaRPr lang="en-US"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10595"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821D613D-5AE9-4DE2-82F0-D8FA94D40AB4}" type="slidenum">
              <a:rPr lang="el-GR" smtClean="0"/>
              <a:pPr>
                <a:defRPr/>
              </a:pPr>
              <a:t>70</a:t>
            </a:fld>
            <a:endParaRPr lang="el-GR" dirty="0"/>
          </a:p>
        </p:txBody>
      </p:sp>
      <p:pic>
        <p:nvPicPr>
          <p:cNvPr id="110598"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11619"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2679779B-FB1A-47CA-8ED7-356B2A32E240}" type="slidenum">
              <a:rPr lang="el-GR" smtClean="0"/>
              <a:pPr>
                <a:defRPr/>
              </a:pPr>
              <a:t>71</a:t>
            </a:fld>
            <a:endParaRPr lang="el-G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72</a:t>
            </a:fld>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1</a:t>
            </a:r>
            <a:r>
              <a:rPr lang="en-US" altLang="en-US" sz="2000" dirty="0" smtClean="0"/>
              <a:t>4</a:t>
            </a:r>
            <a:r>
              <a:rPr lang="el-GR" altLang="en-US" sz="2000" dirty="0" smtClean="0"/>
              <a:t>. </a:t>
            </a:r>
            <a:r>
              <a:rPr lang="el-GR" altLang="en-US" sz="2000" dirty="0" err="1" smtClean="0"/>
              <a:t>Δακτυλιοσκώληκες</a:t>
            </a:r>
            <a:r>
              <a:rPr lang="el-GR" altLang="en-US" sz="2000" dirty="0" smtClean="0"/>
              <a:t> και Συγγενή </a:t>
            </a:r>
            <a:r>
              <a:rPr lang="el-GR" altLang="en-US" sz="2000" dirty="0" err="1" smtClean="0"/>
              <a:t>Τάξα</a:t>
            </a:r>
            <a:r>
              <a:rPr lang="el-GR" altLang="en-US" sz="2000" dirty="0" smtClean="0"/>
              <a:t>».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73</a:t>
            </a:fld>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B4AC124-1D3B-4BA9-831F-35B6CDCD4A06}" type="slidenum">
              <a:rPr lang="el-GR" smtClean="0"/>
              <a:pPr>
                <a:defRPr/>
              </a:pPr>
              <a:t>74</a:t>
            </a:fld>
            <a:endParaRPr lang="el-GR" dirty="0"/>
          </a:p>
        </p:txBody>
      </p:sp>
      <p:sp>
        <p:nvSpPr>
          <p:cNvPr id="114693"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4694"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15715"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EAFD6286-705E-4BCB-BB66-AA5DA38585DC}" type="slidenum">
              <a:rPr lang="el-GR" smtClean="0"/>
              <a:pPr>
                <a:defRPr/>
              </a:pPr>
              <a:t>75</a:t>
            </a:fld>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None/>
            </a:pPr>
            <a:r>
              <a:rPr lang="el-GR" altLang="en-US" sz="1600" b="1" dirty="0"/>
              <a:t>Εικόνα 1.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a:t>
            </a:r>
            <a:r>
              <a:rPr lang="el-GR" altLang="en-US" sz="1600" dirty="0"/>
              <a:t>. </a:t>
            </a:r>
            <a:r>
              <a:rPr lang="en-US" altLang="en-US" sz="1600" dirty="0"/>
              <a:t>University of California Museum of Paleontology. </a:t>
            </a:r>
            <a:r>
              <a:rPr lang="el-GR" altLang="en-US" sz="1600" dirty="0"/>
              <a:t>Σύνδεσμος: </a:t>
            </a:r>
            <a:r>
              <a:rPr lang="en-US" altLang="en-US" sz="1600" dirty="0"/>
              <a:t>http://www.ucmp.berkeley.edu/sipuncula/sipuncula.html. </a:t>
            </a:r>
            <a:r>
              <a:rPr lang="el-GR" altLang="en-US" sz="1600" dirty="0"/>
              <a:t>Πηγή: </a:t>
            </a:r>
            <a:r>
              <a:rPr lang="en-US" altLang="en-US" sz="1600" dirty="0"/>
              <a:t>http://www.ucmp.berkeley.edu/.</a:t>
            </a:r>
          </a:p>
          <a:p>
            <a:pPr marL="0" indent="0">
              <a:buNone/>
            </a:pPr>
            <a:r>
              <a:rPr lang="el-GR" altLang="en-US" sz="1600" b="1" dirty="0" smtClean="0"/>
              <a:t>Εικόνα </a:t>
            </a:r>
            <a:r>
              <a:rPr lang="el-GR" altLang="en-US" sz="1600" b="1" dirty="0"/>
              <a:t>4. </a:t>
            </a:r>
            <a:r>
              <a:rPr lang="en-US" altLang="en-US" sz="1600" dirty="0" err="1"/>
              <a:t>Golfingia</a:t>
            </a:r>
            <a:r>
              <a:rPr lang="en-US" altLang="en-US" sz="1600" dirty="0"/>
              <a:t> (</a:t>
            </a:r>
            <a:r>
              <a:rPr lang="en-US" altLang="en-US" sz="1600" dirty="0" err="1"/>
              <a:t>Sipuncula</a:t>
            </a:r>
            <a:r>
              <a:rPr lang="en-US" altLang="en-US" sz="1600" dirty="0"/>
              <a:t>).  Creative Commons License	This work is licensed under a Creative Commons Attribution-Noncommercial-Share Alike 3.0 License. http://www.marinespecies.org/aphia.php?p=image&amp;id=38772.</a:t>
            </a:r>
          </a:p>
          <a:p>
            <a:pPr marL="0" indent="0">
              <a:buNone/>
            </a:pPr>
            <a:r>
              <a:rPr lang="el-GR" altLang="en-US" sz="1600" b="1" dirty="0" smtClean="0"/>
              <a:t>Εικόνα </a:t>
            </a:r>
            <a:r>
              <a:rPr lang="el-GR" altLang="en-US" sz="1600" b="1" dirty="0"/>
              <a:t>5</a:t>
            </a:r>
            <a:r>
              <a:rPr lang="el-GR" altLang="en-US" sz="1600" dirty="0"/>
              <a:t>. </a:t>
            </a:r>
            <a:r>
              <a:rPr lang="en-US" altLang="en-US" sz="1600" dirty="0"/>
              <a:t>Photo of an adult </a:t>
            </a:r>
            <a:r>
              <a:rPr lang="en-US" altLang="en-US" sz="1600" dirty="0" err="1"/>
              <a:t>sipunculan</a:t>
            </a:r>
            <a:r>
              <a:rPr lang="en-US" altLang="en-US" sz="1600" dirty="0"/>
              <a:t>, </a:t>
            </a:r>
            <a:r>
              <a:rPr lang="en-US" altLang="en-US" sz="1600" dirty="0" err="1"/>
              <a:t>Themiste</a:t>
            </a:r>
            <a:r>
              <a:rPr lang="en-US" altLang="en-US" sz="1600" dirty="0"/>
              <a:t> </a:t>
            </a:r>
            <a:r>
              <a:rPr lang="en-US" altLang="en-US" sz="1600" dirty="0" err="1"/>
              <a:t>lageniformis</a:t>
            </a:r>
            <a:r>
              <a:rPr lang="en-US" altLang="en-US" sz="1600" dirty="0"/>
              <a:t>. © Copyright 2015 Smithsonian Institution. http://www.sms.si.edu/Mary_E_Rice.cfm. Smithsonian Marine Station at Fort Pierce.</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76</a:t>
            </a:fld>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2/9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7</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9</a:t>
            </a:r>
            <a:r>
              <a:rPr lang="el-GR" altLang="en-US" sz="1600" dirty="0"/>
              <a:t>. </a:t>
            </a:r>
            <a:r>
              <a:rPr lang="en-US" altLang="en-US" sz="1600" dirty="0"/>
              <a:t>Copyrighted.</a:t>
            </a:r>
          </a:p>
          <a:p>
            <a:pPr marL="0" indent="0">
              <a:buNone/>
            </a:pPr>
            <a:r>
              <a:rPr lang="el-GR" altLang="en-US" sz="1600" b="1" dirty="0" smtClean="0"/>
              <a:t>Εικόνα </a:t>
            </a:r>
            <a:r>
              <a:rPr lang="el-GR" altLang="en-US" sz="1600" b="1" dirty="0"/>
              <a:t>10. </a:t>
            </a:r>
            <a:r>
              <a:rPr lang="en-US" altLang="en-US" sz="1600" dirty="0" err="1"/>
              <a:t>Urechis</a:t>
            </a:r>
            <a:r>
              <a:rPr lang="en-US" altLang="en-US" sz="1600" dirty="0"/>
              <a:t> </a:t>
            </a:r>
            <a:r>
              <a:rPr lang="en-US" altLang="en-US" sz="1600" dirty="0" err="1"/>
              <a:t>caupo</a:t>
            </a:r>
            <a:r>
              <a:rPr lang="en-US" altLang="en-US" sz="1600" dirty="0"/>
              <a:t>. </a:t>
            </a:r>
            <a:r>
              <a:rPr lang="en-US" altLang="en-US" sz="1600" dirty="0" err="1"/>
              <a:t>Innholdet</a:t>
            </a:r>
            <a:r>
              <a:rPr lang="en-US" altLang="en-US" sz="1600" dirty="0"/>
              <a:t> </a:t>
            </a:r>
            <a:r>
              <a:rPr lang="en-US" altLang="en-US" sz="1600" dirty="0" err="1"/>
              <a:t>er</a:t>
            </a:r>
            <a:r>
              <a:rPr lang="en-US" altLang="en-US" sz="1600" dirty="0"/>
              <a:t> </a:t>
            </a:r>
            <a:r>
              <a:rPr lang="en-US" altLang="en-US" sz="1600" dirty="0" err="1"/>
              <a:t>tilgjengelig</a:t>
            </a:r>
            <a:r>
              <a:rPr lang="en-US" altLang="en-US" sz="1600" dirty="0"/>
              <a:t> under Creative Commons-</a:t>
            </a:r>
            <a:r>
              <a:rPr lang="en-US" altLang="en-US" sz="1600" dirty="0" err="1"/>
              <a:t>lisensen</a:t>
            </a:r>
            <a:r>
              <a:rPr lang="en-US" altLang="en-US" sz="1600" dirty="0"/>
              <a:t> </a:t>
            </a:r>
            <a:r>
              <a:rPr lang="en-US" altLang="en-US" sz="1600" dirty="0" err="1"/>
              <a:t>Navngivelse</a:t>
            </a:r>
            <a:r>
              <a:rPr lang="en-US" altLang="en-US" sz="1600" dirty="0"/>
              <a:t>-Del </a:t>
            </a:r>
            <a:r>
              <a:rPr lang="en-US" altLang="en-US" sz="1600" dirty="0" err="1"/>
              <a:t>på</a:t>
            </a:r>
            <a:r>
              <a:rPr lang="en-US" altLang="en-US" sz="1600" dirty="0"/>
              <a:t> </a:t>
            </a:r>
            <a:r>
              <a:rPr lang="en-US" altLang="en-US" sz="1600" dirty="0" err="1"/>
              <a:t>samme</a:t>
            </a:r>
            <a:r>
              <a:rPr lang="en-US" altLang="en-US" sz="1600" dirty="0"/>
              <a:t> </a:t>
            </a:r>
            <a:r>
              <a:rPr lang="en-US" altLang="en-US" sz="1600" dirty="0" err="1"/>
              <a:t>vilkår</a:t>
            </a:r>
            <a:r>
              <a:rPr lang="en-US" altLang="en-US" sz="1600" dirty="0"/>
              <a:t>, men </a:t>
            </a:r>
            <a:r>
              <a:rPr lang="en-US" altLang="en-US" sz="1600" dirty="0" err="1"/>
              <a:t>ytterligere</a:t>
            </a:r>
            <a:r>
              <a:rPr lang="en-US" altLang="en-US" sz="1600" dirty="0"/>
              <a:t> </a:t>
            </a:r>
            <a:r>
              <a:rPr lang="en-US" altLang="en-US" sz="1600" dirty="0" err="1"/>
              <a:t>betingelser</a:t>
            </a:r>
            <a:r>
              <a:rPr lang="en-US" altLang="en-US" sz="1600" dirty="0"/>
              <a:t> </a:t>
            </a:r>
            <a:r>
              <a:rPr lang="en-US" altLang="en-US" sz="1600" dirty="0" err="1"/>
              <a:t>kan</a:t>
            </a:r>
            <a:r>
              <a:rPr lang="en-US" altLang="en-US" sz="1600" dirty="0"/>
              <a:t> </a:t>
            </a:r>
            <a:r>
              <a:rPr lang="en-US" altLang="en-US" sz="1600" dirty="0" err="1"/>
              <a:t>gjelde</a:t>
            </a:r>
            <a:r>
              <a:rPr lang="en-US" altLang="en-US" sz="1600" dirty="0"/>
              <a:t>. Se </a:t>
            </a:r>
            <a:r>
              <a:rPr lang="en-US" altLang="en-US" sz="1600" dirty="0" err="1"/>
              <a:t>bruksvilkårene</a:t>
            </a:r>
            <a:r>
              <a:rPr lang="en-US" altLang="en-US" sz="1600" dirty="0"/>
              <a:t> for </a:t>
            </a:r>
            <a:r>
              <a:rPr lang="en-US" altLang="en-US" sz="1600" dirty="0" err="1"/>
              <a:t>detaljer</a:t>
            </a:r>
            <a:r>
              <a:rPr lang="en-US" altLang="en-US" sz="1600" dirty="0"/>
              <a:t>.  </a:t>
            </a:r>
            <a:r>
              <a:rPr lang="el-GR" altLang="en-US" sz="1600" dirty="0"/>
              <a:t>Σύνδεσμος: </a:t>
            </a:r>
            <a:r>
              <a:rPr lang="en-US" altLang="en-US" sz="1600" dirty="0"/>
              <a:t>http://no.wikipedia.org/wiki/Echiurider. </a:t>
            </a:r>
            <a:r>
              <a:rPr lang="el-GR" altLang="en-US" sz="1600" dirty="0"/>
              <a:t>Πηγή: </a:t>
            </a:r>
            <a:r>
              <a:rPr lang="en-US" altLang="en-US" sz="1600" dirty="0"/>
              <a:t>http://no.wikipedia.org.</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77</a:t>
            </a:fld>
            <a:endParaRPr lang="el-GR" dirty="0"/>
          </a:p>
        </p:txBody>
      </p:sp>
    </p:spTree>
    <p:extLst>
      <p:ext uri="{BB962C8B-B14F-4D97-AF65-F5344CB8AC3E}">
        <p14:creationId xmlns:p14="http://schemas.microsoft.com/office/powerpoint/2010/main" val="2206632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3/9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11. </a:t>
            </a:r>
            <a:r>
              <a:rPr lang="en-US" altLang="en-US" sz="1600" dirty="0" err="1"/>
              <a:t>Ochetostoma</a:t>
            </a:r>
            <a:r>
              <a:rPr lang="en-US" altLang="en-US" sz="1600" dirty="0"/>
              <a:t> </a:t>
            </a:r>
            <a:r>
              <a:rPr lang="en-US" altLang="en-US" sz="1600" dirty="0" err="1"/>
              <a:t>baronii</a:t>
            </a:r>
            <a:r>
              <a:rPr lang="en-US" altLang="en-US" sz="1600" dirty="0"/>
              <a:t>.  © Peter </a:t>
            </a:r>
            <a:r>
              <a:rPr lang="en-US" altLang="en-US" sz="1600" dirty="0" err="1"/>
              <a:t>Wirtz</a:t>
            </a:r>
            <a:r>
              <a:rPr lang="en-US" altLang="en-US" sz="1600" dirty="0"/>
              <a:t>. Tree of Life design and icons copyright © 1995-2004 Tree of Life Project. All rights reserved. http://tolweb.org/images/Annelida/2486. http://tolweb.org</a:t>
            </a:r>
          </a:p>
          <a:p>
            <a:pPr marL="0" indent="0">
              <a:buNone/>
            </a:pPr>
            <a:r>
              <a:rPr lang="el-GR" altLang="en-US" sz="1600" b="1" dirty="0" smtClean="0"/>
              <a:t>Εικόνα </a:t>
            </a:r>
            <a:r>
              <a:rPr lang="el-GR" altLang="en-US" sz="1600" b="1" dirty="0"/>
              <a:t>12. </a:t>
            </a:r>
            <a:r>
              <a:rPr lang="en-US" altLang="en-US" sz="1600" dirty="0" err="1"/>
              <a:t>Ochetostoma</a:t>
            </a:r>
            <a:r>
              <a:rPr lang="en-US" altLang="en-US" sz="1600" dirty="0"/>
              <a:t> </a:t>
            </a:r>
            <a:r>
              <a:rPr lang="en-US" altLang="en-US" sz="1600" dirty="0" err="1"/>
              <a:t>azorica</a:t>
            </a:r>
            <a:r>
              <a:rPr lang="en-US" altLang="en-US" sz="1600" dirty="0"/>
              <a:t>. Tree of Life design and icons copyright © 1995-2004 Tree of Life Project. All rights reserved. http://tolweb.org/Echiura/2524. </a:t>
            </a:r>
          </a:p>
          <a:p>
            <a:pPr marL="0" indent="0">
              <a:buNone/>
            </a:pPr>
            <a:r>
              <a:rPr lang="el-GR" altLang="en-US" sz="1600" b="1" dirty="0" smtClean="0"/>
              <a:t>Εικόνα </a:t>
            </a:r>
            <a:r>
              <a:rPr lang="el-GR" altLang="en-US" sz="1600" b="1" dirty="0"/>
              <a:t>13.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14. </a:t>
            </a:r>
            <a:r>
              <a:rPr lang="en-US" altLang="en-US" sz="1600" dirty="0" err="1"/>
              <a:t>London,Macmillan</a:t>
            </a:r>
            <a:r>
              <a:rPr lang="en-US" altLang="en-US" sz="1600" dirty="0"/>
              <a:t> and co., limited;1895-1909. </a:t>
            </a:r>
            <a:r>
              <a:rPr lang="el-GR" altLang="en-US" sz="1600" dirty="0"/>
              <a:t>Πηγή: </a:t>
            </a:r>
            <a:r>
              <a:rPr lang="en-US" altLang="en-US" sz="1600" dirty="0"/>
              <a:t>The Cambridge natural history, ed. by S.F. Harmer and A.E. Shipley.</a:t>
            </a:r>
          </a:p>
          <a:p>
            <a:pPr marL="0" indent="0">
              <a:buNone/>
            </a:pPr>
            <a:r>
              <a:rPr lang="el-GR" altLang="en-US" sz="1600" b="1" dirty="0" smtClean="0"/>
              <a:t>Εικόνα </a:t>
            </a:r>
            <a:r>
              <a:rPr lang="el-GR" altLang="en-US" sz="1600" b="1" dirty="0"/>
              <a:t>15. </a:t>
            </a:r>
            <a:r>
              <a:rPr lang="el-GR" altLang="en-US" sz="1600" dirty="0"/>
              <a:t>© 2015 </a:t>
            </a:r>
            <a:r>
              <a:rPr lang="en-US" altLang="en-US" sz="1600" dirty="0" err="1"/>
              <a:t>BioMed</a:t>
            </a:r>
            <a:r>
              <a:rPr lang="en-US" altLang="en-US" sz="1600" dirty="0"/>
              <a:t> Central Ltd unless otherwise stated. Part of Springer </a:t>
            </a:r>
            <a:r>
              <a:rPr lang="en-US" altLang="en-US" sz="1600" dirty="0" err="1"/>
              <a:t>Science+Business</a:t>
            </a:r>
            <a:r>
              <a:rPr lang="en-US" altLang="en-US" sz="1600" dirty="0"/>
              <a:t> Media. http://www.biomedcentral.com/1471-2148/7/57/figure/F2?highres=y. http://www.biomedcentral.com/.</a:t>
            </a:r>
          </a:p>
          <a:p>
            <a:pPr marL="0" indent="0">
              <a:buNone/>
            </a:pPr>
            <a:r>
              <a:rPr lang="el-GR" altLang="en-US" sz="1600" b="1" dirty="0" smtClean="0"/>
              <a:t>Εικόνα </a:t>
            </a:r>
            <a:r>
              <a:rPr lang="el-GR" altLang="en-US" sz="1600" b="1" dirty="0"/>
              <a:t>16. </a:t>
            </a:r>
            <a:r>
              <a:rPr lang="en-US" altLang="en-US" sz="1600" dirty="0"/>
              <a:t>RANDOM GALLERY. </a:t>
            </a:r>
            <a:r>
              <a:rPr lang="el-GR" altLang="en-US" sz="1600" dirty="0"/>
              <a:t>Σύνδεση: </a:t>
            </a:r>
            <a:r>
              <a:rPr lang="en-US" altLang="en-US" sz="1600" dirty="0"/>
              <a:t>http://galleryhip.com/blastopore.html. </a:t>
            </a:r>
            <a:r>
              <a:rPr lang="el-GR" altLang="en-US" sz="1600" dirty="0"/>
              <a:t>Πηγή: </a:t>
            </a:r>
            <a:r>
              <a:rPr lang="en-US" altLang="en-US" sz="1600" dirty="0"/>
              <a:t>http://galleryhip.com.</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78</a:t>
            </a:fld>
            <a:endParaRPr lang="el-GR" dirty="0"/>
          </a:p>
        </p:txBody>
      </p:sp>
    </p:spTree>
    <p:extLst>
      <p:ext uri="{BB962C8B-B14F-4D97-AF65-F5344CB8AC3E}">
        <p14:creationId xmlns:p14="http://schemas.microsoft.com/office/powerpoint/2010/main" val="27950224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4/9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17. </a:t>
            </a:r>
            <a:r>
              <a:rPr lang="el-GR" altLang="en-US" sz="1600" dirty="0"/>
              <a:t>© 2003 </a:t>
            </a:r>
            <a:r>
              <a:rPr lang="en-US" altLang="en-US" sz="1600" dirty="0"/>
              <a:t>Cell Press. Published by Elsevier Inc. http://www.cell.com/current-biology/abstract/S0960-9822(03)00759-0. Arthropod-like Expression Patterns of engrailed and wingless in the Annelid </a:t>
            </a:r>
            <a:r>
              <a:rPr lang="en-US" altLang="en-US" sz="1600" dirty="0" err="1"/>
              <a:t>Platynereis</a:t>
            </a:r>
            <a:r>
              <a:rPr lang="en-US" altLang="en-US" sz="1600" dirty="0"/>
              <a:t> </a:t>
            </a:r>
            <a:r>
              <a:rPr lang="en-US" altLang="en-US" sz="1600" dirty="0" err="1"/>
              <a:t>dumerilii</a:t>
            </a:r>
            <a:r>
              <a:rPr lang="en-US" altLang="en-US" sz="1600" dirty="0"/>
              <a:t> Suggest a Role in Segment Formation</a:t>
            </a:r>
          </a:p>
          <a:p>
            <a:pPr marL="0" indent="0">
              <a:buNone/>
            </a:pPr>
            <a:r>
              <a:rPr lang="en-US" altLang="en-US" sz="1600" dirty="0"/>
              <a:t>Benjamin Prud'homme4, Renaud de Rosa5, </a:t>
            </a:r>
            <a:r>
              <a:rPr lang="en-US" altLang="en-US" sz="1600" dirty="0" err="1"/>
              <a:t>Detlev</a:t>
            </a:r>
            <a:r>
              <a:rPr lang="en-US" altLang="en-US" sz="1600" dirty="0"/>
              <a:t> Arendt, Jean-François Julien, Rafael </a:t>
            </a:r>
            <a:r>
              <a:rPr lang="en-US" altLang="en-US" sz="1600" dirty="0" err="1"/>
              <a:t>Pajaziti</a:t>
            </a:r>
            <a:r>
              <a:rPr lang="en-US" altLang="en-US" sz="1600" dirty="0"/>
              <a:t>, </a:t>
            </a:r>
            <a:r>
              <a:rPr lang="en-US" altLang="en-US" sz="1600" dirty="0" err="1"/>
              <a:t>Adriaan</a:t>
            </a:r>
            <a:r>
              <a:rPr lang="en-US" altLang="en-US" sz="1600" dirty="0"/>
              <a:t> W.C. </a:t>
            </a:r>
            <a:r>
              <a:rPr lang="en-US" altLang="en-US" sz="1600" dirty="0" err="1"/>
              <a:t>Dorresteijn</a:t>
            </a:r>
            <a:r>
              <a:rPr lang="en-US" altLang="en-US" sz="1600" dirty="0"/>
              <a:t>, André </a:t>
            </a:r>
            <a:r>
              <a:rPr lang="en-US" altLang="en-US" sz="1600" dirty="0" err="1"/>
              <a:t>Adoutte</a:t>
            </a:r>
            <a:r>
              <a:rPr lang="en-US" altLang="en-US" sz="1600" dirty="0"/>
              <a:t>, Joachim </a:t>
            </a:r>
            <a:r>
              <a:rPr lang="en-US" altLang="en-US" sz="1600" dirty="0" err="1"/>
              <a:t>Wittbrodt</a:t>
            </a:r>
            <a:r>
              <a:rPr lang="en-US" altLang="en-US" sz="1600" dirty="0"/>
              <a:t>, Guillaume </a:t>
            </a:r>
            <a:r>
              <a:rPr lang="en-US" altLang="en-US" sz="1600" dirty="0" err="1"/>
              <a:t>Balavoine</a:t>
            </a:r>
            <a:r>
              <a:rPr lang="en-US" altLang="en-US" sz="1600" dirty="0"/>
              <a:t>. </a:t>
            </a:r>
          </a:p>
          <a:p>
            <a:pPr marL="0" indent="0">
              <a:buNone/>
            </a:pPr>
            <a:r>
              <a:rPr lang="el-GR" altLang="en-US" sz="1600" b="1" dirty="0" smtClean="0"/>
              <a:t>Εικόνα </a:t>
            </a:r>
            <a:r>
              <a:rPr lang="el-GR" altLang="en-US" sz="1600" b="1" dirty="0"/>
              <a:t>18. </a:t>
            </a:r>
            <a:r>
              <a:rPr lang="en-US" altLang="en-US" sz="1600" dirty="0"/>
              <a:t>Copyrighted.</a:t>
            </a:r>
          </a:p>
          <a:p>
            <a:pPr marL="0" indent="0">
              <a:buNone/>
            </a:pPr>
            <a:r>
              <a:rPr lang="el-GR" altLang="en-US" sz="1600" b="1" dirty="0" smtClean="0"/>
              <a:t>Εικόνα </a:t>
            </a:r>
            <a:r>
              <a:rPr lang="el-GR" altLang="en-US" sz="1600" b="1" dirty="0"/>
              <a:t>19. </a:t>
            </a:r>
            <a:r>
              <a:rPr lang="el-GR" altLang="en-US" sz="1600" dirty="0"/>
              <a:t>© 2003 </a:t>
            </a:r>
            <a:r>
              <a:rPr lang="en-US" altLang="en-US" sz="1600" dirty="0"/>
              <a:t>Cell Press. Published by Elsevier Inc. http://www.cell.com/current-biology/abstract/S0960-9822(03)00759-0. Arthropod-like Expression Patterns of engrailed and wingless in the Annelid </a:t>
            </a:r>
            <a:r>
              <a:rPr lang="en-US" altLang="en-US" sz="1600" dirty="0" err="1"/>
              <a:t>Platynereis</a:t>
            </a:r>
            <a:r>
              <a:rPr lang="en-US" altLang="en-US" sz="1600" dirty="0"/>
              <a:t> </a:t>
            </a:r>
            <a:r>
              <a:rPr lang="en-US" altLang="en-US" sz="1600" dirty="0" err="1"/>
              <a:t>dumerilii</a:t>
            </a:r>
            <a:r>
              <a:rPr lang="en-US" altLang="en-US" sz="1600" dirty="0"/>
              <a:t> Suggest a Role in Segment Formation</a:t>
            </a:r>
          </a:p>
          <a:p>
            <a:pPr marL="0" indent="0">
              <a:buNone/>
            </a:pPr>
            <a:r>
              <a:rPr lang="en-US" altLang="en-US" sz="1600" dirty="0"/>
              <a:t>Benjamin Prud'homme4, Renaud de Rosa5, </a:t>
            </a:r>
            <a:r>
              <a:rPr lang="en-US" altLang="en-US" sz="1600" dirty="0" err="1"/>
              <a:t>Detlev</a:t>
            </a:r>
            <a:r>
              <a:rPr lang="en-US" altLang="en-US" sz="1600" dirty="0"/>
              <a:t> Arendt, Jean-François Julien, Rafael </a:t>
            </a:r>
            <a:r>
              <a:rPr lang="en-US" altLang="en-US" sz="1600" dirty="0" err="1"/>
              <a:t>Pajaziti</a:t>
            </a:r>
            <a:r>
              <a:rPr lang="en-US" altLang="en-US" sz="1600" dirty="0"/>
              <a:t>, </a:t>
            </a:r>
            <a:r>
              <a:rPr lang="en-US" altLang="en-US" sz="1600" dirty="0" err="1"/>
              <a:t>Adriaan</a:t>
            </a:r>
            <a:r>
              <a:rPr lang="en-US" altLang="en-US" sz="1600" dirty="0"/>
              <a:t> W.C. </a:t>
            </a:r>
            <a:r>
              <a:rPr lang="en-US" altLang="en-US" sz="1600" dirty="0" err="1"/>
              <a:t>Dorresteijn</a:t>
            </a:r>
            <a:r>
              <a:rPr lang="en-US" altLang="en-US" sz="1600" dirty="0"/>
              <a:t>, André </a:t>
            </a:r>
            <a:r>
              <a:rPr lang="en-US" altLang="en-US" sz="1600" dirty="0" err="1"/>
              <a:t>Adoutte</a:t>
            </a:r>
            <a:r>
              <a:rPr lang="en-US" altLang="en-US" sz="1600" dirty="0"/>
              <a:t>, Joachim </a:t>
            </a:r>
            <a:r>
              <a:rPr lang="en-US" altLang="en-US" sz="1600" dirty="0" err="1"/>
              <a:t>Wittbrodt</a:t>
            </a:r>
            <a:r>
              <a:rPr lang="en-US" altLang="en-US" sz="1600" dirty="0"/>
              <a:t>, Guillaume </a:t>
            </a:r>
            <a:r>
              <a:rPr lang="en-US" altLang="en-US" sz="1600" dirty="0" err="1"/>
              <a:t>Balavoine</a:t>
            </a:r>
            <a:r>
              <a:rPr lang="en-US" altLang="en-US" sz="1600" dirty="0"/>
              <a:t>.</a:t>
            </a:r>
          </a:p>
          <a:p>
            <a:pPr marL="0" indent="0">
              <a:buNone/>
            </a:pPr>
            <a:r>
              <a:rPr lang="el-GR" altLang="en-US" sz="1600" b="1" dirty="0" smtClean="0"/>
              <a:t>Εικόνα </a:t>
            </a:r>
            <a:r>
              <a:rPr lang="el-GR" altLang="en-US" sz="1600" b="1" dirty="0"/>
              <a:t>20. </a:t>
            </a:r>
            <a:r>
              <a:rPr lang="en-US" altLang="en-US" sz="1600" dirty="0"/>
              <a:t>Copyrighted.</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79</a:t>
            </a:fld>
            <a:endParaRPr lang="el-GR" dirty="0"/>
          </a:p>
        </p:txBody>
      </p:sp>
    </p:spTree>
    <p:extLst>
      <p:ext uri="{BB962C8B-B14F-4D97-AF65-F5344CB8AC3E}">
        <p14:creationId xmlns:p14="http://schemas.microsoft.com/office/powerpoint/2010/main" val="264771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r>
              <a:rPr lang="el-GR" altLang="el-GR" dirty="0" smtClean="0"/>
              <a:t>Εσωτερική δομή </a:t>
            </a:r>
            <a:r>
              <a:rPr lang="sk-SK" altLang="el-GR" dirty="0" smtClean="0"/>
              <a:t>Sipunculus</a:t>
            </a:r>
            <a:endParaRPr lang="en-US" altLang="el-GR"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764E31B9-7C24-40D4-BA1C-D2523C60B4B9}" type="slidenum">
              <a:rPr lang="en-US" altLang="en-US" smtClean="0"/>
              <a:pPr>
                <a:defRPr/>
              </a:pPr>
              <a:t>8</a:t>
            </a:fld>
            <a:endParaRPr lang="en-US" altLang="en-US"/>
          </a:p>
        </p:txBody>
      </p:sp>
      <p:pic>
        <p:nvPicPr>
          <p:cNvPr id="1638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49575" y="1522413"/>
            <a:ext cx="3244850" cy="4733925"/>
          </a:xfrm>
        </p:spPr>
      </p:pic>
      <p:sp>
        <p:nvSpPr>
          <p:cNvPr id="6" name="TextBox 5"/>
          <p:cNvSpPr txBox="1"/>
          <p:nvPr/>
        </p:nvSpPr>
        <p:spPr>
          <a:xfrm>
            <a:off x="5867400" y="5908675"/>
            <a:ext cx="263525" cy="276225"/>
          </a:xfrm>
          <a:prstGeom prst="rect">
            <a:avLst/>
          </a:prstGeom>
          <a:noFill/>
        </p:spPr>
        <p:txBody>
          <a:bodyPr wrap="none">
            <a:spAutoFit/>
          </a:bodyPr>
          <a:lstStyle/>
          <a:p>
            <a:pPr>
              <a:defRPr/>
            </a:pPr>
            <a:r>
              <a:rPr lang="en-US" sz="1200" b="1" dirty="0">
                <a:latin typeface="+mj-lt"/>
              </a:rPr>
              <a:t>6</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5/9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21. </a:t>
            </a:r>
            <a:r>
              <a:rPr lang="en-US" altLang="en-US" sz="1600" dirty="0"/>
              <a:t>Copyright 2005 Nature Publishing Group. Nature Reviews. Genetics. © 2015 Macmillan Publishers Limited. All Rights Reserved. </a:t>
            </a:r>
            <a:r>
              <a:rPr lang="el-GR" altLang="en-US" sz="1600" dirty="0"/>
              <a:t>Σύνδεσμος: </a:t>
            </a:r>
            <a:r>
              <a:rPr lang="en-US" altLang="en-US" sz="1600" dirty="0"/>
              <a:t>http://www.nature.com/nrg/journal/v6/n12/box/nrg1724_BX3.html. </a:t>
            </a:r>
            <a:r>
              <a:rPr lang="el-GR" altLang="en-US" sz="1600" dirty="0"/>
              <a:t>Πηγή: </a:t>
            </a:r>
            <a:r>
              <a:rPr lang="en-US" altLang="en-US" sz="1600" dirty="0"/>
              <a:t>http://www.nature.com.</a:t>
            </a:r>
          </a:p>
          <a:p>
            <a:pPr marL="0" indent="0">
              <a:buNone/>
            </a:pPr>
            <a:r>
              <a:rPr lang="el-GR" altLang="en-US" sz="1600" b="1" dirty="0" smtClean="0"/>
              <a:t>Εικόνα </a:t>
            </a:r>
            <a:r>
              <a:rPr lang="el-GR" altLang="en-US" sz="1600" b="1" dirty="0"/>
              <a:t>22. </a:t>
            </a:r>
            <a:r>
              <a:rPr lang="en-US" altLang="en-US" sz="1600" dirty="0"/>
              <a:t>Copyrighted.</a:t>
            </a:r>
          </a:p>
          <a:p>
            <a:pPr marL="0" indent="0">
              <a:buNone/>
            </a:pPr>
            <a:r>
              <a:rPr lang="el-GR" altLang="en-US" sz="1600" b="1" dirty="0" smtClean="0"/>
              <a:t>Εικόνα </a:t>
            </a:r>
            <a:r>
              <a:rPr lang="el-GR" altLang="en-US" sz="1600" b="1" dirty="0"/>
              <a:t>23. </a:t>
            </a:r>
            <a:r>
              <a:rPr lang="en-US" altLang="en-US" sz="1600" dirty="0"/>
              <a:t>Tropical Marine Invertebrates CAS BI 569 Phylum ANNELIDA by J.R. </a:t>
            </a:r>
            <a:r>
              <a:rPr lang="en-US" altLang="en-US" sz="1600" dirty="0" err="1"/>
              <a:t>Finnerty</a:t>
            </a:r>
            <a:r>
              <a:rPr lang="en-US" altLang="en-US" sz="1600" dirty="0"/>
              <a:t>. </a:t>
            </a:r>
            <a:r>
              <a:rPr lang="el-GR" altLang="en-US" sz="1600" dirty="0"/>
              <a:t>Σύνδεσμος: </a:t>
            </a:r>
            <a:r>
              <a:rPr lang="en-US" altLang="en-US" sz="1600" dirty="0"/>
              <a:t>http://people.bu.edu/jrf3/BI569/BI569_Tropical_Marine_Invertebrates/SchedulePreBelize_files/BI569_2012_Lec09_HANDOUT.pdf.</a:t>
            </a:r>
          </a:p>
          <a:p>
            <a:pPr marL="0" indent="0">
              <a:buNone/>
            </a:pPr>
            <a:r>
              <a:rPr lang="el-GR" altLang="en-US" sz="1600" b="1" dirty="0" smtClean="0"/>
              <a:t>Εικόνα </a:t>
            </a:r>
            <a:r>
              <a:rPr lang="el-GR" altLang="en-US" sz="1600" b="1" dirty="0"/>
              <a:t>24.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80</a:t>
            </a:fld>
            <a:endParaRPr lang="el-GR" dirty="0"/>
          </a:p>
        </p:txBody>
      </p:sp>
    </p:spTree>
    <p:extLst>
      <p:ext uri="{BB962C8B-B14F-4D97-AF65-F5344CB8AC3E}">
        <p14:creationId xmlns:p14="http://schemas.microsoft.com/office/powerpoint/2010/main" val="3580584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6/9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26.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81</a:t>
            </a:fld>
            <a:endParaRPr lang="el-GR" dirty="0"/>
          </a:p>
        </p:txBody>
      </p:sp>
    </p:spTree>
    <p:extLst>
      <p:ext uri="{BB962C8B-B14F-4D97-AF65-F5344CB8AC3E}">
        <p14:creationId xmlns:p14="http://schemas.microsoft.com/office/powerpoint/2010/main" val="3287427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7/9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31.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82</a:t>
            </a:fld>
            <a:endParaRPr lang="el-GR" dirty="0"/>
          </a:p>
        </p:txBody>
      </p:sp>
    </p:spTree>
    <p:extLst>
      <p:ext uri="{BB962C8B-B14F-4D97-AF65-F5344CB8AC3E}">
        <p14:creationId xmlns:p14="http://schemas.microsoft.com/office/powerpoint/2010/main" val="3125654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8/9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36.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39. </a:t>
            </a:r>
            <a:r>
              <a:rPr lang="en-US" altLang="en-US" sz="1600" dirty="0"/>
              <a:t>Wikipedia The Free Encyclopedia. </a:t>
            </a:r>
            <a:r>
              <a:rPr lang="el-GR" altLang="en-US" sz="1600" dirty="0"/>
              <a:t>Σύνδεσμος: </a:t>
            </a:r>
            <a:r>
              <a:rPr lang="en-US" altLang="en-US" sz="1600" dirty="0"/>
              <a:t>http://el.wikipedia.org/wiki/%CE%92%CE%B4%CE%AD%CE%BB%CE%BB%CE%B1. </a:t>
            </a:r>
            <a:r>
              <a:rPr lang="el-GR" altLang="en-US" sz="1600" dirty="0"/>
              <a:t>Πηγή: </a:t>
            </a:r>
            <a:r>
              <a:rPr lang="en-US" altLang="en-US" sz="1600" dirty="0"/>
              <a:t>http://el.wikipedia.org.</a:t>
            </a:r>
          </a:p>
          <a:p>
            <a:pPr marL="0" indent="0">
              <a:buNone/>
            </a:pPr>
            <a:r>
              <a:rPr lang="el-GR" altLang="en-US" sz="1600" b="1" dirty="0" smtClean="0"/>
              <a:t>Εικόνα </a:t>
            </a:r>
            <a:r>
              <a:rPr lang="el-GR" altLang="en-US" sz="1600" b="1" dirty="0"/>
              <a:t>40. </a:t>
            </a:r>
            <a:r>
              <a:rPr lang="en-US" altLang="en-US" sz="1600" dirty="0"/>
              <a:t>Copyright 2012/2014 </a:t>
            </a:r>
            <a:r>
              <a:rPr lang="en-US" altLang="en-US" sz="1600" dirty="0" err="1"/>
              <a:t>Dicas</a:t>
            </a:r>
            <a:r>
              <a:rPr lang="en-US" altLang="en-US" sz="1600" dirty="0"/>
              <a:t> </a:t>
            </a:r>
            <a:r>
              <a:rPr lang="en-US" altLang="en-US" sz="1600" dirty="0" err="1"/>
              <a:t>sobre</a:t>
            </a:r>
            <a:r>
              <a:rPr lang="en-US" altLang="en-US" sz="1600" dirty="0"/>
              <a:t> </a:t>
            </a:r>
            <a:r>
              <a:rPr lang="en-US" altLang="en-US" sz="1600" dirty="0" err="1"/>
              <a:t>saúde</a:t>
            </a:r>
            <a:r>
              <a:rPr lang="en-US" altLang="en-US" sz="1600" dirty="0"/>
              <a:t> - </a:t>
            </a:r>
            <a:r>
              <a:rPr lang="en-US" altLang="en-US" sz="1600" dirty="0" err="1"/>
              <a:t>Todos</a:t>
            </a:r>
            <a:r>
              <a:rPr lang="en-US" altLang="en-US" sz="1600" dirty="0"/>
              <a:t> </a:t>
            </a:r>
            <a:r>
              <a:rPr lang="en-US" altLang="en-US" sz="1600" dirty="0" err="1"/>
              <a:t>os</a:t>
            </a:r>
            <a:r>
              <a:rPr lang="en-US" altLang="en-US" sz="1600" dirty="0"/>
              <a:t> </a:t>
            </a:r>
            <a:r>
              <a:rPr lang="en-US" altLang="en-US" sz="1600" dirty="0" err="1"/>
              <a:t>direitos</a:t>
            </a:r>
            <a:r>
              <a:rPr lang="en-US" altLang="en-US" sz="1600" dirty="0"/>
              <a:t> </a:t>
            </a:r>
            <a:r>
              <a:rPr lang="en-US" altLang="en-US" sz="1600" dirty="0" err="1"/>
              <a:t>reservados</a:t>
            </a:r>
            <a:r>
              <a:rPr lang="en-US" altLang="en-US" sz="1600" dirty="0"/>
              <a:t>. </a:t>
            </a:r>
            <a:r>
              <a:rPr lang="el-GR" altLang="en-US" sz="1600" dirty="0"/>
              <a:t>Σύνδεσμος: </a:t>
            </a:r>
            <a:r>
              <a:rPr lang="en-US" altLang="en-US" sz="1600" dirty="0"/>
              <a:t>http://dicassobresaude.com/beneficios-das-sanguessugas-para-a-saude-humana-mito-ou-realidade/. </a:t>
            </a:r>
            <a:r>
              <a:rPr lang="el-GR" altLang="en-US" sz="1600" dirty="0"/>
              <a:t>Πηγή: </a:t>
            </a:r>
            <a:r>
              <a:rPr lang="en-US" altLang="en-US" sz="1600" dirty="0"/>
              <a:t>http://dicassobresaude.com.</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83</a:t>
            </a:fld>
            <a:endParaRPr lang="el-GR" dirty="0"/>
          </a:p>
        </p:txBody>
      </p:sp>
    </p:spTree>
    <p:extLst>
      <p:ext uri="{BB962C8B-B14F-4D97-AF65-F5344CB8AC3E}">
        <p14:creationId xmlns:p14="http://schemas.microsoft.com/office/powerpoint/2010/main" val="5754675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9/9</a:t>
            </a:r>
            <a:endParaRPr lang="en-US" altLang="en-US" sz="4000" dirty="0" smtClean="0"/>
          </a:p>
        </p:txBody>
      </p:sp>
      <p:sp useBgFill="1">
        <p:nvSpPr>
          <p:cNvPr id="116739"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41. </a:t>
            </a:r>
            <a:r>
              <a:rPr lang="en-US" altLang="en-US" sz="1600" dirty="0" err="1"/>
              <a:t>Hirudo</a:t>
            </a:r>
            <a:r>
              <a:rPr lang="en-US" altLang="en-US" sz="1600" dirty="0"/>
              <a:t> </a:t>
            </a:r>
            <a:r>
              <a:rPr lang="en-US" altLang="en-US" sz="1600" dirty="0" err="1"/>
              <a:t>medicinalis</a:t>
            </a:r>
            <a:r>
              <a:rPr lang="en-US" altLang="en-US" sz="1600" dirty="0"/>
              <a:t>. http://www.vuvb.uniza.sk/Zoology/zoo_web/lophotrochozoa.html. INSTITUTE OF </a:t>
            </a:r>
            <a:r>
              <a:rPr lang="en-US" altLang="en-US" sz="1600" dirty="0" smtClean="0"/>
              <a:t>HIGHMOUNTAIN </a:t>
            </a:r>
            <a:r>
              <a:rPr lang="en-US" altLang="en-US" sz="1600" dirty="0"/>
              <a:t>BIOLOGY  University of </a:t>
            </a:r>
            <a:r>
              <a:rPr lang="en-US" altLang="en-US" sz="1600" dirty="0" err="1"/>
              <a:t>Zilina</a:t>
            </a:r>
            <a:r>
              <a:rPr lang="en-US" altLang="en-US" sz="1600" dirty="0"/>
              <a:t> http://www.vuvb.uniza.sk/.</a:t>
            </a:r>
          </a:p>
          <a:p>
            <a:pPr marL="0" indent="0">
              <a:buNone/>
            </a:pPr>
            <a:r>
              <a:rPr lang="el-GR" altLang="en-US" sz="1600" b="1" dirty="0" smtClean="0"/>
              <a:t>Εικόνα </a:t>
            </a:r>
            <a:r>
              <a:rPr lang="el-GR" altLang="en-US" sz="1600" b="1" dirty="0"/>
              <a:t>42.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Δακτυλιοσκώληκες και Συγγενή Τάξα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71C4C8C-9210-4FE3-841A-9AE0D598F9B6}" type="slidenum">
              <a:rPr lang="el-GR" smtClean="0"/>
              <a:pPr>
                <a:defRPr/>
              </a:pPr>
              <a:t>84</a:t>
            </a:fld>
            <a:endParaRPr lang="el-GR" dirty="0"/>
          </a:p>
        </p:txBody>
      </p:sp>
    </p:spTree>
    <p:extLst>
      <p:ext uri="{BB962C8B-B14F-4D97-AF65-F5344CB8AC3E}">
        <p14:creationId xmlns:p14="http://schemas.microsoft.com/office/powerpoint/2010/main" val="276332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r>
              <a:rPr lang="el-GR" altLang="el-GR" dirty="0" smtClean="0"/>
              <a:t>Φύλο: </a:t>
            </a:r>
            <a:r>
              <a:rPr lang="el-GR" altLang="el-GR" dirty="0" err="1" smtClean="0"/>
              <a:t>Σιπούνκουλα</a:t>
            </a:r>
            <a:r>
              <a:rPr lang="en-US" altLang="el-GR" dirty="0" smtClean="0"/>
              <a:t> 4/7</a:t>
            </a:r>
          </a:p>
        </p:txBody>
      </p:sp>
      <p:sp>
        <p:nvSpPr>
          <p:cNvPr id="18435" name="Θέση περιεχομένου 2"/>
          <p:cNvSpPr>
            <a:spLocks noGrp="1"/>
          </p:cNvSpPr>
          <p:nvPr>
            <p:ph idx="1"/>
          </p:nvPr>
        </p:nvSpPr>
        <p:spPr>
          <a:xfrm>
            <a:off x="412750" y="1484313"/>
            <a:ext cx="8424863"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lnSpc>
                <a:spcPct val="100000"/>
              </a:lnSpc>
              <a:spcBef>
                <a:spcPts val="600"/>
              </a:spcBef>
            </a:pPr>
            <a:r>
              <a:rPr lang="el-GR" altLang="en-US" sz="2400" b="1" dirty="0" smtClean="0">
                <a:cs typeface="Times New Roman" panose="02020603050405020304" pitchFamily="18" charset="0"/>
              </a:rPr>
              <a:t>Είναι </a:t>
            </a:r>
            <a:r>
              <a:rPr lang="el-GR" altLang="en-US" sz="2400" b="1" dirty="0" err="1" smtClean="0">
                <a:cs typeface="Times New Roman" panose="02020603050405020304" pitchFamily="18" charset="0"/>
              </a:rPr>
              <a:t>ιζηματοφάγα</a:t>
            </a:r>
            <a:r>
              <a:rPr lang="el-GR" altLang="en-US" sz="2400" b="1" dirty="0" smtClean="0">
                <a:cs typeface="Times New Roman" panose="02020603050405020304" pitchFamily="18" charset="0"/>
              </a:rPr>
              <a:t> και </a:t>
            </a:r>
            <a:r>
              <a:rPr lang="el-GR" altLang="en-US" sz="2400" b="1" dirty="0" err="1" smtClean="0">
                <a:cs typeface="Times New Roman" panose="02020603050405020304" pitchFamily="18" charset="0"/>
              </a:rPr>
              <a:t>αιωρηματοφάγα</a:t>
            </a:r>
            <a:r>
              <a:rPr lang="el-GR" altLang="en-US" sz="2400" b="1"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ζεύγος μεγάλων νεφριδίων </a:t>
            </a:r>
            <a:r>
              <a:rPr lang="el-GR" altLang="en-US" sz="2400" dirty="0" smtClean="0">
                <a:cs typeface="Times New Roman" panose="02020603050405020304" pitchFamily="18" charset="0"/>
              </a:rPr>
              <a:t>που αποβάλλουν τα προϊόντα του μεταβολισμού στο εξωτερικό περιβάλλον.</a:t>
            </a:r>
          </a:p>
          <a:p>
            <a:pPr eaLnBrk="1" hangingPunct="1">
              <a:lnSpc>
                <a:spcPct val="100000"/>
              </a:lnSpc>
              <a:spcBef>
                <a:spcPts val="600"/>
              </a:spcBef>
            </a:pPr>
            <a:r>
              <a:rPr lang="el-GR" altLang="en-US" sz="2400" b="1" dirty="0" smtClean="0">
                <a:cs typeface="Times New Roman" panose="02020603050405020304" pitchFamily="18" charset="0"/>
              </a:rPr>
              <a:t>Δεν έχουν κυκλοφορικό ή αναπνευστικό σύστημα</a:t>
            </a:r>
            <a:r>
              <a:rPr lang="el-GR" altLang="en-US" sz="2400" dirty="0" smtClean="0">
                <a:cs typeface="Times New Roman" panose="02020603050405020304" pitchFamily="18" charset="0"/>
              </a:rPr>
              <a:t>. Το </a:t>
            </a:r>
            <a:r>
              <a:rPr lang="el-GR" altLang="en-US" sz="2400" dirty="0" err="1" smtClean="0">
                <a:cs typeface="Times New Roman" panose="02020603050405020304" pitchFamily="18" charset="0"/>
              </a:rPr>
              <a:t>κοιλωματικό</a:t>
            </a:r>
            <a:r>
              <a:rPr lang="el-GR" altLang="en-US" sz="2400" dirty="0" smtClean="0">
                <a:cs typeface="Times New Roman" panose="02020603050405020304" pitchFamily="18" charset="0"/>
              </a:rPr>
              <a:t> υγρό περιέχει </a:t>
            </a:r>
            <a:r>
              <a:rPr lang="el-GR" altLang="en-US" sz="2400" b="1" dirty="0" err="1" smtClean="0">
                <a:cs typeface="Times New Roman" panose="02020603050405020304" pitchFamily="18" charset="0"/>
              </a:rPr>
              <a:t>ερυθροκύτταρα</a:t>
            </a:r>
            <a:r>
              <a:rPr lang="el-GR" altLang="en-US" sz="2400" dirty="0" smtClean="0">
                <a:cs typeface="Times New Roman" panose="02020603050405020304" pitchFamily="18" charset="0"/>
              </a:rPr>
              <a:t> που διαθέτουν </a:t>
            </a:r>
            <a:r>
              <a:rPr lang="el-GR" altLang="en-US" sz="2400" b="1" dirty="0" smtClean="0">
                <a:cs typeface="Times New Roman" panose="02020603050405020304" pitchFamily="18" charset="0"/>
              </a:rPr>
              <a:t>αναπνευστική χρωστική, την </a:t>
            </a:r>
            <a:r>
              <a:rPr lang="el-GR" altLang="en-US" sz="2400" b="1" dirty="0" err="1" smtClean="0">
                <a:cs typeface="Times New Roman" panose="02020603050405020304" pitchFamily="18" charset="0"/>
              </a:rPr>
              <a:t>αιμοερυθρίνη</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a:t>
            </a:r>
            <a:endParaRPr lang="en-GB" altLang="en-US" sz="2400" dirty="0" smtClean="0">
              <a:cs typeface="Times New Roman" panose="02020603050405020304" pitchFamily="18" charset="0"/>
            </a:endParaRPr>
          </a:p>
          <a:p>
            <a:pPr eaLnBrk="1" hangingPunct="1">
              <a:lnSpc>
                <a:spcPct val="100000"/>
              </a:lnSpc>
              <a:spcBef>
                <a:spcPts val="600"/>
              </a:spcBef>
            </a:pPr>
            <a:r>
              <a:rPr lang="en-GB" altLang="en-US" sz="2400" dirty="0" smtClean="0">
                <a:cs typeface="Times New Roman" panose="02020603050405020304" pitchFamily="18" charset="0"/>
              </a:rPr>
              <a:t> </a:t>
            </a:r>
            <a:r>
              <a:rPr lang="el-GR" altLang="en-US" sz="2400" b="1" dirty="0" smtClean="0">
                <a:cs typeface="Times New Roman" panose="02020603050405020304" pitchFamily="18" charset="0"/>
              </a:rPr>
              <a:t>Είναι </a:t>
            </a:r>
            <a:r>
              <a:rPr lang="el-GR" altLang="en-US" sz="2400" b="1" dirty="0" err="1" smtClean="0">
                <a:cs typeface="Times New Roman" panose="02020603050405020304" pitchFamily="18" charset="0"/>
              </a:rPr>
              <a:t>γονοχωριστικά</a:t>
            </a:r>
            <a:r>
              <a:rPr lang="el-GR" altLang="en-US" sz="2400" b="1" dirty="0" smtClean="0">
                <a:cs typeface="Times New Roman" panose="02020603050405020304" pitchFamily="18" charset="0"/>
              </a:rPr>
              <a:t> αλλά δεν έχουν μόνιμες </a:t>
            </a:r>
            <a:r>
              <a:rPr lang="el-GR" altLang="en-US" sz="2400" b="1" dirty="0" err="1" smtClean="0">
                <a:cs typeface="Times New Roman" panose="02020603050405020304" pitchFamily="18" charset="0"/>
              </a:rPr>
              <a:t>γονάδες</a:t>
            </a:r>
            <a:r>
              <a:rPr lang="el-GR" altLang="en-US" sz="2400" dirty="0" smtClean="0">
                <a:cs typeface="Times New Roman" panose="02020603050405020304" pitchFamily="18" charset="0"/>
              </a:rPr>
              <a:t>. Οι </a:t>
            </a:r>
            <a:r>
              <a:rPr lang="el-GR" altLang="en-US" sz="2400" dirty="0" err="1" smtClean="0">
                <a:cs typeface="Times New Roman" panose="02020603050405020304" pitchFamily="18" charset="0"/>
              </a:rPr>
              <a:t>γονάδες</a:t>
            </a:r>
            <a:r>
              <a:rPr lang="el-GR" altLang="en-US" sz="2400" dirty="0" smtClean="0">
                <a:cs typeface="Times New Roman" panose="02020603050405020304" pitchFamily="18" charset="0"/>
              </a:rPr>
              <a:t> αναπτύσσονται εποχικά και οι </a:t>
            </a:r>
            <a:r>
              <a:rPr lang="el-GR" altLang="en-US" sz="2400" b="1" dirty="0" smtClean="0">
                <a:cs typeface="Times New Roman" panose="02020603050405020304" pitchFamily="18" charset="0"/>
              </a:rPr>
              <a:t>γαμέτες απελευθερώνονται από τα νεφρίδια στο εξωτερικό περιβάλλον. Η </a:t>
            </a:r>
            <a:r>
              <a:rPr lang="el-GR" altLang="en-US" sz="2400" b="1" dirty="0" err="1" smtClean="0">
                <a:cs typeface="Times New Roman" panose="02020603050405020304" pitchFamily="18" charset="0"/>
              </a:rPr>
              <a:t>προνυμφική</a:t>
            </a:r>
            <a:r>
              <a:rPr lang="el-GR" altLang="en-US" sz="2400" b="1" dirty="0" smtClean="0">
                <a:cs typeface="Times New Roman" panose="02020603050405020304" pitchFamily="18" charset="0"/>
              </a:rPr>
              <a:t> μορφή είναι τροχοφόρος. Σε μερικά είδη παρατηρείται εγκάρσια διχοτόμηση. </a:t>
            </a:r>
          </a:p>
          <a:p>
            <a:pPr marL="0" indent="0"/>
            <a:endParaRPr lang="en-US" altLang="el-GR" sz="2400" dirty="0" smtClean="0"/>
          </a:p>
        </p:txBody>
      </p:sp>
      <p:sp>
        <p:nvSpPr>
          <p:cNvPr id="4" name="Θέση υποσέλιδου 3"/>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l-GR" smtClean="0">
                <a:solidFill>
                  <a:srgbClr val="898989"/>
                </a:solidFill>
                <a:latin typeface="Calibri" panose="020F0502020204030204" pitchFamily="34" charset="0"/>
              </a:rPr>
              <a:t>Ενότητα 14. Δακτυλιοσκώληκες και Συγγενή Τάξα</a:t>
            </a:r>
            <a:endParaRPr lang="en-US" altLang="el-GR">
              <a:solidFill>
                <a:srgbClr val="898989"/>
              </a:solidFill>
              <a:latin typeface="Calibri" panose="020F0502020204030204" pitchFamily="34" charset="0"/>
            </a:endParaRPr>
          </a:p>
        </p:txBody>
      </p:sp>
      <p:sp>
        <p:nvSpPr>
          <p:cNvPr id="5" name="Θέση αριθμού διαφάνειας 4"/>
          <p:cNvSpPr>
            <a:spLocks noGrp="1"/>
          </p:cNvSpPr>
          <p:nvPr>
            <p:ph type="sldNum" sz="quarter" idx="11"/>
          </p:nvPr>
        </p:nvSpPr>
        <p:spPr/>
        <p:txBody>
          <a:bodyPr/>
          <a:lstStyle/>
          <a:p>
            <a:pPr>
              <a:defRPr/>
            </a:pPr>
            <a:fld id="{907B29CA-D28C-43C3-9E8B-48DDBDA143E3}" type="slidenum">
              <a:rPr lang="en-US" altLang="en-US" smtClean="0"/>
              <a:pPr>
                <a:defRPr/>
              </a:pPr>
              <a:t>9</a:t>
            </a:fld>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naptixi">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tixi" id="{751C7934-C609-40C8-A414-7898AF936594}" vid="{4D8746A5-AA3B-4645-A77F-C6DBAC9B17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Anaptixi</Template>
  <TotalTime>22443</TotalTime>
  <Words>4987</Words>
  <Application>Microsoft Office PowerPoint</Application>
  <PresentationFormat>On-screen Show (4:3)</PresentationFormat>
  <Paragraphs>561</Paragraphs>
  <Slides>84</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ＭＳ Ｐゴシック</vt:lpstr>
      <vt:lpstr>ＭＳ Ｐゴシック</vt:lpstr>
      <vt:lpstr>Arial</vt:lpstr>
      <vt:lpstr>Calibri</vt:lpstr>
      <vt:lpstr>Tahoma</vt:lpstr>
      <vt:lpstr>Times New Roman</vt:lpstr>
      <vt:lpstr>Wingdings</vt:lpstr>
      <vt:lpstr>Anaptixi</vt:lpstr>
      <vt:lpstr>Ζωολογία Ι</vt:lpstr>
      <vt:lpstr>Περιεχόμενα ενότητας</vt:lpstr>
      <vt:lpstr>Λοφοτροχόζωα: Δακτυλιοσκώληκες και Συγγενή Φύλα</vt:lpstr>
      <vt:lpstr>Δακτυλιοσκώληκες  και Συγγενή Φύλα</vt:lpstr>
      <vt:lpstr>Φύλο Σιπούνκουλα (Sipuncula) 1/7</vt:lpstr>
      <vt:lpstr>Φύλο Σιπούνκουλα (Sipuncula) 2/7</vt:lpstr>
      <vt:lpstr>Φύλο: Σιπούνκουλα 3/7</vt:lpstr>
      <vt:lpstr>Εσωτερική δομή Sipunculus</vt:lpstr>
      <vt:lpstr>Φύλο: Σιπούνκουλα 4/7</vt:lpstr>
      <vt:lpstr>Φύλο: Σιπούνκουλα 5/7</vt:lpstr>
      <vt:lpstr>Φύλο: Σιπούνκουλα 6/7</vt:lpstr>
      <vt:lpstr>Φύλο: Σιπούνκουλα 7/7</vt:lpstr>
      <vt:lpstr>Φύλο Εχίουρα (Eschiura) 1/8</vt:lpstr>
      <vt:lpstr>Φύλο Εχίουρα (Eschiura) 2/8</vt:lpstr>
      <vt:lpstr>Φύλο Εχίουρα (Eschiura) 3/8</vt:lpstr>
      <vt:lpstr>Eσωτερική ανατομία Εχίουρου</vt:lpstr>
      <vt:lpstr>Φύλο Εχίουρα 4/8</vt:lpstr>
      <vt:lpstr>Φύλο Εχίουρα 5/8</vt:lpstr>
      <vt:lpstr>Φύλο Εχίουρα 6/8</vt:lpstr>
      <vt:lpstr>Φύλο Εχίουρα 7/8</vt:lpstr>
      <vt:lpstr>Εξελικτική σημασία  της Μεταμέρειας 1/6</vt:lpstr>
      <vt:lpstr>Εξελικτική σημασία  της Μεταμέρειας 2/6</vt:lpstr>
      <vt:lpstr>Εξελικτική σημασία  της Μεταμέρειας 3/6</vt:lpstr>
      <vt:lpstr>Μηχανισμοί Μεταμέρειας 1/10</vt:lpstr>
      <vt:lpstr>Μηχανισμοί Μεταμέρειας 2/10</vt:lpstr>
      <vt:lpstr>Μηχανισμοί Μεταμέρειας 3/10</vt:lpstr>
      <vt:lpstr>Μηχανισμοί Μεταμέρειας 4/10</vt:lpstr>
      <vt:lpstr>Μηχανισμοί Μεταμέρειας 5/10</vt:lpstr>
      <vt:lpstr>Μηχανισμοί Μεταμέρειας 6/10</vt:lpstr>
      <vt:lpstr>Μηχανισμοί Μεταμέρειας 7/10</vt:lpstr>
      <vt:lpstr>Μηχανισμοί Μεταμέρειας 8/10</vt:lpstr>
      <vt:lpstr>Μηχανισμοί Μεταμέρειας 9/10</vt:lpstr>
      <vt:lpstr>Μηχανισμοί Μεταμέρειας 10/10</vt:lpstr>
      <vt:lpstr>Εξελικτική σημασία  της Μεταμέρειας 4/6</vt:lpstr>
      <vt:lpstr>Εξελικτική σημασία  της Μεταμέρειας 5/6</vt:lpstr>
      <vt:lpstr>Φύλο: Δακτυλιοσκώληκες (Annelida)  1/6</vt:lpstr>
      <vt:lpstr>Φύλο: Δακτυλιοσκώληκες (Annelida) 2/6</vt:lpstr>
      <vt:lpstr>Φύλο: Δακτυλιοσκώληκες (Annelida) 3/6</vt:lpstr>
      <vt:lpstr>Πλάνητες Πολύχαιτοι</vt:lpstr>
      <vt:lpstr>Φύλο: Δακτυλιοσκώληκες (Annelida) 4/6</vt:lpstr>
      <vt:lpstr>Σχέδιο σώματος Δακτυλιοσκώληκα</vt:lpstr>
      <vt:lpstr>Φύλο: Δακτυλιοσκώληκες (Annelida) 5/6</vt:lpstr>
      <vt:lpstr>Πολύχαιτοι 1/4</vt:lpstr>
      <vt:lpstr>Πολύχαιτοι 2/4</vt:lpstr>
      <vt:lpstr>Πολύχαιτοι 3/4</vt:lpstr>
      <vt:lpstr>Πολύχαιτοι 4/4</vt:lpstr>
      <vt:lpstr>Κλάδος Πωγωνοφόρα (Σιβογλινίδες) 1/2</vt:lpstr>
      <vt:lpstr>Πωγωνοφόρο Lamellisabella</vt:lpstr>
      <vt:lpstr>Κλάδος Πωγωνοφόρα (Σιβογλινιδες) 2/2</vt:lpstr>
      <vt:lpstr>Διάγραμμα τυπικού Πωγωνοφόρου</vt:lpstr>
      <vt:lpstr>Κλάδος Επισαγματοφόρα</vt:lpstr>
      <vt:lpstr>Σμήριγγα με τους συνδεδεμένους μυς</vt:lpstr>
      <vt:lpstr>Ανατομία του γεωσκώληκα</vt:lpstr>
      <vt:lpstr>Ομοταξία Ολιχόχαιτοι 1/4</vt:lpstr>
      <vt:lpstr>Νεφρίδιο γεωσκώληκα</vt:lpstr>
      <vt:lpstr>Ομοταξία Ολιγόχαιτοι 2/4</vt:lpstr>
      <vt:lpstr>Νευρικό σύστημα γεωσκώληκα (πρόσθιο τμήμα)</vt:lpstr>
      <vt:lpstr>Ομοταξία Ολιγόχαιτοι 3/4</vt:lpstr>
      <vt:lpstr>Τμήμα νευρικού σχοινιού γεωσκώληκα</vt:lpstr>
      <vt:lpstr>Ομοταξία Ολιγόχαιτοι 4/4</vt:lpstr>
      <vt:lpstr>Σύζευξη και αναπαραγωγή στους γεωσκώληκες</vt:lpstr>
      <vt:lpstr>Ομοταξία Βδελλίδια 1/3</vt:lpstr>
      <vt:lpstr>Ομοταξία Βδελλίδια 2/3</vt:lpstr>
      <vt:lpstr>Ομοταξία Βδελλίδια 3/4</vt:lpstr>
      <vt:lpstr>Μορφολογία Placobdella</vt:lpstr>
      <vt:lpstr>Ομοταξία Βδελλίδια 4/4</vt:lpstr>
      <vt:lpstr>Hirudo medicinalis</vt:lpstr>
      <vt:lpstr>Φύλο: Δακτυλιοσκώληκες (Annelida) 6/6</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1/9</vt:lpstr>
      <vt:lpstr>Σημείωμα Χρήσης Έργων Τρίτων 2/9</vt:lpstr>
      <vt:lpstr>Σημείωμα Χρήσης Έργων Τρίτων 3/9</vt:lpstr>
      <vt:lpstr>Σημείωμα Χρήσης Έργων Τρίτων 4/9</vt:lpstr>
      <vt:lpstr>Σημείωμα Χρήσης Έργων Τρίτων 5/9</vt:lpstr>
      <vt:lpstr>Σημείωμα Χρήσης Έργων Τρίτων 6/9</vt:lpstr>
      <vt:lpstr>Σημείωμα Χρήσης Έργων Τρίτων 7/9</vt:lpstr>
      <vt:lpstr>Σημείωμα Χρήσης Έργων Τρίτων 8/9</vt:lpstr>
      <vt:lpstr>Σημείωμα Χρήσης Έργων Τρίτων 9/9</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252</cp:revision>
  <dcterms:created xsi:type="dcterms:W3CDTF">2013-04-25T17:17:24Z</dcterms:created>
  <dcterms:modified xsi:type="dcterms:W3CDTF">2015-10-18T13:28:05Z</dcterms:modified>
</cp:coreProperties>
</file>