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6" r:id="rId3"/>
    <p:sldId id="344" r:id="rId4"/>
    <p:sldId id="345" r:id="rId5"/>
    <p:sldId id="346" r:id="rId6"/>
    <p:sldId id="347" r:id="rId7"/>
    <p:sldId id="348" r:id="rId8"/>
    <p:sldId id="349" r:id="rId9"/>
    <p:sldId id="350" r:id="rId10"/>
    <p:sldId id="368" r:id="rId11"/>
    <p:sldId id="351" r:id="rId12"/>
    <p:sldId id="352" r:id="rId13"/>
    <p:sldId id="353" r:id="rId14"/>
    <p:sldId id="354" r:id="rId15"/>
    <p:sldId id="369" r:id="rId16"/>
    <p:sldId id="355" r:id="rId17"/>
    <p:sldId id="356" r:id="rId18"/>
    <p:sldId id="357" r:id="rId19"/>
    <p:sldId id="358" r:id="rId20"/>
    <p:sldId id="359" r:id="rId21"/>
    <p:sldId id="360" r:id="rId22"/>
    <p:sldId id="361" r:id="rId23"/>
    <p:sldId id="370" r:id="rId24"/>
    <p:sldId id="362" r:id="rId25"/>
    <p:sldId id="363" r:id="rId26"/>
    <p:sldId id="364" r:id="rId27"/>
    <p:sldId id="365" r:id="rId28"/>
    <p:sldId id="366" r:id="rId29"/>
    <p:sldId id="367" r:id="rId30"/>
    <p:sldId id="280" r:id="rId31"/>
    <p:sldId id="290" r:id="rId32"/>
    <p:sldId id="295" r:id="rId33"/>
    <p:sldId id="292" r:id="rId34"/>
    <p:sldId id="291" r:id="rId35"/>
    <p:sldId id="294"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44"/>
            <p14:sldId id="345"/>
            <p14:sldId id="346"/>
            <p14:sldId id="347"/>
            <p14:sldId id="348"/>
            <p14:sldId id="349"/>
            <p14:sldId id="350"/>
            <p14:sldId id="368"/>
            <p14:sldId id="351"/>
            <p14:sldId id="352"/>
            <p14:sldId id="353"/>
            <p14:sldId id="354"/>
            <p14:sldId id="369"/>
            <p14:sldId id="355"/>
            <p14:sldId id="356"/>
            <p14:sldId id="357"/>
            <p14:sldId id="358"/>
            <p14:sldId id="359"/>
            <p14:sldId id="360"/>
            <p14:sldId id="361"/>
            <p14:sldId id="370"/>
            <p14:sldId id="362"/>
            <p14:sldId id="363"/>
            <p14:sldId id="364"/>
            <p14:sldId id="365"/>
            <p14:sldId id="366"/>
            <p14:sldId id="367"/>
            <p14:sldId id="280"/>
            <p14:sldId id="290"/>
            <p14:sldId id="295"/>
            <p14:sldId id="292"/>
            <p14:sldId id="291"/>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72"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29739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602841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27282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2701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41618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50785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15131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83681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5627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6034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521479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5483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66069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646027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758555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601872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353971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864228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22993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80378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762533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7516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9400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41363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5414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82886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12427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Επιστημολογίες για τη Διδακτική των Μαθηματικών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ΕΠΙΣΤΗΜΟΛΟΓΙΑ ΚΑΙ ΔΙΔΑΚΤΙΚΗ ΤΩΝ ΜΑΘΗΜΑΤΙΚΩΝ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13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Η ΚΟΙΝΩΝΙΚΟΠΟΛΙΤΙΚΗ ΣΤΡΟΦΗ</a:t>
            </a:r>
            <a:br>
              <a:rPr lang="el-GR" sz="2800" dirty="0"/>
            </a:br>
            <a:r>
              <a:rPr lang="el-GR" sz="2800" dirty="0"/>
              <a:t> ΣΤΗ ΔΙΔΑΚΤΙΚΗ ΤΩΝ </a:t>
            </a:r>
            <a:r>
              <a:rPr lang="el-GR" sz="2800" dirty="0" smtClean="0"/>
              <a:t>ΜΑΘΗΜΑΤΙΚΩΝ</a:t>
            </a:r>
            <a:endParaRPr lang="en-US" sz="2800" dirty="0" smtClean="0"/>
          </a:p>
          <a:p>
            <a:endParaRPr lang="en-US" sz="2800" dirty="0"/>
          </a:p>
          <a:p>
            <a:r>
              <a:rPr lang="el-GR" sz="2800" dirty="0" smtClean="0"/>
              <a:t>ΣΠΥΡΟΥ </a:t>
            </a:r>
            <a:r>
              <a:rPr lang="el-GR" sz="2800" dirty="0"/>
              <a:t>ΠΑΝΑΓΙΩΤΗΣ</a:t>
            </a:r>
          </a:p>
          <a:p>
            <a:r>
              <a:rPr lang="el-GR" sz="2800" dirty="0" smtClean="0"/>
              <a:t>Σχολή </a:t>
            </a:r>
            <a:r>
              <a:rPr lang="el-GR" sz="2800" dirty="0"/>
              <a:t>Θετικών επιστημών</a:t>
            </a:r>
          </a:p>
          <a:p>
            <a:r>
              <a:rPr lang="el-GR" sz="2800" dirty="0"/>
              <a:t>Τμήμα Μαθηματικό</a:t>
            </a:r>
            <a:endParaRPr lang="en-US" sz="2800" dirty="0"/>
          </a:p>
          <a:p>
            <a:endParaRPr lang="el-GR"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dirty="0"/>
              <a:t>Η θεωρητική κατηγορία ─κατά τον </a:t>
            </a:r>
            <a:r>
              <a:rPr lang="el-GR" sz="2800" dirty="0" err="1"/>
              <a:t>Φουκώ</a:t>
            </a:r>
            <a:r>
              <a:rPr lang="el-GR" sz="2800" dirty="0"/>
              <a:t>─ μέσω της οποίας εκτυλίσσεται η κατασκευή της ταυτότητας/</a:t>
            </a:r>
            <a:r>
              <a:rPr lang="el-GR" sz="2800" dirty="0" err="1"/>
              <a:t>υποκειμενοποίησης</a:t>
            </a:r>
            <a:r>
              <a:rPr lang="el-GR" sz="2800" dirty="0"/>
              <a:t> είναι ο </a:t>
            </a:r>
            <a:r>
              <a:rPr lang="el-GR" sz="2800" dirty="0" smtClean="0"/>
              <a:t>λόγος</a:t>
            </a:r>
            <a:r>
              <a:rPr lang="en-US" sz="2800" dirty="0"/>
              <a:t> </a:t>
            </a:r>
            <a:r>
              <a:rPr lang="en-US" sz="2800" dirty="0" smtClean="0"/>
              <a:t>(2/2)</a:t>
            </a:r>
            <a:endParaRPr lang="el-GR" sz="2800" dirty="0"/>
          </a:p>
        </p:txBody>
      </p:sp>
      <p:sp>
        <p:nvSpPr>
          <p:cNvPr id="3" name="Θέση περιεχομένου 2"/>
          <p:cNvSpPr>
            <a:spLocks noGrp="1"/>
          </p:cNvSpPr>
          <p:nvPr>
            <p:ph idx="1"/>
          </p:nvPr>
        </p:nvSpPr>
        <p:spPr/>
        <p:txBody>
          <a:bodyPr>
            <a:normAutofit/>
          </a:bodyPr>
          <a:lstStyle/>
          <a:p>
            <a:r>
              <a:rPr lang="el-GR" sz="2800" dirty="0" smtClean="0"/>
              <a:t>Δίνουν </a:t>
            </a:r>
            <a:r>
              <a:rPr lang="el-GR" sz="2800" dirty="0"/>
              <a:t>σχήμα στη σκέψη μας, στις απόψεις μας, στις πεποιθήσεις μας, στις πρακτικές μας. </a:t>
            </a:r>
          </a:p>
          <a:p>
            <a:r>
              <a:rPr lang="el-GR" sz="2800" dirty="0"/>
              <a:t>Μας λένε, για παράδειγμα, τι σημαίνει να είσαι δάσκαλος ή μαθητής σε μια δεδομένη περίοδο. </a:t>
            </a:r>
          </a:p>
          <a:p>
            <a:r>
              <a:rPr lang="el-GR" sz="2800" dirty="0"/>
              <a:t>Το αποτέλεσμά τους είναι να </a:t>
            </a:r>
            <a:r>
              <a:rPr lang="el-GR" sz="2800" b="1" dirty="0"/>
              <a:t>παράγουν αλήθειες</a:t>
            </a:r>
            <a:r>
              <a:rPr lang="el-GR" sz="2800" dirty="0"/>
              <a:t> και, δεδομένου ότι αποτελούν τα μέσα με τα οποία μπορούμε να </a:t>
            </a:r>
            <a:r>
              <a:rPr lang="el-GR" sz="2800" b="1" dirty="0"/>
              <a:t>διαβάζουμε την πραγματικότητα</a:t>
            </a:r>
            <a:r>
              <a:rPr lang="el-GR" sz="2800" dirty="0"/>
              <a:t>, οι λόγοι  είναι </a:t>
            </a:r>
            <a:r>
              <a:rPr lang="el-GR" sz="2800" b="1" dirty="0"/>
              <a:t>ισχυρά εξουσιαστικοί</a:t>
            </a:r>
            <a:r>
              <a:rPr lang="el-GR" sz="2800" b="1" dirty="0" smtClean="0"/>
              <a:t>.</a:t>
            </a:r>
            <a:endParaRPr lang="en-US" sz="2800" b="1" dirty="0"/>
          </a:p>
        </p:txBody>
      </p:sp>
    </p:spTree>
    <p:extLst>
      <p:ext uri="{BB962C8B-B14F-4D97-AF65-F5344CB8AC3E}">
        <p14:creationId xmlns:p14="http://schemas.microsoft.com/office/powerpoint/2010/main" val="115418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νόημα του «κοινωνικού» και του «πολιτικού»</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2800" dirty="0"/>
              <a:t>Το 2000 ο </a:t>
            </a:r>
            <a:r>
              <a:rPr lang="en-US" sz="2800" dirty="0" err="1"/>
              <a:t>Lerman</a:t>
            </a:r>
            <a:r>
              <a:rPr lang="el-GR" sz="2800" dirty="0"/>
              <a:t> δημοσιεύει το άρθρο του</a:t>
            </a:r>
            <a:r>
              <a:rPr lang="en-US" sz="2800" dirty="0"/>
              <a:t> </a:t>
            </a:r>
            <a:r>
              <a:rPr lang="el-GR" sz="2800" dirty="0"/>
              <a:t>«</a:t>
            </a:r>
            <a:r>
              <a:rPr lang="en-US" sz="2800" dirty="0"/>
              <a:t>The social turn in mathematics education research</a:t>
            </a:r>
            <a:r>
              <a:rPr lang="el-GR" sz="2800" dirty="0"/>
              <a:t>».</a:t>
            </a:r>
          </a:p>
          <a:p>
            <a:pPr marL="0" indent="0">
              <a:buNone/>
            </a:pPr>
            <a:r>
              <a:rPr lang="el-GR" sz="2800" dirty="0"/>
              <a:t> Σύμφωνα με αυτό, περί τα τέλη της δεκαετίας του ΄80 καταγράφεται ευκρινώς μια τάση εντός του κυρίαρχου </a:t>
            </a:r>
            <a:r>
              <a:rPr lang="el-GR" sz="2800" dirty="0" err="1"/>
              <a:t>μαθηματικοψυχολογικού</a:t>
            </a:r>
            <a:r>
              <a:rPr lang="el-GR" sz="2800" dirty="0"/>
              <a:t> ρεύματος, να αναδεικνύει τη σημασία του «κοινωνικού» παράγοντα στη ΔΜ. </a:t>
            </a:r>
          </a:p>
          <a:p>
            <a:pPr marL="0" indent="0">
              <a:buNone/>
            </a:pPr>
            <a:r>
              <a:rPr lang="el-GR" sz="2800" dirty="0"/>
              <a:t>Οι συνηθέστερες </a:t>
            </a:r>
            <a:r>
              <a:rPr lang="el-GR" sz="2800" dirty="0" err="1"/>
              <a:t>νοηματοδοτήσεις</a:t>
            </a:r>
            <a:r>
              <a:rPr lang="el-GR" sz="2800" dirty="0"/>
              <a:t> του «κοινωνικού» αφορούν είτε τη </a:t>
            </a:r>
            <a:r>
              <a:rPr lang="el-GR" sz="2800" dirty="0" err="1"/>
              <a:t>διάδραση</a:t>
            </a:r>
            <a:r>
              <a:rPr lang="el-GR" sz="2800" dirty="0"/>
              <a:t> ανάμεσα στα </a:t>
            </a:r>
            <a:r>
              <a:rPr lang="el-GR" sz="2800" i="1" dirty="0"/>
              <a:t>γνωστικά υποκείμενα</a:t>
            </a:r>
            <a:r>
              <a:rPr lang="el-GR" sz="2800" dirty="0"/>
              <a:t> (κοινωνική αλληλεπίδραση) είτε την ανάπτυξη των «κοινωνικών» προσανατολισμών στην έρευνα, στο πλαίσιο των ουμανιστικών και δημοκρατικών θεωρήσεων. </a:t>
            </a:r>
          </a:p>
          <a:p>
            <a:pPr marL="0" indent="0">
              <a:buNone/>
            </a:pPr>
            <a:r>
              <a:rPr lang="el-GR" sz="2800" dirty="0"/>
              <a:t>Ο </a:t>
            </a:r>
            <a:r>
              <a:rPr lang="en-US" sz="2800" dirty="0" err="1"/>
              <a:t>Lerman</a:t>
            </a:r>
            <a:r>
              <a:rPr lang="el-GR" sz="2800" dirty="0"/>
              <a:t>, ωστόσο, προσδίδει ουσιωδώς διαφορετικό περιεχόμενο στον όρο «κοινωνική στροφή», την οποία ορίζει ως «την εμφάνιση, εντός του πλαισίου της ΔΜ, θεωριών, που αντιμετωπίζουν το (μαθηματικό) νόημα, τη σκέψη και την αιτιολόγηση ως προϊόντα της κοινωνικής δραστηριότητας».</a:t>
            </a:r>
          </a:p>
        </p:txBody>
      </p:sp>
    </p:spTree>
    <p:extLst>
      <p:ext uri="{BB962C8B-B14F-4D97-AF65-F5344CB8AC3E}">
        <p14:creationId xmlns:p14="http://schemas.microsoft.com/office/powerpoint/2010/main" val="1277811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νόημα των σχολικών μαθηματικών είναι κοινωνικά κατασκευασμένο</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2800" dirty="0"/>
              <a:t>Το κοινωνικό βάρος που αποδίδεται στα μαθηματικά και την </a:t>
            </a:r>
            <a:r>
              <a:rPr lang="el-GR" sz="2800" dirty="0" err="1"/>
              <a:t>μ.ε.</a:t>
            </a:r>
            <a:r>
              <a:rPr lang="el-GR" sz="2800" dirty="0"/>
              <a:t> και που εκφράζεται στο κύρος του αντικειμένου, στην κοινωνική θέση των μαθηματικά εγγράμματων, στη θέση του μαθήματος στο σχολικό πρόγραμμα, στα χρήματα που διαθέτουν οι οικογένειες, φροντιστήρια.</a:t>
            </a:r>
          </a:p>
          <a:p>
            <a:r>
              <a:rPr lang="el-GR" sz="2800" dirty="0"/>
              <a:t>Δεν είναι κάτι το «φυσικό» και το «αντικειμενικό»</a:t>
            </a:r>
          </a:p>
          <a:p>
            <a:r>
              <a:rPr lang="el-GR" sz="2800" dirty="0"/>
              <a:t>Διαμορφώθηκε και επικράτησε ως αντίληψη κάτω από συγκεκριμένους ιστορικούς και κοινωνικούς όρους</a:t>
            </a:r>
          </a:p>
          <a:p>
            <a:r>
              <a:rPr lang="el-GR" sz="2800" dirty="0"/>
              <a:t>Δεν ισχύει παντού, με τον ίδιο τρόπο </a:t>
            </a:r>
          </a:p>
          <a:p>
            <a:r>
              <a:rPr lang="el-GR" sz="2800" dirty="0"/>
              <a:t>Είναι </a:t>
            </a:r>
            <a:r>
              <a:rPr lang="el-GR" sz="2800" dirty="0" err="1"/>
              <a:t>ενδεχομενική</a:t>
            </a:r>
            <a:r>
              <a:rPr lang="el-GR" sz="2800" dirty="0"/>
              <a:t>, δηλαδή μπορεί να γίνει και αλλιώς</a:t>
            </a:r>
          </a:p>
          <a:p>
            <a:pPr algn="just"/>
            <a:r>
              <a:rPr lang="el-GR" sz="2800" dirty="0"/>
              <a:t>Τα μαθηματικά, έτσι, εξελίσσονται σε </a:t>
            </a:r>
            <a:r>
              <a:rPr lang="el-GR" sz="2800" dirty="0" err="1"/>
              <a:t>αξιολογητή</a:t>
            </a:r>
            <a:r>
              <a:rPr lang="el-GR" sz="2800" dirty="0"/>
              <a:t> της «γενικής διανοητικής ικανότητας» του ατόμου, κατακτώντας εκείνη τη συμβολική εξουσία που τους επιτρέπει να συντηρούν τον </a:t>
            </a:r>
            <a:r>
              <a:rPr lang="el-GR" sz="2800" dirty="0" err="1"/>
              <a:t>έμφυλο</a:t>
            </a:r>
            <a:r>
              <a:rPr lang="el-GR" sz="2800" dirty="0"/>
              <a:t>, </a:t>
            </a:r>
            <a:r>
              <a:rPr lang="el-GR" sz="2800" dirty="0" err="1"/>
              <a:t>ευρωκεντρικό</a:t>
            </a:r>
            <a:r>
              <a:rPr lang="el-GR" sz="2800" dirty="0"/>
              <a:t> τους χαρακτήρα, μέσα από την κατασκευή και την κυριαρχία της </a:t>
            </a:r>
            <a:r>
              <a:rPr lang="el-GR" sz="2800" dirty="0" err="1"/>
              <a:t>λογικομαθηματικής</a:t>
            </a:r>
            <a:r>
              <a:rPr lang="el-GR" sz="2800" dirty="0"/>
              <a:t> νόρμας σκέψης και επιχειρηματολογίας (</a:t>
            </a:r>
            <a:r>
              <a:rPr lang="en-US" sz="2800" dirty="0" err="1"/>
              <a:t>Walkerdine</a:t>
            </a:r>
            <a:r>
              <a:rPr lang="el-GR" sz="2800" dirty="0"/>
              <a:t>, 1988).  </a:t>
            </a:r>
          </a:p>
        </p:txBody>
      </p:sp>
    </p:spTree>
    <p:extLst>
      <p:ext uri="{BB962C8B-B14F-4D97-AF65-F5344CB8AC3E}">
        <p14:creationId xmlns:p14="http://schemas.microsoft.com/office/powerpoint/2010/main" val="274435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Μοντέρνοι καιροί</a:t>
            </a:r>
          </a:p>
        </p:txBody>
      </p:sp>
      <p:sp>
        <p:nvSpPr>
          <p:cNvPr id="3" name="Θέση περιεχομένου 2"/>
          <p:cNvSpPr>
            <a:spLocks noGrp="1"/>
          </p:cNvSpPr>
          <p:nvPr>
            <p:ph idx="1"/>
          </p:nvPr>
        </p:nvSpPr>
        <p:spPr/>
        <p:txBody>
          <a:bodyPr>
            <a:normAutofit fontScale="77500" lnSpcReduction="20000"/>
          </a:bodyPr>
          <a:lstStyle/>
          <a:p>
            <a:r>
              <a:rPr lang="el-GR" sz="2800" dirty="0"/>
              <a:t>Είναι αυτό ακριβώς το χαρακτηριστικό στο οποίο οφείλεται η συμπερίληψη των μαθηματικών μεταξύ εκείνων των συστημάτων λόγου που υποστηρίζουν τις θεμελιώδεις αρχές του μοντερνισμού, όπως είναι το πρωτείο της επιστημονικής ορθολογικότητας, η αντικειμενικότητα, ο ωφελιμισμός, η πρόοδος, ακόμη και η δημοκρατία.</a:t>
            </a:r>
          </a:p>
          <a:p>
            <a:r>
              <a:rPr lang="el-GR" sz="2800" dirty="0"/>
              <a:t>Αναφέρει χαρακτηριστικά ο </a:t>
            </a:r>
            <a:r>
              <a:rPr lang="en-US" sz="2800" dirty="0" err="1"/>
              <a:t>Popkewitz</a:t>
            </a:r>
            <a:r>
              <a:rPr lang="el-GR" sz="2800" dirty="0"/>
              <a:t> (2004):</a:t>
            </a:r>
          </a:p>
          <a:p>
            <a:pPr marL="0" indent="0">
              <a:buNone/>
            </a:pPr>
            <a:r>
              <a:rPr lang="el-GR" sz="2800" dirty="0"/>
              <a:t>Τα μαθηματικά είναι ένας από τους αρχιερείς του μοντερνισμού. Η μαθηματική εκπαίδευση μεταφέρει τη σωτήρια αφήγηση της προόδου στις πρακτικές διαπαιδαγώγησης του σχολείου. Η αφήγηση των σχολικών μαθηματικών είναι η εξιστόρηση της προόδου για το πολιτισμένο, μοντέρνο άτομο, του οποίου ο λόγος περιορίζεται από τους κανόνες και τα πρότυπα της επιστήμης και των μαθηματικών. Πρόκειται για την αφήγηση των διαφωτισμένων πολιτών, που συνεισφέρουν στην παγκόσμια κοινωνία της γνώσης.</a:t>
            </a:r>
          </a:p>
          <a:p>
            <a:endParaRPr lang="el-GR" sz="2400" dirty="0"/>
          </a:p>
        </p:txBody>
      </p:sp>
    </p:spTree>
    <p:extLst>
      <p:ext uri="{BB962C8B-B14F-4D97-AF65-F5344CB8AC3E}">
        <p14:creationId xmlns:p14="http://schemas.microsoft.com/office/powerpoint/2010/main" val="78825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μάθηση ως επιτέλεση και τελετουργία </a:t>
            </a:r>
            <a:r>
              <a:rPr lang="en-US" dirty="0" smtClean="0"/>
              <a:t>(1/2)</a:t>
            </a:r>
            <a:endParaRPr lang="el-GR" dirty="0"/>
          </a:p>
        </p:txBody>
      </p:sp>
      <p:sp>
        <p:nvSpPr>
          <p:cNvPr id="3" name="Θέση περιεχομένου 2"/>
          <p:cNvSpPr>
            <a:spLocks noGrp="1"/>
          </p:cNvSpPr>
          <p:nvPr>
            <p:ph idx="1"/>
          </p:nvPr>
        </p:nvSpPr>
        <p:spPr/>
        <p:txBody>
          <a:bodyPr>
            <a:normAutofit/>
          </a:bodyPr>
          <a:lstStyle/>
          <a:p>
            <a:r>
              <a:rPr lang="el-GR" sz="2800" dirty="0"/>
              <a:t>Συνοπτικά: Η μαθηματική εκπαίδευση σχεδιάστηκε στο πλαίσιο της μοντέρνας βιομηχανικής εποχής, όπου το όραμα της κοινωνικής προόδου μέσω των επιτευγμάτων της επιστήμης </a:t>
            </a:r>
            <a:r>
              <a:rPr lang="el-GR" sz="2800" dirty="0" err="1"/>
              <a:t>προέβαλε</a:t>
            </a:r>
            <a:r>
              <a:rPr lang="el-GR" sz="2800" dirty="0"/>
              <a:t> πανίσχυρο. Ο μαθητής προσέρχεται στην τάξη συγκεντρωμένος στο στόχο του για μάθηση. Η έρευνα επικεντρώνεται στην υποστήριξη της διδασκαλίας και της εκμάθησης μέσα στη σχολική τάξη.</a:t>
            </a:r>
          </a:p>
          <a:p>
            <a:pPr marL="0" indent="0">
              <a:buNone/>
            </a:pPr>
            <a:endParaRPr lang="el-GR" sz="2800" dirty="0"/>
          </a:p>
        </p:txBody>
      </p:sp>
    </p:spTree>
    <p:extLst>
      <p:ext uri="{BB962C8B-B14F-4D97-AF65-F5344CB8AC3E}">
        <p14:creationId xmlns:p14="http://schemas.microsoft.com/office/powerpoint/2010/main" val="3116059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μάθηση ως επιτέλεση και τελετουργία </a:t>
            </a:r>
            <a:r>
              <a:rPr lang="en-US" dirty="0" smtClean="0"/>
              <a:t>(2/2)</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endParaRPr lang="el-GR" sz="2800" dirty="0"/>
          </a:p>
          <a:p>
            <a:r>
              <a:rPr lang="el-GR" sz="2800" dirty="0"/>
              <a:t>Η κρίσιμη εναλλακτική ιδέα για τη μαθηματική εκπαίδευση εδράζεται στη γενικότερη σύλληψη του χώρου της εκπαίδευσης όχι απλώς ως πεδίου μεταβίβασης (ή και κατασκευής) της γνώσης αλλά, κυρίως, ως πεδίου </a:t>
            </a:r>
            <a:r>
              <a:rPr lang="el-GR" sz="2800" b="1" dirty="0"/>
              <a:t>διακυβέρνησης</a:t>
            </a:r>
            <a:r>
              <a:rPr lang="el-GR" sz="2800" dirty="0"/>
              <a:t> του παιδιού, του έφηβου, του ενήλικου. Ο μαθητής δεν «ακούει» απλώς, ούτε συμμετέχει απλώς σε μαθησιακές δραστηριότητες∙ κυρίως</a:t>
            </a:r>
            <a:r>
              <a:rPr lang="el-GR" sz="2800" i="1" dirty="0"/>
              <a:t> </a:t>
            </a:r>
            <a:r>
              <a:rPr lang="el-GR" sz="2800" b="1" i="1" dirty="0"/>
              <a:t>επιτελεί</a:t>
            </a:r>
            <a:r>
              <a:rPr lang="el-GR" sz="2800" dirty="0"/>
              <a:t>. Γεγονός που σημαίνει ότι επαναλαμβάνει, και διαρκώς επαναλαμβάνει κανόνες και </a:t>
            </a:r>
            <a:r>
              <a:rPr lang="el-GR" sz="2800" b="1" dirty="0"/>
              <a:t>τελετουργικά</a:t>
            </a:r>
            <a:r>
              <a:rPr lang="el-GR" sz="2800" dirty="0"/>
              <a:t>, τα οποία τον μαθαίνουν ─μαζί με τα μαθηματικά─ τρόπους να σκέφτεται και να συμπεριφέρεται, να ερμηνεύει τα πράγματα και να κατανοεί τον κόσμο. Αυτή η διάσταση, ισχυρίζονται οι ερευνητές του κοινωνικοπολιτικού ρεύματος, απουσιάζει από την εστίαση του κυρίαρχου λόγου στον χώρο της ΔΜ.</a:t>
            </a:r>
          </a:p>
          <a:p>
            <a:pPr marL="0" indent="0">
              <a:buNone/>
            </a:pPr>
            <a:endParaRPr lang="el-GR" sz="2400" dirty="0"/>
          </a:p>
        </p:txBody>
      </p:sp>
    </p:spTree>
    <p:extLst>
      <p:ext uri="{BB962C8B-B14F-4D97-AF65-F5344CB8AC3E}">
        <p14:creationId xmlns:p14="http://schemas.microsoft.com/office/powerpoint/2010/main" val="2617843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Εκπαίδευση και Αγορά</a:t>
            </a:r>
          </a:p>
        </p:txBody>
      </p:sp>
      <p:sp>
        <p:nvSpPr>
          <p:cNvPr id="3" name="Θέση περιεχομένου 2"/>
          <p:cNvSpPr>
            <a:spLocks noGrp="1"/>
          </p:cNvSpPr>
          <p:nvPr>
            <p:ph idx="1"/>
          </p:nvPr>
        </p:nvSpPr>
        <p:spPr/>
        <p:txBody>
          <a:bodyPr>
            <a:normAutofit fontScale="70000" lnSpcReduction="20000"/>
          </a:bodyPr>
          <a:lstStyle/>
          <a:p>
            <a:pPr marL="0" indent="0" algn="just">
              <a:buNone/>
            </a:pPr>
            <a:r>
              <a:rPr lang="el-GR" sz="2800" dirty="0"/>
              <a:t>Συγχρόνως, βρισκόμαστε σε μια ιστορική περίοδο που σχεδιάζονται, επιχειρούνται και υλοποιούνται δραματικές αλλαγές στον χώρο της εκπαίδευσης.</a:t>
            </a:r>
          </a:p>
          <a:p>
            <a:pPr marL="0" indent="0">
              <a:buNone/>
            </a:pPr>
            <a:r>
              <a:rPr lang="el-GR" sz="2800" dirty="0"/>
              <a:t>Οι νεοφιλελεύθερες πολιτικές υπάγουν τη γνώση στην επιχειρησιακή λογική και μετατρέπουν την εκπαίδευση σε εμπόρευμα. Λέξεις, όπως στόχοι, απόδοση, μάνατζμεντ και αξιολόγηση, εισβάλλουν στον κόσμο των διδασκόντων, καθώς η εκπαίδευση επηρεάζεται κατά αύξοντα τρόπο από τη λογική της αγοράς και του μάρκετινγκ. Έτσι, η εκπαίδευση κατασκευάζεται ως ένα σύστημα όπου οι μαθητές, οι δάσκαλοι και τα σχολεία είναι υπόλογα, όπου οι γονείς (και η κοινωνία ευρύτερα) παίρνουν τη θέση του καταναλωτή και του διοικητή και όπου οι μαθητές γίνονται προϊόντα έτοιμα για μετατροπές. Η εγκυρότητα του συστήματος διασφαλίζεται μέσω των </a:t>
            </a:r>
            <a:r>
              <a:rPr lang="el-GR" sz="2800" b="1" dirty="0"/>
              <a:t>μετρήσιμων στόχων</a:t>
            </a:r>
            <a:r>
              <a:rPr lang="el-GR" sz="2800" dirty="0"/>
              <a:t>, των δεδομένων που αποδεικνύουν τον βαθμό ανταπόκρισης στα πλάνα και της κατασκευής διακριτών επιπέδων προόδου.</a:t>
            </a:r>
          </a:p>
          <a:p>
            <a:pPr marL="0" indent="0" algn="ctr">
              <a:buNone/>
            </a:pPr>
            <a:endParaRPr lang="el-GR" sz="2800" dirty="0"/>
          </a:p>
        </p:txBody>
      </p:sp>
    </p:spTree>
    <p:extLst>
      <p:ext uri="{BB962C8B-B14F-4D97-AF65-F5344CB8AC3E}">
        <p14:creationId xmlns:p14="http://schemas.microsoft.com/office/powerpoint/2010/main" val="55691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Οι ερευνητές που εργάζονται στο πλαίσιο του κ-π ρεύματος εντοπίζουν τις απαιτήσεις:</a:t>
            </a:r>
          </a:p>
        </p:txBody>
      </p:sp>
      <p:sp>
        <p:nvSpPr>
          <p:cNvPr id="3" name="Θέση περιεχομένου 2"/>
          <p:cNvSpPr>
            <a:spLocks noGrp="1"/>
          </p:cNvSpPr>
          <p:nvPr>
            <p:ph idx="1"/>
          </p:nvPr>
        </p:nvSpPr>
        <p:spPr/>
        <p:txBody>
          <a:bodyPr>
            <a:normAutofit fontScale="70000" lnSpcReduction="20000"/>
          </a:bodyPr>
          <a:lstStyle/>
          <a:p>
            <a:r>
              <a:rPr lang="el-GR" sz="2800" dirty="0"/>
              <a:t>Ανάγκη για επαναπροσδιορισμό του όρου </a:t>
            </a:r>
            <a:r>
              <a:rPr lang="el-GR" sz="2800" i="1" dirty="0"/>
              <a:t>μαθηματική εκπαίδευση, </a:t>
            </a:r>
            <a:r>
              <a:rPr lang="el-GR" sz="2800" dirty="0"/>
              <a:t>αφού «οτιδήποτε μετρά ως το νόημα της </a:t>
            </a:r>
            <a:r>
              <a:rPr lang="el-GR" sz="2800" i="1" dirty="0"/>
              <a:t>μαθηματικής εκπαίδευσης </a:t>
            </a:r>
            <a:r>
              <a:rPr lang="el-GR" sz="2800" dirty="0"/>
              <a:t>σε μια δοσμένη χρονική στιγμή,  είναι μια σύνθετη κατασκευή, η οποία περιλαμβάνει πολλούς συμμέτοχους, πρακτικές και λόγους» </a:t>
            </a:r>
          </a:p>
          <a:p>
            <a:r>
              <a:rPr lang="el-GR" sz="2800" dirty="0"/>
              <a:t>Η </a:t>
            </a:r>
            <a:r>
              <a:rPr lang="en-US" sz="2800" dirty="0"/>
              <a:t>Valero</a:t>
            </a:r>
            <a:r>
              <a:rPr lang="el-GR" sz="2800" dirty="0"/>
              <a:t> περιγράφει τις παραμέτρους που συγκροτούν το πεδίο της μαθηματικής εκπαίδευσης: πρακτικές οικογενειών, απαιτήσεις των γονιών από τα σχολικά μαθηματικά, οι τοπικές κοινωνίες και οι εκπαιδευτικές τους ανάγκες, οι διεθνείς και εθνικές πολιτικές πρακτικές, που δομούν και </a:t>
            </a:r>
            <a:r>
              <a:rPr lang="el-GR" sz="2800" dirty="0" err="1"/>
              <a:t>κανονικοποιούν</a:t>
            </a:r>
            <a:r>
              <a:rPr lang="el-GR" sz="2800" dirty="0"/>
              <a:t> τις μορφές της έγκυρης γνώσης, την επάρκεια καθώς και τους ενδιάμεσους και τελικούς στόχους που πρέπει να επιτευχθούν από μαθητές και καθηγητές, πρακτικές της αγοράς και τις προσδοκίες της για τα μαθηματικά εφόδια των εργαζομένων, τις πολιτισμικές πρακτικές της νεολαίας, τις πρακτικές των ΜΜΕ και την κατασκευή των δημόσιων προσεγγίσεων και λόγων, πρακτικές των διεθνών οργανισμών σύγκρισης επιδόσεων.</a:t>
            </a:r>
          </a:p>
          <a:p>
            <a:endParaRPr lang="el-GR" sz="2800" dirty="0"/>
          </a:p>
          <a:p>
            <a:endParaRPr lang="el-GR" sz="2800" dirty="0"/>
          </a:p>
        </p:txBody>
      </p:sp>
    </p:spTree>
    <p:extLst>
      <p:ext uri="{BB962C8B-B14F-4D97-AF65-F5344CB8AC3E}">
        <p14:creationId xmlns:p14="http://schemas.microsoft.com/office/powerpoint/2010/main" val="1221260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Εμπλουτισμός του Διδακτικού τριγώνου</a:t>
            </a:r>
          </a:p>
        </p:txBody>
      </p:sp>
      <p:pic>
        <p:nvPicPr>
          <p:cNvPr id="5" name="Θέση περιεχομένου 3"/>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150140" y="1700808"/>
            <a:ext cx="7536660" cy="4398367"/>
          </a:xfrm>
          <a:prstGeom prst="rect">
            <a:avLst/>
          </a:prstGeom>
          <a:noFill/>
          <a:ln>
            <a:noFill/>
          </a:ln>
        </p:spPr>
      </p:pic>
    </p:spTree>
    <p:extLst>
      <p:ext uri="{BB962C8B-B14F-4D97-AF65-F5344CB8AC3E}">
        <p14:creationId xmlns:p14="http://schemas.microsoft.com/office/powerpoint/2010/main" val="3602639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 τη διερώτηση του πώς στη διερώτηση του γιατί </a:t>
            </a:r>
          </a:p>
        </p:txBody>
      </p:sp>
      <p:sp>
        <p:nvSpPr>
          <p:cNvPr id="3" name="Θέση περιεχομένου 2"/>
          <p:cNvSpPr>
            <a:spLocks noGrp="1"/>
          </p:cNvSpPr>
          <p:nvPr>
            <p:ph idx="1"/>
          </p:nvPr>
        </p:nvSpPr>
        <p:spPr/>
        <p:txBody>
          <a:bodyPr>
            <a:normAutofit fontScale="70000" lnSpcReduction="20000"/>
          </a:bodyPr>
          <a:lstStyle/>
          <a:p>
            <a:r>
              <a:rPr lang="el-GR" sz="2800" dirty="0"/>
              <a:t>Στο άρθρο «από </a:t>
            </a:r>
            <a:r>
              <a:rPr lang="el-GR" sz="2800" b="1" dirty="0"/>
              <a:t>τη διερώτηση του </a:t>
            </a:r>
            <a:r>
              <a:rPr lang="el-GR" sz="2800" b="1" i="1" dirty="0"/>
              <a:t>πώς</a:t>
            </a:r>
            <a:r>
              <a:rPr lang="el-GR" sz="2800" b="1" dirty="0"/>
              <a:t> στη διερώτηση του</a:t>
            </a:r>
            <a:r>
              <a:rPr lang="el-GR" sz="2800" b="1" i="1" dirty="0"/>
              <a:t> γιατί</a:t>
            </a:r>
            <a:r>
              <a:rPr lang="el-GR" sz="2800" dirty="0"/>
              <a:t> </a:t>
            </a:r>
            <a:r>
              <a:rPr lang="el-GR" sz="2800" b="1" dirty="0"/>
              <a:t>»</a:t>
            </a:r>
            <a:r>
              <a:rPr lang="el-GR" sz="2800" b="1" i="1" dirty="0"/>
              <a:t> </a:t>
            </a:r>
            <a:r>
              <a:rPr lang="el-GR" sz="2800" dirty="0"/>
              <a:t>(2010) οι </a:t>
            </a:r>
            <a:r>
              <a:rPr lang="en-US" sz="2800" dirty="0" err="1"/>
              <a:t>Pais</a:t>
            </a:r>
            <a:r>
              <a:rPr lang="el-GR" sz="2800" dirty="0"/>
              <a:t>, </a:t>
            </a:r>
            <a:r>
              <a:rPr lang="en-US" sz="2800" dirty="0" err="1"/>
              <a:t>Stentoft</a:t>
            </a:r>
            <a:r>
              <a:rPr lang="en-US" sz="2800" dirty="0"/>
              <a:t> </a:t>
            </a:r>
            <a:r>
              <a:rPr lang="el-GR" sz="2800" dirty="0"/>
              <a:t>και </a:t>
            </a:r>
            <a:r>
              <a:rPr lang="en-US" sz="2800" dirty="0"/>
              <a:t>Valero </a:t>
            </a:r>
            <a:r>
              <a:rPr lang="el-GR" sz="2800" dirty="0"/>
              <a:t>ισχυρίζονται ότι η ΔΜ, ως ερευνητικό πεδίο, ο οποίος παράγει έρευνα που υποστηρίζει τις υπάρχουσες πρακτικές διδασκαλίας και εκμάθησης. </a:t>
            </a:r>
          </a:p>
          <a:p>
            <a:r>
              <a:rPr lang="el-GR" sz="2800" dirty="0"/>
              <a:t>Ο κύριος σκοπός της μαθηματικής εκπαίδευσης συνίσταται στη βελτίωση της επίδοσης των μαθητών∙  ο </a:t>
            </a:r>
            <a:r>
              <a:rPr lang="en-US" sz="2800" dirty="0"/>
              <a:t>Cobb</a:t>
            </a:r>
            <a:r>
              <a:rPr lang="el-GR" sz="2800" dirty="0"/>
              <a:t> (2007), μάλιστα, συμπυκνώνει το παραπάνω νόημα στον όρο </a:t>
            </a:r>
            <a:r>
              <a:rPr lang="el-GR" sz="2800" i="1" dirty="0"/>
              <a:t>επιστήμη σχεδιασμού</a:t>
            </a:r>
            <a:r>
              <a:rPr lang="el-GR" sz="2800" dirty="0"/>
              <a:t>. </a:t>
            </a:r>
          </a:p>
          <a:p>
            <a:r>
              <a:rPr lang="el-GR" sz="2800" dirty="0"/>
              <a:t>Από τη μεριά του ο </a:t>
            </a:r>
            <a:r>
              <a:rPr lang="en-US" sz="2800" dirty="0" err="1"/>
              <a:t>Biesta</a:t>
            </a:r>
            <a:r>
              <a:rPr lang="el-GR" sz="2800" dirty="0"/>
              <a:t> (2005) ισχυρίζεται ότι πάνω από δύο δεκαετίες αυτή η προσέγγιση αναπαράχθηκε στους ευρύτερους εκπαιδευτικούς κύκλους, όπου κυριάρχησε η «τεχνική γλώσσα της εκμάθησης» και σχεδόν απορρίφθηκε η «γλώσσα της εκπαίδευσης».</a:t>
            </a:r>
          </a:p>
          <a:p>
            <a:r>
              <a:rPr lang="el-GR" sz="2800" dirty="0"/>
              <a:t>Η μετατόπιση της έρευνας από το </a:t>
            </a:r>
            <a:r>
              <a:rPr lang="el-GR" sz="2800" b="1" dirty="0"/>
              <a:t>πως στο γιατί</a:t>
            </a:r>
            <a:r>
              <a:rPr lang="el-GR" sz="2800" dirty="0"/>
              <a:t> θέτει όλα τα θέσφατα που αφορούν τη </a:t>
            </a:r>
            <a:r>
              <a:rPr lang="el-GR" sz="2800" dirty="0" err="1"/>
              <a:t>μ.ε.</a:t>
            </a:r>
            <a:r>
              <a:rPr lang="el-GR" sz="2800" dirty="0"/>
              <a:t> Ενώ με την κριτική αποδόμηση των «</a:t>
            </a:r>
            <a:r>
              <a:rPr lang="el-GR" sz="2800" dirty="0" err="1"/>
              <a:t>φυσικοποιημένων</a:t>
            </a:r>
            <a:r>
              <a:rPr lang="el-GR" sz="2800" dirty="0"/>
              <a:t> αληθειών» και την προβολή εναλλακτικών αναδεικνύουν ως κρίσιμο το: </a:t>
            </a:r>
            <a:r>
              <a:rPr lang="el-GR" sz="2800" b="1" dirty="0"/>
              <a:t>τι υποκειμενικότητες κατασκευάζει</a:t>
            </a:r>
            <a:r>
              <a:rPr lang="el-GR" sz="2800" dirty="0"/>
              <a:t> (ή αλλιώς τι πολίτη παράγει) η εκπαίδευση.</a:t>
            </a:r>
          </a:p>
        </p:txBody>
      </p:sp>
    </p:spTree>
    <p:extLst>
      <p:ext uri="{BB962C8B-B14F-4D97-AF65-F5344CB8AC3E}">
        <p14:creationId xmlns:p14="http://schemas.microsoft.com/office/powerpoint/2010/main" val="3526784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11560" y="620688"/>
            <a:ext cx="7772400" cy="1470025"/>
          </a:xfrm>
        </p:spPr>
        <p:txBody>
          <a:bodyPr>
            <a:normAutofit fontScale="90000"/>
          </a:bodyPr>
          <a:lstStyle/>
          <a:p>
            <a:r>
              <a:rPr lang="el-GR" dirty="0">
                <a:solidFill>
                  <a:schemeClr val="accent1">
                    <a:lumMod val="75000"/>
                  </a:schemeClr>
                </a:solidFill>
              </a:rPr>
              <a:t>Η ΚΟΙΝΩΝΙΚΟΠΟΛΙΤΙΚΗ ΣΤΡΟΦΗ</a:t>
            </a:r>
            <a:br>
              <a:rPr lang="el-GR" dirty="0">
                <a:solidFill>
                  <a:schemeClr val="accent1">
                    <a:lumMod val="75000"/>
                  </a:schemeClr>
                </a:solidFill>
              </a:rPr>
            </a:br>
            <a:r>
              <a:rPr lang="el-GR" dirty="0">
                <a:solidFill>
                  <a:schemeClr val="accent1">
                    <a:lumMod val="75000"/>
                  </a:schemeClr>
                </a:solidFill>
              </a:rPr>
              <a:t> ΣΤΗ ΔΙΔΑΚΤΙΚΗ ΤΩΝ ΜΑΘΗΜΑΤΙΚΩΝ</a:t>
            </a:r>
            <a:endParaRPr lang="el-GR" dirty="0"/>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228" y="2492896"/>
            <a:ext cx="4005064" cy="4005064"/>
          </a:xfrm>
          <a:prstGeom prst="rect">
            <a:avLst/>
          </a:prstGeom>
        </p:spPr>
      </p:pic>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Οι πρακτικές στην τάξη των μαθηματικών και η κατασκευή των υποκειμενικοτήτων</a:t>
            </a:r>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Κατασκευάζοντας την ιδιαίτερη θέση που αποκτά ο μαθητής σε σχέση με τα σχολικά μαθηματικά, οι πρακτικές της μαθηματικής εκπαίδευσης θέτουν σε λειτουργία τις κατηγορίες ικανότητα/ανικανότητα και τις διαδικασίες </a:t>
            </a:r>
            <a:r>
              <a:rPr lang="el-GR" sz="2800" b="1" dirty="0"/>
              <a:t>ένταξης/αποκλεισμού</a:t>
            </a:r>
            <a:r>
              <a:rPr lang="el-GR" sz="2800" dirty="0"/>
              <a:t>. </a:t>
            </a:r>
          </a:p>
          <a:p>
            <a:pPr marL="0" indent="0">
              <a:buNone/>
            </a:pPr>
            <a:r>
              <a:rPr lang="el-GR" sz="2800" dirty="0"/>
              <a:t>Καθώς οι μαθητές έρχονται αντιμέτωποι και παίρνουν μέρος σε αυτές τις πρακτικές, δεν μπαίνουν μόνο στη διαδικασία εκμάθησης των μαθηματικών, αλλά κυρίως μαθαίνουν </a:t>
            </a:r>
            <a:r>
              <a:rPr lang="el-GR" sz="2800" b="1" dirty="0"/>
              <a:t>τον τρόπο </a:t>
            </a:r>
            <a:r>
              <a:rPr lang="el-GR" sz="2800" b="1" i="1" dirty="0"/>
              <a:t>να γίνονται</a:t>
            </a:r>
            <a:r>
              <a:rPr lang="el-GR" sz="2800" b="1" dirty="0"/>
              <a:t> ένας ορισμένος τύπος ανθρώπου και να υιοθετούν τις κατηγορίες που διατίθενται</a:t>
            </a:r>
            <a:r>
              <a:rPr lang="el-GR" sz="2800" dirty="0"/>
              <a:t>. </a:t>
            </a:r>
          </a:p>
          <a:p>
            <a:pPr marL="0" indent="0">
              <a:buNone/>
            </a:pPr>
            <a:r>
              <a:rPr lang="el-GR" sz="2800" dirty="0"/>
              <a:t>Ο αποκλεισμός από τα σχολικά μαθηματικά και η κατάταξη σε μια κατηγορία αποκλεισμού ─με όρους ικανότητας, φύλου, φυλής, θρησκείας, εθνικότητας κ.λπ.─ αποτελεί μια κοινωνική και ιεραρχική κατασκευή, που </a:t>
            </a:r>
            <a:r>
              <a:rPr lang="el-GR" sz="2800" dirty="0" err="1"/>
              <a:t>υποκειμενοποιεί</a:t>
            </a:r>
            <a:r>
              <a:rPr lang="el-GR" sz="2800" dirty="0"/>
              <a:t> τους μαθητές με ιδιαίτερους τρόπους (</a:t>
            </a:r>
            <a:r>
              <a:rPr lang="en-US" sz="2800" dirty="0"/>
              <a:t>Valero, 2007).</a:t>
            </a:r>
            <a:endParaRPr lang="el-GR" sz="2800" dirty="0"/>
          </a:p>
          <a:p>
            <a:endParaRPr lang="el-GR" sz="2400" dirty="0"/>
          </a:p>
        </p:txBody>
      </p:sp>
    </p:spTree>
    <p:extLst>
      <p:ext uri="{BB962C8B-B14F-4D97-AF65-F5344CB8AC3E}">
        <p14:creationId xmlns:p14="http://schemas.microsoft.com/office/powerpoint/2010/main" val="1961230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a:t>
            </a:r>
            <a:r>
              <a:rPr lang="el-GR" dirty="0" smtClean="0"/>
              <a:t>ιαιρετικές </a:t>
            </a:r>
            <a:r>
              <a:rPr lang="el-GR" dirty="0"/>
              <a:t>πρακτικές</a:t>
            </a:r>
          </a:p>
        </p:txBody>
      </p:sp>
      <p:sp>
        <p:nvSpPr>
          <p:cNvPr id="3" name="Θέση περιεχομένου 2"/>
          <p:cNvSpPr>
            <a:spLocks noGrp="1"/>
          </p:cNvSpPr>
          <p:nvPr>
            <p:ph idx="1"/>
          </p:nvPr>
        </p:nvSpPr>
        <p:spPr/>
        <p:txBody>
          <a:bodyPr>
            <a:normAutofit fontScale="70000" lnSpcReduction="20000"/>
          </a:bodyPr>
          <a:lstStyle/>
          <a:p>
            <a:r>
              <a:rPr lang="el-GR" sz="2800" dirty="0"/>
              <a:t>Η σημασία του συστήματος ταξινόμησης, που ─για παράδειγμα─ για τους δασκάλους περιλαμβάνει όρους όπως </a:t>
            </a:r>
            <a:r>
              <a:rPr lang="el-GR" sz="2800" i="1" dirty="0"/>
              <a:t>διερευνητικός και παραδοσιακός</a:t>
            </a:r>
            <a:r>
              <a:rPr lang="el-GR" sz="2800" dirty="0"/>
              <a:t> και για τους μαθητές </a:t>
            </a:r>
            <a:r>
              <a:rPr lang="el-GR" sz="2800" i="1" dirty="0"/>
              <a:t>αργός και γρήγορος, </a:t>
            </a:r>
            <a:r>
              <a:rPr lang="el-GR" sz="2800" dirty="0"/>
              <a:t>γίνεται φανερή όταν αντιλαμβανόμαστε ότι ακριβώς μέσα από αυτά τα συστήματα κατασκευάζονται οι </a:t>
            </a:r>
            <a:r>
              <a:rPr lang="el-GR" sz="2800" b="1" dirty="0"/>
              <a:t>ειδικές ταυτότητες</a:t>
            </a:r>
            <a:r>
              <a:rPr lang="el-GR" sz="2800" dirty="0"/>
              <a:t>. […] </a:t>
            </a:r>
          </a:p>
          <a:p>
            <a:r>
              <a:rPr lang="el-GR" sz="2800" dirty="0"/>
              <a:t>Η γνώση για τη συμπεριφορά των δασκάλων και των μαθητών, για τα επιτεύγματά τους και τα παρόμοια, αναπτύσσεται μέσα από αυτές τις </a:t>
            </a:r>
            <a:r>
              <a:rPr lang="el-GR" sz="2800" b="1" dirty="0"/>
              <a:t>διαιρετικές πρακτικές</a:t>
            </a:r>
            <a:r>
              <a:rPr lang="el-GR" sz="2800" dirty="0"/>
              <a:t>, που είναι αποφασιστικής σημασίας στη συγκρότηση της άποψής μας για αυτούς.</a:t>
            </a:r>
          </a:p>
          <a:p>
            <a:r>
              <a:rPr lang="el-GR" sz="2800" dirty="0"/>
              <a:t> Ακόμα πιο σημαντικό είναι ότι αυτές οι πρακτικές παράγουν και υποστηρίζουν την άποψη, που οι άνθρωποι σχηματίζουν για τον εαυτό τους. </a:t>
            </a:r>
          </a:p>
          <a:p>
            <a:r>
              <a:rPr lang="el-GR" sz="2800" dirty="0"/>
              <a:t>Μαθητές και δάσκαλοι </a:t>
            </a:r>
            <a:r>
              <a:rPr lang="el-GR" sz="2800" b="1" dirty="0"/>
              <a:t>μαθαίνουν να σκέφτονται για τον εαυτό τους με τρόπους που έχουν προσχεδιαστεί, και μαθαίνουν να δρουν αναλόγως.</a:t>
            </a:r>
          </a:p>
          <a:p>
            <a:endParaRPr lang="el-GR" sz="2400" dirty="0"/>
          </a:p>
        </p:txBody>
      </p:sp>
    </p:spTree>
    <p:extLst>
      <p:ext uri="{BB962C8B-B14F-4D97-AF65-F5344CB8AC3E}">
        <p14:creationId xmlns:p14="http://schemas.microsoft.com/office/powerpoint/2010/main" val="1372102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υποβίβαση του μαθητή σε </a:t>
            </a:r>
            <a:r>
              <a:rPr lang="el-GR" i="1" dirty="0"/>
              <a:t>γνωστικό </a:t>
            </a:r>
            <a:r>
              <a:rPr lang="el-GR" i="1" dirty="0" smtClean="0"/>
              <a:t>υποκείμενο</a:t>
            </a:r>
            <a:r>
              <a:rPr lang="en-US" i="1" dirty="0" smtClean="0"/>
              <a:t> (1/2)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2400" dirty="0"/>
              <a:t>Μέρος της διαχείρισης του παιδιού κατέστη ο υποβιβασμός του μαθητή από παιδί με πλήρη κοινωνική υπόσταση σε </a:t>
            </a:r>
            <a:r>
              <a:rPr lang="el-GR" sz="2400" i="1" dirty="0"/>
              <a:t>γνωστικό υποκείμενο</a:t>
            </a:r>
            <a:r>
              <a:rPr lang="el-GR" sz="2400" dirty="0"/>
              <a:t>, που η σχέση με τα μαθηματικά περιορίζεται στην ανάπτυξη της διαδικαστικής μαθηματικής σκέψης – “</a:t>
            </a:r>
            <a:r>
              <a:rPr lang="en-US" sz="2400" dirty="0" err="1"/>
              <a:t>schizomathematicslearner</a:t>
            </a:r>
            <a:r>
              <a:rPr lang="el-GR" sz="2400" dirty="0"/>
              <a:t>” το ονομάζει η </a:t>
            </a:r>
            <a:r>
              <a:rPr lang="en-US" sz="2400" dirty="0"/>
              <a:t>Valero.</a:t>
            </a:r>
            <a:r>
              <a:rPr lang="el-GR" sz="2400" dirty="0"/>
              <a:t> </a:t>
            </a:r>
          </a:p>
          <a:p>
            <a:r>
              <a:rPr lang="el-GR" sz="2400" dirty="0"/>
              <a:t>Αυτή η θέση ενέχει σημαντικές συνέπειες όσον αφορά τη μαθηματική εκπαίδευση.</a:t>
            </a:r>
            <a:endParaRPr lang="en-US" sz="2400" dirty="0"/>
          </a:p>
          <a:p>
            <a:r>
              <a:rPr lang="el-GR" sz="2400" dirty="0"/>
              <a:t>Η ένσταση που κατατίθεται είναι ότι περιγράφοντας τον μαθητή και γενικότερα το υποκείμενο ως έναν </a:t>
            </a:r>
            <a:r>
              <a:rPr lang="el-GR" sz="2400" dirty="0" err="1"/>
              <a:t>υπεραναπτυγμένο</a:t>
            </a:r>
            <a:r>
              <a:rPr lang="el-GR" sz="2400" dirty="0"/>
              <a:t> εγκέφαλο, αποστερημένο από το συναίσθημα, το πάθος και τη συγκίνηση, το φαντασιακό υπονομεύουμε τη δυνατότητά μας να ερμηνεύσουμε, με σχετική τουλάχιστον επάρκεια, φαινόμενα όπως αυτό της σχολικής ένταξης, της σχολικής «επιτυχίας», «αποτυχίας» κ.λπ. </a:t>
            </a:r>
          </a:p>
        </p:txBody>
      </p:sp>
    </p:spTree>
    <p:extLst>
      <p:ext uri="{BB962C8B-B14F-4D97-AF65-F5344CB8AC3E}">
        <p14:creationId xmlns:p14="http://schemas.microsoft.com/office/powerpoint/2010/main" val="2019619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υποβίβαση του μαθητή σε </a:t>
            </a:r>
            <a:r>
              <a:rPr lang="el-GR" i="1" dirty="0"/>
              <a:t>γνωστικό </a:t>
            </a:r>
            <a:r>
              <a:rPr lang="el-GR" i="1" dirty="0" smtClean="0"/>
              <a:t>υποκείμενο</a:t>
            </a:r>
            <a:r>
              <a:rPr lang="en-US" i="1" dirty="0" smtClean="0"/>
              <a:t> (2/2)</a:t>
            </a:r>
            <a:endParaRPr lang="el-GR" dirty="0"/>
          </a:p>
        </p:txBody>
      </p:sp>
      <p:sp>
        <p:nvSpPr>
          <p:cNvPr id="3" name="Θέση περιεχομένου 2"/>
          <p:cNvSpPr>
            <a:spLocks noGrp="1"/>
          </p:cNvSpPr>
          <p:nvPr>
            <p:ph idx="1"/>
          </p:nvPr>
        </p:nvSpPr>
        <p:spPr/>
        <p:txBody>
          <a:bodyPr>
            <a:normAutofit/>
          </a:bodyPr>
          <a:lstStyle/>
          <a:p>
            <a:r>
              <a:rPr lang="el-GR" sz="2400" dirty="0" smtClean="0"/>
              <a:t>Το </a:t>
            </a:r>
            <a:r>
              <a:rPr lang="el-GR" sz="2400" dirty="0"/>
              <a:t>ζήτημα, λόγου χάρη, των ταυτίσεων αποτελεί σημαντική παράμετρο που πρέπει να συνυπολογίζεται κατά τη μελέτη των πρακτικών και των πεποιθήσεων διδασκομένων και διδασκόντων. </a:t>
            </a:r>
          </a:p>
          <a:p>
            <a:r>
              <a:rPr lang="el-GR" sz="2400" dirty="0"/>
              <a:t>Το παράδειγμα των αγοριών με εργατική καταγωγή, στη Μεγάλη Βρετανία, και της συνειδητής τους αντίστασης στη σχολική εκπαίδευση αποτελεί μια χαρακτηριστική περίπτωση.</a:t>
            </a:r>
          </a:p>
          <a:p>
            <a:endParaRPr lang="en-US" sz="2400" dirty="0"/>
          </a:p>
        </p:txBody>
      </p:sp>
    </p:spTree>
    <p:extLst>
      <p:ext uri="{BB962C8B-B14F-4D97-AF65-F5344CB8AC3E}">
        <p14:creationId xmlns:p14="http://schemas.microsoft.com/office/powerpoint/2010/main" val="3428457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«εξυπνάδα» ως ιδιότητα</a:t>
            </a:r>
          </a:p>
        </p:txBody>
      </p:sp>
      <p:sp>
        <p:nvSpPr>
          <p:cNvPr id="3" name="Θέση περιεχομένου 2"/>
          <p:cNvSpPr>
            <a:spLocks noGrp="1"/>
          </p:cNvSpPr>
          <p:nvPr>
            <p:ph idx="1"/>
          </p:nvPr>
        </p:nvSpPr>
        <p:spPr/>
        <p:txBody>
          <a:bodyPr>
            <a:normAutofit fontScale="70000" lnSpcReduction="20000"/>
          </a:bodyPr>
          <a:lstStyle/>
          <a:p>
            <a:r>
              <a:rPr lang="el-GR" sz="2800" dirty="0"/>
              <a:t>Επιπλέον η μαθηματική εκπαίδευση, θέτοντας στο κέντρο της τη </a:t>
            </a:r>
            <a:r>
              <a:rPr lang="el-GR" sz="2800" dirty="0" err="1"/>
              <a:t>λογικομαθηματική</a:t>
            </a:r>
            <a:r>
              <a:rPr lang="el-GR" sz="2800" dirty="0"/>
              <a:t> νόρμα σκέψης και δικαιολόγησης και αναλαμβάνοντας τον ρόλο του </a:t>
            </a:r>
            <a:r>
              <a:rPr lang="el-GR" sz="2800" dirty="0" err="1"/>
              <a:t>αξιολογητή</a:t>
            </a:r>
            <a:r>
              <a:rPr lang="el-GR" sz="2800" dirty="0"/>
              <a:t> της «γενικής διανοητικής ικανότητας» του ατόμου, αναλαμβάνει μεγάλο μέρος της ευθύνης για την κατασκευή της σχολικής αποτυχίας και τη δημιουργία της κατηγορίας των «αποτυχημένων».</a:t>
            </a:r>
          </a:p>
          <a:p>
            <a:r>
              <a:rPr lang="el-GR" sz="2800" dirty="0"/>
              <a:t> Οι «αποτυχημένοι» μπορούν να έχουν ποικίλα χαρακτηριστικά ─ οι έρευνες που αναφέραμε εντοπίζουν αρκετά από αυτά∙ σε τελευταία ανάλυση, πάντως, δεν είναι αρκετά έξυπνοι. </a:t>
            </a:r>
          </a:p>
          <a:p>
            <a:r>
              <a:rPr lang="el-GR" sz="2800" dirty="0"/>
              <a:t>Η μαθηματική επίδοση ανάγεται σε δείκτη νοημοσύνης, η οποία συγχρόνως με τους «αποτυχημένους» προσδιορίζει και την αντίθετη πλευρά, τους «άριστους». </a:t>
            </a:r>
          </a:p>
          <a:p>
            <a:r>
              <a:rPr lang="el-GR" sz="2800" dirty="0"/>
              <a:t>Η αριστεία γίνεται στόχος και εργαλείο ταυτόχρονα∙ δημιουργεί το πρότυπο και απαιτεί την </a:t>
            </a:r>
            <a:r>
              <a:rPr lang="el-GR" sz="2800" dirty="0" err="1"/>
              <a:t>ομογενοποίηση</a:t>
            </a:r>
            <a:r>
              <a:rPr lang="el-GR" sz="2800" dirty="0"/>
              <a:t> μέσω της σύγκρισης. </a:t>
            </a:r>
          </a:p>
          <a:p>
            <a:r>
              <a:rPr lang="el-GR" sz="2800" dirty="0"/>
              <a:t>Το εργαλείο παραγωγής των κατηγοριών είναι έτοιμο.</a:t>
            </a:r>
          </a:p>
        </p:txBody>
      </p:sp>
    </p:spTree>
    <p:extLst>
      <p:ext uri="{BB962C8B-B14F-4D97-AF65-F5344CB8AC3E}">
        <p14:creationId xmlns:p14="http://schemas.microsoft.com/office/powerpoint/2010/main" val="146921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a:t>
            </a:r>
            <a:r>
              <a:rPr lang="el-GR" dirty="0" smtClean="0"/>
              <a:t>νστάσεις στο </a:t>
            </a:r>
            <a:r>
              <a:rPr lang="en-US" dirty="0" smtClean="0"/>
              <a:t>main stream</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sz="2800" dirty="0" err="1"/>
              <a:t>Ρανσιέρ</a:t>
            </a:r>
            <a:r>
              <a:rPr lang="el-GR" sz="2800" dirty="0"/>
              <a:t>: σχετικά με την </a:t>
            </a:r>
            <a:r>
              <a:rPr lang="el-GR" sz="2800" dirty="0" err="1"/>
              <a:t>ευφυΐα</a:t>
            </a:r>
            <a:r>
              <a:rPr lang="el-GR" sz="2800" dirty="0"/>
              <a:t>  ─ προσοχή </a:t>
            </a:r>
            <a:r>
              <a:rPr lang="en-US" sz="2800" dirty="0"/>
              <a:t>vs</a:t>
            </a:r>
            <a:r>
              <a:rPr lang="el-GR" sz="2800" dirty="0"/>
              <a:t> επιθυμίας</a:t>
            </a:r>
          </a:p>
          <a:p>
            <a:r>
              <a:rPr lang="en-US" sz="2800" dirty="0" err="1"/>
              <a:t>Walkerdine</a:t>
            </a:r>
            <a:r>
              <a:rPr lang="el-GR" sz="2800" dirty="0"/>
              <a:t>: άρνηση να αξιολογήσει τη διαφορετική επίδοση των παιδιών που δουλεύουν στον δρόμο ως διαφορά στη «γενική κατάσταση του μυαλού» και ως </a:t>
            </a:r>
            <a:r>
              <a:rPr lang="el-GR" sz="2800" i="1" dirty="0"/>
              <a:t>συγκεκριμένο </a:t>
            </a:r>
            <a:r>
              <a:rPr lang="el-GR" sz="2800" dirty="0"/>
              <a:t>τρόπο σκέψης, που είναι κατώτερος από τον</a:t>
            </a:r>
            <a:r>
              <a:rPr lang="el-GR" sz="2800" i="1" dirty="0"/>
              <a:t> αφηρημένο</a:t>
            </a:r>
            <a:r>
              <a:rPr lang="el-GR" sz="2800" dirty="0"/>
              <a:t> των παιδιών μεσαίας προέλευσης. </a:t>
            </a:r>
          </a:p>
          <a:p>
            <a:r>
              <a:rPr lang="el-GR" sz="2800" dirty="0"/>
              <a:t>Η επισήμανσή της ότι «κυρίως πρόκειται για τη μετακίνηση από τη μία </a:t>
            </a:r>
            <a:r>
              <a:rPr lang="el-GR" sz="2800" dirty="0" err="1"/>
              <a:t>λογοθετική</a:t>
            </a:r>
            <a:r>
              <a:rPr lang="el-GR" sz="2800" dirty="0"/>
              <a:t> πρακτική σε μία άλλη, γεγονός, που δημιουργεί πολύ διαφορετικούς όρους θέσης, στάσης και ανταπόκρισης για το παιδί»</a:t>
            </a:r>
          </a:p>
          <a:p>
            <a:pPr marL="0" indent="0">
              <a:buNone/>
            </a:pPr>
            <a:endParaRPr lang="el-GR" sz="2800" dirty="0"/>
          </a:p>
          <a:p>
            <a:r>
              <a:rPr lang="el-GR" sz="2800" dirty="0"/>
              <a:t>Πολιτική διάσταση: Η «εξυπνάδα» ως ιδιότητα έρχεται να τροφοδοτήσει τη θεωρία του κοινωνικού δαρβινισμού, να ενισχύσει τη λογική του ανταγωνισμού και να αποδεχτεί την κάθε είδους αυθεντία ως το πολιτικό υποκείμενο της αλλαγής της κοινωνίας. </a:t>
            </a:r>
          </a:p>
          <a:p>
            <a:pPr marL="0" indent="0" algn="ctr">
              <a:buNone/>
            </a:pPr>
            <a:r>
              <a:rPr lang="el-GR" sz="2800" dirty="0"/>
              <a:t>    Υποταγή, ως υπακοή στην αυθεντία!</a:t>
            </a:r>
          </a:p>
        </p:txBody>
      </p:sp>
    </p:spTree>
    <p:extLst>
      <p:ext uri="{BB962C8B-B14F-4D97-AF65-F5344CB8AC3E}">
        <p14:creationId xmlns:p14="http://schemas.microsoft.com/office/powerpoint/2010/main" val="1851032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παρωχημένο: η εκπαίδευση ως εξήγηση</a:t>
            </a:r>
          </a:p>
        </p:txBody>
      </p:sp>
      <p:sp>
        <p:nvSpPr>
          <p:cNvPr id="3" name="Θέση περιεχομένου 2"/>
          <p:cNvSpPr>
            <a:spLocks noGrp="1"/>
          </p:cNvSpPr>
          <p:nvPr>
            <p:ph idx="1"/>
          </p:nvPr>
        </p:nvSpPr>
        <p:spPr/>
        <p:txBody>
          <a:bodyPr>
            <a:normAutofit fontScale="70000" lnSpcReduction="20000"/>
          </a:bodyPr>
          <a:lstStyle/>
          <a:p>
            <a:r>
              <a:rPr lang="el-GR" sz="2800" dirty="0" err="1"/>
              <a:t>Ρανσιέρ</a:t>
            </a:r>
            <a:r>
              <a:rPr lang="el-GR" sz="2800" dirty="0"/>
              <a:t>: Εκπαίδευση μέσω των διαρκώς βελτιούμενων εξηγήσεων.</a:t>
            </a:r>
          </a:p>
          <a:p>
            <a:r>
              <a:rPr lang="el-GR" sz="2800" dirty="0"/>
              <a:t>Η βάση εκκίνησης της εκπαιδευτικής διαδικασίας είναι η αναγνώριση της άνισης θέσης του διδάσκοντα σε σχέση με τον μαθητή. </a:t>
            </a:r>
          </a:p>
          <a:p>
            <a:r>
              <a:rPr lang="el-GR" sz="2800" dirty="0"/>
              <a:t>Η ανισότητα αυτή δεν πρόκειται ποτέ να εξαλειφθεί∙ οι εξηγήσεις απαιτούν περισσότερες εξετάσεις ώστε να κατασταλεί η ελευθερία να μαθαίνει κανείς με άλλα μέσα, πέραν των εξηγήσεων του δασκάλου</a:t>
            </a:r>
          </a:p>
          <a:p>
            <a:r>
              <a:rPr lang="el-GR" sz="2800" dirty="0"/>
              <a:t>Η γνώση ως διδασκαλία, είναι λόγος που δεν περιορίζεται στο ζήτημα διδασκαλίας και εκμάθησης∙ αφορά τον ηγεμονικό ρόλο της εξήγησης και την επιθυμία για χειραγώγηση ─κληρονομιά του Διαφωτισμού─ που διαποτίζει γενικότερα τις κοινωνικές σχέσεις.</a:t>
            </a:r>
            <a:r>
              <a:rPr lang="en-US" sz="2800" dirty="0"/>
              <a:t> </a:t>
            </a:r>
            <a:r>
              <a:rPr lang="en-US" sz="2800" dirty="0" err="1"/>
              <a:t>Appelbaum</a:t>
            </a:r>
            <a:r>
              <a:rPr lang="el-GR" sz="2800" dirty="0"/>
              <a:t> (2011)</a:t>
            </a:r>
          </a:p>
          <a:p>
            <a:r>
              <a:rPr lang="el-GR" sz="2800" dirty="0"/>
              <a:t> Η ιδέα μιας εκπαίδευσης που παίρνει από το χεράκι τον μαθητή για να τον οδηγήσει στη χειραφέτηση, αναπαράγει τελικά ένα κυριαρχικό μοντέλο το οποίο υπονομεύει το ίδιο </a:t>
            </a:r>
            <a:r>
              <a:rPr lang="el-GR" sz="2800" dirty="0" err="1"/>
              <a:t>χειραφετητικό</a:t>
            </a:r>
            <a:r>
              <a:rPr lang="el-GR" sz="2800" dirty="0"/>
              <a:t> αίτημα</a:t>
            </a:r>
            <a:r>
              <a:rPr lang="el-GR" sz="2800" dirty="0" smtClean="0"/>
              <a:t>.</a:t>
            </a:r>
            <a:endParaRPr lang="el-GR" sz="2800" dirty="0"/>
          </a:p>
        </p:txBody>
      </p:sp>
    </p:spTree>
    <p:extLst>
      <p:ext uri="{BB962C8B-B14F-4D97-AF65-F5344CB8AC3E}">
        <p14:creationId xmlns:p14="http://schemas.microsoft.com/office/powerpoint/2010/main" val="2528549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Ξεπέρασμα των Μύθων</a:t>
            </a:r>
          </a:p>
        </p:txBody>
      </p:sp>
      <p:sp>
        <p:nvSpPr>
          <p:cNvPr id="3" name="Θέση περιεχομένου 2"/>
          <p:cNvSpPr>
            <a:spLocks noGrp="1"/>
          </p:cNvSpPr>
          <p:nvPr>
            <p:ph idx="1"/>
          </p:nvPr>
        </p:nvSpPr>
        <p:spPr/>
        <p:txBody>
          <a:bodyPr>
            <a:normAutofit fontScale="70000" lnSpcReduction="20000"/>
          </a:bodyPr>
          <a:lstStyle/>
          <a:p>
            <a:r>
              <a:rPr lang="el-GR" sz="2800" dirty="0" err="1"/>
              <a:t>Ρανσιέρ</a:t>
            </a:r>
            <a:r>
              <a:rPr lang="el-GR" sz="2800" dirty="0"/>
              <a:t>: Είναι η ανάγκη να αντιπαρέλθουμε το ρήγμα ανάμεσα στην ενεργητικότητα και την παθητικότητα, ανάμεσα σε αυτούς που γνωρίζουν και σε αυτούς που δεν γνωρίζουν. Η ισότητα δεν είναι στόχος προς επίτευξη, αλλά σημείο εκκίνησης∙ «τα παιδιά προσέρχονται στην εκπαίδευση εφοδιασμένα με μια σειρά ικανότητες, οι οποίες παράλληλα με τις δικές μας μπορούν να οδηγούν στη </a:t>
            </a:r>
            <a:r>
              <a:rPr lang="el-GR" sz="2800" dirty="0" err="1"/>
              <a:t>συνδημιουργία</a:t>
            </a:r>
            <a:r>
              <a:rPr lang="el-GR" sz="2800" dirty="0"/>
              <a:t> και στην αναδημιουργία του κόσμου μας</a:t>
            </a:r>
          </a:p>
          <a:p>
            <a:r>
              <a:rPr lang="en-US" sz="2800" dirty="0" err="1"/>
              <a:t>Appelbaum</a:t>
            </a:r>
            <a:r>
              <a:rPr lang="el-GR" sz="2800" dirty="0"/>
              <a:t>:  Προτείνεται στους δασκάλους να αποφεύγουν τη διδασκαλία των δεξιοτήτων ή της προδιάθεσης για κριτική στάση. Αντιθέτως, να εργάζονται έχοντας την επίγνωση ότι οι μαθητές τους είναι οι ίδιοι φορείς της κριτικής σκέψης∙ το πρόβλημα συνίσταται στην αδυναμία τους να εξωτερικεύουν αυτές τις δεξιότητες κατά τρόπο που να προσιδιάζει περιβάλλον της τάξης των μαθηματικών</a:t>
            </a:r>
          </a:p>
          <a:p>
            <a:r>
              <a:rPr lang="el-GR" sz="2800" dirty="0"/>
              <a:t>Για να μετατραπεί η διδασκαλία σε μαθητεία∙ Να απαλλαγούμε από την ιδέα ότι τα σχολικά μαθηματικά συνιστούν, κατά οποιονδήποτε τρόπο, προετοιμασία για μελλοντικές χρήσεις των μαθηματικών». </a:t>
            </a:r>
          </a:p>
        </p:txBody>
      </p:sp>
    </p:spTree>
    <p:extLst>
      <p:ext uri="{BB962C8B-B14F-4D97-AF65-F5344CB8AC3E}">
        <p14:creationId xmlns:p14="http://schemas.microsoft.com/office/powerpoint/2010/main" val="2264947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Αμφισβήτηση «αυτονόητων»</a:t>
            </a:r>
          </a:p>
        </p:txBody>
      </p:sp>
      <p:sp>
        <p:nvSpPr>
          <p:cNvPr id="3" name="Θέση περιεχομένου 2"/>
          <p:cNvSpPr>
            <a:spLocks noGrp="1"/>
          </p:cNvSpPr>
          <p:nvPr>
            <p:ph idx="1"/>
          </p:nvPr>
        </p:nvSpPr>
        <p:spPr/>
        <p:txBody>
          <a:bodyPr>
            <a:normAutofit fontScale="70000" lnSpcReduction="20000"/>
          </a:bodyPr>
          <a:lstStyle/>
          <a:p>
            <a:r>
              <a:rPr lang="el-GR" sz="2800" dirty="0"/>
              <a:t>Σημασία των μαθηματικών- δεν σχετίζεται, κυρίως, με το ίδιο το μαθηματικό αντικείμενο αλλά εδράζεται στη σύνδεσή της με την κυρίαρχη αφήγηση  της προόδου και του ορθού λόγου. </a:t>
            </a:r>
            <a:endParaRPr lang="en-US" sz="2800" dirty="0"/>
          </a:p>
          <a:p>
            <a:r>
              <a:rPr lang="el-GR" sz="2800" dirty="0"/>
              <a:t>Η αμφισβήτηση της προόδου ως μιας διαρκούς μετακίνησης από την άγνοια στη γνώση, μιας μετακίνησης που οφείλει να έχει ταχύτητα και συγκεκριμένο ρυθμό, να κατανέμεται σε στάδια, επίπεδα και σταθμούς και να αξιολογείται διαρκώς από ποικίλους </a:t>
            </a:r>
            <a:r>
              <a:rPr lang="el-GR" sz="2800" dirty="0" err="1"/>
              <a:t>ενδοσχολικούς</a:t>
            </a:r>
            <a:r>
              <a:rPr lang="el-GR" sz="2800" dirty="0"/>
              <a:t>, κοινωνικούς, εθνικούς και υπερεθνικούς οργανισμούς δημιουργεί νέους όρους αποτίμησης της σημασίας της μαθηματικής εκπαίδευσης.</a:t>
            </a:r>
          </a:p>
          <a:p>
            <a:r>
              <a:rPr lang="el-GR" sz="2800" dirty="0"/>
              <a:t>Σημαντικότητα των μαθηματικών: τα μαθηματικά βρίσκονται παντού και «σωστός πολίτης σημαίνει καλός/κριτικός γνώστης των μαθηματικών»: Η κατασκευή της γνώσης των μαθηματικών ως δικαίωμα, υποχρέωση και προϋπόθεση για την υπεύθυνη συμμετοχή στα κοινά συγκροτεί τη βάση της δημιουργίας φραγμών και εξαιρέσεων: αν κάποιος αποτύχει στα σχολικά μαθηματικά θα έχει δυσκολίες στο σχολείο στο επάγγελμα, </a:t>
            </a:r>
            <a:r>
              <a:rPr lang="en-US" sz="2800" dirty="0" err="1"/>
              <a:t>Pais</a:t>
            </a:r>
            <a:r>
              <a:rPr lang="en-US" sz="2800" dirty="0"/>
              <a:t> </a:t>
            </a:r>
            <a:r>
              <a:rPr lang="el-GR" sz="2800" dirty="0"/>
              <a:t>(2012).</a:t>
            </a:r>
            <a:endParaRPr lang="en-US" sz="2800" dirty="0"/>
          </a:p>
        </p:txBody>
      </p:sp>
    </p:spTree>
    <p:extLst>
      <p:ext uri="{BB962C8B-B14F-4D97-AF65-F5344CB8AC3E}">
        <p14:creationId xmlns:p14="http://schemas.microsoft.com/office/powerpoint/2010/main" val="2043465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Άλλες συνέπειες της στροφής </a:t>
            </a:r>
          </a:p>
        </p:txBody>
      </p:sp>
      <p:sp>
        <p:nvSpPr>
          <p:cNvPr id="3" name="Θέση περιεχομένου 2"/>
          <p:cNvSpPr>
            <a:spLocks noGrp="1"/>
          </p:cNvSpPr>
          <p:nvPr>
            <p:ph idx="1"/>
          </p:nvPr>
        </p:nvSpPr>
        <p:spPr/>
        <p:txBody>
          <a:bodyPr>
            <a:normAutofit fontScale="92500" lnSpcReduction="20000"/>
          </a:bodyPr>
          <a:lstStyle/>
          <a:p>
            <a:r>
              <a:rPr lang="el-GR" sz="2400" dirty="0"/>
              <a:t>Στην ουσία, αναφέρει ο </a:t>
            </a:r>
            <a:r>
              <a:rPr lang="en-US" sz="2400" dirty="0" err="1"/>
              <a:t>Pais</a:t>
            </a:r>
            <a:r>
              <a:rPr lang="el-GR" sz="2400" dirty="0"/>
              <a:t>, έχουμε μια αντιστροφή: τα μαθηματικά καθίστανται σημαντικά </a:t>
            </a:r>
            <a:r>
              <a:rPr lang="el-GR" sz="2400" b="1" dirty="0"/>
              <a:t>όχι γιατί έχουν αξία χρήσης</a:t>
            </a:r>
            <a:r>
              <a:rPr lang="el-GR" sz="2400" dirty="0"/>
              <a:t>∙ αλλά αποδίδουν στους ανθρώπους σχολική και επαγγελματική αξιοπιστία. Η θέση τους στο σχολικό πρόγραμμα και στις εξετάσεις καθορίζει σε μεγάλο βαθμό τη ροή προς τις σχολές με κοινωνικό κύρος, κυρίως είναι </a:t>
            </a:r>
            <a:r>
              <a:rPr lang="el-GR" sz="2400" b="1" dirty="0"/>
              <a:t>μετρήσιμα!</a:t>
            </a:r>
          </a:p>
          <a:p>
            <a:r>
              <a:rPr lang="el-GR" sz="2400" dirty="0"/>
              <a:t>Εν κατακλείδι, παρατηρούμε ότι η έρευνα που διεξάγεται στο πλαίσιο των κοινωνικοπολιτικών προσεγγίσεων συνυπολογίζει στην εκτίμηση των εμπειρικών δεδομένων της τους ευρύτερους κοινωνικούς και πολιτικούς λόγους που αρθρώνονται.  Αυτό εκφράζεται και στις ερευνητικές μεθοδολογίες που επιλέγονται. </a:t>
            </a:r>
          </a:p>
          <a:p>
            <a:r>
              <a:rPr lang="el-GR" sz="2400" dirty="0"/>
              <a:t>Η </a:t>
            </a:r>
            <a:r>
              <a:rPr lang="en-US" sz="2400" dirty="0" err="1"/>
              <a:t>Walshaw</a:t>
            </a:r>
            <a:r>
              <a:rPr lang="el-GR" sz="2400" dirty="0"/>
              <a:t>, για παράδειγμα, είτε μελετά το πρόγραμμα σπουδών είτε ασχολείται με την </a:t>
            </a:r>
            <a:r>
              <a:rPr lang="el-GR" sz="2400" dirty="0" err="1"/>
              <a:t>αυτοαξιολόγηση</a:t>
            </a:r>
            <a:r>
              <a:rPr lang="el-GR" sz="2400" dirty="0"/>
              <a:t> και τις πεποιθήσεις διδασκόντων και μαθητών, πάντοτε συγκρίνει τα ευρήματα με τους γενικότερους λόγους, που είναι διαθέσιμοι στα υποκείμενα. </a:t>
            </a:r>
          </a:p>
          <a:p>
            <a:endParaRPr lang="el-GR" sz="2400" dirty="0"/>
          </a:p>
        </p:txBody>
      </p:sp>
    </p:spTree>
    <p:extLst>
      <p:ext uri="{BB962C8B-B14F-4D97-AF65-F5344CB8AC3E}">
        <p14:creationId xmlns:p14="http://schemas.microsoft.com/office/powerpoint/2010/main" val="3075714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chemeClr val="accent1">
                    <a:lumMod val="75000"/>
                  </a:schemeClr>
                </a:solidFill>
              </a:rPr>
              <a:t>Η ΚΟΙΝΩΝΙΚΟΠΟΛΙΤΙΚΗ ΣΤΡΟΦΗ</a:t>
            </a:r>
            <a:br>
              <a:rPr lang="el-GR" dirty="0">
                <a:solidFill>
                  <a:schemeClr val="accent1">
                    <a:lumMod val="75000"/>
                  </a:schemeClr>
                </a:solidFill>
              </a:rPr>
            </a:br>
            <a:r>
              <a:rPr lang="el-GR" dirty="0">
                <a:solidFill>
                  <a:schemeClr val="accent1">
                    <a:lumMod val="75000"/>
                  </a:schemeClr>
                </a:solidFill>
              </a:rPr>
              <a:t> ΣΤΗ ΔΙΔΑΚΤΙΚΗ ΤΩΝ ΜΑΘΗΜΑΤΙΚΩΝ </a:t>
            </a:r>
          </a:p>
        </p:txBody>
      </p:sp>
      <p:sp>
        <p:nvSpPr>
          <p:cNvPr id="3" name="Θέση περιεχομένου 2"/>
          <p:cNvSpPr>
            <a:spLocks noGrp="1"/>
          </p:cNvSpPr>
          <p:nvPr>
            <p:ph idx="1"/>
          </p:nvPr>
        </p:nvSpPr>
        <p:spPr/>
        <p:txBody>
          <a:bodyPr>
            <a:normAutofit/>
          </a:bodyPr>
          <a:lstStyle/>
          <a:p>
            <a:r>
              <a:rPr lang="el-GR" sz="2800" dirty="0">
                <a:solidFill>
                  <a:schemeClr val="accent1">
                    <a:lumMod val="75000"/>
                  </a:schemeClr>
                </a:solidFill>
              </a:rPr>
              <a:t>Παναγιώτη Σπύρου, αναπληρωτή καθηγητή, Τμήμα Μαθηματικών ΕΚΠΑ</a:t>
            </a:r>
          </a:p>
          <a:p>
            <a:r>
              <a:rPr lang="el-GR" sz="2800" dirty="0" err="1">
                <a:solidFill>
                  <a:schemeClr val="accent1">
                    <a:lumMod val="75000"/>
                  </a:schemeClr>
                </a:solidFill>
              </a:rPr>
              <a:t>Βίλη</a:t>
            </a:r>
            <a:r>
              <a:rPr lang="el-GR" sz="2800" dirty="0">
                <a:solidFill>
                  <a:schemeClr val="accent1">
                    <a:lumMod val="75000"/>
                  </a:schemeClr>
                </a:solidFill>
              </a:rPr>
              <a:t> </a:t>
            </a:r>
            <a:r>
              <a:rPr lang="el-GR" sz="2800" dirty="0" err="1">
                <a:solidFill>
                  <a:schemeClr val="accent1">
                    <a:lumMod val="75000"/>
                  </a:schemeClr>
                </a:solidFill>
              </a:rPr>
              <a:t>Μιχελάκου</a:t>
            </a:r>
            <a:r>
              <a:rPr lang="el-GR" sz="2800" dirty="0">
                <a:solidFill>
                  <a:schemeClr val="accent1">
                    <a:lumMod val="75000"/>
                  </a:schemeClr>
                </a:solidFill>
              </a:rPr>
              <a:t> Μάστερ Μεθοδολογίας και ΔΜ.</a:t>
            </a:r>
            <a:endParaRPr lang="el-GR" sz="2400" dirty="0"/>
          </a:p>
        </p:txBody>
      </p:sp>
    </p:spTree>
    <p:extLst>
      <p:ext uri="{BB962C8B-B14F-4D97-AF65-F5344CB8AC3E}">
        <p14:creationId xmlns:p14="http://schemas.microsoft.com/office/powerpoint/2010/main" val="283496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Σπύρου Παναγιώτης 2014. Σπύρου Παναγιώτης. «Επιστημολογία και διδακτική των μαθηματικών. Η ΚΟΙΝΩΝΙΚΟΠΟΛΙΤΙΚΗ ΣΤΡΟΦΗ</a:t>
            </a:r>
            <a:br>
              <a:rPr lang="el-GR" sz="2000" dirty="0"/>
            </a:br>
            <a:r>
              <a:rPr lang="el-GR" sz="2000" dirty="0"/>
              <a:t> ΣΤΗ ΔΙΔΑΚΤΙΚΗ ΤΩΝ ΜΑΘΗΜΑΤΙΚΩΝ». Έκδοση: 1.0. Αθήνα 2014. Διαθέσιμο από τη δικτυακή διεύθυνση: </a:t>
            </a:r>
            <a:r>
              <a:rPr lang="en-US" sz="2000" dirty="0"/>
              <a:t>http://opencourses.uoa.gr/courses/ MATH129</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2000-Κοινωνικοπολιτική στροφή</a:t>
            </a:r>
            <a:r>
              <a:rPr lang="en-US" dirty="0" smtClean="0"/>
              <a:t> (1/2)</a:t>
            </a:r>
            <a:endParaRPr lang="el-GR" dirty="0"/>
          </a:p>
        </p:txBody>
      </p:sp>
      <p:sp>
        <p:nvSpPr>
          <p:cNvPr id="3" name="Θέση περιεχομένου 2"/>
          <p:cNvSpPr>
            <a:spLocks noGrp="1"/>
          </p:cNvSpPr>
          <p:nvPr>
            <p:ph idx="1"/>
          </p:nvPr>
        </p:nvSpPr>
        <p:spPr/>
        <p:txBody>
          <a:bodyPr>
            <a:normAutofit/>
          </a:bodyPr>
          <a:lstStyle/>
          <a:p>
            <a:r>
              <a:rPr lang="el-GR" sz="2400" dirty="0"/>
              <a:t>Η στροφή   </a:t>
            </a:r>
          </a:p>
          <a:p>
            <a:r>
              <a:rPr lang="el-GR" sz="2400" dirty="0"/>
              <a:t>Το νόημα του κοινωνικού</a:t>
            </a:r>
          </a:p>
          <a:p>
            <a:r>
              <a:rPr lang="el-GR" sz="2400" dirty="0"/>
              <a:t>Το νόημα του πολιτικού</a:t>
            </a:r>
          </a:p>
          <a:p>
            <a:endParaRPr lang="el-GR" sz="2400" dirty="0"/>
          </a:p>
          <a:p>
            <a:pPr marL="0" indent="0">
              <a:buNone/>
            </a:pPr>
            <a:r>
              <a:rPr lang="el-GR" sz="2400" dirty="0"/>
              <a:t> </a:t>
            </a:r>
            <a:r>
              <a:rPr lang="el-GR" sz="2400" dirty="0" smtClean="0"/>
              <a:t>Η στροφή</a:t>
            </a:r>
          </a:p>
          <a:p>
            <a:pPr>
              <a:buFont typeface="Wingdings" panose="05000000000000000000" pitchFamily="2" charset="2"/>
              <a:buChar char="ü"/>
            </a:pPr>
            <a:r>
              <a:rPr lang="el-GR" sz="2400" dirty="0" smtClean="0"/>
              <a:t> έχει την έννοια της ουσιώδους αλλαγής στις θεωρητικές και μεθοδολογικές προσεγγίσεις</a:t>
            </a:r>
          </a:p>
          <a:p>
            <a:pPr>
              <a:buFont typeface="Wingdings" panose="05000000000000000000" pitchFamily="2" charset="2"/>
              <a:buChar char="ü"/>
            </a:pPr>
            <a:r>
              <a:rPr lang="el-GR" sz="2400" dirty="0" smtClean="0"/>
              <a:t>προκύπτει ως αναγκαία, αφού:</a:t>
            </a:r>
          </a:p>
          <a:p>
            <a:pPr marL="0" indent="0">
              <a:buNone/>
            </a:pPr>
            <a:endParaRPr lang="el-GR" sz="2400" dirty="0" smtClean="0"/>
          </a:p>
          <a:p>
            <a:pPr marL="0" indent="0" algn="ctr">
              <a:buNone/>
            </a:pPr>
            <a:endParaRPr lang="el-GR" sz="2400" dirty="0"/>
          </a:p>
        </p:txBody>
      </p:sp>
    </p:spTree>
    <p:extLst>
      <p:ext uri="{BB962C8B-B14F-4D97-AF65-F5344CB8AC3E}">
        <p14:creationId xmlns:p14="http://schemas.microsoft.com/office/powerpoint/2010/main" val="1762147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2000-Κοινωνικοπολιτική </a:t>
            </a:r>
            <a:r>
              <a:rPr lang="el-GR" dirty="0" smtClean="0"/>
              <a:t>στροφή</a:t>
            </a:r>
            <a:r>
              <a:rPr lang="en-US" dirty="0" smtClean="0"/>
              <a:t> (2/2)</a:t>
            </a:r>
            <a:endParaRPr lang="el-GR" dirty="0"/>
          </a:p>
        </p:txBody>
      </p:sp>
      <p:sp>
        <p:nvSpPr>
          <p:cNvPr id="3" name="Θέση περιεχομένου 2"/>
          <p:cNvSpPr>
            <a:spLocks noGrp="1"/>
          </p:cNvSpPr>
          <p:nvPr>
            <p:ph idx="1"/>
          </p:nvPr>
        </p:nvSpPr>
        <p:spPr/>
        <p:txBody>
          <a:bodyPr>
            <a:normAutofit lnSpcReduction="10000"/>
          </a:bodyPr>
          <a:lstStyle/>
          <a:p>
            <a:pPr>
              <a:buFont typeface="Wingdings" panose="05000000000000000000" pitchFamily="2" charset="2"/>
              <a:buChar char="§"/>
            </a:pPr>
            <a:r>
              <a:rPr lang="el-GR" sz="2800" dirty="0"/>
              <a:t>Παρά τη ρητορεία «μαθηματικά για όλους» (ΗΠΑ), η </a:t>
            </a:r>
            <a:r>
              <a:rPr lang="el-GR" sz="2800" dirty="0" err="1"/>
              <a:t>μ.ε.</a:t>
            </a:r>
            <a:r>
              <a:rPr lang="el-GR" sz="2800" dirty="0"/>
              <a:t> συνεχίζει να χρησιμοποιείται για την κοινωνική διαστρωμάτωση και να κατηγοριοποιεί τα παιδιά με βάση τη μαθηματική τους επίδοση.</a:t>
            </a:r>
          </a:p>
          <a:p>
            <a:pPr>
              <a:buFont typeface="Wingdings" panose="05000000000000000000" pitchFamily="2" charset="2"/>
              <a:buChar char="§"/>
            </a:pPr>
            <a:r>
              <a:rPr lang="el-GR" sz="2800" dirty="0"/>
              <a:t>Επιπλέον, ο στρατηγικός ιεραρχικός μηχανισμός ταξινόμησης των σχολικών μαθηματικών στην πράξη είναι ευπρόσδεκτος∙ έννοιες, όπως ατομισμός, καινοτομία, επιχειρηματικότητα, ανταγωνιστικότητα και </a:t>
            </a:r>
            <a:r>
              <a:rPr lang="el-GR" sz="2800" dirty="0" err="1"/>
              <a:t>προνομιακότητα</a:t>
            </a:r>
            <a:r>
              <a:rPr lang="el-GR" sz="2800" dirty="0"/>
              <a:t>, διαπερνούν τις εκπαιδευτικές πολιτικές και σε χώρες, όπως οι ΗΠΑ, έχουν εδραιωθεί.</a:t>
            </a:r>
          </a:p>
          <a:p>
            <a:endParaRPr lang="el-GR" altLang="el-GR" sz="2800" dirty="0"/>
          </a:p>
        </p:txBody>
      </p:sp>
    </p:spTree>
    <p:extLst>
      <p:ext uri="{BB962C8B-B14F-4D97-AF65-F5344CB8AC3E}">
        <p14:creationId xmlns:p14="http://schemas.microsoft.com/office/powerpoint/2010/main" val="3565306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Υπερεθνικοί Οργανισμοί - </a:t>
            </a:r>
            <a:r>
              <a:rPr lang="en-US" dirty="0"/>
              <a:t>PISA</a:t>
            </a: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115000"/>
              </a:lnSpc>
              <a:spcAft>
                <a:spcPts val="1000"/>
              </a:spcAft>
            </a:pPr>
            <a:r>
              <a:rPr lang="el-GR" sz="2800" dirty="0">
                <a:solidFill>
                  <a:prstClr val="black"/>
                </a:solidFill>
              </a:rPr>
              <a:t>Υπερεθνικοί οργανισμοί, </a:t>
            </a:r>
            <a:r>
              <a:rPr lang="el-GR" sz="2800" dirty="0">
                <a:ea typeface="Calibri"/>
                <a:cs typeface="Times New Roman"/>
              </a:rPr>
              <a:t>όπως η </a:t>
            </a:r>
            <a:r>
              <a:rPr lang="en-US" sz="2800" dirty="0">
                <a:ea typeface="Calibri"/>
                <a:cs typeface="Times New Roman"/>
              </a:rPr>
              <a:t>PISA</a:t>
            </a:r>
            <a:r>
              <a:rPr lang="el-GR" sz="2800" dirty="0">
                <a:ea typeface="Calibri"/>
                <a:cs typeface="Times New Roman"/>
              </a:rPr>
              <a:t>, εγκαθιστούν τις επίσημες στατιστικές ως μια «πολιτική τεχνολογία» και  συγκροτούν τη </a:t>
            </a:r>
            <a:r>
              <a:rPr lang="el-GR" sz="2800" i="1" dirty="0">
                <a:ea typeface="Calibri"/>
                <a:cs typeface="Times New Roman"/>
              </a:rPr>
              <a:t>γλώσσα</a:t>
            </a:r>
            <a:r>
              <a:rPr lang="el-GR" sz="2800" dirty="0">
                <a:ea typeface="Calibri"/>
                <a:cs typeface="Times New Roman"/>
              </a:rPr>
              <a:t>, που επιτρέπει την περιγραφή, τη μέτρηση και την ιεράρχηση της προόδου των εθνών.</a:t>
            </a:r>
          </a:p>
          <a:p>
            <a:pPr marL="0" indent="0">
              <a:lnSpc>
                <a:spcPct val="115000"/>
              </a:lnSpc>
              <a:spcAft>
                <a:spcPts val="1000"/>
              </a:spcAft>
              <a:buNone/>
            </a:pPr>
            <a:r>
              <a:rPr lang="el-GR" sz="2800" dirty="0">
                <a:ea typeface="Calibri"/>
                <a:cs typeface="Times New Roman"/>
              </a:rPr>
              <a:t> Μέσω των ερευνών της </a:t>
            </a:r>
            <a:r>
              <a:rPr lang="en-US" sz="2800" dirty="0">
                <a:ea typeface="Calibri"/>
                <a:cs typeface="Times New Roman"/>
              </a:rPr>
              <a:t>PISA</a:t>
            </a:r>
            <a:r>
              <a:rPr lang="el-GR" sz="2800" dirty="0">
                <a:ea typeface="Calibri"/>
                <a:cs typeface="Times New Roman"/>
              </a:rPr>
              <a:t> «παρατηρούμε τον τρόπο που τα </a:t>
            </a:r>
            <a:r>
              <a:rPr lang="en-US" sz="2800" dirty="0">
                <a:ea typeface="Calibri"/>
                <a:cs typeface="Times New Roman"/>
              </a:rPr>
              <a:t>data </a:t>
            </a:r>
            <a:r>
              <a:rPr lang="el-GR" sz="2800" dirty="0">
                <a:ea typeface="Calibri"/>
                <a:cs typeface="Times New Roman"/>
              </a:rPr>
              <a:t>“αντανακλούν” καθώς επίσης και “συγκροτούν” την πραγματικότητα. Παρουσιάζοντας τα αποτελέσματα των μαθητών σε μια συγκεκριμένη χώρα, τα μετατρέπουμε σε εργαλεία διεύθυνσης, τα οποία μπορούν να αλλάζουν τα σχολικά συστήματα» (</a:t>
            </a:r>
            <a:r>
              <a:rPr lang="en-US" sz="2800" dirty="0" err="1">
                <a:ea typeface="Calibri"/>
                <a:cs typeface="Times New Roman"/>
              </a:rPr>
              <a:t>Cz</a:t>
            </a:r>
            <a:r>
              <a:rPr lang="el-GR" sz="2800" dirty="0">
                <a:ea typeface="Calibri"/>
                <a:cs typeface="Times New Roman"/>
              </a:rPr>
              <a:t>ȧ</a:t>
            </a:r>
            <a:r>
              <a:rPr lang="en-US" sz="2800" dirty="0" err="1">
                <a:ea typeface="Calibri"/>
                <a:cs typeface="Times New Roman"/>
              </a:rPr>
              <a:t>ka</a:t>
            </a:r>
            <a:r>
              <a:rPr lang="el-GR" sz="2800" dirty="0">
                <a:ea typeface="Calibri"/>
                <a:cs typeface="Times New Roman"/>
              </a:rPr>
              <a:t> κ.ά., αναφορά σε </a:t>
            </a:r>
            <a:r>
              <a:rPr lang="en-US" sz="2800" dirty="0">
                <a:ea typeface="Calibri"/>
                <a:cs typeface="Times New Roman"/>
              </a:rPr>
              <a:t>N</a:t>
            </a:r>
            <a:r>
              <a:rPr lang="el-GR" sz="2800" dirty="0">
                <a:ea typeface="Calibri"/>
                <a:cs typeface="Times New Roman"/>
              </a:rPr>
              <a:t>ό</a:t>
            </a:r>
            <a:r>
              <a:rPr lang="en-US" sz="2800" dirty="0" err="1">
                <a:ea typeface="Calibri"/>
                <a:cs typeface="Times New Roman"/>
              </a:rPr>
              <a:t>voa</a:t>
            </a:r>
            <a:r>
              <a:rPr lang="el-GR" sz="2800" dirty="0">
                <a:ea typeface="Calibri"/>
                <a:cs typeface="Times New Roman"/>
              </a:rPr>
              <a:t>, 2013).</a:t>
            </a:r>
            <a:endParaRPr lang="el-GR" sz="2400" dirty="0">
              <a:ea typeface="Calibri"/>
              <a:cs typeface="Times New Roman"/>
            </a:endParaRPr>
          </a:p>
        </p:txBody>
      </p:sp>
    </p:spTree>
    <p:extLst>
      <p:ext uri="{BB962C8B-B14F-4D97-AF65-F5344CB8AC3E}">
        <p14:creationId xmlns:p14="http://schemas.microsoft.com/office/powerpoint/2010/main" val="110540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κοινωνικοπολιτικό ρεύμα στη ΔΜ</a:t>
            </a:r>
          </a:p>
        </p:txBody>
      </p:sp>
      <p:sp>
        <p:nvSpPr>
          <p:cNvPr id="3" name="Θέση περιεχομένου 2"/>
          <p:cNvSpPr>
            <a:spLocks noGrp="1"/>
          </p:cNvSpPr>
          <p:nvPr>
            <p:ph idx="1"/>
          </p:nvPr>
        </p:nvSpPr>
        <p:spPr/>
        <p:txBody>
          <a:bodyPr>
            <a:normAutofit fontScale="70000" lnSpcReduction="20000"/>
          </a:bodyPr>
          <a:lstStyle/>
          <a:p>
            <a:r>
              <a:rPr lang="el-GR" sz="2800" dirty="0"/>
              <a:t>Αμφισβητεί τον κυρίαρχο προσανατολισμό της ΔΜ</a:t>
            </a:r>
          </a:p>
          <a:p>
            <a:r>
              <a:rPr lang="el-GR" sz="2800" dirty="0"/>
              <a:t>Αναδεικνύει τον </a:t>
            </a:r>
            <a:r>
              <a:rPr lang="el-GR" sz="2800" dirty="0" err="1"/>
              <a:t>ενδεχομενικό</a:t>
            </a:r>
            <a:r>
              <a:rPr lang="el-GR" sz="2800" dirty="0"/>
              <a:t> χαρακτήρα του</a:t>
            </a:r>
          </a:p>
          <a:p>
            <a:r>
              <a:rPr lang="el-GR" sz="2800" dirty="0"/>
              <a:t>Επιδιώκει την αλλαγή του</a:t>
            </a:r>
          </a:p>
          <a:p>
            <a:r>
              <a:rPr lang="el-GR" sz="2800" dirty="0"/>
              <a:t>Η φυσιογνωμία της ΔΜ είναι ιστορικά και πολιτικά κατασκευασμένη: η σύζευξη των μαθηματικών με τη γνωστική ψυχολογία, σε ένα πολιτικό περιβάλλον όπου η δέσμευση απέναντι στην πρόοδο </a:t>
            </a:r>
            <a:r>
              <a:rPr lang="el-GR" sz="2800" dirty="0" err="1"/>
              <a:t>προέβαλλε</a:t>
            </a:r>
            <a:r>
              <a:rPr lang="el-GR" sz="2800" dirty="0"/>
              <a:t> πανίσχυρη, έθεσε τις βάσεις του ερευνητικού πεδίου.</a:t>
            </a:r>
          </a:p>
          <a:p>
            <a:r>
              <a:rPr lang="el-GR" sz="2800" dirty="0"/>
              <a:t>Η θέση της γνωστικής ψυχολογίας και των μαθηματικών στα παν/μια της εποχής και εδραιωμένη. Ο ρόλος της ψυχολογίας, περισσότερο από τις άλλες κοινωνικές επιστήμες, υπήρξε ουσιώδης στο να καταστήσει το παιδί </a:t>
            </a:r>
            <a:r>
              <a:rPr lang="el-GR" sz="2800" dirty="0" err="1"/>
              <a:t>διαχειρίσιμο</a:t>
            </a:r>
            <a:r>
              <a:rPr lang="el-GR" sz="2800" dirty="0"/>
              <a:t> μέσω της μαθηματικής εκπαίδευσης, γιατί παρείχε τα εργαλεία ορισμού, περιγραφής και μέτρησης των τρόπων με τους οποίους ο μαθητής αναμενόταν να σκέφτεται και να συμπεριφέρεται. </a:t>
            </a:r>
            <a:endParaRPr lang="en-US" sz="2800" dirty="0"/>
          </a:p>
          <a:p>
            <a:r>
              <a:rPr lang="el-GR" sz="2800" dirty="0"/>
              <a:t>Μέρος της διαχείρισης του παιδιού κατέστη η υποβάθμιση του μαθητή από παιδί με πλήρη κοινωνική υπόσταση σε </a:t>
            </a:r>
            <a:r>
              <a:rPr lang="el-GR" sz="2800" i="1" dirty="0"/>
              <a:t>γνωστικό υποκείμενο.</a:t>
            </a:r>
          </a:p>
        </p:txBody>
      </p:sp>
    </p:spTree>
    <p:extLst>
      <p:ext uri="{BB962C8B-B14F-4D97-AF65-F5344CB8AC3E}">
        <p14:creationId xmlns:p14="http://schemas.microsoft.com/office/powerpoint/2010/main" val="395176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ζήτημα της θεωρίας</a:t>
            </a:r>
          </a:p>
        </p:txBody>
      </p:sp>
      <p:sp>
        <p:nvSpPr>
          <p:cNvPr id="3" name="Θέση περιεχομένου 2"/>
          <p:cNvSpPr>
            <a:spLocks noGrp="1"/>
          </p:cNvSpPr>
          <p:nvPr>
            <p:ph idx="1"/>
          </p:nvPr>
        </p:nvSpPr>
        <p:spPr/>
        <p:txBody>
          <a:bodyPr>
            <a:normAutofit fontScale="77500" lnSpcReduction="20000"/>
          </a:bodyPr>
          <a:lstStyle/>
          <a:p>
            <a:r>
              <a:rPr lang="el-GR" sz="2800" dirty="0"/>
              <a:t>Βασική αιτία της κ-π στροφής οι νέοι θεωρητικοί προσανατολισμοί</a:t>
            </a:r>
            <a:r>
              <a:rPr lang="el-GR" sz="2800" dirty="0" smtClean="0"/>
              <a:t>.</a:t>
            </a:r>
            <a:endParaRPr lang="el-GR" sz="2800" dirty="0"/>
          </a:p>
          <a:p>
            <a:r>
              <a:rPr lang="el-GR" sz="2800" dirty="0"/>
              <a:t>Συνέδρια για τη θεωρία, π.χ. </a:t>
            </a:r>
            <a:r>
              <a:rPr lang="en-US" sz="2800" dirty="0"/>
              <a:t>METC (Mathematics Education and Contemporary Theory </a:t>
            </a:r>
            <a:r>
              <a:rPr lang="el-GR" sz="2800" dirty="0"/>
              <a:t> 2011 και 2013). </a:t>
            </a:r>
          </a:p>
          <a:p>
            <a:r>
              <a:rPr lang="el-GR" sz="2800" dirty="0"/>
              <a:t>Η παρουσία των </a:t>
            </a:r>
            <a:r>
              <a:rPr lang="el-GR" sz="2800" dirty="0" err="1"/>
              <a:t>μεταδομιστικών</a:t>
            </a:r>
            <a:r>
              <a:rPr lang="el-GR" sz="2800" dirty="0"/>
              <a:t>, μεταμοντέρνων, </a:t>
            </a:r>
            <a:r>
              <a:rPr lang="el-GR" sz="2800" dirty="0" err="1"/>
              <a:t>μεταποικιακών</a:t>
            </a:r>
            <a:r>
              <a:rPr lang="el-GR" sz="2800" dirty="0"/>
              <a:t>, φεμινιστικών και άλλων </a:t>
            </a:r>
            <a:r>
              <a:rPr lang="el-GR" sz="2800" dirty="0" err="1"/>
              <a:t>μετα</a:t>
            </a:r>
            <a:r>
              <a:rPr lang="el-GR" sz="2800" dirty="0"/>
              <a:t>- θεωρήσεων, δημιουργεί </a:t>
            </a:r>
            <a:r>
              <a:rPr lang="el-GR" sz="2800" b="1" dirty="0"/>
              <a:t>Τομή</a:t>
            </a:r>
            <a:r>
              <a:rPr lang="el-GR" sz="2800" dirty="0"/>
              <a:t> στις θεωρίες/λόγους και μεθοδολογίες και επιτρέπει την ανάδειξη νέων, ρηξικέλευθων αναλύσεων και θέσεων σχετικά με τη μαθηματική εκπαίδευση και την έρευνα.</a:t>
            </a:r>
          </a:p>
          <a:p>
            <a:pPr marL="0" indent="0">
              <a:buNone/>
            </a:pPr>
            <a:r>
              <a:rPr lang="el-GR" sz="2800" dirty="0"/>
              <a:t> Στις </a:t>
            </a:r>
            <a:r>
              <a:rPr lang="el-GR" sz="2800" dirty="0" err="1"/>
              <a:t>μετα</a:t>
            </a:r>
            <a:r>
              <a:rPr lang="el-GR" sz="2800" dirty="0"/>
              <a:t>-θεωρίες όλες οι μείζονες επιστημολογικές, οντολογικές και μεθοδολογικές έννοιες (π.χ. γλώσσα, λόγος, γνώση, αλήθεια, ορθός λόγος, εξουσία, ελευθερία, το υποκείμενο, αντικειμενικότητα, ύπαρξη, πραγματικότητα, μέθοδος (επιστημονική) </a:t>
            </a:r>
            <a:r>
              <a:rPr lang="el-GR" sz="2800" dirty="0" err="1"/>
              <a:t>αποδομούνται</a:t>
            </a:r>
            <a:r>
              <a:rPr lang="el-GR" sz="2800" dirty="0" smtClean="0"/>
              <a:t>.</a:t>
            </a:r>
            <a:endParaRPr lang="el-GR" sz="2800" dirty="0"/>
          </a:p>
        </p:txBody>
      </p:sp>
    </p:spTree>
    <p:extLst>
      <p:ext uri="{BB962C8B-B14F-4D97-AF65-F5344CB8AC3E}">
        <p14:creationId xmlns:p14="http://schemas.microsoft.com/office/powerpoint/2010/main" val="3878248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dirty="0" smtClean="0"/>
              <a:t>Η θεωρητική κατηγορία ─κατά τον </a:t>
            </a:r>
            <a:r>
              <a:rPr lang="el-GR" sz="2800" dirty="0" err="1" smtClean="0"/>
              <a:t>Φουκώ</a:t>
            </a:r>
            <a:r>
              <a:rPr lang="el-GR" sz="2800" dirty="0" smtClean="0"/>
              <a:t>─ μέσω της οποίας εκτυλίσσεται η κατασκευή της ταυτότητας/</a:t>
            </a:r>
            <a:r>
              <a:rPr lang="el-GR" sz="2800" dirty="0" err="1" smtClean="0"/>
              <a:t>υποκειμενοποίησης</a:t>
            </a:r>
            <a:r>
              <a:rPr lang="el-GR" sz="2800" dirty="0" smtClean="0"/>
              <a:t> είναι ο λόγος </a:t>
            </a:r>
            <a:r>
              <a:rPr lang="en-US" sz="2800" dirty="0" smtClean="0"/>
              <a:t>(1/2)</a:t>
            </a:r>
            <a:endParaRPr lang="el-GR" sz="2800" dirty="0"/>
          </a:p>
        </p:txBody>
      </p:sp>
      <p:sp>
        <p:nvSpPr>
          <p:cNvPr id="3" name="Θέση περιεχομένου 2"/>
          <p:cNvSpPr>
            <a:spLocks noGrp="1"/>
          </p:cNvSpPr>
          <p:nvPr>
            <p:ph idx="1"/>
          </p:nvPr>
        </p:nvSpPr>
        <p:spPr/>
        <p:txBody>
          <a:bodyPr>
            <a:normAutofit fontScale="92500" lnSpcReduction="10000"/>
          </a:bodyPr>
          <a:lstStyle/>
          <a:p>
            <a:r>
              <a:rPr lang="el-GR" sz="2800" dirty="0"/>
              <a:t>Γι’ αυτόν, οι </a:t>
            </a:r>
            <a:r>
              <a:rPr lang="el-GR" sz="2800" b="1" dirty="0"/>
              <a:t>λόγοι</a:t>
            </a:r>
            <a:r>
              <a:rPr lang="el-GR" sz="2800" dirty="0"/>
              <a:t> σημαίνουν κάτι περισσότερο από επικοινωνία και ομιλία∙ συνεπάγονται μορφές κοινωνικής ιεράρχησης και κοινωνικών πρακτικών που, σε διαφορετικές στιγμές, δομούν θεσμούς και συγκροτούν τα άτομα σε σκεπτόμενα, συναισθανόμενα και δρώντα υποκείμενα. </a:t>
            </a:r>
          </a:p>
          <a:p>
            <a:r>
              <a:rPr lang="el-GR" sz="2800" b="1" dirty="0"/>
              <a:t>Λειτουργώντας ως άγραφοι νόμοι</a:t>
            </a:r>
            <a:r>
              <a:rPr lang="el-GR" sz="2800" dirty="0"/>
              <a:t>, οι λόγοι δρουν </a:t>
            </a:r>
            <a:r>
              <a:rPr lang="el-GR" sz="2800" b="1" dirty="0"/>
              <a:t>παραγωγικά</a:t>
            </a:r>
            <a:r>
              <a:rPr lang="el-GR" sz="2800" dirty="0"/>
              <a:t>, συγκροτώντας οντότητες και σχέσεις, σκιαγραφώντας τρόπους ύπαρξης στον κόσμο, καθορίζοντας τις δυνατότητες, καθώς και τα όρια, μιας υπόστασης με σημασία. </a:t>
            </a:r>
          </a:p>
        </p:txBody>
      </p:sp>
    </p:spTree>
    <p:extLst>
      <p:ext uri="{BB962C8B-B14F-4D97-AF65-F5344CB8AC3E}">
        <p14:creationId xmlns:p14="http://schemas.microsoft.com/office/powerpoint/2010/main" val="2679321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3427</Words>
  <Application>Microsoft Office PowerPoint</Application>
  <PresentationFormat>Προβολή στην οθόνη (4:3)</PresentationFormat>
  <Paragraphs>211</Paragraphs>
  <Slides>35</Slides>
  <Notes>35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35</vt:i4>
      </vt:variant>
    </vt:vector>
  </HeadingPairs>
  <TitlesOfParts>
    <vt:vector size="41" baseType="lpstr">
      <vt:lpstr>ＭＳ Ｐゴシック</vt:lpstr>
      <vt:lpstr>Arial</vt:lpstr>
      <vt:lpstr>Calibri</vt:lpstr>
      <vt:lpstr>Times New Roman</vt:lpstr>
      <vt:lpstr>Wingdings</vt:lpstr>
      <vt:lpstr>Θέμα του Office</vt:lpstr>
      <vt:lpstr>ΕΠΙΣΤΗΜΟΛΟΓΙΑ ΚΑΙ ΔΙΔΑΚΤΙΚΗ ΤΩΝ ΜΑΘΗΜΑΤΙΚΩΝ</vt:lpstr>
      <vt:lpstr>Η ΚΟΙΝΩΝΙΚΟΠΟΛΙΤΙΚΗ ΣΤΡΟΦΗ  ΣΤΗ ΔΙΔΑΚΤΙΚΗ ΤΩΝ ΜΑΘΗΜΑΤΙΚΩΝ</vt:lpstr>
      <vt:lpstr>Η ΚΟΙΝΩΝΙΚΟΠΟΛΙΤΙΚΗ ΣΤΡΟΦΗ  ΣΤΗ ΔΙΔΑΚΤΙΚΗ ΤΩΝ ΜΑΘΗΜΑΤΙΚΩΝ </vt:lpstr>
      <vt:lpstr>2000-Κοινωνικοπολιτική στροφή (1/2)</vt:lpstr>
      <vt:lpstr>2000-Κοινωνικοπολιτική στροφή (2/2)</vt:lpstr>
      <vt:lpstr>Υπερεθνικοί Οργανισμοί - PISA</vt:lpstr>
      <vt:lpstr>Το κοινωνικοπολιτικό ρεύμα στη ΔΜ</vt:lpstr>
      <vt:lpstr>Το ζήτημα της θεωρίας</vt:lpstr>
      <vt:lpstr>Η θεωρητική κατηγορία ─κατά τον Φουκώ─ μέσω της οποίας εκτυλίσσεται η κατασκευή της ταυτότητας/υποκειμενοποίησης είναι ο λόγος (1/2)</vt:lpstr>
      <vt:lpstr>Η θεωρητική κατηγορία ─κατά τον Φουκώ─ μέσω της οποίας εκτυλίσσεται η κατασκευή της ταυτότητας/υποκειμενοποίησης είναι ο λόγος (2/2)</vt:lpstr>
      <vt:lpstr>Το  νόημα του «κοινωνικού» και του «πολιτικού»</vt:lpstr>
      <vt:lpstr>Το νόημα των σχολικών μαθηματικών είναι κοινωνικά κατασκευασμένο</vt:lpstr>
      <vt:lpstr>Μοντέρνοι καιροί</vt:lpstr>
      <vt:lpstr>Η μάθηση ως επιτέλεση και τελετουργία (1/2)</vt:lpstr>
      <vt:lpstr>Η μάθηση ως επιτέλεση και τελετουργία (2/2)</vt:lpstr>
      <vt:lpstr>Εκπαίδευση και Αγορά</vt:lpstr>
      <vt:lpstr>Οι ερευνητές που εργάζονται στο πλαίσιο του κ-π ρεύματος εντοπίζουν τις απαιτήσεις:</vt:lpstr>
      <vt:lpstr>Εμπλουτισμός του Διδακτικού τριγώνου</vt:lpstr>
      <vt:lpstr>Από τη διερώτηση του πώς στη διερώτηση του γιατί </vt:lpstr>
      <vt:lpstr>Οι πρακτικές στην τάξη των μαθηματικών και η κατασκευή των υποκειμενικοτήτων</vt:lpstr>
      <vt:lpstr>Διαιρετικές πρακτικές</vt:lpstr>
      <vt:lpstr>Η υποβίβαση του μαθητή σε γνωστικό υποκείμενο (1/2)</vt:lpstr>
      <vt:lpstr>Η υποβίβαση του μαθητή σε γνωστικό υποκείμενο (2/2)</vt:lpstr>
      <vt:lpstr>Η «εξυπνάδα» ως ιδιότητα</vt:lpstr>
      <vt:lpstr>Ενστάσεις στο main stream</vt:lpstr>
      <vt:lpstr>Το παρωχημένο: η εκπαίδευση ως εξήγηση</vt:lpstr>
      <vt:lpstr>Ξεπέρασμα των Μύθων</vt:lpstr>
      <vt:lpstr>Αμφισβήτηση «αυτονόητων»</vt:lpstr>
      <vt:lpstr>Άλλες συνέπειες της στροφής </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Aggeliki Zoupa</cp:lastModifiedBy>
  <cp:revision>191</cp:revision>
  <dcterms:created xsi:type="dcterms:W3CDTF">2012-09-06T09:03:05Z</dcterms:created>
  <dcterms:modified xsi:type="dcterms:W3CDTF">2015-10-13T11:49:10Z</dcterms:modified>
</cp:coreProperties>
</file>