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1" r:id="rId2"/>
    <p:sldId id="264" r:id="rId3"/>
    <p:sldId id="261" r:id="rId4"/>
    <p:sldId id="262" r:id="rId5"/>
    <p:sldId id="266" r:id="rId6"/>
    <p:sldId id="326" r:id="rId7"/>
    <p:sldId id="327" r:id="rId8"/>
    <p:sldId id="328" r:id="rId9"/>
    <p:sldId id="329" r:id="rId10"/>
    <p:sldId id="330" r:id="rId11"/>
    <p:sldId id="331" r:id="rId12"/>
    <p:sldId id="280" r:id="rId13"/>
    <p:sldId id="290" r:id="rId14"/>
    <p:sldId id="295" r:id="rId15"/>
    <p:sldId id="299" r:id="rId16"/>
    <p:sldId id="292" r:id="rId17"/>
    <p:sldId id="291" r:id="rId18"/>
    <p:sldId id="294" r:id="rId19"/>
    <p:sldId id="293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4"/>
            <p14:sldId id="261"/>
            <p14:sldId id="262"/>
            <p14:sldId id="266"/>
            <p14:sldId id="326"/>
            <p14:sldId id="327"/>
            <p14:sldId id="328"/>
            <p14:sldId id="329"/>
            <p14:sldId id="330"/>
            <p14:sldId id="331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99309" autoAdjust="0"/>
  </p:normalViewPr>
  <p:slideViewPr>
    <p:cSldViewPr>
      <p:cViewPr varScale="1">
        <p:scale>
          <a:sx n="78" d="100"/>
          <a:sy n="78" d="100"/>
        </p:scale>
        <p:origin x="2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26/10/2015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kunstlinks.de/kusem/pdf/kap10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ildrensartschool.org/wp-content/uploads/2013/02/IMG_0342-300x30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Διδακτική </a:t>
            </a:r>
            <a:r>
              <a:rPr lang="el-GR" dirty="0"/>
              <a:t>των </a:t>
            </a:r>
            <a:r>
              <a:rPr lang="el-GR" dirty="0" smtClean="0"/>
              <a:t>εικαστικών τεχνών</a:t>
            </a:r>
            <a:br>
              <a:rPr lang="el-GR" dirty="0" smtClean="0"/>
            </a:br>
            <a:r>
              <a:rPr lang="el-GR" sz="3600" dirty="0" smtClean="0"/>
              <a:t>Ενότητα 2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712968" cy="2448272"/>
          </a:xfrm>
        </p:spPr>
        <p:txBody>
          <a:bodyPr>
            <a:normAutofit/>
          </a:bodyPr>
          <a:lstStyle/>
          <a:p>
            <a:r>
              <a:rPr lang="el-GR" dirty="0" smtClean="0"/>
              <a:t>Ουρανία </a:t>
            </a:r>
            <a:r>
              <a:rPr lang="el-GR" dirty="0" err="1" smtClean="0"/>
              <a:t>Κούβου</a:t>
            </a:r>
            <a:endParaRPr lang="el-GR" dirty="0" smtClean="0"/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n-US" dirty="0" err="1" smtClean="0">
                <a:sym typeface="Helvetica" pitchFamily="2" charset="0"/>
              </a:rPr>
              <a:t>i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Τ</a:t>
            </a:r>
            <a:r>
              <a:rPr lang="en-US" dirty="0" smtClean="0">
                <a:sym typeface="Helvetica" pitchFamily="2" charset="0"/>
              </a:rPr>
              <a:t>μ</a:t>
            </a:r>
            <a:r>
              <a:rPr lang="el-GR" dirty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/>
              <a:t>Εκπαίδευσης και Αγωγής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/>
              <a:t>Προσχολική Ηλικία</a:t>
            </a:r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8970"/>
            <a:ext cx="8640142" cy="4885776"/>
          </a:xfrm>
        </p:spPr>
      </p:pic>
    </p:spTree>
    <p:extLst>
      <p:ext uri="{BB962C8B-B14F-4D97-AF65-F5344CB8AC3E}">
        <p14:creationId xmlns:p14="http://schemas.microsoft.com/office/powerpoint/2010/main" val="41005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Πίνακας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5635" r="5620" b="21113"/>
          <a:stretch/>
        </p:blipFill>
        <p:spPr>
          <a:xfrm>
            <a:off x="539552" y="1433195"/>
            <a:ext cx="7923274" cy="4828245"/>
          </a:xfrm>
        </p:spPr>
      </p:pic>
    </p:spTree>
    <p:extLst>
      <p:ext uri="{BB962C8B-B14F-4D97-AF65-F5344CB8AC3E}">
        <p14:creationId xmlns:p14="http://schemas.microsoft.com/office/powerpoint/2010/main" val="24510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2ο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Ουρανία </a:t>
            </a:r>
            <a:r>
              <a:rPr lang="el-GR" sz="2000" dirty="0" err="1" smtClean="0"/>
              <a:t>Κούβου</a:t>
            </a:r>
            <a:r>
              <a:rPr lang="el-GR" sz="2000" dirty="0" smtClean="0"/>
              <a:t>. </a:t>
            </a:r>
            <a:r>
              <a:rPr lang="el-GR" sz="2000" dirty="0"/>
              <a:t>«Διδακτική των εικαστικών </a:t>
            </a:r>
            <a:r>
              <a:rPr lang="el-GR" sz="2000" dirty="0" smtClean="0"/>
              <a:t>τεχνών - </a:t>
            </a:r>
            <a:r>
              <a:rPr lang="el-GR" sz="2000" dirty="0"/>
              <a:t>Ενότητα </a:t>
            </a:r>
            <a:r>
              <a:rPr lang="el-GR" sz="2000" dirty="0" smtClean="0"/>
              <a:t>2</a:t>
            </a:r>
            <a:r>
              <a:rPr lang="el-GR" sz="2000" dirty="0"/>
              <a:t>. Το παιδικό σχέδιο ως γνωστική διεργασία: αναπαραστατικές </a:t>
            </a:r>
            <a:r>
              <a:rPr lang="el-GR" sz="2000" dirty="0" smtClean="0"/>
              <a:t>ικανότητες».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http://opencourses.uoa.gr/courses/ECD103/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Εικόν</a:t>
            </a:r>
            <a:r>
              <a:rPr lang="el-GR" sz="2000" b="1" dirty="0"/>
              <a:t>α</a:t>
            </a:r>
            <a:r>
              <a:rPr lang="el-GR" sz="2000" b="1" dirty="0" smtClean="0"/>
              <a:t> </a:t>
            </a:r>
            <a:r>
              <a:rPr lang="el-GR" sz="2000" b="1" dirty="0"/>
              <a:t>1: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/>
              <a:t>Εικόνα 2</a:t>
            </a:r>
            <a:r>
              <a:rPr lang="el-GR" sz="2000" b="1" dirty="0" smtClean="0"/>
              <a:t>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/>
              <a:t>Εικόνα 3</a:t>
            </a:r>
            <a:r>
              <a:rPr lang="el-GR" sz="2000" b="1" dirty="0" smtClean="0"/>
              <a:t>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kunstlinks.de/kusem/pdf/kap10.pdf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Εικόνα 4</a:t>
            </a:r>
            <a:r>
              <a:rPr lang="el-GR" sz="2000" b="1" dirty="0" smtClean="0"/>
              <a:t>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/>
              <a:t>Εικόνα 5</a:t>
            </a:r>
            <a:r>
              <a:rPr lang="el-GR" sz="2000" b="1" dirty="0" smtClean="0"/>
              <a:t>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childrensartschool.org/wp-content/uploads/2013/02/IMG_0342-300x300.jpg</a:t>
            </a:r>
            <a:r>
              <a:rPr lang="el-GR" sz="2000" b="1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2862262"/>
          </a:xfrm>
        </p:spPr>
        <p:txBody>
          <a:bodyPr>
            <a:normAutofit/>
          </a:bodyPr>
          <a:lstStyle/>
          <a:p>
            <a:pPr lvl="0"/>
            <a:r>
              <a:rPr lang="el-GR" sz="4400" dirty="0"/>
              <a:t>Ενότητα </a:t>
            </a:r>
            <a:r>
              <a:rPr lang="el-GR" sz="4400" dirty="0" smtClean="0"/>
              <a:t>2. </a:t>
            </a:r>
            <a:br>
              <a:rPr lang="el-GR" sz="4400" dirty="0" smtClean="0"/>
            </a:br>
            <a:r>
              <a:rPr lang="el-GR" sz="4400" dirty="0"/>
              <a:t>Το παιδικό σχέδιο ως γνωστική διεργασία: αναπαραστατικές ικανότητες.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/>
              <a:t>Ικανότητα αναγνώρισης και περιγραφής των αναπαραστατικών ικανοτήτων του παιδιού όπως αυτές αναφαίνονται μέσα στο σχέδιό του χρησιμοποιώντας την σχετική βιβλιογραφία.</a:t>
            </a:r>
          </a:p>
          <a:p>
            <a:pPr lvl="0"/>
            <a:r>
              <a:rPr lang="el-GR" dirty="0"/>
              <a:t>Κριτική θεώρηση των διαφορετικών προσεγγίσεων στην ανάλυση του παιδικού σχεδίου και των ποικίλων θεωριών στην διδακτική της τέχνης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Η τάση των μικρών παιδιών να κάνουν σημάδια σε μία επίπεδη επιφάνεια εξετάζεται έως η απαρχή της αναπαραστατικής διαδικασίας, αλλά και της ικανότητας για συμβολική και αφαιρετική σκέψη. Αναγνωρίζονται στάδια στην αναδίπλωση αυτών των ικανοτήτων και συσχετίζονται με την </a:t>
            </a:r>
            <a:r>
              <a:rPr lang="el-GR" dirty="0" smtClean="0"/>
              <a:t>διανοητική </a:t>
            </a:r>
            <a:r>
              <a:rPr lang="el-GR" dirty="0"/>
              <a:t>και αντιληπτική ανάπτυξη του παιδιού. Πιο συγκεκριμένα, το σχέδιο του μικρού παιδιού δεν θεωρείται ως μία προσπάθεια ρεαλιστικής </a:t>
            </a:r>
            <a:r>
              <a:rPr lang="el-GR" dirty="0" smtClean="0"/>
              <a:t>αναπαράστασης </a:t>
            </a:r>
            <a:r>
              <a:rPr lang="el-GR" dirty="0"/>
              <a:t>του κόσμου, αλλά ως η δημιουργία συμβόλων και γραφιστικών στερεοτύπων που θα το  βοηθήσουν να αντιληφθεί και να κατανοήσει τον κόσμο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Εκπαιδευτικό Υλικό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2ο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7587"/>
            <a:ext cx="3828365" cy="5869725"/>
          </a:xfrm>
        </p:spPr>
      </p:pic>
    </p:spTree>
    <p:extLst>
      <p:ext uri="{BB962C8B-B14F-4D97-AF65-F5344CB8AC3E}">
        <p14:creationId xmlns:p14="http://schemas.microsoft.com/office/powerpoint/2010/main" val="6765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199982" cy="5098006"/>
          </a:xfrm>
        </p:spPr>
      </p:pic>
    </p:spTree>
    <p:extLst>
      <p:ext uri="{BB962C8B-B14F-4D97-AF65-F5344CB8AC3E}">
        <p14:creationId xmlns:p14="http://schemas.microsoft.com/office/powerpoint/2010/main" val="1464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2652"/>
            <a:ext cx="4536504" cy="6260684"/>
          </a:xfrm>
        </p:spPr>
      </p:pic>
    </p:spTree>
    <p:extLst>
      <p:ext uri="{BB962C8B-B14F-4D97-AF65-F5344CB8AC3E}">
        <p14:creationId xmlns:p14="http://schemas.microsoft.com/office/powerpoint/2010/main" val="3432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0783"/>
            <a:ext cx="4392488" cy="6276225"/>
          </a:xfrm>
        </p:spPr>
      </p:pic>
    </p:spTree>
    <p:extLst>
      <p:ext uri="{BB962C8B-B14F-4D97-AF65-F5344CB8AC3E}">
        <p14:creationId xmlns:p14="http://schemas.microsoft.com/office/powerpoint/2010/main" val="35423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508</Words>
  <Application>Microsoft Office PowerPoint</Application>
  <PresentationFormat>Προβολή στην οθόνη (4:3)</PresentationFormat>
  <Paragraphs>70</Paragraphs>
  <Slides>19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</vt:lpstr>
      <vt:lpstr>Wingdings</vt:lpstr>
      <vt:lpstr>Θέμα του Office</vt:lpstr>
      <vt:lpstr>Διδακτική των εικαστικών τεχνών Ενότητα 2</vt:lpstr>
      <vt:lpstr>Ενότητα 2.  Το παιδικό σχέδιο ως γνωστική διεργασία: αναπαραστατικές ικανότητες.</vt:lpstr>
      <vt:lpstr>Σκοποί  ενότητας</vt:lpstr>
      <vt:lpstr>Περιγραφή ενότητας</vt:lpstr>
      <vt:lpstr>Εκπαιδευτικό Υλικό</vt:lpstr>
      <vt:lpstr>Εικόνα 1</vt:lpstr>
      <vt:lpstr>Εικόνα 2</vt:lpstr>
      <vt:lpstr>Εικόνα 3</vt:lpstr>
      <vt:lpstr>Εικόνα 4</vt:lpstr>
      <vt:lpstr>Εικόνα 5</vt:lpstr>
      <vt:lpstr>Πίνακας 1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207</cp:revision>
  <dcterms:created xsi:type="dcterms:W3CDTF">2012-09-06T09:03:05Z</dcterms:created>
  <dcterms:modified xsi:type="dcterms:W3CDTF">2015-10-26T21:23:38Z</dcterms:modified>
</cp:coreProperties>
</file>