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5" r:id="rId14"/>
    <p:sldId id="306" r:id="rId15"/>
    <p:sldId id="307" r:id="rId16"/>
    <p:sldId id="308" r:id="rId17"/>
    <p:sldId id="280" r:id="rId18"/>
    <p:sldId id="290" r:id="rId19"/>
    <p:sldId id="295" r:id="rId20"/>
    <p:sldId id="292" r:id="rId21"/>
    <p:sldId id="291" r:id="rId22"/>
    <p:sldId id="294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02"/>
            <p14:sldId id="303"/>
            <p14:sldId id="305"/>
            <p14:sldId id="306"/>
            <p14:sldId id="307"/>
            <p14:sldId id="308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13/7/2015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Η έννοια της </a:t>
            </a:r>
            <a:r>
              <a:rPr lang="el-GR" sz="1000" dirty="0" smtClean="0">
                <a:solidFill>
                  <a:srgbClr val="5075BC"/>
                </a:solidFill>
              </a:rPr>
              <a:t>γωνίας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tl.ppp.uoa.gr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3: </a:t>
            </a:r>
            <a:r>
              <a:rPr lang="el-GR" sz="2800" dirty="0">
                <a:latin typeface="+mj-lt"/>
                <a:ea typeface="+mj-ea"/>
                <a:cs typeface="+mj-cs"/>
              </a:rPr>
              <a:t>Η έννοια της </a:t>
            </a:r>
            <a:r>
              <a:rPr lang="el-GR" sz="2800" dirty="0" smtClean="0">
                <a:latin typeface="+mj-lt"/>
                <a:ea typeface="+mj-ea"/>
                <a:cs typeface="+mj-cs"/>
              </a:rPr>
              <a:t>γωνίας</a:t>
            </a:r>
            <a:endParaRPr lang="en-US" sz="2800" dirty="0" smtClean="0">
              <a:latin typeface="+mj-lt"/>
              <a:ea typeface="+mj-ea"/>
              <a:cs typeface="+mj-cs"/>
            </a:endParaRPr>
          </a:p>
          <a:p>
            <a:endParaRPr lang="en-US" sz="2800" dirty="0" smtClean="0"/>
          </a:p>
          <a:p>
            <a:r>
              <a:rPr lang="el-GR" altLang="el-GR" sz="2800" dirty="0"/>
              <a:t>Γιώργος Ψυχάρης</a:t>
            </a:r>
          </a:p>
          <a:p>
            <a:r>
              <a:rPr lang="el-GR" sz="2800" dirty="0" smtClean="0"/>
              <a:t>Σχολή </a:t>
            </a:r>
            <a:r>
              <a:rPr lang="el-GR" sz="2800" dirty="0" smtClean="0"/>
              <a:t>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ΔΡΑΣΤΗΡΙΟΤΗΤΕΣ ΜΕ ΤΟ ΥΠΟΛ. ΠΕΡΙΒΑΛΛΟΝ </a:t>
            </a:r>
            <a:r>
              <a:rPr lang="el-GR" dirty="0" err="1"/>
              <a:t>ΜaLT</a:t>
            </a:r>
            <a:r>
              <a:rPr lang="el-GR" dirty="0"/>
              <a:t> </a:t>
            </a:r>
            <a:r>
              <a:rPr lang="el-GR" dirty="0" smtClean="0"/>
              <a:t>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l-GR" altLang="el-GR" sz="2500" dirty="0" smtClean="0"/>
              <a:t>1</a:t>
            </a:r>
            <a:r>
              <a:rPr lang="el-GR" altLang="el-GR" sz="2500" baseline="30000" dirty="0" smtClean="0"/>
              <a:t>η</a:t>
            </a:r>
            <a:r>
              <a:rPr lang="el-GR" altLang="el-GR" sz="2500" dirty="0" smtClean="0"/>
              <a:t> </a:t>
            </a:r>
            <a:r>
              <a:rPr lang="el-GR" altLang="el-GR" sz="2500" dirty="0"/>
              <a:t>Φάση</a:t>
            </a:r>
            <a:endParaRPr lang="en-GB" altLang="el-GR" sz="2500" dirty="0"/>
          </a:p>
          <a:p>
            <a:pPr lvl="1">
              <a:lnSpc>
                <a:spcPct val="90000"/>
              </a:lnSpc>
            </a:pPr>
            <a:r>
              <a:rPr lang="el-GR" altLang="el-GR" sz="2200" dirty="0"/>
              <a:t>1</a:t>
            </a:r>
            <a:r>
              <a:rPr lang="el-GR" altLang="el-GR" sz="2200" baseline="30000" dirty="0"/>
              <a:t>η</a:t>
            </a:r>
            <a:r>
              <a:rPr lang="el-GR" altLang="el-GR" sz="2200" dirty="0"/>
              <a:t> Δραστηριότητα</a:t>
            </a:r>
            <a:r>
              <a:rPr lang="en-GB" altLang="el-GR" sz="2200" dirty="0"/>
              <a:t>: </a:t>
            </a:r>
            <a:r>
              <a:rPr lang="el-GR" altLang="el-GR" sz="2200" dirty="0"/>
              <a:t>Κινώντας τη χελώνα ελεύθερα στον </a:t>
            </a:r>
            <a:r>
              <a:rPr lang="el-GR" altLang="el-GR" sz="2200" dirty="0" err="1"/>
              <a:t>τριδιάστατο</a:t>
            </a:r>
            <a:r>
              <a:rPr lang="el-GR" altLang="el-GR" sz="2200" dirty="0"/>
              <a:t> χώρο και φέρνοντάς την πίσω στην αρχική της θέση</a:t>
            </a:r>
            <a:endParaRPr lang="en-GB" altLang="el-GR" sz="2200" dirty="0"/>
          </a:p>
          <a:p>
            <a:pPr lvl="1">
              <a:lnSpc>
                <a:spcPct val="90000"/>
              </a:lnSpc>
            </a:pPr>
            <a:r>
              <a:rPr lang="el-GR" altLang="el-GR" sz="2200" dirty="0"/>
              <a:t>2</a:t>
            </a:r>
            <a:r>
              <a:rPr lang="el-GR" altLang="el-GR" sz="2200" baseline="30000" dirty="0"/>
              <a:t>η</a:t>
            </a:r>
            <a:r>
              <a:rPr lang="el-GR" altLang="el-GR" sz="2200" dirty="0"/>
              <a:t> Δραστηριότητα</a:t>
            </a:r>
            <a:r>
              <a:rPr lang="en-GB" altLang="el-GR" sz="2200" dirty="0"/>
              <a:t>: </a:t>
            </a:r>
            <a:r>
              <a:rPr lang="el-GR" altLang="el-GR" sz="2200" dirty="0"/>
              <a:t>Προσομοιώνοντας την απογείωση και την προσγείωση ενός αεροπλάνου</a:t>
            </a:r>
            <a:endParaRPr lang="en-GB" altLang="el-GR" sz="2200" dirty="0"/>
          </a:p>
          <a:p>
            <a:pPr>
              <a:lnSpc>
                <a:spcPct val="90000"/>
              </a:lnSpc>
            </a:pPr>
            <a:r>
              <a:rPr lang="el-GR" altLang="el-GR" sz="2500" dirty="0"/>
              <a:t>2</a:t>
            </a:r>
            <a:r>
              <a:rPr lang="el-GR" altLang="el-GR" sz="2500" baseline="30000" dirty="0"/>
              <a:t>η</a:t>
            </a:r>
            <a:r>
              <a:rPr lang="el-GR" altLang="el-GR" sz="2500" dirty="0"/>
              <a:t> Φάση</a:t>
            </a:r>
            <a:endParaRPr lang="en-GB" altLang="el-GR" sz="2500" dirty="0"/>
          </a:p>
          <a:p>
            <a:pPr lvl="1">
              <a:lnSpc>
                <a:spcPct val="90000"/>
              </a:lnSpc>
            </a:pPr>
            <a:r>
              <a:rPr lang="el-GR" altLang="el-GR" sz="2200" dirty="0"/>
              <a:t>3</a:t>
            </a:r>
            <a:r>
              <a:rPr lang="el-GR" altLang="el-GR" sz="2200" baseline="30000" dirty="0"/>
              <a:t>η</a:t>
            </a:r>
            <a:r>
              <a:rPr lang="el-GR" altLang="el-GR" sz="2200" dirty="0"/>
              <a:t> Δραστηριότητα </a:t>
            </a:r>
            <a:r>
              <a:rPr lang="en-GB" altLang="el-GR" sz="2200" dirty="0"/>
              <a:t>:</a:t>
            </a:r>
            <a:r>
              <a:rPr lang="el-GR" altLang="el-GR" sz="2200" dirty="0"/>
              <a:t> Προσομοιώνοντας τα παράθυρα ενός εικονικού δωματίου</a:t>
            </a:r>
            <a:endParaRPr lang="en-GB" altLang="el-GR" sz="2200" dirty="0"/>
          </a:p>
          <a:p>
            <a:pPr lvl="1">
              <a:lnSpc>
                <a:spcPct val="90000"/>
              </a:lnSpc>
            </a:pPr>
            <a:r>
              <a:rPr lang="el-GR" altLang="el-GR" sz="2200" dirty="0"/>
              <a:t>4</a:t>
            </a:r>
            <a:r>
              <a:rPr lang="el-GR" altLang="el-GR" sz="2200" baseline="30000" dirty="0"/>
              <a:t>η</a:t>
            </a:r>
            <a:r>
              <a:rPr lang="el-GR" altLang="el-GR" sz="2200" dirty="0"/>
              <a:t> Δραστηριότητα</a:t>
            </a:r>
            <a:r>
              <a:rPr lang="en-GB" altLang="el-GR" sz="2200" dirty="0"/>
              <a:t>: </a:t>
            </a:r>
            <a:r>
              <a:rPr lang="el-GR" altLang="el-GR" sz="2200" dirty="0"/>
              <a:t>Προσομοιώνοντας το άνοιγμα και το κλείσιμο μιας πόρτας </a:t>
            </a:r>
          </a:p>
          <a:p>
            <a:pPr lvl="1">
              <a:lnSpc>
                <a:spcPct val="90000"/>
              </a:lnSpc>
            </a:pPr>
            <a:r>
              <a:rPr lang="el-GR" altLang="el-GR" sz="2200" dirty="0"/>
              <a:t>5</a:t>
            </a:r>
            <a:r>
              <a:rPr lang="el-GR" altLang="el-GR" sz="2200" baseline="30000" dirty="0"/>
              <a:t>η</a:t>
            </a:r>
            <a:r>
              <a:rPr lang="el-GR" altLang="el-GR" sz="2200" dirty="0"/>
              <a:t> Δραστηριότητα</a:t>
            </a:r>
            <a:r>
              <a:rPr lang="en-GB" altLang="el-GR" sz="2200" dirty="0"/>
              <a:t>: </a:t>
            </a:r>
            <a:r>
              <a:rPr lang="el-GR" altLang="el-GR" sz="2200" dirty="0"/>
              <a:t>Προσομοιώνοντας μια περιστρεφόμενη πόρτα </a:t>
            </a:r>
            <a:endParaRPr lang="en-GB" altLang="el-GR" sz="22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Η γωνία ως μια δυναμική οντότητα για την προσομοίωση </a:t>
            </a:r>
            <a:r>
              <a:rPr lang="el-GR" sz="3200" dirty="0" err="1"/>
              <a:t>τριδιάστατων</a:t>
            </a:r>
            <a:r>
              <a:rPr lang="el-GR" sz="3200" dirty="0"/>
              <a:t> αντικειμένων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el-GR" altLang="el-GR" sz="2400" dirty="0"/>
              <a:t>Οι μαθητές </a:t>
            </a:r>
            <a:r>
              <a:rPr lang="en-GB" altLang="el-GR" sz="2400" dirty="0" smtClean="0"/>
              <a:t>:</a:t>
            </a:r>
            <a:endParaRPr lang="en-GB" altLang="el-GR" sz="24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l-GR" altLang="el-GR" sz="2400" dirty="0"/>
              <a:t>Σταδιακά εστιάζουν στις</a:t>
            </a:r>
            <a:r>
              <a:rPr lang="en-GB" altLang="el-GR" sz="2400" dirty="0"/>
              <a:t> </a:t>
            </a:r>
            <a:r>
              <a:rPr lang="el-GR" altLang="el-GR" sz="2400" b="1" dirty="0"/>
              <a:t>προσανατολισμένες στροφές </a:t>
            </a:r>
            <a:r>
              <a:rPr lang="en-GB" altLang="el-GR" sz="2400" dirty="0"/>
              <a:t> </a:t>
            </a:r>
            <a:r>
              <a:rPr lang="el-GR" altLang="el-GR" sz="2400" dirty="0"/>
              <a:t>μεταξύ δύο όμοιων γεωμετρικών σχημάτων</a:t>
            </a:r>
            <a:r>
              <a:rPr lang="en-GB" altLang="el-GR" sz="2400" dirty="0"/>
              <a:t> (</a:t>
            </a:r>
            <a:r>
              <a:rPr lang="el-GR" altLang="el-GR" sz="2400" dirty="0"/>
              <a:t>2</a:t>
            </a:r>
            <a:r>
              <a:rPr lang="el-GR" altLang="el-GR" sz="2400" baseline="30000" dirty="0"/>
              <a:t>η</a:t>
            </a:r>
            <a:r>
              <a:rPr lang="el-GR" altLang="el-GR" sz="2400" dirty="0"/>
              <a:t> Φάση δραστηριοτήτων</a:t>
            </a:r>
            <a:r>
              <a:rPr lang="en-GB" altLang="el-GR" sz="2400" dirty="0" smtClean="0"/>
              <a:t>)</a:t>
            </a:r>
            <a:endParaRPr lang="en-GB" altLang="el-GR" sz="2400" dirty="0"/>
          </a:p>
          <a:p>
            <a:pPr>
              <a:lnSpc>
                <a:spcPct val="80000"/>
              </a:lnSpc>
            </a:pPr>
            <a:r>
              <a:rPr lang="el-GR" altLang="el-GR" sz="2400" dirty="0"/>
              <a:t>Αναγνωρίζουν</a:t>
            </a:r>
            <a:r>
              <a:rPr lang="en-GB" altLang="el-GR" sz="2400" dirty="0"/>
              <a:t> </a:t>
            </a:r>
            <a:r>
              <a:rPr lang="el-GR" altLang="el-GR" sz="2400" b="1" dirty="0"/>
              <a:t>δίεδρες γωνίες</a:t>
            </a:r>
            <a:r>
              <a:rPr lang="en-GB" altLang="el-GR" sz="2400" dirty="0"/>
              <a:t> – </a:t>
            </a:r>
            <a:r>
              <a:rPr lang="el-GR" altLang="el-GR" sz="2400" dirty="0"/>
              <a:t>δυσκολίες στην αναγνώριση του μέτρου τους</a:t>
            </a:r>
            <a:r>
              <a:rPr lang="en-GB" altLang="el-GR" sz="2400" dirty="0"/>
              <a:t>– </a:t>
            </a:r>
            <a:r>
              <a:rPr lang="el-GR" altLang="el-GR" sz="2400" dirty="0"/>
              <a:t>εστιάζοντας περισσότερο στα γραφικά χαρακτηριστικά </a:t>
            </a:r>
            <a:r>
              <a:rPr lang="en-GB" altLang="el-GR" sz="2400" dirty="0"/>
              <a:t>(</a:t>
            </a:r>
            <a:r>
              <a:rPr lang="el-GR" altLang="el-GR" sz="2400" dirty="0"/>
              <a:t>3</a:t>
            </a:r>
            <a:r>
              <a:rPr lang="el-GR" altLang="el-GR" sz="2400" baseline="30000" dirty="0"/>
              <a:t>η</a:t>
            </a:r>
            <a:r>
              <a:rPr lang="el-GR" altLang="el-GR" sz="2400" dirty="0"/>
              <a:t> </a:t>
            </a:r>
            <a:r>
              <a:rPr lang="el-GR" altLang="el-GR" sz="2400" dirty="0" smtClean="0"/>
              <a:t>Δραστηριότητα</a:t>
            </a:r>
            <a:r>
              <a:rPr lang="en-GB" altLang="el-GR" sz="24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l-GR" altLang="el-GR" sz="2400" dirty="0" smtClean="0"/>
              <a:t>Προσεγγίζουν </a:t>
            </a:r>
            <a:r>
              <a:rPr lang="el-GR" altLang="el-GR" sz="2400" dirty="0"/>
              <a:t>τη </a:t>
            </a:r>
            <a:r>
              <a:rPr lang="el-GR" altLang="el-GR" sz="2400" b="1" dirty="0"/>
              <a:t>γωνία ως δυναμικό ποσό, </a:t>
            </a:r>
            <a:r>
              <a:rPr lang="el-GR" altLang="el-GR" sz="2400" dirty="0"/>
              <a:t>γεγονός που διευκολύνει τη νοερή σύλληψη (</a:t>
            </a:r>
            <a:r>
              <a:rPr lang="en-GB" altLang="el-GR" sz="2400" dirty="0"/>
              <a:t>visualisation) </a:t>
            </a:r>
            <a:r>
              <a:rPr lang="el-GR" altLang="el-GR" sz="2400" dirty="0"/>
              <a:t>διαφορετικών επιπέδων και δίεδρων γωνιών </a:t>
            </a:r>
            <a:r>
              <a:rPr lang="en-GB" altLang="el-GR" sz="2400" dirty="0"/>
              <a:t>(</a:t>
            </a:r>
            <a:r>
              <a:rPr lang="el-GR" altLang="el-GR" sz="2400" dirty="0"/>
              <a:t>4</a:t>
            </a:r>
            <a:r>
              <a:rPr lang="el-GR" altLang="el-GR" sz="2400" baseline="30000" dirty="0"/>
              <a:t>η</a:t>
            </a:r>
            <a:r>
              <a:rPr lang="el-GR" altLang="el-GR" sz="2400" dirty="0"/>
              <a:t> και 5η Δραστηριότητα</a:t>
            </a:r>
            <a:r>
              <a:rPr lang="en-GB" altLang="el-GR" sz="2400" dirty="0"/>
              <a:t>)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Πιθανές ερμηνείες των δυσκολιών των μαθητών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Έλλειψη προηγούμενης εξοικείωσης</a:t>
            </a:r>
            <a:endParaRPr lang="en-GB" altLang="el-GR" sz="2400" dirty="0"/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Με τις εντολές και τα περιβάλλοντα </a:t>
            </a:r>
            <a:r>
              <a:rPr lang="en-GB" altLang="el-GR" sz="2400" dirty="0"/>
              <a:t>logo </a:t>
            </a:r>
            <a:endParaRPr lang="el-GR" altLang="el-GR" sz="2400" dirty="0"/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Συνηθισμένοι να δουλεύουν με </a:t>
            </a:r>
            <a:r>
              <a:rPr lang="el-GR" altLang="el-GR" sz="2400" dirty="0" err="1"/>
              <a:t>διδιάστατες</a:t>
            </a:r>
            <a:r>
              <a:rPr lang="el-GR" altLang="el-GR" sz="2400" dirty="0"/>
              <a:t> αναπαραστάσεις γεωμετρικών σχημάτων</a:t>
            </a:r>
            <a:endParaRPr lang="en-GB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Συμβάσεις κατά την </a:t>
            </a:r>
            <a:r>
              <a:rPr lang="el-GR" altLang="el-GR" sz="2400" dirty="0" err="1"/>
              <a:t>αναπ</a:t>
            </a:r>
            <a:r>
              <a:rPr lang="en-GB" altLang="el-GR" sz="2400" dirty="0"/>
              <a:t>a</a:t>
            </a:r>
            <a:r>
              <a:rPr lang="el-GR" altLang="el-GR" sz="2400" dirty="0" err="1"/>
              <a:t>ράσταση</a:t>
            </a:r>
            <a:r>
              <a:rPr lang="el-GR" altLang="el-GR" sz="2400" dirty="0"/>
              <a:t> </a:t>
            </a:r>
            <a:r>
              <a:rPr lang="el-GR" altLang="el-GR" sz="2400" dirty="0" err="1"/>
              <a:t>τριδιάστατων</a:t>
            </a:r>
            <a:r>
              <a:rPr lang="el-GR" altLang="el-GR" sz="2400" dirty="0"/>
              <a:t> αντικειμένων</a:t>
            </a:r>
            <a:endParaRPr lang="en-GB" altLang="el-GR" sz="2400" dirty="0"/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Το πλέγμα στον </a:t>
            </a:r>
            <a:r>
              <a:rPr lang="el-GR" altLang="el-GR" sz="2400" dirty="0" err="1"/>
              <a:t>τριδιάστατο</a:t>
            </a:r>
            <a:r>
              <a:rPr lang="el-GR" altLang="el-GR" sz="2400" dirty="0"/>
              <a:t> χώρο 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Η χρήση ενός σημείου φυγής στη γραμμή του ορίζοντα</a:t>
            </a:r>
            <a:endParaRPr lang="en-GB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Συμβάσεις που υπόκεινται της κίνησης της χελώνας</a:t>
            </a:r>
            <a:endParaRPr lang="en-GB" altLang="el-GR" sz="2400" dirty="0"/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Η κατεύθυνση του πάνω και του κάτω δεν είναι σταθερή 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Κάθε κίνηση της χελώνας πρέπει να οριστεί σε σχέση με τη προηγούμενη θέση της </a:t>
            </a:r>
            <a:r>
              <a:rPr lang="en-GB" altLang="el-GR" sz="2400" dirty="0"/>
              <a:t>(</a:t>
            </a:r>
            <a:r>
              <a:rPr lang="el-GR" altLang="el-GR" sz="2400" dirty="0"/>
              <a:t>διαφορική γεωμετρία</a:t>
            </a:r>
            <a:r>
              <a:rPr lang="en-GB" altLang="el-GR" sz="2400" dirty="0"/>
              <a:t>)</a:t>
            </a:r>
            <a:endParaRPr lang="en-GB" altLang="el-GR" sz="24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προσομοίωση της περιστρεφόμενης πόρτας </a:t>
            </a:r>
            <a:r>
              <a:rPr lang="el-GR" dirty="0" smtClean="0"/>
              <a:t>(1/2)</a:t>
            </a:r>
            <a:endParaRPr lang="el-GR" dirty="0"/>
          </a:p>
        </p:txBody>
      </p:sp>
      <p:graphicFrame>
        <p:nvGraphicFramePr>
          <p:cNvPr id="6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143323"/>
              </p:ext>
            </p:extLst>
          </p:nvPr>
        </p:nvGraphicFramePr>
        <p:xfrm>
          <a:off x="323528" y="1844824"/>
          <a:ext cx="8496622" cy="4031778"/>
        </p:xfrm>
        <a:graphic>
          <a:graphicData uri="http://schemas.openxmlformats.org/drawingml/2006/table">
            <a:tbl>
              <a:tblPr/>
              <a:tblGrid>
                <a:gridCol w="3256284"/>
                <a:gridCol w="5240338"/>
              </a:tblGrid>
              <a:tr h="4031778">
                <a:tc>
                  <a:txBody>
                    <a:bodyPr/>
                    <a:lstStyle>
                      <a:lvl1pPr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AU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 slide :a :b :c :d :e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AU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up(:d)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AU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lr</a:t>
                      </a:r>
                      <a:r>
                        <a:rPr kumimoji="0" lang="en-AU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(:e)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AU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repeat 4 [repeat 2[</a:t>
                      </a:r>
                      <a:r>
                        <a:rPr kumimoji="0" lang="en-AU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fd</a:t>
                      </a:r>
                      <a:r>
                        <a:rPr kumimoji="0" lang="en-AU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(:a) </a:t>
                      </a:r>
                      <a:r>
                        <a:rPr kumimoji="0" lang="en-AU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rt</a:t>
                      </a:r>
                      <a:r>
                        <a:rPr kumimoji="0" lang="en-AU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(:c) </a:t>
                      </a:r>
                      <a:r>
                        <a:rPr kumimoji="0" lang="en-AU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fd</a:t>
                      </a:r>
                      <a:r>
                        <a:rPr kumimoji="0" lang="en-AU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(:b) </a:t>
                      </a:r>
                      <a:r>
                        <a:rPr kumimoji="0" lang="en-AU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rt</a:t>
                      </a:r>
                      <a:r>
                        <a:rPr kumimoji="0" lang="en-AU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(:c)] </a:t>
                      </a:r>
                      <a:r>
                        <a:rPr kumimoji="0" lang="en-AU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lr</a:t>
                      </a:r>
                      <a:r>
                        <a:rPr kumimoji="0" lang="en-AU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(90)]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AU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end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kumimoji="0" lang="en-GB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5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ct val="4000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Μαθ1: Εδώ πρέπει να μετακινήσουμε πρώτα, είναι </a:t>
                      </a:r>
                      <a:r>
                        <a:rPr kumimoji="0" lang="el-GR" altLang="zh-CN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η γωνία του ορθογωνίου</a:t>
                      </a: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kumimoji="0" lang="el-GR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δείχνει και μετακινεί τη </a:t>
                      </a:r>
                      <a:r>
                        <a:rPr kumimoji="0" lang="el-GR" altLang="zh-CN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μεταβλητή :</a:t>
                      </a:r>
                      <a:r>
                        <a:rPr kumimoji="0" lang="en-US" altLang="zh-CN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c</a:t>
                      </a:r>
                      <a:r>
                        <a:rPr kumimoji="0" lang="el-GR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  <a:r>
                        <a:rPr kumimoji="0" lang="en-GB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,</a:t>
                      </a: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για να γίνει έτσι </a:t>
                      </a:r>
                      <a:r>
                        <a:rPr kumimoji="0" lang="el-GR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εννοεί πόρτα</a:t>
                      </a:r>
                      <a:r>
                        <a:rPr kumimoji="0" lang="el-GR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και μετά μάλλον εδώ για να γυρίσει έτσι</a:t>
                      </a:r>
                      <a:r>
                        <a:rPr kumimoji="0" lang="el-GR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Για να δούμε</a:t>
                      </a:r>
                      <a:endParaRPr kumimoji="0" lang="en-GB" altLang="zh-CN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ct val="4000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Μαθ2: Ναι σίγουρα με αυτό </a:t>
                      </a:r>
                      <a:r>
                        <a:rPr kumimoji="0" lang="el-GR" altLang="zh-CN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στρίβει γύρω γύρω</a:t>
                      </a: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αφού έχει </a:t>
                      </a:r>
                      <a:r>
                        <a:rPr kumimoji="0" lang="en-US" altLang="zh-CN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lr</a:t>
                      </a: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kumimoji="0" lang="el-GR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kumimoji="0" lang="el-GR" altLang="zh-CN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μεταβλητή :</a:t>
                      </a:r>
                      <a:r>
                        <a:rPr kumimoji="0" lang="en-GB" altLang="zh-CN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e</a:t>
                      </a:r>
                      <a:r>
                        <a:rPr kumimoji="0" lang="el-GR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  <a:endParaRPr kumimoji="0" lang="en-GB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ct val="4000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Μαθ1: Ναι, αλλά δε μας νοιάζει μόνο να γυρίζει, θέλουμε και να έρθει και πιο κάτω </a:t>
                      </a:r>
                      <a:endParaRPr kumimoji="0" lang="en-GB" altLang="zh-CN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ct val="4000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Μαθ2:Να αλλάξω εδώ [Βάζει με το </a:t>
                      </a:r>
                      <a:r>
                        <a:rPr kumimoji="0" lang="el-GR" altLang="zh-CN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μεταβολέα</a:t>
                      </a: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την τιμή </a:t>
                      </a:r>
                      <a:r>
                        <a:rPr kumimoji="0" lang="el-GR" altLang="zh-CN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 στη μεταβλητή  :</a:t>
                      </a:r>
                      <a:r>
                        <a:rPr kumimoji="0" lang="en-GB" altLang="zh-CN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d</a:t>
                      </a: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  <a:endParaRPr kumimoji="0" lang="en-GB" altLang="zh-CN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l-GR" altLang="zh-CN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Μαθ1: Ναι 90 είναι καλά. </a:t>
                      </a:r>
                      <a:endParaRPr kumimoji="0" lang="en-GB" altLang="zh-CN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προσομοίωση της περιστρεφόμενης πόρτας </a:t>
            </a:r>
            <a:r>
              <a:rPr lang="el-GR" dirty="0" smtClean="0"/>
              <a:t>(2/2)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spcAft>
                <a:spcPct val="50000"/>
              </a:spcAft>
            </a:pPr>
            <a:r>
              <a:rPr lang="el-GR" altLang="el-GR" sz="2600" dirty="0"/>
              <a:t>Νοήματα κατασκευάστηκαν σε σχέση με τη γωνία</a:t>
            </a:r>
            <a:r>
              <a:rPr lang="en-GB" altLang="el-GR" sz="2600" dirty="0"/>
              <a:t>:</a:t>
            </a:r>
          </a:p>
          <a:p>
            <a:pPr lvl="1">
              <a:lnSpc>
                <a:spcPct val="80000"/>
              </a:lnSpc>
            </a:pPr>
            <a:r>
              <a:rPr lang="el-GR" altLang="el-GR" dirty="0"/>
              <a:t>Ως </a:t>
            </a:r>
            <a:r>
              <a:rPr lang="el-GR" altLang="el-GR" b="1" dirty="0"/>
              <a:t>συστατικό στοιχείο του γεωμετρικού σχήματος </a:t>
            </a:r>
            <a:r>
              <a:rPr lang="el-GR" altLang="el-GR" dirty="0"/>
              <a:t>που ορίστηκε και παρέμεινε σταθερό </a:t>
            </a:r>
            <a:r>
              <a:rPr lang="en-GB" altLang="el-GR" dirty="0"/>
              <a:t>(</a:t>
            </a:r>
            <a:r>
              <a:rPr lang="el-GR" altLang="el-GR" dirty="0"/>
              <a:t>μεταβλητή</a:t>
            </a:r>
            <a:r>
              <a:rPr lang="en-GB" altLang="el-GR" dirty="0"/>
              <a:t> :c)</a:t>
            </a:r>
            <a:r>
              <a:rPr lang="el-GR" altLang="el-GR" dirty="0"/>
              <a:t> </a:t>
            </a:r>
            <a:endParaRPr lang="en-GB" altLang="el-GR" dirty="0"/>
          </a:p>
          <a:p>
            <a:pPr lvl="1">
              <a:lnSpc>
                <a:spcPct val="80000"/>
              </a:lnSpc>
            </a:pPr>
            <a:r>
              <a:rPr lang="el-GR" altLang="el-GR" dirty="0"/>
              <a:t>Ως μέσο μετακίνησης </a:t>
            </a:r>
            <a:r>
              <a:rPr lang="el-GR" altLang="el-GR" b="1" dirty="0"/>
              <a:t>από το οριζόντιο επίπεδο στο κάθετο</a:t>
            </a:r>
            <a:r>
              <a:rPr lang="el-GR" altLang="el-GR" dirty="0"/>
              <a:t> σε σχέση με τον άξονα θέασης του χρήστη </a:t>
            </a:r>
            <a:r>
              <a:rPr lang="en-GB" altLang="el-GR" dirty="0"/>
              <a:t>(</a:t>
            </a:r>
            <a:r>
              <a:rPr lang="el-GR" altLang="el-GR" dirty="0"/>
              <a:t>μεταβλητή</a:t>
            </a:r>
            <a:r>
              <a:rPr lang="en-GB" altLang="el-GR" dirty="0"/>
              <a:t> :d)</a:t>
            </a:r>
            <a:r>
              <a:rPr lang="el-GR" altLang="el-GR" dirty="0"/>
              <a:t> </a:t>
            </a:r>
            <a:endParaRPr lang="en-GB" altLang="el-GR" dirty="0"/>
          </a:p>
          <a:p>
            <a:pPr lvl="1">
              <a:lnSpc>
                <a:spcPct val="80000"/>
              </a:lnSpc>
            </a:pPr>
            <a:r>
              <a:rPr lang="el-GR" altLang="el-GR" dirty="0" smtClean="0"/>
              <a:t>Ως </a:t>
            </a:r>
            <a:r>
              <a:rPr lang="el-GR" altLang="el-GR" dirty="0"/>
              <a:t>μέσο διαρκούς </a:t>
            </a:r>
            <a:r>
              <a:rPr lang="el-GR" altLang="el-GR" b="1" dirty="0"/>
              <a:t>εναλλαγής επιπέδων</a:t>
            </a:r>
            <a:r>
              <a:rPr lang="el-GR" altLang="el-GR" dirty="0"/>
              <a:t> στον </a:t>
            </a:r>
            <a:r>
              <a:rPr lang="el-GR" altLang="el-GR" dirty="0" err="1"/>
              <a:t>τριδιάστατο</a:t>
            </a:r>
            <a:r>
              <a:rPr lang="el-GR" altLang="el-GR" dirty="0"/>
              <a:t> χώρο </a:t>
            </a:r>
            <a:r>
              <a:rPr lang="en-GB" altLang="el-GR" dirty="0"/>
              <a:t>(</a:t>
            </a:r>
            <a:r>
              <a:rPr lang="el-GR" altLang="el-GR" dirty="0"/>
              <a:t>μεταβλητή</a:t>
            </a:r>
            <a:r>
              <a:rPr lang="en-GB" altLang="el-GR" dirty="0"/>
              <a:t> :e) </a:t>
            </a:r>
            <a:r>
              <a:rPr lang="el-GR" altLang="el-GR" dirty="0"/>
              <a:t>γύρω από την κοινή πλευρά των τεσσάρων ορθογωνίων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Συμπεράσματα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FontTx/>
              <a:buChar char="•"/>
            </a:pPr>
            <a:r>
              <a:rPr lang="el-GR" altLang="el-GR" sz="2600" dirty="0"/>
              <a:t>Διαλεκτική σχέση μεταξύ της </a:t>
            </a:r>
            <a:r>
              <a:rPr lang="el-GR" altLang="el-GR" sz="2600" b="1" dirty="0" err="1"/>
              <a:t>αλληλόδρασης</a:t>
            </a:r>
            <a:r>
              <a:rPr lang="el-GR" altLang="el-GR" sz="2600" b="1" dirty="0"/>
              <a:t> </a:t>
            </a:r>
            <a:r>
              <a:rPr lang="el-GR" altLang="el-GR" sz="2600" dirty="0"/>
              <a:t>των μαθητών με τα διαθέσιμα εργαλεία και της </a:t>
            </a:r>
            <a:r>
              <a:rPr lang="el-GR" altLang="el-GR" sz="2600" b="1" dirty="0"/>
              <a:t>σταδιακής εστίασης</a:t>
            </a:r>
            <a:r>
              <a:rPr lang="el-GR" altLang="el-GR" sz="2600" dirty="0"/>
              <a:t> στις γωνιακές σχέσεις</a:t>
            </a:r>
            <a:endParaRPr lang="en-GB" altLang="el-GR" sz="26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l-GR" altLang="el-GR" sz="2600" dirty="0"/>
              <a:t>Φέρνοντας στο προσκήνιο τη γωνία ως </a:t>
            </a:r>
            <a:r>
              <a:rPr lang="el-GR" altLang="el-GR" sz="2600" b="1" dirty="0"/>
              <a:t>δυναμική οντότητα</a:t>
            </a:r>
            <a:r>
              <a:rPr lang="el-GR" altLang="el-GR" sz="2600" dirty="0"/>
              <a:t> για την προσομοίωση </a:t>
            </a:r>
            <a:r>
              <a:rPr lang="el-GR" altLang="el-GR" sz="2600" dirty="0" err="1"/>
              <a:t>τριδιάστατων</a:t>
            </a:r>
            <a:r>
              <a:rPr lang="el-GR" altLang="el-GR" sz="2600" dirty="0"/>
              <a:t> αντικειμένων</a:t>
            </a:r>
            <a:endParaRPr lang="en-US" altLang="el-GR" sz="2600" dirty="0"/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Char char="–"/>
            </a:pPr>
            <a:r>
              <a:rPr lang="el-GR" altLang="el-GR" sz="2000" dirty="0"/>
              <a:t>Η γωνία ως </a:t>
            </a:r>
            <a:r>
              <a:rPr lang="el-GR" altLang="el-GR" sz="2000" b="1" dirty="0"/>
              <a:t>γεωμετρικό σχήμα</a:t>
            </a:r>
            <a:endParaRPr lang="en-GB" altLang="el-GR" sz="2000" b="1" dirty="0"/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Char char="–"/>
            </a:pPr>
            <a:r>
              <a:rPr lang="el-GR" altLang="el-GR" sz="2000" dirty="0"/>
              <a:t>Η γωνία ως </a:t>
            </a:r>
            <a:r>
              <a:rPr lang="el-GR" altLang="el-GR" sz="2000" b="1" dirty="0"/>
              <a:t>δυναμικό ποσό </a:t>
            </a:r>
            <a:r>
              <a:rPr lang="el-GR" altLang="el-GR" sz="2000" dirty="0"/>
              <a:t>με μεταβλητό μέτρο</a:t>
            </a:r>
            <a:endParaRPr lang="en-GB" altLang="el-GR" sz="20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l-GR" altLang="el-GR" sz="2600" dirty="0"/>
              <a:t>Σημεία προβληματισμού και περαιτέρω έρευνας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l-GR" altLang="el-GR" sz="2000" dirty="0"/>
              <a:t>Νοερή σύλληψη (</a:t>
            </a:r>
            <a:r>
              <a:rPr lang="en-GB" altLang="el-GR" sz="2000" dirty="0"/>
              <a:t>Visualisation</a:t>
            </a:r>
            <a:r>
              <a:rPr lang="el-GR" altLang="el-GR" sz="2000" dirty="0"/>
              <a:t>) γωνιών στον </a:t>
            </a:r>
            <a:r>
              <a:rPr lang="el-GR" altLang="el-GR" sz="2000" dirty="0" err="1"/>
              <a:t>τριδιάστατο</a:t>
            </a:r>
            <a:r>
              <a:rPr lang="el-GR" altLang="el-GR" sz="2000" dirty="0"/>
              <a:t> χώρο και συμβάσεις που χρησιμοποιούνται στον χώρο αυτό</a:t>
            </a:r>
            <a:endParaRPr lang="en-GB" altLang="el-GR" sz="2000" dirty="0"/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l-GR" altLang="el-GR" sz="2000" dirty="0"/>
              <a:t>Η μεταφορά της χελώνας στον </a:t>
            </a:r>
            <a:r>
              <a:rPr lang="el-GR" altLang="el-GR" sz="2000" dirty="0" err="1"/>
              <a:t>τριδιάστατο</a:t>
            </a:r>
            <a:r>
              <a:rPr lang="el-GR" altLang="el-GR" sz="2000" dirty="0"/>
              <a:t> χώρο</a:t>
            </a:r>
            <a:endParaRPr lang="en-GB" altLang="el-GR" sz="2000" dirty="0"/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FontTx/>
              <a:buChar char="•"/>
            </a:pPr>
            <a:r>
              <a:rPr lang="el-GR" altLang="el-GR" sz="2000" dirty="0"/>
              <a:t>Συνέχειες (</a:t>
            </a:r>
            <a:r>
              <a:rPr lang="en-GB" altLang="el-GR" sz="2000" dirty="0"/>
              <a:t>continuities and transfers) </a:t>
            </a:r>
            <a:r>
              <a:rPr lang="el-GR" altLang="el-GR" sz="2000" dirty="0"/>
              <a:t>μεταξύ γωνιών στο </a:t>
            </a:r>
            <a:r>
              <a:rPr lang="el-GR" altLang="el-GR" sz="2000" dirty="0" err="1"/>
              <a:t>διδιάστατο</a:t>
            </a:r>
            <a:r>
              <a:rPr lang="el-GR" altLang="el-GR" sz="2000" dirty="0"/>
              <a:t> και </a:t>
            </a:r>
            <a:r>
              <a:rPr lang="el-GR" altLang="el-GR" sz="2000" dirty="0" err="1"/>
              <a:t>τριδιάστατο</a:t>
            </a:r>
            <a:r>
              <a:rPr lang="el-GR" altLang="el-GR" sz="2000" dirty="0"/>
              <a:t> γεωμετρικό χώρο</a:t>
            </a:r>
            <a:endParaRPr lang="el-GR" altLang="el-GR" sz="20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MaLT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spcBef>
                <a:spcPct val="20000"/>
              </a:spcBef>
              <a:buNone/>
            </a:pPr>
            <a:r>
              <a:rPr lang="el-GR" altLang="el-GR" sz="2400" dirty="0">
                <a:latin typeface="Calibri" panose="020F0502020204030204" pitchFamily="34" charset="0"/>
              </a:rPr>
              <a:t>Το </a:t>
            </a:r>
            <a:r>
              <a:rPr lang="en-US" altLang="el-GR" sz="2400" dirty="0" err="1">
                <a:latin typeface="Calibri" panose="020F0502020204030204" pitchFamily="34" charset="0"/>
              </a:rPr>
              <a:t>MaLT</a:t>
            </a:r>
            <a:r>
              <a:rPr lang="en-US" altLang="el-GR" sz="2400" dirty="0">
                <a:latin typeface="Calibri" panose="020F0502020204030204" pitchFamily="34" charset="0"/>
              </a:rPr>
              <a:t> </a:t>
            </a:r>
            <a:r>
              <a:rPr lang="el-GR" altLang="el-GR" sz="2400" dirty="0">
                <a:latin typeface="Calibri" panose="020F0502020204030204" pitchFamily="34" charset="0"/>
              </a:rPr>
              <a:t>διατίθεται στην ιστοσελίδα του </a:t>
            </a:r>
          </a:p>
          <a:p>
            <a:pPr marL="0" indent="0" algn="ctr">
              <a:lnSpc>
                <a:spcPct val="90000"/>
              </a:lnSpc>
              <a:spcBef>
                <a:spcPct val="20000"/>
              </a:spcBef>
              <a:buNone/>
            </a:pPr>
            <a:r>
              <a:rPr lang="el-GR" altLang="el-GR" sz="2400" dirty="0">
                <a:latin typeface="Calibri" panose="020F0502020204030204" pitchFamily="34" charset="0"/>
              </a:rPr>
              <a:t>Εργαστηρίου Εκπαιδευτικής Τεχνολογίας</a:t>
            </a:r>
            <a:r>
              <a:rPr lang="en-US" altLang="el-GR" sz="2800" dirty="0"/>
              <a:t> </a:t>
            </a:r>
            <a:r>
              <a:rPr lang="el-GR" altLang="el-GR" sz="2800" dirty="0"/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l-GR" altLang="el-GR" sz="2800" dirty="0"/>
          </a:p>
          <a:p>
            <a:pPr marL="0" indent="0" algn="ctr">
              <a:lnSpc>
                <a:spcPct val="90000"/>
              </a:lnSpc>
              <a:spcBef>
                <a:spcPct val="20000"/>
              </a:spcBef>
              <a:buNone/>
            </a:pPr>
            <a:r>
              <a:rPr lang="en-US" altLang="el-GR" sz="3600" b="1" dirty="0">
                <a:hlinkClick r:id="rId3"/>
              </a:rPr>
              <a:t>http://etl.ppp.uoa.gr</a:t>
            </a:r>
            <a:endParaRPr lang="en-US" altLang="el-GR" sz="3600" b="1" dirty="0"/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US" altLang="el-GR" sz="3600" b="1" dirty="0"/>
          </a:p>
          <a:p>
            <a:pPr marL="0" indent="0" algn="ctr">
              <a:lnSpc>
                <a:spcPct val="90000"/>
              </a:lnSpc>
              <a:spcBef>
                <a:spcPct val="20000"/>
              </a:spcBef>
              <a:buNone/>
            </a:pPr>
            <a:r>
              <a:rPr lang="en-US" altLang="el-GR" sz="2800" b="1" dirty="0"/>
              <a:t>http://etl.ppp.uoa.gr/_content/download/index_download.htm</a:t>
            </a:r>
            <a:endParaRPr lang="en-US" altLang="el-GR" sz="3600" b="1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/>
              <a:t>Γιώργος Ψυχάρης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Πόταρη,</a:t>
            </a:r>
            <a:r>
              <a:rPr lang="el-GR" sz="2000" dirty="0" smtClean="0"/>
              <a:t>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 2014. </a:t>
            </a:r>
            <a:r>
              <a:rPr lang="el-GR" altLang="el-GR" sz="2000" dirty="0" smtClean="0"/>
              <a:t>Δέσποινα Πόταρη, </a:t>
            </a:r>
            <a:r>
              <a:rPr lang="el-GR" sz="2000" dirty="0" smtClean="0"/>
              <a:t>Γιώργος Ψυχάρης. «Πρακτική Άσκηση σε σχολεία της δευτεροβάθμιας εκπαίδευσης. Η </a:t>
            </a:r>
            <a:r>
              <a:rPr lang="el-GR" sz="2000" dirty="0"/>
              <a:t>έννοια της </a:t>
            </a:r>
            <a:r>
              <a:rPr lang="el-GR" sz="2000" dirty="0" smtClean="0"/>
              <a:t>γωνίας».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http://opencourses.uoa.gr</a:t>
            </a:r>
            <a:r>
              <a:rPr lang="en-US" sz="2000" dirty="0" smtClean="0"/>
              <a:t>/courses/MATH239/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Επιστημολογική ανάλυση της έννοιας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300" dirty="0"/>
              <a:t>Προβλήματα κατανόησης της έννοιας - Αμφισβήτηση υπαρχόντων τρόπων διδασκαλίας - Έλλειψη εποπτικών μέσων</a:t>
            </a:r>
          </a:p>
          <a:p>
            <a:r>
              <a:rPr lang="el-GR" altLang="el-GR" sz="2300" dirty="0"/>
              <a:t>Ευκλείδεια Γεωμετρία: Η γωνία ως τομή  δύο </a:t>
            </a:r>
            <a:r>
              <a:rPr lang="el-GR" altLang="el-GR" sz="2300" dirty="0" err="1"/>
              <a:t>ημιεπιπέδων</a:t>
            </a:r>
            <a:r>
              <a:rPr lang="el-GR" altLang="el-GR" sz="2300" dirty="0"/>
              <a:t> </a:t>
            </a:r>
            <a:r>
              <a:rPr lang="en-US" altLang="el-GR" sz="2300" b="1" dirty="0">
                <a:latin typeface="Calibri" panose="020F0502020204030204" pitchFamily="34" charset="0"/>
              </a:rPr>
              <a:t>(“</a:t>
            </a:r>
            <a:r>
              <a:rPr lang="el-GR" altLang="el-GR" sz="2300" b="1" dirty="0"/>
              <a:t>στατικός ορισμός</a:t>
            </a:r>
            <a:r>
              <a:rPr lang="en-US" altLang="el-GR" sz="2300" b="1" dirty="0">
                <a:latin typeface="Calibri" panose="020F0502020204030204" pitchFamily="34" charset="0"/>
              </a:rPr>
              <a:t>”</a:t>
            </a:r>
            <a:r>
              <a:rPr lang="el-GR" altLang="el-GR" sz="2300" dirty="0"/>
              <a:t>) </a:t>
            </a:r>
          </a:p>
          <a:p>
            <a:r>
              <a:rPr lang="el-GR" altLang="el-GR" sz="2300" dirty="0"/>
              <a:t>Αναλυτική Γεωμετρία: Η γωνία (διανυσμάτων) ως ποσότητα στροφής του ενός διανύσματος ώστε να γίνει ομόρροπο με το άλλο (</a:t>
            </a:r>
            <a:r>
              <a:rPr lang="en-US" altLang="el-GR" sz="2300" b="1" dirty="0">
                <a:latin typeface="Calibri" panose="020F0502020204030204" pitchFamily="34" charset="0"/>
              </a:rPr>
              <a:t>“</a:t>
            </a:r>
            <a:r>
              <a:rPr lang="el-GR" altLang="el-GR" sz="2300" b="1" dirty="0"/>
              <a:t>δυναμικός ορισμός</a:t>
            </a:r>
            <a:r>
              <a:rPr lang="en-US" altLang="el-GR" sz="2300" b="1" dirty="0">
                <a:latin typeface="Calibri" panose="020F0502020204030204" pitchFamily="34" charset="0"/>
              </a:rPr>
              <a:t>”</a:t>
            </a:r>
            <a:r>
              <a:rPr lang="el-GR" altLang="el-GR" sz="2300" dirty="0"/>
              <a:t>)</a:t>
            </a:r>
          </a:p>
          <a:p>
            <a:r>
              <a:rPr lang="el-GR" altLang="el-GR" sz="2300" dirty="0"/>
              <a:t>Κάθε ορισμός είναι εστιασμένος σε </a:t>
            </a:r>
            <a:r>
              <a:rPr lang="el-GR" altLang="el-GR" sz="2300" b="1" dirty="0"/>
              <a:t>διαφορετικά ποιοτικά χαρακτηριστικά</a:t>
            </a:r>
            <a:r>
              <a:rPr lang="el-GR" altLang="el-GR" sz="2300" dirty="0"/>
              <a:t> της έννοιας. </a:t>
            </a:r>
          </a:p>
          <a:p>
            <a:r>
              <a:rPr lang="el-GR" altLang="el-GR" sz="2300" dirty="0"/>
              <a:t>Δεν είναι αυστηρά περιχαρακωμένη η χρήση του κάθε ορισμού στο αντίστοιχο γεωμετρικό σύστημα. 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</a:t>
            </a:r>
            <a:r>
              <a:rPr lang="el-GR" dirty="0" smtClean="0"/>
              <a:t>ντιλήψεις/δυσκολίες </a:t>
            </a:r>
            <a:r>
              <a:rPr lang="el-GR" dirty="0"/>
              <a:t>των </a:t>
            </a:r>
            <a:r>
              <a:rPr lang="el-GR" dirty="0" smtClean="0"/>
              <a:t>μαθητών (1/3)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altLang="el-GR" sz="2800" b="1" i="1" u="sng" dirty="0"/>
              <a:t>Η αναπαράσταση της γωνίας</a:t>
            </a:r>
            <a:r>
              <a:rPr lang="el-GR" altLang="el-GR" sz="2800" b="1" u="sng" dirty="0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Μια γωνία γίνεται συχνά αντιληπτή ως: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- το </a:t>
            </a:r>
            <a:r>
              <a:rPr lang="el-GR" altLang="el-GR" sz="2800" b="1" u="sng" dirty="0"/>
              <a:t>μήκος των τμημάτων</a:t>
            </a:r>
            <a:r>
              <a:rPr lang="el-GR" altLang="el-GR" sz="2800" dirty="0"/>
              <a:t> που χρησιμοποιούνται στην εικονική αναπαράστασή της.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- το </a:t>
            </a:r>
            <a:r>
              <a:rPr lang="el-GR" altLang="el-GR" sz="2800" b="1" u="sng" dirty="0"/>
              <a:t>μέγεθος του σχήματος</a:t>
            </a:r>
            <a:r>
              <a:rPr lang="el-GR" altLang="el-GR" sz="2800" dirty="0"/>
              <a:t> που σχηματίζουν οι τεμνόμενες ευθείες, οι οποίες συχνά εκλαμβάνονται ως ευθύγραμμα τμήματα με δεδομένο μήκος </a:t>
            </a:r>
          </a:p>
          <a:p>
            <a:pPr>
              <a:spcAft>
                <a:spcPct val="25000"/>
              </a:spcAft>
              <a:buFont typeface="Wingdings" panose="05000000000000000000" pitchFamily="2" charset="2"/>
              <a:buNone/>
            </a:pPr>
            <a:r>
              <a:rPr lang="el-GR" altLang="el-GR" sz="2800" dirty="0"/>
              <a:t>     - το </a:t>
            </a:r>
            <a:r>
              <a:rPr lang="el-GR" altLang="el-GR" sz="2800" b="1" u="sng" dirty="0"/>
              <a:t>μήκος του τόξου</a:t>
            </a:r>
            <a:r>
              <a:rPr lang="el-GR" altLang="el-GR" sz="2800" dirty="0"/>
              <a:t> που χρησιμοποιείται στο συμβολισμό του μεγέθους της γωνίας.</a:t>
            </a:r>
          </a:p>
          <a:p>
            <a:r>
              <a:rPr lang="el-GR" altLang="el-GR" sz="2800" b="1" u="sng" dirty="0"/>
              <a:t>Οι διαισθητικές αντιλήψεις των μαθητών 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 - Στατικός ορισμός: διαισθήσεις από την πρόσληψη του χώρου 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 - Δυναμικός ορισμός: αίσθηση της κίνησης στο χώρο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    Π.χ. Στροφή – Γωνία     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Αντιλήψεις/δυσκολίες </a:t>
            </a:r>
            <a:r>
              <a:rPr lang="el-GR" dirty="0"/>
              <a:t>των </a:t>
            </a:r>
            <a:r>
              <a:rPr lang="el-GR" dirty="0" smtClean="0"/>
              <a:t>μαθητών (2/3)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600" b="1" i="1" u="sng" dirty="0"/>
              <a:t>Η μέτρηση των γωνιών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400" dirty="0"/>
              <a:t>     Στην μέτρηση μιας γωνίας αφενός υποβόσκει ο δυναμικός ορισμός της και αφετέρου η αντιστοίχιση γωνίας και αριθμού. Η έρευνα  δείχνει ότι υπάρχει ανάγκη </a:t>
            </a:r>
            <a:r>
              <a:rPr lang="el-GR" altLang="el-GR" sz="2400" b="1" dirty="0"/>
              <a:t>σύνδεσης της κατασκευής μιας γωνίας ως αποτέλεσμα στροφής, με την απόδοση αριθμητικής τιμής</a:t>
            </a:r>
            <a:r>
              <a:rPr lang="el-GR" altLang="el-GR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Αντιλήψεις/δυσκολίες </a:t>
            </a:r>
            <a:r>
              <a:rPr lang="el-GR" dirty="0"/>
              <a:t>των </a:t>
            </a:r>
            <a:r>
              <a:rPr lang="el-GR" dirty="0" smtClean="0"/>
              <a:t>μαθητών (3/3)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altLang="el-GR" sz="2800" b="1" i="1" u="sng" dirty="0"/>
              <a:t>Η γωνία στην φυσική γλώσσα και στα μαθηματικά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Η λέξη ‘γωνία’ χρησιμοποιείται με διαφορετικούς τρόπους και στη φυσική γλώσσα και είναι γνωστή στους μαθητές πολύ πριν την επίσημη σχολική διδασκαλία.  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Φυσική γλώσσα: </a:t>
            </a:r>
            <a:r>
              <a:rPr lang="el-GR" altLang="el-GR" sz="2800" b="1" dirty="0"/>
              <a:t>Διαφοροποίηση του γεωμετρικού αντικειμένου</a:t>
            </a:r>
            <a:r>
              <a:rPr lang="el-GR" altLang="el-GR" sz="2800" dirty="0"/>
              <a:t> (</a:t>
            </a:r>
            <a:r>
              <a:rPr lang="el-GR" altLang="el-GR" sz="2800" dirty="0" err="1"/>
              <a:t>διασδιάστατο</a:t>
            </a:r>
            <a:r>
              <a:rPr lang="el-GR" altLang="el-GR" sz="2800" dirty="0"/>
              <a:t> – τρισδιάστατο) 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Π.χ. “Η γωνία του δρόμου’’, ενυπάρχουν τόσο το σχήμα που σχηματίζεται στη συμβολή των δύο κατευθύνσεων (δρόμων), όσο και η  στροφή που μπορεί να κάνουμε όταν συναντάμε γωνία (αλλαγή κατεύθυνσης). 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γωνία στον τρισδιάστατο </a:t>
            </a:r>
            <a:r>
              <a:rPr lang="el-GR" dirty="0" smtClean="0"/>
              <a:t>χώρο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ct val="30000"/>
              </a:spcAft>
            </a:pPr>
            <a:r>
              <a:rPr lang="el-GR" altLang="el-GR" sz="2600" b="1" i="1" u="sng" dirty="0"/>
              <a:t>Διάκριση γεωμετρικού αντικειμένου</a:t>
            </a:r>
          </a:p>
          <a:p>
            <a:pPr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el-GR" altLang="el-GR" sz="2400" dirty="0"/>
              <a:t>     - Πλευρές γωνίας: δισδιάστατα αντικείμενα </a:t>
            </a:r>
          </a:p>
          <a:p>
            <a:pPr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el-GR" altLang="el-GR" sz="2400" dirty="0"/>
              <a:t>     - Στροφή στον τρισδιάστατο χώρο: εξεζητημένη έννοια καθώς η στροφή δεν αφήνει ίχνος και </a:t>
            </a:r>
            <a:r>
              <a:rPr lang="el-GR" altLang="el-GR" sz="2400" b="1" dirty="0"/>
              <a:t>η αρχική ‘ένδειξη–κατεύθυνση’ πρέπει να κρατηθεί στη μνήμη</a:t>
            </a:r>
          </a:p>
          <a:p>
            <a:pPr>
              <a:spcAft>
                <a:spcPct val="30000"/>
              </a:spcAft>
              <a:buFont typeface="Wingdings" panose="05000000000000000000" pitchFamily="2" charset="2"/>
              <a:buNone/>
            </a:pPr>
            <a:r>
              <a:rPr lang="el-GR" altLang="el-GR" sz="2400" dirty="0"/>
              <a:t>     - Σημαντικές δυσκολίες των μαθητών στο να συντονίσουν τις διαφορετικές πτυχές της έννοιας της γωνίας οι οποίες περιέχονται στα διάφορα </a:t>
            </a:r>
            <a:r>
              <a:rPr lang="el-GR" altLang="el-GR" sz="2400" b="1" dirty="0"/>
              <a:t>φυσικά πλαίσια (περικείμενα)</a:t>
            </a:r>
            <a:r>
              <a:rPr lang="el-GR" altLang="el-GR" sz="2400" dirty="0"/>
              <a:t> και οι οποίες περιλαμβάνουν επικλινείς επιφάνειες, στροφές, διασταυρώσεις.  </a:t>
            </a:r>
            <a:endParaRPr lang="el-GR" altLang="el-GR" sz="22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γωνία στον τρισδιάστατο </a:t>
            </a:r>
            <a:r>
              <a:rPr lang="el-GR" dirty="0" smtClean="0"/>
              <a:t>χώρο 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altLang="el-GR" sz="2800" b="1" i="1" u="sng" dirty="0"/>
              <a:t>Στόχοι έρευνας 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(α) να συσχετίσουμε την κατασκευή νοημάτων σχετικών με την έννοια της γωνίας στον τρισδιάστατο χώρο με </a:t>
            </a:r>
            <a:r>
              <a:rPr lang="el-GR" altLang="el-GR" sz="2800" b="1" dirty="0"/>
              <a:t>σχετικές καθημερινές εμπειρίες των μαθητών</a:t>
            </a:r>
            <a:r>
              <a:rPr lang="el-GR" altLang="el-GR" sz="2800" dirty="0"/>
              <a:t> και 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(β) να μελετήσουμε αν και με ποιους τρόπους οι μαθητές καταφέρνουν να </a:t>
            </a:r>
            <a:r>
              <a:rPr lang="el-GR" altLang="el-GR" sz="2800" b="1" dirty="0"/>
              <a:t>συντονίσουν διαφορετικές πτυχές της έννοιας της γωνίας</a:t>
            </a:r>
            <a:r>
              <a:rPr lang="el-GR" altLang="el-GR" sz="2800" dirty="0"/>
              <a:t> στον τρισδιάστατο χώρο. 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- ως </a:t>
            </a:r>
            <a:r>
              <a:rPr lang="el-GR" altLang="el-GR" sz="2800" b="1" u="sng" dirty="0"/>
              <a:t>γεωμετρικό σχήμα</a:t>
            </a:r>
            <a:r>
              <a:rPr lang="el-GR" altLang="el-GR" sz="2800" dirty="0"/>
              <a:t>, που σχηματίζεται μεταξύ δύο γεωμετρικών αντικειμένων, τα οποία μπορεί να είναι είτε ευθύγραμμα τμήματα είτε δισδιάστατα γεωμετρικά σχήματα (π.χ. δίεδρες γωνίες)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- ως </a:t>
            </a:r>
            <a:r>
              <a:rPr lang="el-GR" altLang="el-GR" sz="2800" b="1" u="sng" dirty="0"/>
              <a:t>δυναμική ποσότητα</a:t>
            </a:r>
            <a:r>
              <a:rPr lang="el-GR" altLang="el-GR" sz="2800" dirty="0"/>
              <a:t>, που μπορεί να συμβολιστεί με μεταβλητή αναπαριστώντας τόσο την αλλαγή κατεύθυνσης ως στροφή όσο και το αποτέλεσμα αυτής της στροφής και </a:t>
            </a:r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800" dirty="0"/>
              <a:t>     - ως </a:t>
            </a:r>
            <a:r>
              <a:rPr lang="el-GR" altLang="el-GR" sz="2800" b="1" u="sng" dirty="0"/>
              <a:t>μέτρο</a:t>
            </a:r>
            <a:r>
              <a:rPr lang="el-GR" altLang="el-GR" sz="2800" dirty="0"/>
              <a:t> που αναπαρίσταται από έναν αριθμό. 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ΔΡΑΣΤΗΡΙΟΤΗΤΕΣ ΜΕ ΤΟ ΥΠΟΛ. ΠΕΡΙΒΑΛΛΟΝ </a:t>
            </a:r>
            <a:r>
              <a:rPr lang="el-GR" dirty="0" err="1"/>
              <a:t>ΜaLT</a:t>
            </a:r>
            <a:r>
              <a:rPr lang="el-GR" dirty="0"/>
              <a:t> </a:t>
            </a:r>
            <a:r>
              <a:rPr lang="el-GR" dirty="0" smtClean="0"/>
              <a:t>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l-GR" altLang="el-GR" sz="2600" b="1" i="1" u="sng" dirty="0" smtClean="0"/>
              <a:t> </a:t>
            </a:r>
            <a:endParaRPr lang="el-GR" altLang="el-GR" sz="2600" b="1" i="1" u="sng" dirty="0"/>
          </a:p>
          <a:p>
            <a:pPr>
              <a:buFont typeface="Wingdings" panose="05000000000000000000" pitchFamily="2" charset="2"/>
              <a:buNone/>
            </a:pPr>
            <a:r>
              <a:rPr lang="el-GR" altLang="el-GR" sz="2400" dirty="0"/>
              <a:t>    </a:t>
            </a:r>
            <a:r>
              <a:rPr lang="el-GR" altLang="el-GR" sz="2400" i="1" u="sng" dirty="0"/>
              <a:t>- Α’ Φάση</a:t>
            </a:r>
            <a:r>
              <a:rPr lang="el-GR" altLang="el-GR" sz="2400" dirty="0"/>
              <a:t>. </a:t>
            </a:r>
            <a:r>
              <a:rPr lang="el-GR" altLang="el-GR" sz="2400" b="1" dirty="0"/>
              <a:t>Η γωνία ως στροφή</a:t>
            </a:r>
            <a:r>
              <a:rPr lang="el-GR" altLang="el-GR" sz="2400" dirty="0"/>
              <a:t> στον τρισδιάστατο χώρο – Διασύνδεση με εμπειρίες από την κίνηση στο χώρο. </a:t>
            </a:r>
          </a:p>
          <a:p>
            <a:pPr>
              <a:buFont typeface="Wingdings" panose="05000000000000000000" pitchFamily="2" charset="2"/>
              <a:buNone/>
            </a:pPr>
            <a:endParaRPr lang="el-GR" altLang="el-GR" sz="2400" dirty="0"/>
          </a:p>
          <a:p>
            <a:pPr>
              <a:spcAft>
                <a:spcPct val="40000"/>
              </a:spcAft>
              <a:buFont typeface="Wingdings" panose="05000000000000000000" pitchFamily="2" charset="2"/>
              <a:buNone/>
            </a:pPr>
            <a:r>
              <a:rPr lang="el-GR" altLang="el-GR" sz="2400" dirty="0"/>
              <a:t>     </a:t>
            </a:r>
            <a:r>
              <a:rPr lang="el-GR" altLang="el-GR" sz="2400" i="1" u="sng" dirty="0"/>
              <a:t>- Β’ Φάση</a:t>
            </a:r>
            <a:r>
              <a:rPr lang="el-GR" altLang="el-GR" sz="2400" dirty="0"/>
              <a:t>. Η γωνία ως δυναμική ποσότητα μέσα από την </a:t>
            </a:r>
            <a:r>
              <a:rPr lang="el-GR" altLang="el-GR" sz="2400" b="1" dirty="0"/>
              <a:t>προσομοίωση πραγματικών τρισδιάστατων αντικειμένων</a:t>
            </a:r>
            <a:r>
              <a:rPr lang="en-US" altLang="el-GR" sz="2400" b="1" dirty="0">
                <a:latin typeface="Calibri" panose="020F0502020204030204" pitchFamily="34" charset="0"/>
              </a:rPr>
              <a:t> </a:t>
            </a:r>
            <a:r>
              <a:rPr lang="en-US" altLang="el-GR" sz="2400" dirty="0">
                <a:latin typeface="Calibri" panose="020F0502020204030204" pitchFamily="34" charset="0"/>
              </a:rPr>
              <a:t>(</a:t>
            </a:r>
            <a:r>
              <a:rPr lang="el-GR" altLang="el-GR" sz="2400" dirty="0"/>
              <a:t>π.χ.</a:t>
            </a:r>
            <a:r>
              <a:rPr lang="el-GR" altLang="el-GR" sz="2400" b="1" dirty="0"/>
              <a:t> </a:t>
            </a:r>
            <a:r>
              <a:rPr lang="el-GR" altLang="el-GR" sz="2200" dirty="0"/>
              <a:t> ‘άνοιγμα/κλείσιμο’ πόρτας, κίνηση μοντέλου μιας περιστρεφόμενης πόρτας)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1495</Words>
  <Application>Microsoft Office PowerPoint</Application>
  <PresentationFormat>Προβολή στην οθόνη (4:3)</PresentationFormat>
  <Paragraphs>166</Paragraphs>
  <Slides>22</Slides>
  <Notes>22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8" baseType="lpstr">
      <vt:lpstr>ＭＳ Ｐゴシック</vt:lpstr>
      <vt:lpstr>宋体</vt:lpstr>
      <vt:lpstr>Arial</vt:lpstr>
      <vt:lpstr>Calibri</vt:lpstr>
      <vt:lpstr>Wingdings</vt:lpstr>
      <vt:lpstr>Θέμα του Office</vt:lpstr>
      <vt:lpstr>Πρακτική Άσκηση σε σχολεία της δευτεροβάθμιας εκπαίδευσης</vt:lpstr>
      <vt:lpstr>Πρακτική Άσκηση σε σχολεία της δευτεροβάθμιας εκπαίδευσης</vt:lpstr>
      <vt:lpstr>Επιστημολογική ανάλυση της έννοιας</vt:lpstr>
      <vt:lpstr>Αντιλήψεις/δυσκολίες των μαθητών (1/3) </vt:lpstr>
      <vt:lpstr>Αντιλήψεις/δυσκολίες των μαθητών (2/3) </vt:lpstr>
      <vt:lpstr>Αντιλήψεις/δυσκολίες των μαθητών (3/3) </vt:lpstr>
      <vt:lpstr>Η γωνία στον τρισδιάστατο χώρο (1/2)</vt:lpstr>
      <vt:lpstr>Η γωνία στον τρισδιάστατο χώρο (2/2)</vt:lpstr>
      <vt:lpstr>ΔΡΑΣΤΗΡΙΟΤΗΤΕΣ ΜΕ ΤΟ ΥΠΟΛ. ΠΕΡΙΒΑΛΛΟΝ ΜaLT (1/2)</vt:lpstr>
      <vt:lpstr>ΔΡΑΣΤΗΡΙΟΤΗΤΕΣ ΜΕ ΤΟ ΥΠΟΛ. ΠΕΡΙΒΑΛΛΟΝ ΜaLT (2/2)</vt:lpstr>
      <vt:lpstr>Η γωνία ως μια δυναμική οντότητα για την προσομοίωση τριδιάστατων αντικειμένων</vt:lpstr>
      <vt:lpstr>Πιθανές ερμηνείες των δυσκολιών των μαθητών </vt:lpstr>
      <vt:lpstr>Η προσομοίωση της περιστρεφόμενης πόρτας (1/2)</vt:lpstr>
      <vt:lpstr>Η προσομοίωση της περιστρεφόμενης πόρτας (2/2)</vt:lpstr>
      <vt:lpstr>Συμπεράσματα </vt:lpstr>
      <vt:lpstr>MaLT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185</cp:revision>
  <dcterms:created xsi:type="dcterms:W3CDTF">2012-09-06T09:03:05Z</dcterms:created>
  <dcterms:modified xsi:type="dcterms:W3CDTF">2015-07-13T10:44:22Z</dcterms:modified>
</cp:coreProperties>
</file>