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87"/>
  </p:notesMasterIdLst>
  <p:sldIdLst>
    <p:sldId id="256" r:id="rId3"/>
    <p:sldId id="647" r:id="rId4"/>
    <p:sldId id="787" r:id="rId5"/>
    <p:sldId id="788" r:id="rId6"/>
    <p:sldId id="789" r:id="rId7"/>
    <p:sldId id="790" r:id="rId8"/>
    <p:sldId id="791" r:id="rId9"/>
    <p:sldId id="856" r:id="rId10"/>
    <p:sldId id="793" r:id="rId11"/>
    <p:sldId id="794" r:id="rId12"/>
    <p:sldId id="795" r:id="rId13"/>
    <p:sldId id="796" r:id="rId14"/>
    <p:sldId id="797" r:id="rId15"/>
    <p:sldId id="798" r:id="rId16"/>
    <p:sldId id="857" r:id="rId17"/>
    <p:sldId id="858" r:id="rId18"/>
    <p:sldId id="800" r:id="rId19"/>
    <p:sldId id="801" r:id="rId20"/>
    <p:sldId id="802" r:id="rId21"/>
    <p:sldId id="803" r:id="rId22"/>
    <p:sldId id="804" r:id="rId23"/>
    <p:sldId id="806" r:id="rId24"/>
    <p:sldId id="805" r:id="rId25"/>
    <p:sldId id="807" r:id="rId26"/>
    <p:sldId id="809" r:id="rId27"/>
    <p:sldId id="808" r:id="rId28"/>
    <p:sldId id="810" r:id="rId29"/>
    <p:sldId id="811" r:id="rId30"/>
    <p:sldId id="812" r:id="rId31"/>
    <p:sldId id="813" r:id="rId32"/>
    <p:sldId id="814" r:id="rId33"/>
    <p:sldId id="816" r:id="rId34"/>
    <p:sldId id="815" r:id="rId35"/>
    <p:sldId id="817" r:id="rId36"/>
    <p:sldId id="818" r:id="rId37"/>
    <p:sldId id="819" r:id="rId38"/>
    <p:sldId id="820" r:id="rId39"/>
    <p:sldId id="821" r:id="rId40"/>
    <p:sldId id="822" r:id="rId41"/>
    <p:sldId id="823" r:id="rId42"/>
    <p:sldId id="824" r:id="rId43"/>
    <p:sldId id="825" r:id="rId44"/>
    <p:sldId id="826" r:id="rId45"/>
    <p:sldId id="827" r:id="rId46"/>
    <p:sldId id="828" r:id="rId47"/>
    <p:sldId id="829" r:id="rId48"/>
    <p:sldId id="830" r:id="rId49"/>
    <p:sldId id="831" r:id="rId50"/>
    <p:sldId id="832" r:id="rId51"/>
    <p:sldId id="833" r:id="rId52"/>
    <p:sldId id="834" r:id="rId53"/>
    <p:sldId id="835" r:id="rId54"/>
    <p:sldId id="836" r:id="rId55"/>
    <p:sldId id="837" r:id="rId56"/>
    <p:sldId id="838" r:id="rId57"/>
    <p:sldId id="839" r:id="rId58"/>
    <p:sldId id="840" r:id="rId59"/>
    <p:sldId id="841" r:id="rId60"/>
    <p:sldId id="842" r:id="rId61"/>
    <p:sldId id="843" r:id="rId62"/>
    <p:sldId id="844" r:id="rId63"/>
    <p:sldId id="845" r:id="rId64"/>
    <p:sldId id="846" r:id="rId65"/>
    <p:sldId id="847" r:id="rId66"/>
    <p:sldId id="848" r:id="rId67"/>
    <p:sldId id="849" r:id="rId68"/>
    <p:sldId id="850" r:id="rId69"/>
    <p:sldId id="851" r:id="rId70"/>
    <p:sldId id="852" r:id="rId71"/>
    <p:sldId id="853" r:id="rId72"/>
    <p:sldId id="854" r:id="rId73"/>
    <p:sldId id="855" r:id="rId74"/>
    <p:sldId id="290" r:id="rId75"/>
    <p:sldId id="295" r:id="rId76"/>
    <p:sldId id="299" r:id="rId77"/>
    <p:sldId id="292" r:id="rId78"/>
    <p:sldId id="645" r:id="rId79"/>
    <p:sldId id="646" r:id="rId80"/>
    <p:sldId id="293" r:id="rId81"/>
    <p:sldId id="300" r:id="rId82"/>
    <p:sldId id="860" r:id="rId83"/>
    <p:sldId id="861" r:id="rId84"/>
    <p:sldId id="863" r:id="rId85"/>
    <p:sldId id="864" r:id="rId86"/>
  </p:sldIdLst>
  <p:sldSz cx="9144000" cy="6858000" type="screen4x3"/>
  <p:notesSz cx="6858000" cy="9144000"/>
  <p:custDataLst>
    <p:tags r:id="rId88"/>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647"/>
            <p14:sldId id="787"/>
            <p14:sldId id="788"/>
            <p14:sldId id="789"/>
            <p14:sldId id="790"/>
            <p14:sldId id="791"/>
            <p14:sldId id="856"/>
            <p14:sldId id="793"/>
            <p14:sldId id="794"/>
            <p14:sldId id="795"/>
            <p14:sldId id="796"/>
            <p14:sldId id="797"/>
            <p14:sldId id="798"/>
            <p14:sldId id="857"/>
            <p14:sldId id="858"/>
            <p14:sldId id="800"/>
            <p14:sldId id="801"/>
            <p14:sldId id="802"/>
            <p14:sldId id="803"/>
            <p14:sldId id="804"/>
            <p14:sldId id="806"/>
            <p14:sldId id="805"/>
            <p14:sldId id="807"/>
            <p14:sldId id="809"/>
            <p14:sldId id="808"/>
            <p14:sldId id="810"/>
            <p14:sldId id="811"/>
            <p14:sldId id="812"/>
            <p14:sldId id="813"/>
            <p14:sldId id="814"/>
            <p14:sldId id="816"/>
            <p14:sldId id="815"/>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290"/>
            <p14:sldId id="295"/>
            <p14:sldId id="299"/>
            <p14:sldId id="292"/>
            <p14:sldId id="645"/>
            <p14:sldId id="646"/>
          </p14:sldIdLst>
        </p14:section>
        <p14:section name="Untitled Section" id="{0F1CB131-A6BD-43D0-B8D4-1F27CEF7A05E}">
          <p14:sldIdLst>
            <p14:sldId id="293"/>
            <p14:sldId id="300"/>
            <p14:sldId id="860"/>
            <p14:sldId id="861"/>
            <p14:sldId id="863"/>
            <p14:sldId id="864"/>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varScale="1">
        <p:scale>
          <a:sx n="71" d="100"/>
          <a:sy n="71" d="100"/>
        </p:scale>
        <p:origin x="-19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gs" Target="tags/tag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29/2/2016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81</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82</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83</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84</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73</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74</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75</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76</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77</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78</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79</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80</a:t>
            </a:fld>
            <a:endParaRPr lang="el-GR"/>
          </a:p>
        </p:txBody>
      </p:sp>
    </p:spTree>
    <p:extLst>
      <p:ext uri="{BB962C8B-B14F-4D97-AF65-F5344CB8AC3E}">
        <p14:creationId xmlns:p14="http://schemas.microsoft.com/office/powerpoint/2010/main" val="118705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στην Ανάγνωση Βιβλίου</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στην Ανάγνωση Βιβλίου</a:t>
            </a: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στην Ανάγνωση Βιβλίου</a:t>
            </a: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στην Ανάγνωση Βιβλίου</a:t>
            </a:r>
          </a:p>
        </p:txBody>
      </p:sp>
      <p:pic>
        <p:nvPicPr>
          <p:cNvPr id="9" name="Picture 8"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στην Ανάγνωση Βιβλίου</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στην Ανάγνωση Βιβλίου</a:t>
            </a:r>
          </a:p>
        </p:txBody>
      </p:sp>
      <p:pic>
        <p:nvPicPr>
          <p:cNvPr id="8" name="Picture 7"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στην Ανάγνωση Βιβλίου</a:t>
            </a: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64.png"/><Relationship Id="rId4" Type="http://schemas.openxmlformats.org/officeDocument/2006/relationships/hyperlink" Target="%5b1%5d%20http:/creativecommons.org/licenses/by-nc-sa/4.0/"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pixabay.com/en/red-thread-red-thread-sew-sewing-93646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biblionet.gr/book/88820/%CE%A4%CF%83%CE%AF%CF%84%CE%B1%CF%82,_%CE%9C%CE%AC%CE%BA%CE%B7%CF%82/%CE%97_%CE%94%CF%8E%CF%81%CE%B1_%CE%BA%CE%B1%CE%B9_%CE%BF_%CE%9F%CE%B4%CF%85%CF%83%CF%83%CE%AD%CE%B1%CF%82" TargetMode="External"/><Relationship Id="rId5" Type="http://schemas.openxmlformats.org/officeDocument/2006/relationships/hyperlink" Target="http://www.biblionet.gr/book/77089/Grimm,_Jakob_Ludwig/%CE%9F_%CF%80%CE%B1%CF%80%CE%BF%CF%85%CF%84%CF%83%CE%AE%CF%82_%CE%BA%CE%B1%CE%B9_%CF%84%CE%B1_%CE%BE%CF%89%CF%84%CE%B9%CE%BA%CE%AC" TargetMode="External"/><Relationship Id="rId4" Type="http://schemas.openxmlformats.org/officeDocument/2006/relationships/hyperlink" Target="http://www.freepik.com/free-vector/boy-reading-fantastic-stories_828525.htm#term=surprise book&amp;page=1&amp;position=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www.biblionet.gr/book/146513/%CE%9C%CE%B1%CE%BD%CE%B4%CE%B7%CE%BB%CE%B1%CF%81%CE%AC%CF%82,_%CE%A6%CE%AF%CE%BB%CE%B9%CF%80%CF%80%CE%BF%CF%82/%CE%91%CF%87%CE%B9%CE%BB%CE%BB%CE%AD%CE%B1%CF%82_%CE%BA%CE%B1%CE%B9_%CE%88%CE%BA%CF%84%CE%BF%CF%81%CE%B1%CF%8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biblionet.gr/book/33611/MacDonald,_Amy/%CE%9F_%CE%BC%CE%B9%CE%BA%CF%81%CF%8C%CF%82_%CE%BA%CE%AC%CF%83%CF%84%CE%BF%CF%81%CE%B1%CF%82_%CE%BA%CE%B1%CE%B9_%CE%B7_%CE%B7%CF%87%CF%8E" TargetMode="External"/><Relationship Id="rId5" Type="http://schemas.openxmlformats.org/officeDocument/2006/relationships/hyperlink" Target="http://www.biblionet.gr/book/74637/%CE%A0%CE%B1%CE%BC%CF%80%CE%BF%CF%8D%CE%B4%CE%B7,_%CE%A0%CE%B1%CF%85%CE%BB%CE%AF%CE%BD%CE%B1/%CE%95%CE%BB%CE%AD%CE%BD%CE%B7" TargetMode="External"/><Relationship Id="rId4" Type="http://schemas.openxmlformats.org/officeDocument/2006/relationships/hyperlink" Target="http://www.biblionet.gr/book/74638/%CE%A0%CE%B1%CE%BC%CF%80%CE%BF%CF%8D%CE%B4%CE%B7,_%CE%A0%CE%B1%CF%85%CE%BB%CE%AF%CE%BD%CE%B1/%CE%94%CE%B7%CE%BC%CE%AE%CF%84%CF%81%CE%B7%CF%82"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biblionet.gr/book/45433/Grater,_Michael/%CE%97_%CE%94%CE%B5%CF%85%CF%84%CE%AD%CF%81%CE%B1_%CE%BC%CE%B5_%CF%84%CE%BF_%CE%93%CE%AF%CE%B3%CE%B1%CE%BD%CF%84%CE%B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freepik.com/free-vector/flat-medals-set-of-icons_715813.htm#term=reward&amp;page=1&amp;position=30" TargetMode="External"/><Relationship Id="rId5" Type="http://schemas.openxmlformats.org/officeDocument/2006/relationships/hyperlink" Target="http://www.biblionet.gr/book/45432/Grater,_Michael/%CE%97_%CE%A0%CE%AD%CE%BC%CF%80%CF%84%CE%B7_%CE%BC%CE%B5_%CF%84%CE%BF_%CE%93%CE%AF%CE%B3%CE%B1%CE%BD%CF%84%CE%B1" TargetMode="External"/><Relationship Id="rId4" Type="http://schemas.openxmlformats.org/officeDocument/2006/relationships/hyperlink" Target="http://www.biblionet.gr/book/45436/Grater,_Michael/%CE%97_%CE%A4%CF%81%CE%AF%CF%84%CE%B7_%CE%BC%CE%B5_%CF%84%CE%BF_%CE%93%CE%AF%CE%B3%CE%B1%CE%BD%CF%84%CE%B1"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biblionet.gr/book/31051/Pennart,_Geoffroy_de/%CE%A4%CE%BF_%CE%B3%CE%B5%CF%8D%CE%BC%CE%B1_%CF%84%CF%89%CE%BD_%CE%BB%CF%8D%CE%BA%CF%89%CE%B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biblionet.gr/book/40740/Judes,_Marie_-_Odile/%CE%9F_%CE%BC%CE%B9%CE%BA%CF%81%CF%8C%CF%82_%CE%9B%CF%85%CE%BA%CE%BF%CF%8D%CF%81%CE%B3%CE%BF%CF%82_%CE%93%CE%BF%CF%85%CE%BD%CE%AF%CE%B4%CE%B7%CF%82" TargetMode="External"/><Relationship Id="rId5" Type="http://schemas.openxmlformats.org/officeDocument/2006/relationships/hyperlink" Target="http://www.biblionet.gr/book/99837/Bloom,_Becky/%CE%88%CE%BD%CE%B1%CF%82_%CE%BA%CE%B1%CE%BB%CE%BB%CE%B9%CE%B5%CF%81%CE%B3%CE%B7%CE%BC%CE%AD%CE%BD%CE%BF%CF%82_%CE%BB%CF%8D%CE%BA%CE%BF%CF%82" TargetMode="External"/><Relationship Id="rId4" Type="http://schemas.openxmlformats.org/officeDocument/2006/relationships/hyperlink" Target="http://www.biblionet.gr/book/2492/Pennart,_Geoffroy_de/%CE%9F_%CE%BA%CE%B1%CE%BB%CF%8C%CE%BA%CE%B1%CF%81%CE%B4%CE%BF%CF%82_%CE%BB%CF%8D%CE%BA%CE%BF%CF%82"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biblionet.gr/book/90857/%CE%9C%CE%B1%CE%BD%CF%84%CE%BF%CF%85%CE%B2%CE%AC%CE%BB%CE%BF%CF%85,_%CE%A3%CE%BF%CF%86%CE%AF%CE%B1/%CE%97_%CE%9F%CE%B4%CE%BF%CE%BD%CF%84%CE%BF%CE%B3%CE%BB%CF%85%CF%86%CE%AF%CE%B4%CE%B1_%CF%80%CE%BF%CF%85_%CE%AD%CE%B3%CE%B9%CE%BD%CE%B5_%CE%9F%CE%B3%CE%B4%CE%BF%CE%BD%CF%84%CE%BF%CE%B3%CE%BB%CF%85%CF%86%CE%AF%CE%B4%CE%B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biblionet.gr/book/31051/Pennart,_Geoffroy_de/%CE%A4%CE%BF_%CE%B3%CE%B5%CF%8D%CE%BC%CE%B1_%CF%84%CF%89%CE%BD_%CE%BB%CF%8D%CE%BA%CF%89%CE%BD" TargetMode="External"/><Relationship Id="rId5" Type="http://schemas.openxmlformats.org/officeDocument/2006/relationships/hyperlink" Target="http://www.freepik.com/free-vector/read-time_813882.htm#term=book&amp;page=1&amp;position=14" TargetMode="External"/><Relationship Id="rId4" Type="http://schemas.openxmlformats.org/officeDocument/2006/relationships/hyperlink" Target="http://www.freepik.com/free-vector/creativity-box_772685.htm#term=creativity&amp;page=1&amp;position=16"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biblionet.gr/book/76182/Weigelt,_Udo/%CE%A4%CE%BF_%CE%BE%CF%89%CF%84%CE%B9%CE%BA%CF%8C_%CF%84%CE%B7%CF%82_%CE%BD%CF%8D%CF%83%CF%84%CE%B1%CF%8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Εισαγωγή στην Ανάγνωση Βιβλίου</a:t>
            </a:r>
            <a:endParaRPr lang="en-US" sz="2800" dirty="0" smtClean="0"/>
          </a:p>
          <a:p>
            <a:endParaRPr lang="en-US" sz="2800" dirty="0" smtClean="0"/>
          </a:p>
          <a:p>
            <a:r>
              <a:rPr lang="el-GR" sz="2800" dirty="0"/>
              <a:t>Αγγελική </a:t>
            </a:r>
            <a:r>
              <a:rPr lang="el-GR" sz="2800" dirty="0" smtClean="0"/>
              <a:t>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«Η </a:t>
            </a:r>
            <a:r>
              <a:rPr lang="el-GR" altLang="en-US" dirty="0" err="1" smtClean="0"/>
              <a:t>παραμυθογιαγιά</a:t>
            </a:r>
            <a:r>
              <a:rPr lang="el-GR" altLang="en-US" dirty="0" smtClean="0"/>
              <a:t>» </a:t>
            </a:r>
            <a:r>
              <a:rPr lang="el-GR" dirty="0"/>
              <a:t>(1/2)</a:t>
            </a:r>
          </a:p>
        </p:txBody>
      </p:sp>
      <p:sp>
        <p:nvSpPr>
          <p:cNvPr id="3" name="Content Placeholder 2"/>
          <p:cNvSpPr>
            <a:spLocks noGrp="1"/>
          </p:cNvSpPr>
          <p:nvPr>
            <p:ph sz="half" idx="1"/>
          </p:nvPr>
        </p:nvSpPr>
        <p:spPr/>
        <p:txBody>
          <a:bodyPr>
            <a:noAutofit/>
          </a:bodyPr>
          <a:lstStyle/>
          <a:p>
            <a:pPr marL="0" indent="0">
              <a:buNone/>
            </a:pPr>
            <a:r>
              <a:rPr lang="el-GR" altLang="en-US" dirty="0"/>
              <a:t>Κάθε φορά που η νηπιαγωγός θέλει να διαβάσει ένα βιβλίο εμφανίζεται η </a:t>
            </a:r>
            <a:r>
              <a:rPr lang="el-GR" altLang="en-US" dirty="0" smtClean="0"/>
              <a:t>«</a:t>
            </a:r>
            <a:r>
              <a:rPr lang="el-GR" altLang="en-US" dirty="0" err="1" smtClean="0"/>
              <a:t>Παραμυθογιαγιά</a:t>
            </a:r>
            <a:r>
              <a:rPr lang="el-GR" altLang="en-US" dirty="0" smtClean="0"/>
              <a:t>» </a:t>
            </a:r>
            <a:r>
              <a:rPr lang="el-GR" altLang="en-US" dirty="0"/>
              <a:t>που γνωρίζει τα πάντα για τις ιστορίες. </a:t>
            </a:r>
            <a:endParaRPr lang="el-GR" dirty="0"/>
          </a:p>
        </p:txBody>
      </p:sp>
      <p:pic>
        <p:nvPicPr>
          <p:cNvPr id="5" name="Picture 5" descr="Η παραμυθογιαγιά"/>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004048" y="1556793"/>
            <a:ext cx="3268960" cy="4358614"/>
          </a:xfrm>
        </p:spPr>
      </p:pic>
    </p:spTree>
    <p:extLst>
      <p:ext uri="{BB962C8B-B14F-4D97-AF65-F5344CB8AC3E}">
        <p14:creationId xmlns:p14="http://schemas.microsoft.com/office/powerpoint/2010/main" val="1141444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t>«Η </a:t>
            </a:r>
            <a:r>
              <a:rPr lang="el-GR" altLang="en-US" dirty="0" err="1"/>
              <a:t>παραμυθογιαγιά</a:t>
            </a:r>
            <a:r>
              <a:rPr lang="el-GR" altLang="en-US" dirty="0" smtClean="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dirty="0"/>
              <a:t>Είναι παρούσα </a:t>
            </a:r>
            <a:r>
              <a:rPr lang="el-GR" altLang="en-US" dirty="0" err="1"/>
              <a:t>καθόλη</a:t>
            </a:r>
            <a:r>
              <a:rPr lang="el-GR" altLang="en-US" dirty="0"/>
              <a:t> τη διάρκεια της ανάγνωσης και μετά, αν χρειαστεί, απαντά σε ερωτήσεις ή βοηθά στην προετοιμασία των σχετικών δραστηριοτήτων (π.χ. δραματοποίηση).</a:t>
            </a:r>
          </a:p>
        </p:txBody>
      </p:sp>
      <p:pic>
        <p:nvPicPr>
          <p:cNvPr id="6" name="Picture 4" descr="Η παραμυθογιαγιά"/>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860032" y="1772816"/>
            <a:ext cx="3240360" cy="4320480"/>
          </a:xfrm>
        </p:spPr>
      </p:pic>
    </p:spTree>
    <p:extLst>
      <p:ext uri="{BB962C8B-B14F-4D97-AF65-F5344CB8AC3E}">
        <p14:creationId xmlns:p14="http://schemas.microsoft.com/office/powerpoint/2010/main" val="1786000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«Ένα καπέλο γεμάτο </a:t>
            </a:r>
            <a:r>
              <a:rPr lang="el-GR" dirty="0"/>
              <a:t>ιστορίες» (1/2)</a:t>
            </a:r>
          </a:p>
        </p:txBody>
      </p:sp>
      <p:sp>
        <p:nvSpPr>
          <p:cNvPr id="3" name="Content Placeholder 2"/>
          <p:cNvSpPr>
            <a:spLocks noGrp="1"/>
          </p:cNvSpPr>
          <p:nvPr>
            <p:ph sz="half" idx="1"/>
          </p:nvPr>
        </p:nvSpPr>
        <p:spPr/>
        <p:txBody>
          <a:bodyPr>
            <a:normAutofit/>
          </a:bodyPr>
          <a:lstStyle/>
          <a:p>
            <a:pPr marL="0" indent="0">
              <a:buNone/>
            </a:pPr>
            <a:r>
              <a:rPr lang="el-GR" dirty="0"/>
              <a:t>Το καπέλο είναι ‘μαγικό’ και όποιος το φοράει μπορεί και λέει τις ομορφότερες ιστορίες. Γι’ αυτό δεν το βάζει μόνο η νηπιαγωγός όταν αφηγείται ή διαβάζει, αλλά και τα ίδια τα παιδιά όταν σκοπεύουν να διηγηθούν μια ιστορία.</a:t>
            </a:r>
          </a:p>
          <a:p>
            <a:endParaRPr lang="el-GR" dirty="0"/>
          </a:p>
        </p:txBody>
      </p:sp>
      <p:pic>
        <p:nvPicPr>
          <p:cNvPr id="5" name="Picture 3" descr="Η νηπιαγωγός με καπέλ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94882" y="1700808"/>
            <a:ext cx="3809566" cy="3384376"/>
          </a:xfrm>
        </p:spPr>
      </p:pic>
    </p:spTree>
    <p:extLst>
      <p:ext uri="{BB962C8B-B14F-4D97-AF65-F5344CB8AC3E}">
        <p14:creationId xmlns:p14="http://schemas.microsoft.com/office/powerpoint/2010/main" val="1220245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«Ένα καπέλο γεμάτο ιστορίες</a:t>
            </a:r>
            <a:r>
              <a:rPr lang="el-GR" dirty="0" smtClean="0"/>
              <a:t>» (2/2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sz="2600" dirty="0"/>
              <a:t>Μια παραλλαγή: Στην τάξη υπάρχει ένα μαγικό καπέλο ταχυδακτυλουργού (ίσως και ένα μαγικό ραβδάκι) που εμφανίζει βιβλία. Μετά τις πρώτες φορές το ρόλο του Μάγου των Βιβλίων αναλαμβάνει κάποιο παιδί. Σε αυτό ανήκει και η ευθύνη της επιλογής και εμφάνισης του βιβλίου.</a:t>
            </a:r>
          </a:p>
          <a:p>
            <a:endParaRPr lang="el-GR" sz="2600" dirty="0"/>
          </a:p>
        </p:txBody>
      </p:sp>
      <p:pic>
        <p:nvPicPr>
          <p:cNvPr id="5" name="Picture 6" descr="Χάρτινο καπέλ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970817" y="1600200"/>
            <a:ext cx="3393366" cy="4525963"/>
          </a:xfrm>
        </p:spPr>
      </p:pic>
    </p:spTree>
    <p:extLst>
      <p:ext uri="{BB962C8B-B14F-4D97-AF65-F5344CB8AC3E}">
        <p14:creationId xmlns:p14="http://schemas.microsoft.com/office/powerpoint/2010/main" val="420533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a:t>
            </a:r>
            <a:r>
              <a:rPr lang="el-GR" dirty="0" err="1" smtClean="0"/>
              <a:t>Ησυχόσκονη</a:t>
            </a:r>
            <a:r>
              <a:rPr lang="el-GR" dirty="0" smtClean="0"/>
              <a:t>»</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sz="2400" dirty="0"/>
              <a:t>Η νηπιαγωγός κρατά σε μια σακούλα την αόρατη </a:t>
            </a:r>
            <a:r>
              <a:rPr lang="el-GR" sz="2400" dirty="0" err="1"/>
              <a:t>ησυχόσκονη</a:t>
            </a:r>
            <a:r>
              <a:rPr lang="el-GR" sz="2400" dirty="0"/>
              <a:t>. Αυτή βοηθά τα παιδιά να παραμείνουν ήσυχα </a:t>
            </a:r>
            <a:r>
              <a:rPr lang="el-GR" sz="2400" dirty="0" err="1"/>
              <a:t>καθόλη</a:t>
            </a:r>
            <a:r>
              <a:rPr lang="el-GR" sz="2400" dirty="0"/>
              <a:t> τη διάρκεια της ανάγνωσης του βιβλίου. Τη φυσά στα παιδιά κάθε φορά που πρόκειται να τους διαβάσει μια ιστορία. </a:t>
            </a:r>
          </a:p>
          <a:p>
            <a:pPr marL="0" indent="0">
              <a:buNone/>
            </a:pPr>
            <a:r>
              <a:rPr lang="el-GR" sz="2400" dirty="0"/>
              <a:t>Αν όμως η </a:t>
            </a:r>
            <a:r>
              <a:rPr lang="el-GR" sz="2400" dirty="0" err="1"/>
              <a:t>ησυχόσκονη</a:t>
            </a:r>
            <a:r>
              <a:rPr lang="el-GR" sz="2400" dirty="0"/>
              <a:t> πέσει πάνω σε οτιδήποτε άλλο, τότε μπορείς να τη δεις, γιατί γίνεται ασημένια.</a:t>
            </a:r>
          </a:p>
          <a:p>
            <a:endParaRPr lang="el-GR" sz="2400" dirty="0"/>
          </a:p>
        </p:txBody>
      </p:sp>
      <p:pic>
        <p:nvPicPr>
          <p:cNvPr id="5" name="Picture 9" descr="Λουλούδια με ησυχόσκονη"/>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148064" y="1700808"/>
            <a:ext cx="3533020" cy="3026664"/>
          </a:xfrm>
        </p:spPr>
      </p:pic>
    </p:spTree>
    <p:extLst>
      <p:ext uri="{BB962C8B-B14F-4D97-AF65-F5344CB8AC3E}">
        <p14:creationId xmlns:p14="http://schemas.microsoft.com/office/powerpoint/2010/main" val="4166490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«Το πουλί με τα βιβλία» (1/2)</a:t>
            </a:r>
            <a:endParaRPr lang="el-GR" dirty="0"/>
          </a:p>
        </p:txBody>
      </p:sp>
      <p:sp>
        <p:nvSpPr>
          <p:cNvPr id="3" name="Content Placeholder 2"/>
          <p:cNvSpPr>
            <a:spLocks noGrp="1"/>
          </p:cNvSpPr>
          <p:nvPr>
            <p:ph sz="half" idx="1"/>
          </p:nvPr>
        </p:nvSpPr>
        <p:spPr/>
        <p:txBody>
          <a:bodyPr>
            <a:noAutofit/>
          </a:bodyPr>
          <a:lstStyle/>
          <a:p>
            <a:pPr marL="0" indent="0">
              <a:buNone/>
            </a:pPr>
            <a:r>
              <a:rPr lang="el-GR" dirty="0"/>
              <a:t>Το </a:t>
            </a:r>
            <a:r>
              <a:rPr lang="el-GR" dirty="0" smtClean="0"/>
              <a:t>«Πουλί </a:t>
            </a:r>
            <a:r>
              <a:rPr lang="el-GR" dirty="0"/>
              <a:t>Με Τα </a:t>
            </a:r>
            <a:r>
              <a:rPr lang="el-GR" dirty="0" smtClean="0"/>
              <a:t>Βιβλία» </a:t>
            </a:r>
            <a:r>
              <a:rPr lang="el-GR" dirty="0"/>
              <a:t>κάθεται δίπλα στη φωλιά του. Κάθε μέρα τα παιδιά ψάχνουν να δουν πόσες και ποιες ιστορίες έχει φέρει για να διαβαστούν στην τάξη. </a:t>
            </a:r>
          </a:p>
        </p:txBody>
      </p:sp>
      <p:pic>
        <p:nvPicPr>
          <p:cNvPr id="5" name="Picture 2" descr="Φωλιά πουλιού"/>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817431" y="1700808"/>
            <a:ext cx="3793169" cy="3168352"/>
          </a:xfrm>
        </p:spPr>
      </p:pic>
    </p:spTree>
    <p:extLst>
      <p:ext uri="{BB962C8B-B14F-4D97-AF65-F5344CB8AC3E}">
        <p14:creationId xmlns:p14="http://schemas.microsoft.com/office/powerpoint/2010/main" val="1359239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«Το πουλί με τα βιβλία» (2/2)</a:t>
            </a:r>
            <a:endParaRPr lang="el-GR" dirty="0"/>
          </a:p>
        </p:txBody>
      </p:sp>
      <p:sp>
        <p:nvSpPr>
          <p:cNvPr id="3" name="Content Placeholder 2"/>
          <p:cNvSpPr>
            <a:spLocks noGrp="1"/>
          </p:cNvSpPr>
          <p:nvPr>
            <p:ph sz="half" idx="1"/>
          </p:nvPr>
        </p:nvSpPr>
        <p:spPr/>
        <p:txBody>
          <a:bodyPr>
            <a:noAutofit/>
          </a:bodyPr>
          <a:lstStyle/>
          <a:p>
            <a:pPr marL="0" indent="0">
              <a:buNone/>
            </a:pPr>
            <a:r>
              <a:rPr lang="el-GR" b="1" dirty="0"/>
              <a:t>Σημείωση</a:t>
            </a:r>
            <a:r>
              <a:rPr lang="el-GR" dirty="0"/>
              <a:t>: Το ίδιο πουλί κάποιες μέρες φέρνει ανέκδοτα, παροιμίες, αινίγματα ή ποιήματα διπλωμένα σε ισάριθμα χαρτάκια. </a:t>
            </a:r>
          </a:p>
        </p:txBody>
      </p:sp>
      <p:pic>
        <p:nvPicPr>
          <p:cNvPr id="5" name="Picture 2" descr="Φωλιά πουλιού"/>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817431" y="1700808"/>
            <a:ext cx="3793169" cy="3168352"/>
          </a:xfrm>
        </p:spPr>
      </p:pic>
    </p:spTree>
    <p:extLst>
      <p:ext uri="{BB962C8B-B14F-4D97-AF65-F5344CB8AC3E}">
        <p14:creationId xmlns:p14="http://schemas.microsoft.com/office/powerpoint/2010/main" val="3637643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«Οι </a:t>
            </a:r>
            <a:r>
              <a:rPr lang="el-GR" altLang="en-US" dirty="0" err="1" smtClean="0"/>
              <a:t>γλυκο</a:t>
            </a:r>
            <a:r>
              <a:rPr lang="en-US" altLang="en-US" dirty="0" smtClean="0"/>
              <a:t>-</a:t>
            </a:r>
            <a:r>
              <a:rPr lang="el-GR" altLang="en-US" dirty="0" smtClean="0"/>
              <a:t>κλήροι» </a:t>
            </a:r>
            <a:r>
              <a:rPr lang="el-GR" dirty="0"/>
              <a:t>(1/2)</a:t>
            </a:r>
          </a:p>
        </p:txBody>
      </p:sp>
      <p:sp>
        <p:nvSpPr>
          <p:cNvPr id="3" name="Content Placeholder 2"/>
          <p:cNvSpPr>
            <a:spLocks noGrp="1"/>
          </p:cNvSpPr>
          <p:nvPr>
            <p:ph sz="half" idx="1"/>
          </p:nvPr>
        </p:nvSpPr>
        <p:spPr/>
        <p:txBody>
          <a:bodyPr>
            <a:noAutofit/>
          </a:bodyPr>
          <a:lstStyle/>
          <a:p>
            <a:pPr marL="0" indent="0">
              <a:buNone/>
            </a:pPr>
            <a:r>
              <a:rPr lang="el-GR" altLang="en-US" dirty="0"/>
              <a:t>Σε ένα καλάθι είναι φυλαγμένες χρωματιστές ‘καραμέλες’. Μέσα στα πολύχρωμα χαρτάκια υπάρχουν φωτοτυπίες από τα εξώφυλλα των βιβλίων της βιβλιοθήκης της τάξης. </a:t>
            </a:r>
            <a:endParaRPr lang="el-GR" dirty="0"/>
          </a:p>
        </p:txBody>
      </p:sp>
      <p:pic>
        <p:nvPicPr>
          <p:cNvPr id="5" name="Picture 2" descr="Καραμελίτσ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628800"/>
            <a:ext cx="4038600" cy="2758694"/>
          </a:xfrm>
        </p:spPr>
      </p:pic>
    </p:spTree>
    <p:extLst>
      <p:ext uri="{BB962C8B-B14F-4D97-AF65-F5344CB8AC3E}">
        <p14:creationId xmlns:p14="http://schemas.microsoft.com/office/powerpoint/2010/main" val="2776658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t>«Οι </a:t>
            </a:r>
            <a:r>
              <a:rPr lang="el-GR" altLang="en-US" dirty="0" err="1"/>
              <a:t>γλυκο</a:t>
            </a:r>
            <a:r>
              <a:rPr lang="en-US" altLang="en-US" dirty="0"/>
              <a:t>-</a:t>
            </a:r>
            <a:r>
              <a:rPr lang="el-GR" altLang="en-US" dirty="0"/>
              <a:t>κλήροι</a:t>
            </a:r>
            <a:r>
              <a:rPr lang="el-GR" altLang="en-US" dirty="0" smtClean="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dirty="0"/>
              <a:t>Κάθε μέρα και ένα άλλο παιδί τραβά έναν κλήρο-καραμέλα και επιλέγει το βιβλίο που θα διαβαστεί. Το ανακαλύπτουν στη βιβλιοθήκη της τάξης και το </a:t>
            </a:r>
            <a:r>
              <a:rPr lang="el-GR" altLang="en-US" dirty="0" smtClean="0"/>
              <a:t>διαβάζουν.</a:t>
            </a:r>
            <a:endParaRPr lang="el-GR" dirty="0"/>
          </a:p>
        </p:txBody>
      </p:sp>
      <p:pic>
        <p:nvPicPr>
          <p:cNvPr id="6" name="Picture 6" descr="Βιβλία προς ανάγνωση"/>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32040" y="1772816"/>
            <a:ext cx="3415284" cy="322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431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«Κάτι φέρνει η </a:t>
            </a:r>
            <a:r>
              <a:rPr lang="el-GR" dirty="0" err="1" smtClean="0"/>
              <a:t>Παρασκευούλα</a:t>
            </a:r>
            <a:r>
              <a:rPr lang="el-GR" dirty="0"/>
              <a:t>» (1/2)</a:t>
            </a:r>
          </a:p>
        </p:txBody>
      </p:sp>
      <p:sp>
        <p:nvSpPr>
          <p:cNvPr id="3" name="Content Placeholder 2"/>
          <p:cNvSpPr>
            <a:spLocks noGrp="1"/>
          </p:cNvSpPr>
          <p:nvPr>
            <p:ph sz="half" idx="1"/>
          </p:nvPr>
        </p:nvSpPr>
        <p:spPr/>
        <p:txBody>
          <a:bodyPr>
            <a:noAutofit/>
          </a:bodyPr>
          <a:lstStyle/>
          <a:p>
            <a:pPr marL="0" indent="0">
              <a:buNone/>
            </a:pPr>
            <a:r>
              <a:rPr lang="el-GR" altLang="en-US" dirty="0"/>
              <a:t>Για τα βιβλία που τα ίδια τα παιδιά φέρνουν στο σχολείο για να τα διαβάσουν στους συμμαθητές τους, υπάρχει η </a:t>
            </a:r>
            <a:r>
              <a:rPr lang="el-GR" altLang="en-US" dirty="0" smtClean="0"/>
              <a:t>«</a:t>
            </a:r>
            <a:r>
              <a:rPr lang="el-GR" altLang="en-US" dirty="0" err="1" smtClean="0"/>
              <a:t>Παρασκευούλα</a:t>
            </a:r>
            <a:r>
              <a:rPr lang="el-GR" altLang="en-US" dirty="0" smtClean="0"/>
              <a:t>». </a:t>
            </a:r>
            <a:endParaRPr lang="el-GR" dirty="0"/>
          </a:p>
        </p:txBody>
      </p:sp>
      <p:pic>
        <p:nvPicPr>
          <p:cNvPr id="5" name="Picture 3" descr="Παρασκευούλ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894183" y="1600200"/>
            <a:ext cx="3546634" cy="4525963"/>
          </a:xfrm>
        </p:spPr>
      </p:pic>
    </p:spTree>
    <p:extLst>
      <p:ext uri="{BB962C8B-B14F-4D97-AF65-F5344CB8AC3E}">
        <p14:creationId xmlns:p14="http://schemas.microsoft.com/office/powerpoint/2010/main" val="2911933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3200" dirty="0" smtClean="0"/>
              <a:t>Καθίστε αναπαυτικά, η ανάγνωση ξεκινά</a:t>
            </a:r>
            <a:endParaRPr lang="el-GR" sz="32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061711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«Κάτι φέρνει η </a:t>
            </a:r>
            <a:r>
              <a:rPr lang="el-GR" dirty="0" err="1"/>
              <a:t>Παρασκευούλα</a:t>
            </a:r>
            <a:r>
              <a:rPr lang="el-GR" dirty="0" smtClean="0"/>
              <a:t>» (2/2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dirty="0" smtClean="0"/>
              <a:t>Η </a:t>
            </a:r>
            <a:r>
              <a:rPr lang="el-GR" altLang="en-US" dirty="0"/>
              <a:t>«</a:t>
            </a:r>
            <a:r>
              <a:rPr lang="el-GR" altLang="en-US" dirty="0" err="1" smtClean="0"/>
              <a:t>Παρασκευούλα</a:t>
            </a:r>
            <a:r>
              <a:rPr lang="el-GR" altLang="en-US" dirty="0" smtClean="0"/>
              <a:t>» είναι </a:t>
            </a:r>
            <a:r>
              <a:rPr lang="el-GR" altLang="en-US" dirty="0"/>
              <a:t>έ</a:t>
            </a:r>
            <a:r>
              <a:rPr lang="el-GR" altLang="en-US" dirty="0" smtClean="0"/>
              <a:t>να </a:t>
            </a:r>
            <a:r>
              <a:rPr lang="el-GR" altLang="en-US" dirty="0"/>
              <a:t>κουτί κατάλληλα διακοσμημένο που παραμένει κλειστό όλη τη βδομάδα και ανοίγει μόνο κάθε Παρασκευή για να αποκαλύψει τις κρυφές του εκπλήξεις.</a:t>
            </a:r>
          </a:p>
        </p:txBody>
      </p:sp>
      <p:pic>
        <p:nvPicPr>
          <p:cNvPr id="6" name="Picture 4" descr="Παρασκευούλ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014722" y="1602327"/>
            <a:ext cx="3305556" cy="4521708"/>
          </a:xfrm>
        </p:spPr>
      </p:pic>
    </p:spTree>
    <p:extLst>
      <p:ext uri="{BB962C8B-B14F-4D97-AF65-F5344CB8AC3E}">
        <p14:creationId xmlns:p14="http://schemas.microsoft.com/office/powerpoint/2010/main" val="3935244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Καλλιεργείται το στοιχείο της έκπληξης</a:t>
            </a:r>
          </a:p>
        </p:txBody>
      </p:sp>
      <p:sp>
        <p:nvSpPr>
          <p:cNvPr id="3" name="Content Placeholder 2" descr="ένα βιβλίο που κινεί το ενδιαφέρον των παιδιών"/>
          <p:cNvSpPr>
            <a:spLocks noGrp="1"/>
          </p:cNvSpPr>
          <p:nvPr>
            <p:ph sz="half" idx="1"/>
          </p:nvPr>
        </p:nvSpPr>
        <p:spPr/>
        <p:txBody>
          <a:bodyPr/>
          <a:lstStyle/>
          <a:p>
            <a:pPr marL="0" indent="0">
              <a:buNone/>
            </a:pPr>
            <a:r>
              <a:rPr lang="el-GR" altLang="en-US" dirty="0"/>
              <a:t>Πολλές φορές η νηπιαγωγός ξαφνιάζει ευχάριστα τα παιδιά με ένα βιβλίο που τους κινεί το ενδιαφέρον. Ο πρωτότυπος τρόπος που παρουσιάζεται ένα καλό βιβλίο το αναδεικνύει ακόμη περισσότερο.</a:t>
            </a:r>
          </a:p>
          <a:p>
            <a:endParaRPr lang="el-GR" dirty="0"/>
          </a:p>
        </p:txBody>
      </p:sp>
      <p:pic>
        <p:nvPicPr>
          <p:cNvPr id="7" name="Picture 2" descr="Ανοιχτό βιβλίο και έκπληκτος αναγνώστης"/>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1664169"/>
            <a:ext cx="4038600" cy="439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067944" y="5589240"/>
            <a:ext cx="472173" cy="504056"/>
          </a:xfrm>
          <a:prstGeom prst="rect">
            <a:avLst/>
          </a:prstGeom>
        </p:spPr>
        <p:txBody>
          <a:bodyPr vert="horz" wrap="square" lIns="91440" tIns="45720" rIns="91440" bIns="45720" rtlCol="0" anchor="ctr">
            <a:noAutofit/>
          </a:bodyPr>
          <a:lstStyle/>
          <a:p>
            <a:r>
              <a:rPr lang="el-GR" b="1" dirty="0" smtClean="0">
                <a:latin typeface="+mj-lt"/>
              </a:rPr>
              <a:t>[</a:t>
            </a:r>
            <a:r>
              <a:rPr lang="en-GB" b="1" dirty="0">
                <a:latin typeface="+mj-lt"/>
              </a:rPr>
              <a:t>2</a:t>
            </a:r>
            <a:r>
              <a:rPr lang="el-GR" b="1" dirty="0" smtClean="0">
                <a:latin typeface="+mj-lt"/>
              </a:rPr>
              <a:t>]</a:t>
            </a:r>
          </a:p>
        </p:txBody>
      </p:sp>
    </p:spTree>
    <p:custDataLst>
      <p:tags r:id="rId1"/>
    </p:custDataLst>
    <p:extLst>
      <p:ext uri="{BB962C8B-B14F-4D97-AF65-F5344CB8AC3E}">
        <p14:creationId xmlns:p14="http://schemas.microsoft.com/office/powerpoint/2010/main" val="3028571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«Το δώρο» </a:t>
            </a:r>
            <a:r>
              <a:rPr lang="el-GR" dirty="0" smtClean="0"/>
              <a:t>(1/2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dirty="0"/>
              <a:t>Κάποιες φορές χτυπάει η πόρτα και μια έκπληξη περιμένει τα παιδιά. Η πόρτα ανοίγει και όλοι βλέπουν ένα κουτί. Μέσα υπάρχει ένα δώρο. </a:t>
            </a:r>
          </a:p>
        </p:txBody>
      </p:sp>
      <p:pic>
        <p:nvPicPr>
          <p:cNvPr id="5" name="Picture 2" descr="Κουτί δώρ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4038600" cy="3030851"/>
          </a:xfrm>
        </p:spPr>
      </p:pic>
    </p:spTree>
    <p:extLst>
      <p:ext uri="{BB962C8B-B14F-4D97-AF65-F5344CB8AC3E}">
        <p14:creationId xmlns:p14="http://schemas.microsoft.com/office/powerpoint/2010/main" val="1682468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t>«Το δώρο</a:t>
            </a:r>
            <a:r>
              <a:rPr lang="el-GR" altLang="en-US" dirty="0" smtClean="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sz="2600" dirty="0" smtClean="0"/>
              <a:t>Και </a:t>
            </a:r>
            <a:r>
              <a:rPr lang="el-GR" altLang="en-US" sz="2600" dirty="0"/>
              <a:t>αυτό δεν είναι άλλο από το βιβλίο που θα διαβάσουν εκείνη τη μέρα και πιθανόν το υλικό για κάποια σχετική δραστηριότητα (π.χ. φτερά και χρυσόσκονη για να διακοσμήσουν μια κάρτα που θα στείλουν στην πριγκίπισσα).</a:t>
            </a:r>
          </a:p>
        </p:txBody>
      </p:sp>
      <p:pic>
        <p:nvPicPr>
          <p:cNvPr id="7" name="Picture 3" descr="Κουτί δώρ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4038600" cy="3368764"/>
          </a:xfrm>
        </p:spPr>
      </p:pic>
    </p:spTree>
    <p:extLst>
      <p:ext uri="{BB962C8B-B14F-4D97-AF65-F5344CB8AC3E}">
        <p14:creationId xmlns:p14="http://schemas.microsoft.com/office/powerpoint/2010/main" val="119547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«Παράξενοι επισκέπτες»</a:t>
            </a:r>
            <a:endParaRPr lang="el-GR" dirty="0"/>
          </a:p>
        </p:txBody>
      </p:sp>
      <p:sp>
        <p:nvSpPr>
          <p:cNvPr id="3" name="Content Placeholder 2"/>
          <p:cNvSpPr>
            <a:spLocks noGrp="1"/>
          </p:cNvSpPr>
          <p:nvPr>
            <p:ph sz="half" idx="1"/>
          </p:nvPr>
        </p:nvSpPr>
        <p:spPr>
          <a:xfrm>
            <a:off x="457200" y="1600200"/>
            <a:ext cx="3754760" cy="4525963"/>
          </a:xfrm>
        </p:spPr>
        <p:txBody>
          <a:bodyPr/>
          <a:lstStyle/>
          <a:p>
            <a:pPr marL="0" indent="0">
              <a:buNone/>
            </a:pPr>
            <a:r>
              <a:rPr lang="el-GR" altLang="en-US" dirty="0"/>
              <a:t>Μια μέρα ένας παράξενος επισκέπτης καταφτάνει στην τάξη. Μαζί του κουβαλά την ιστορία του.</a:t>
            </a:r>
          </a:p>
          <a:p>
            <a:endParaRPr lang="el-GR" dirty="0"/>
          </a:p>
        </p:txBody>
      </p:sp>
      <p:pic>
        <p:nvPicPr>
          <p:cNvPr id="5" name="Content Placeholder 4" descr="Κουτί με βιβλί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402997" y="1772816"/>
            <a:ext cx="4175631" cy="3168352"/>
          </a:xfrm>
          <a:noFill/>
        </p:spPr>
      </p:pic>
    </p:spTree>
    <p:extLst>
      <p:ext uri="{BB962C8B-B14F-4D97-AF65-F5344CB8AC3E}">
        <p14:creationId xmlns:p14="http://schemas.microsoft.com/office/powerpoint/2010/main" val="668410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«Ένα πρόσωπο ζητά ιστορία»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a:t>Πολλές φορές τα παιδιά επιλέγουν κάποιο από τα αντικείμενα που υπάρχουν στην τάξη και ζητούν να μάθουν την ιστορία του. </a:t>
            </a:r>
          </a:p>
        </p:txBody>
      </p:sp>
      <p:pic>
        <p:nvPicPr>
          <p:cNvPr id="5" name="Content Placeholder 4" descr="Μια κούκλ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572000" y="1628800"/>
            <a:ext cx="4038600" cy="3031340"/>
          </a:xfrm>
        </p:spPr>
      </p:pic>
    </p:spTree>
    <p:extLst>
      <p:ext uri="{BB962C8B-B14F-4D97-AF65-F5344CB8AC3E}">
        <p14:creationId xmlns:p14="http://schemas.microsoft.com/office/powerpoint/2010/main" val="1768921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«Ένα πρόσωπο ζητά ιστορία»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dirty="0" smtClean="0"/>
              <a:t>Νηπιαγωγός </a:t>
            </a:r>
            <a:r>
              <a:rPr lang="el-GR" altLang="en-US" dirty="0"/>
              <a:t>και παιδιά ψάχνουν στη βιβλιοθήκη της τάξης αλλά και τις δικές τους στα σπίτια τους να βρουν ένα βιβλίο που να μιλά για αυτό. Το διαβάζουν όποτε το ανακαλύψουν.</a:t>
            </a:r>
          </a:p>
        </p:txBody>
      </p:sp>
      <p:pic>
        <p:nvPicPr>
          <p:cNvPr id="5122" name="Picture 2" descr="Εξώφυλλο βιβλίου"/>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932040" y="1700808"/>
            <a:ext cx="3398162" cy="41764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27984" y="5373216"/>
            <a:ext cx="472173" cy="504056"/>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3</a:t>
            </a:r>
            <a:r>
              <a:rPr lang="el-GR" b="1" dirty="0" smtClean="0">
                <a:latin typeface="+mj-lt"/>
              </a:rPr>
              <a:t>]</a:t>
            </a:r>
          </a:p>
        </p:txBody>
      </p:sp>
    </p:spTree>
    <p:custDataLst>
      <p:tags r:id="rId1"/>
    </p:custDataLst>
    <p:extLst>
      <p:ext uri="{BB962C8B-B14F-4D97-AF65-F5344CB8AC3E}">
        <p14:creationId xmlns:p14="http://schemas.microsoft.com/office/powerpoint/2010/main" val="1448027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a:t>
            </a:r>
            <a:r>
              <a:rPr lang="el-GR" dirty="0" err="1" smtClean="0"/>
              <a:t>Βιβλιοτυφλόμυγα</a:t>
            </a:r>
            <a:r>
              <a:rPr lang="el-GR" dirty="0" smtClean="0"/>
              <a:t>»</a:t>
            </a:r>
            <a:endParaRPr lang="el-GR" dirty="0"/>
          </a:p>
        </p:txBody>
      </p:sp>
      <p:sp>
        <p:nvSpPr>
          <p:cNvPr id="3" name="Content Placeholder 2"/>
          <p:cNvSpPr>
            <a:spLocks noGrp="1"/>
          </p:cNvSpPr>
          <p:nvPr>
            <p:ph sz="half" idx="1"/>
          </p:nvPr>
        </p:nvSpPr>
        <p:spPr>
          <a:xfrm>
            <a:off x="457200" y="1600201"/>
            <a:ext cx="4038600" cy="1828800"/>
          </a:xfrm>
        </p:spPr>
        <p:txBody>
          <a:bodyPr/>
          <a:lstStyle/>
          <a:p>
            <a:pPr marL="0" indent="0">
              <a:buNone/>
            </a:pPr>
            <a:r>
              <a:rPr lang="el-GR" dirty="0"/>
              <a:t>Ένα παιδί με δεμένα τα μάτια διαλέγει από τη βιβλιοθήκη το βιβλίο που θα διαβαστεί.</a:t>
            </a:r>
          </a:p>
          <a:p>
            <a:endParaRPr lang="el-GR" dirty="0"/>
          </a:p>
        </p:txBody>
      </p:sp>
      <p:pic>
        <p:nvPicPr>
          <p:cNvPr id="7" name="Picture 3" descr="παιδί  με δεμένα μάτι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t="4780" r="7764"/>
          <a:stretch/>
        </p:blipFill>
        <p:spPr>
          <a:xfrm flipH="1">
            <a:off x="4716016" y="1772816"/>
            <a:ext cx="3733472" cy="4283805"/>
          </a:xfrm>
        </p:spPr>
      </p:pic>
    </p:spTree>
    <p:extLst>
      <p:ext uri="{BB962C8B-B14F-4D97-AF65-F5344CB8AC3E}">
        <p14:creationId xmlns:p14="http://schemas.microsoft.com/office/powerpoint/2010/main" val="340707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«Ένα βιβλίο για μένα»</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500" dirty="0"/>
              <a:t>Τα παιδιά κάθε μέρα διαλέγουν τυχαία και διαβάζουν ένα βιβλίο έκπληξη, που έχει το όνομα κάποιου παιδιού της τάξης. Αν κάποια παιδιά δεν βρουν βιβλίο με το όνομά τους, τότε η τάξη δημιουργεί το δικό τους βιβλίο, γράφοντας τα κείμενα και προσθέτοντας την εικονογράφηση.</a:t>
            </a:r>
          </a:p>
          <a:p>
            <a:endParaRPr lang="el-GR" sz="2500" dirty="0"/>
          </a:p>
        </p:txBody>
      </p:sp>
      <p:pic>
        <p:nvPicPr>
          <p:cNvPr id="1027" name="Picture 3" descr="Εξώφυλλα βιβλίων"/>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r="-1"/>
          <a:stretch/>
        </p:blipFill>
        <p:spPr bwMode="auto">
          <a:xfrm>
            <a:off x="5177118" y="2034223"/>
            <a:ext cx="3081576" cy="365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5193196"/>
            <a:ext cx="472173" cy="504056"/>
          </a:xfrm>
          <a:prstGeom prst="rect">
            <a:avLst/>
          </a:prstGeom>
        </p:spPr>
        <p:txBody>
          <a:bodyPr vert="horz" wrap="square" lIns="91440" tIns="45720" rIns="91440" bIns="45720" rtlCol="0" anchor="ctr">
            <a:noAutofit/>
          </a:bodyPr>
          <a:lstStyle/>
          <a:p>
            <a:r>
              <a:rPr lang="el-GR" b="1" dirty="0" smtClean="0">
                <a:latin typeface="+mj-lt"/>
              </a:rPr>
              <a:t>[</a:t>
            </a:r>
            <a:r>
              <a:rPr lang="en-GB" b="1" dirty="0">
                <a:latin typeface="+mj-lt"/>
              </a:rPr>
              <a:t>4</a:t>
            </a:r>
            <a:r>
              <a:rPr lang="el-GR" b="1" dirty="0" smtClean="0">
                <a:latin typeface="+mj-lt"/>
              </a:rPr>
              <a:t>]</a:t>
            </a:r>
          </a:p>
        </p:txBody>
      </p:sp>
    </p:spTree>
    <p:custDataLst>
      <p:tags r:id="rId1"/>
    </p:custDataLst>
    <p:extLst>
      <p:ext uri="{BB962C8B-B14F-4D97-AF65-F5344CB8AC3E}">
        <p14:creationId xmlns:p14="http://schemas.microsoft.com/office/powerpoint/2010/main" val="1369692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«Τα βιβλία της θάλασσας» (1/3)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a:t>Βιβλία που αναφέρονται στη θάλασσα συγκεντρώνονται όλα σε μια γωνιά και αριθμούνται. Δίπλα τους τοποθετείται το γνωστό παιχνίδι των Μικρών Ψαράδων. </a:t>
            </a:r>
            <a:endParaRPr lang="el-GR" dirty="0"/>
          </a:p>
        </p:txBody>
      </p:sp>
      <p:pic>
        <p:nvPicPr>
          <p:cNvPr id="5" name="Content Placeholder 4" descr="Ψαράκ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16016" y="1700808"/>
            <a:ext cx="4038600" cy="3030075"/>
          </a:xfrm>
        </p:spPr>
      </p:pic>
    </p:spTree>
    <p:extLst>
      <p:ext uri="{BB962C8B-B14F-4D97-AF65-F5344CB8AC3E}">
        <p14:creationId xmlns:p14="http://schemas.microsoft.com/office/powerpoint/2010/main" val="1509684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Έναρξη ανάγνωσης</a:t>
            </a:r>
            <a:endParaRPr lang="el-GR" dirty="0"/>
          </a:p>
        </p:txBody>
      </p:sp>
      <p:sp>
        <p:nvSpPr>
          <p:cNvPr id="5" name="Content Placeholder 4"/>
          <p:cNvSpPr>
            <a:spLocks noGrp="1"/>
          </p:cNvSpPr>
          <p:nvPr>
            <p:ph sz="half" idx="1"/>
          </p:nvPr>
        </p:nvSpPr>
        <p:spPr/>
        <p:txBody>
          <a:bodyPr/>
          <a:lstStyle/>
          <a:p>
            <a:pPr marL="0" indent="0">
              <a:buNone/>
            </a:pPr>
            <a:r>
              <a:rPr lang="el-GR" altLang="en-US" dirty="0"/>
              <a:t>Τις περισσότερες φορές ο καλύτερος τρόπος για να αρχίσει η ανάγνωση είναι η απλή παρουσίαση του βιβλίου στα παιδιά.</a:t>
            </a:r>
          </a:p>
          <a:p>
            <a:endParaRPr lang="el-GR" dirty="0"/>
          </a:p>
        </p:txBody>
      </p:sp>
      <p:pic>
        <p:nvPicPr>
          <p:cNvPr id="7" name="Content Placeholder 6" descr="Η νηπιαγωγός διαβάζει το βιβλί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43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620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 βιβλία της θάλασσας» </a:t>
            </a:r>
            <a:r>
              <a:rPr lang="el-GR" dirty="0" smtClean="0"/>
              <a:t>(2/3</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sz="2600" dirty="0" smtClean="0"/>
              <a:t>Πάνω </a:t>
            </a:r>
            <a:r>
              <a:rPr lang="el-GR" altLang="en-US" sz="2600" dirty="0"/>
              <a:t>σε κάθε ψαράκι τοποθετείται ένα αυτοκόλλητο χαρτάκι με έναν αριθμό που αντιστοιχεί σε κάποιο βιβλίο. Τα παιδιά αρχίζουν να ψαρεύουν. Αν το ψάρι που θα πιάσουν έχει πάνω του αριθμό, τότε βρίσκουν το αντίστοιχο βιβλίο και το διαβάζουν.</a:t>
            </a:r>
          </a:p>
          <a:p>
            <a:endParaRPr lang="el-GR" sz="2600" dirty="0"/>
          </a:p>
        </p:txBody>
      </p:sp>
      <p:pic>
        <p:nvPicPr>
          <p:cNvPr id="6" name="Picture 3" descr="Ψαράκ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916832"/>
            <a:ext cx="4038600" cy="3027985"/>
          </a:xfrm>
        </p:spPr>
      </p:pic>
    </p:spTree>
    <p:extLst>
      <p:ext uri="{BB962C8B-B14F-4D97-AF65-F5344CB8AC3E}">
        <p14:creationId xmlns:p14="http://schemas.microsoft.com/office/powerpoint/2010/main" val="940197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 βιβλία της θάλασσας» </a:t>
            </a:r>
            <a:r>
              <a:rPr lang="el-GR" dirty="0" smtClean="0"/>
              <a:t>(3/3</a:t>
            </a:r>
            <a:r>
              <a:rPr lang="el-GR" dirty="0"/>
              <a:t>)</a:t>
            </a:r>
          </a:p>
        </p:txBody>
      </p:sp>
      <p:sp>
        <p:nvSpPr>
          <p:cNvPr id="3" name="Content Placeholder 2"/>
          <p:cNvSpPr>
            <a:spLocks noGrp="1"/>
          </p:cNvSpPr>
          <p:nvPr>
            <p:ph sz="half" idx="1"/>
          </p:nvPr>
        </p:nvSpPr>
        <p:spPr>
          <a:xfrm>
            <a:off x="457200" y="1600200"/>
            <a:ext cx="5122912" cy="4525963"/>
          </a:xfrm>
        </p:spPr>
        <p:txBody>
          <a:bodyPr>
            <a:noAutofit/>
          </a:bodyPr>
          <a:lstStyle/>
          <a:p>
            <a:pPr marL="0" indent="0">
              <a:buNone/>
            </a:pPr>
            <a:r>
              <a:rPr lang="el-GR" altLang="en-US" sz="2400" dirty="0"/>
              <a:t>Φυσικά ενδέχεται να υιοθετηθούν και άλλες παραλλαγές ανάλογα με το ενδιαφέρον των παιδιών. Θα μπορούσε για παράδειγμα τα εξώφυλλα των βιβλίων να φωτοτυπηθούν, να διπλωθούν, να πιαστούν με ένα συνδετήρα και να τοποθετηθούν σε ένα κατάλληλα διακοσμημένο δοχείο. Ένα καλάμι με ένα μικρό </a:t>
            </a:r>
            <a:r>
              <a:rPr lang="el-GR" altLang="en-US" sz="2400" dirty="0" err="1"/>
              <a:t>μαγνητάκι</a:t>
            </a:r>
            <a:r>
              <a:rPr lang="el-GR" altLang="en-US" sz="2400" dirty="0"/>
              <a:t> στην άκρη βοηθά τα παιδιά να ‘ψαρεύουν’ το θαλασσινό βιβλίο που θα διαβάζουν κάθε ημέρα.</a:t>
            </a:r>
            <a:endParaRPr lang="el-GR" sz="2400" dirty="0"/>
          </a:p>
        </p:txBody>
      </p:sp>
      <p:pic>
        <p:nvPicPr>
          <p:cNvPr id="5" name="Picture 13" descr="Θαλάσσιος βυθό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796136" y="1556792"/>
            <a:ext cx="2914720" cy="4525963"/>
          </a:xfrm>
        </p:spPr>
      </p:pic>
    </p:spTree>
    <p:extLst>
      <p:ext uri="{BB962C8B-B14F-4D97-AF65-F5344CB8AC3E}">
        <p14:creationId xmlns:p14="http://schemas.microsoft.com/office/powerpoint/2010/main" val="490380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«Κάτι τρέχει με την κυρία </a:t>
            </a:r>
            <a:r>
              <a:rPr lang="el-GR" dirty="0"/>
              <a:t>μας» (1/3)</a:t>
            </a:r>
          </a:p>
        </p:txBody>
      </p:sp>
      <p:sp>
        <p:nvSpPr>
          <p:cNvPr id="3" name="Content Placeholder 2"/>
          <p:cNvSpPr>
            <a:spLocks noGrp="1"/>
          </p:cNvSpPr>
          <p:nvPr>
            <p:ph sz="half" idx="1"/>
          </p:nvPr>
        </p:nvSpPr>
        <p:spPr/>
        <p:txBody>
          <a:bodyPr>
            <a:noAutofit/>
          </a:bodyPr>
          <a:lstStyle/>
          <a:p>
            <a:pPr marL="0" indent="0">
              <a:buNone/>
            </a:pPr>
            <a:r>
              <a:rPr lang="el-GR" altLang="en-US" dirty="0"/>
              <a:t>Είναι φορές που η νηπιαγωγός παρουσιάζεται στα παιδιά έχοντας πάνω της κάτι ‘ιδιαίτερο’ (π.χ. μια κόκκινη μύτη). </a:t>
            </a:r>
            <a:endParaRPr lang="el-GR" dirty="0"/>
          </a:p>
        </p:txBody>
      </p:sp>
      <p:pic>
        <p:nvPicPr>
          <p:cNvPr id="5" name="Picture 3" descr="Η Νηπιαγωγός με κόκκινη μύτη"/>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004048" y="1772816"/>
            <a:ext cx="3539972" cy="3096344"/>
          </a:xfrm>
        </p:spPr>
      </p:pic>
    </p:spTree>
    <p:extLst>
      <p:ext uri="{BB962C8B-B14F-4D97-AF65-F5344CB8AC3E}">
        <p14:creationId xmlns:p14="http://schemas.microsoft.com/office/powerpoint/2010/main" val="805870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«Κάτι τρέχει με την κυρία μας» </a:t>
            </a:r>
            <a:r>
              <a:rPr lang="el-GR" dirty="0" smtClean="0"/>
              <a:t>(2/3</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dirty="0" smtClean="0"/>
              <a:t>Κανείς </a:t>
            </a:r>
            <a:r>
              <a:rPr lang="el-GR" altLang="en-US" dirty="0"/>
              <a:t>δεν ξέρει γιατί το κάνει μέχρι την ώρα που εκείνη θα τους διαβάσει το βιβλίο της μέρας. Τότε το μυστήριο θα λυθεί.</a:t>
            </a:r>
          </a:p>
          <a:p>
            <a:endParaRPr lang="el-GR" dirty="0"/>
          </a:p>
        </p:txBody>
      </p:sp>
      <p:pic>
        <p:nvPicPr>
          <p:cNvPr id="7" name="Content Placeholder 6" descr="Εξώφυλλο βιβλί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16016" y="1700808"/>
            <a:ext cx="3776472" cy="352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334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«Κάτι τρέχει με την κυρία μας» </a:t>
            </a:r>
            <a:r>
              <a:rPr lang="el-GR" dirty="0" smtClean="0"/>
              <a:t>(3/3</a:t>
            </a:r>
            <a:r>
              <a:rPr lang="el-GR" dirty="0"/>
              <a:t>)</a:t>
            </a:r>
          </a:p>
        </p:txBody>
      </p:sp>
      <p:sp>
        <p:nvSpPr>
          <p:cNvPr id="3" name="Content Placeholder 2"/>
          <p:cNvSpPr>
            <a:spLocks noGrp="1"/>
          </p:cNvSpPr>
          <p:nvPr>
            <p:ph sz="half" idx="1"/>
          </p:nvPr>
        </p:nvSpPr>
        <p:spPr/>
        <p:txBody>
          <a:bodyPr>
            <a:noAutofit/>
          </a:bodyPr>
          <a:lstStyle/>
          <a:p>
            <a:pPr marL="0" indent="0">
              <a:buNone/>
            </a:pPr>
            <a:r>
              <a:rPr lang="el-GR" sz="2600" dirty="0"/>
              <a:t>Μερικές φορές μάλιστα πρόκειται για μια ‘σχεδόν’ κανονική μεταμφίεση. Μετά την πρώτη ανάγνωση του βιβλίου από τη νηπιαγωγό, η ‘αμφίεσή’ της θα δοθεί στα παιδιά προκειμένου να επιχειρήσουν μια πιο ενδιαφέρουσα δραματοποίηση.</a:t>
            </a:r>
          </a:p>
          <a:p>
            <a:endParaRPr lang="el-GR" sz="2600" dirty="0"/>
          </a:p>
        </p:txBody>
      </p:sp>
      <p:pic>
        <p:nvPicPr>
          <p:cNvPr id="2050" name="Picture 2" descr="Η μεταμφιεσμένη νηπιαγωγός"/>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713562" y="1723300"/>
            <a:ext cx="3907875" cy="42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226004" y="3717032"/>
            <a:ext cx="472173" cy="504056"/>
          </a:xfrm>
          <a:prstGeom prst="rect">
            <a:avLst/>
          </a:prstGeom>
        </p:spPr>
        <p:txBody>
          <a:bodyPr vert="horz" wrap="square" lIns="91440" tIns="45720" rIns="91440" bIns="45720" rtlCol="0" anchor="ctr">
            <a:noAutofit/>
          </a:bodyPr>
          <a:lstStyle/>
          <a:p>
            <a:r>
              <a:rPr lang="el-GR" b="1" dirty="0" smtClean="0">
                <a:latin typeface="+mj-lt"/>
              </a:rPr>
              <a:t>[</a:t>
            </a:r>
            <a:r>
              <a:rPr lang="en-GB" b="1" dirty="0">
                <a:latin typeface="+mj-lt"/>
              </a:rPr>
              <a:t>5</a:t>
            </a:r>
            <a:r>
              <a:rPr lang="el-GR" b="1" dirty="0" smtClean="0">
                <a:latin typeface="+mj-lt"/>
              </a:rPr>
              <a:t>]</a:t>
            </a:r>
          </a:p>
        </p:txBody>
      </p:sp>
    </p:spTree>
    <p:custDataLst>
      <p:tags r:id="rId1"/>
    </p:custDataLst>
    <p:extLst>
      <p:ext uri="{BB962C8B-B14F-4D97-AF65-F5344CB8AC3E}">
        <p14:creationId xmlns:p14="http://schemas.microsoft.com/office/powerpoint/2010/main" val="1700130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«Ο μυστηριώδης αναγνώστης»</a:t>
            </a:r>
            <a:endParaRPr lang="el-GR" dirty="0"/>
          </a:p>
        </p:txBody>
      </p:sp>
      <p:sp>
        <p:nvSpPr>
          <p:cNvPr id="3" name="Content Placeholder 2"/>
          <p:cNvSpPr>
            <a:spLocks noGrp="1"/>
          </p:cNvSpPr>
          <p:nvPr>
            <p:ph idx="1"/>
          </p:nvPr>
        </p:nvSpPr>
        <p:spPr/>
        <p:txBody>
          <a:bodyPr>
            <a:noAutofit/>
          </a:bodyPr>
          <a:lstStyle/>
          <a:p>
            <a:pPr marL="0" indent="0">
              <a:buNone/>
            </a:pPr>
            <a:r>
              <a:rPr lang="el-GR" altLang="en-US" sz="2700" dirty="0"/>
              <a:t>Κάποια μέρα η νηπιαγωγός κανονίζει να έρθει στο σχολείο κάποιος από το περιβάλλον ενός παιδιού (π.χ. ο παππούς του) για να τους διαβάσει (π.χ. κάτι που άκουγε εκείνος στα παιδικά του χρόνια). Όταν τους ανακοινώνεται η ημέρα της επίσκεψης του μυστηριώδους αναγνώστη ποτέ δεν τους αποκαλύπτεται το όνομά του. Το μυστήριο παραμένει μέχρι την άφιξή του. Συνήθως η νηπιαγωγός φωτογραφίζει τη συνάντηση, κρατά αρχείο των επισκέψεων και μαζί με τα παιδιά γράφουν την ευχαριστήρια κάρτα.</a:t>
            </a:r>
          </a:p>
          <a:p>
            <a:endParaRPr lang="el-GR" sz="2700" dirty="0"/>
          </a:p>
        </p:txBody>
      </p:sp>
    </p:spTree>
    <p:extLst>
      <p:ext uri="{BB962C8B-B14F-4D97-AF65-F5344CB8AC3E}">
        <p14:creationId xmlns:p14="http://schemas.microsoft.com/office/powerpoint/2010/main" val="2511903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«Το μυστηριώδες βιβλίο»</a:t>
            </a:r>
            <a:endParaRPr lang="el-GR" dirty="0"/>
          </a:p>
        </p:txBody>
      </p:sp>
      <p:sp>
        <p:nvSpPr>
          <p:cNvPr id="3" name="Content Placeholder 2"/>
          <p:cNvSpPr>
            <a:spLocks noGrp="1"/>
          </p:cNvSpPr>
          <p:nvPr>
            <p:ph idx="1"/>
          </p:nvPr>
        </p:nvSpPr>
        <p:spPr/>
        <p:txBody>
          <a:bodyPr>
            <a:noAutofit/>
          </a:bodyPr>
          <a:lstStyle/>
          <a:p>
            <a:pPr marL="0" indent="0">
              <a:buNone/>
            </a:pPr>
            <a:r>
              <a:rPr lang="el-GR" altLang="en-US" sz="2700" dirty="0"/>
              <a:t>Η νηπιαγωγός διαβάζει στα παιδιά σε συνέχειες κάποιο βιβλίο </a:t>
            </a:r>
            <a:r>
              <a:rPr lang="el-GR" altLang="en-US" sz="2700" dirty="0" smtClean="0"/>
              <a:t>χωρίς </a:t>
            </a:r>
            <a:r>
              <a:rPr lang="el-GR" altLang="en-US" sz="2700" dirty="0"/>
              <a:t>να αποκαλύψει τον τίτλο του. Το ίδιο το βιβλίο καλύπτεται με χρωματιστό χαρτί ώστε να μην διακρίνεται το εξώφυλλό του και η νηπιαγωγός δεν αφήνει τα νήπια να το φυλλομετρήσουν. Τα παιδιά επιχειρούν αρκετές φορές να μαντεύσουν στοιχεία για το βιβλίο, όπως τον τίτλο του ή κάποιες από τις εσωτερικές του εικόνες. Η νηπιαγωγός καταγράφει τις εκδοχές των παιδιών χωρίς να τις αξιολογεί. Η αποκάλυψη του βιβλίου θα φέρει τα παιδιά μπροστά σε πολλές εκπλήξεις. </a:t>
            </a:r>
          </a:p>
          <a:p>
            <a:endParaRPr lang="el-GR" sz="2700" dirty="0"/>
          </a:p>
        </p:txBody>
      </p:sp>
    </p:spTree>
    <p:extLst>
      <p:ext uri="{BB962C8B-B14F-4D97-AF65-F5344CB8AC3E}">
        <p14:creationId xmlns:p14="http://schemas.microsoft.com/office/powerpoint/2010/main" val="601500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«Βιβλία με το ταχυδρομείο»</a:t>
            </a:r>
            <a:endParaRPr lang="el-GR" dirty="0"/>
          </a:p>
        </p:txBody>
      </p:sp>
      <p:sp>
        <p:nvSpPr>
          <p:cNvPr id="4" name="Content Placeholder 3"/>
          <p:cNvSpPr>
            <a:spLocks noGrp="1"/>
          </p:cNvSpPr>
          <p:nvPr>
            <p:ph sz="half" idx="1"/>
          </p:nvPr>
        </p:nvSpPr>
        <p:spPr/>
        <p:txBody>
          <a:bodyPr>
            <a:normAutofit fontScale="92500"/>
          </a:bodyPr>
          <a:lstStyle/>
          <a:p>
            <a:pPr marL="0" indent="0">
              <a:buNone/>
            </a:pPr>
            <a:r>
              <a:rPr lang="el-GR" altLang="en-US" dirty="0"/>
              <a:t>Ειδικά για βιβλία όπως </a:t>
            </a:r>
            <a:r>
              <a:rPr lang="el-GR" altLang="en-US" dirty="0" smtClean="0"/>
              <a:t>«οι Μέρες </a:t>
            </a:r>
            <a:r>
              <a:rPr lang="el-GR" altLang="en-US" dirty="0"/>
              <a:t>με το </a:t>
            </a:r>
            <a:r>
              <a:rPr lang="el-GR" altLang="en-US" dirty="0" smtClean="0"/>
              <a:t>Γίγαντα», </a:t>
            </a:r>
            <a:r>
              <a:rPr lang="el-GR" altLang="en-US" dirty="0"/>
              <a:t>ένας ενδιαφέρων τρόπος παρουσίασής τους είναι να καταφτάνουν κάθε πρωί με το ‘ταχυδρομείο’. Ειδικά για τα βιβλία του Γίγαντα θα μπορούσε να έρχεται κάθε μέρα και το αντίστοιχο βιβλίο (π.χ. Η Τρίτη με το Γίγαντα την Τρίτη).</a:t>
            </a:r>
          </a:p>
          <a:p>
            <a:endParaRPr lang="el-GR" dirty="0"/>
          </a:p>
        </p:txBody>
      </p:sp>
      <p:pic>
        <p:nvPicPr>
          <p:cNvPr id="17" name="Picture 2" descr="Βιβλία σε ταχυδρομικό φάκελο"/>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720864"/>
            <a:ext cx="4038600" cy="42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39952" y="5445224"/>
            <a:ext cx="472173" cy="504056"/>
          </a:xfrm>
          <a:prstGeom prst="rect">
            <a:avLst/>
          </a:prstGeom>
        </p:spPr>
        <p:txBody>
          <a:bodyPr vert="horz" wrap="square" lIns="91440" tIns="45720" rIns="91440" bIns="45720" rtlCol="0" anchor="ctr">
            <a:noAutofit/>
          </a:bodyPr>
          <a:lstStyle/>
          <a:p>
            <a:r>
              <a:rPr lang="el-GR" b="1" dirty="0" smtClean="0">
                <a:latin typeface="+mj-lt"/>
              </a:rPr>
              <a:t>[</a:t>
            </a:r>
            <a:r>
              <a:rPr lang="en-GB" b="1" dirty="0">
                <a:latin typeface="+mj-lt"/>
              </a:rPr>
              <a:t>6</a:t>
            </a:r>
            <a:r>
              <a:rPr lang="el-GR" b="1" dirty="0" smtClean="0">
                <a:latin typeface="+mj-lt"/>
              </a:rPr>
              <a:t>]</a:t>
            </a:r>
          </a:p>
        </p:txBody>
      </p:sp>
    </p:spTree>
    <p:custDataLst>
      <p:tags r:id="rId1"/>
    </p:custDataLst>
    <p:extLst>
      <p:ext uri="{BB962C8B-B14F-4D97-AF65-F5344CB8AC3E}">
        <p14:creationId xmlns:p14="http://schemas.microsoft.com/office/powerpoint/2010/main" val="1411000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βιβλίο αποτελεί το έπαθλο</a:t>
            </a:r>
          </a:p>
        </p:txBody>
      </p:sp>
      <p:sp>
        <p:nvSpPr>
          <p:cNvPr id="3" name="Content Placeholder 2"/>
          <p:cNvSpPr>
            <a:spLocks noGrp="1"/>
          </p:cNvSpPr>
          <p:nvPr>
            <p:ph sz="half" idx="1"/>
          </p:nvPr>
        </p:nvSpPr>
        <p:spPr/>
        <p:txBody>
          <a:bodyPr/>
          <a:lstStyle/>
          <a:p>
            <a:pPr marL="0" indent="0">
              <a:buNone/>
            </a:pPr>
            <a:r>
              <a:rPr lang="el-GR" altLang="en-US" dirty="0"/>
              <a:t>Πολλές φορές η ανάγνωση του βιβλίου αποτελεί το πολύτιμο έπαθλο που κερδίζουν τα παιδιά επειδή τα κατάφεραν σε κάτι πολύ καλά.</a:t>
            </a:r>
          </a:p>
          <a:p>
            <a:endParaRPr lang="el-GR" dirty="0"/>
          </a:p>
        </p:txBody>
      </p:sp>
      <p:pic>
        <p:nvPicPr>
          <p:cNvPr id="2050" name="Picture 2" descr="Βραβεία"/>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1843881"/>
            <a:ext cx="4038600" cy="3715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67944" y="4941168"/>
            <a:ext cx="472173" cy="504056"/>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7</a:t>
            </a:r>
            <a:r>
              <a:rPr lang="el-GR" b="1" dirty="0" smtClean="0">
                <a:latin typeface="+mj-lt"/>
              </a:rPr>
              <a:t>]</a:t>
            </a:r>
          </a:p>
        </p:txBody>
      </p:sp>
    </p:spTree>
    <p:custDataLst>
      <p:tags r:id="rId1"/>
    </p:custDataLst>
    <p:extLst>
      <p:ext uri="{BB962C8B-B14F-4D97-AF65-F5344CB8AC3E}">
        <p14:creationId xmlns:p14="http://schemas.microsoft.com/office/powerpoint/2010/main" val="2265023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«Ποιος τιμάται σήμερα»</a:t>
            </a:r>
            <a:endParaRPr lang="el-GR" dirty="0"/>
          </a:p>
        </p:txBody>
      </p:sp>
      <p:sp>
        <p:nvSpPr>
          <p:cNvPr id="3" name="Content Placeholder 2"/>
          <p:cNvSpPr>
            <a:spLocks noGrp="1"/>
          </p:cNvSpPr>
          <p:nvPr>
            <p:ph sz="half" idx="1"/>
          </p:nvPr>
        </p:nvSpPr>
        <p:spPr/>
        <p:txBody>
          <a:bodyPr/>
          <a:lstStyle/>
          <a:p>
            <a:pPr marL="0" indent="0">
              <a:buNone/>
            </a:pPr>
            <a:r>
              <a:rPr lang="el-GR" dirty="0"/>
              <a:t>Ο σημερινός λογότυπος είναι αφιερωμένος σε ένα βιβλίο. Η τάξη το </a:t>
            </a:r>
            <a:r>
              <a:rPr lang="el-GR" dirty="0" smtClean="0"/>
              <a:t>διαβάζει.</a:t>
            </a:r>
            <a:endParaRPr lang="el-GR" dirty="0"/>
          </a:p>
          <a:p>
            <a:endParaRPr lang="el-GR" dirty="0"/>
          </a:p>
        </p:txBody>
      </p:sp>
      <p:pic>
        <p:nvPicPr>
          <p:cNvPr id="5" name="Picture 2" descr="Google Doodles"/>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4008" y="1700808"/>
            <a:ext cx="4038600"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640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smtClean="0"/>
              <a:t>Καλλιέργεια κλίματος </a:t>
            </a:r>
            <a:r>
              <a:rPr lang="el-GR" dirty="0"/>
              <a:t>προσδοκίας</a:t>
            </a:r>
          </a:p>
        </p:txBody>
      </p:sp>
      <p:sp>
        <p:nvSpPr>
          <p:cNvPr id="3" name="Content Placeholder 2"/>
          <p:cNvSpPr>
            <a:spLocks noGrp="1"/>
          </p:cNvSpPr>
          <p:nvPr>
            <p:ph idx="1"/>
          </p:nvPr>
        </p:nvSpPr>
        <p:spPr/>
        <p:txBody>
          <a:bodyPr>
            <a:normAutofit/>
          </a:bodyPr>
          <a:lstStyle/>
          <a:p>
            <a:pPr marL="0" indent="0">
              <a:buNone/>
            </a:pPr>
            <a:r>
              <a:rPr lang="el-GR" dirty="0"/>
              <a:t>Όμως κάποιες, έστω λίγες, φορές </a:t>
            </a:r>
            <a:r>
              <a:rPr lang="el-GR" dirty="0" smtClean="0"/>
              <a:t>η </a:t>
            </a:r>
            <a:r>
              <a:rPr lang="el-GR" dirty="0"/>
              <a:t>νηπιαγωγός καλλιεργεί κλίμα </a:t>
            </a:r>
            <a:r>
              <a:rPr lang="el-GR" dirty="0" smtClean="0"/>
              <a:t>προσδοκίας.</a:t>
            </a:r>
          </a:p>
          <a:p>
            <a:pPr marL="0" indent="0">
              <a:buNone/>
            </a:pPr>
            <a:r>
              <a:rPr lang="el-GR" dirty="0"/>
              <a:t>Η ανάγνωση βιβλίων στα παιδιά </a:t>
            </a:r>
            <a:r>
              <a:rPr lang="el-GR" dirty="0" smtClean="0"/>
              <a:t>προβάλλεται ως </a:t>
            </a:r>
            <a:r>
              <a:rPr lang="el-GR" dirty="0"/>
              <a:t>μια πράξη αγάπης και ως μια πολύ ιδιαίτερη δραστηριότητα.</a:t>
            </a:r>
          </a:p>
          <a:p>
            <a:pPr marL="0" indent="0">
              <a:buNone/>
            </a:pPr>
            <a:r>
              <a:rPr lang="el-GR" dirty="0" smtClean="0"/>
              <a:t>Γι</a:t>
            </a:r>
            <a:r>
              <a:rPr lang="el-GR" dirty="0"/>
              <a:t>’ αυτό και η νηπιαγωγός δημιουργεί στα παιδιά ένα κλίμα χαράς και προσμονής.</a:t>
            </a:r>
          </a:p>
          <a:p>
            <a:pPr marL="0" indent="0">
              <a:buNone/>
            </a:pPr>
            <a:r>
              <a:rPr lang="el-GR" b="1" dirty="0" smtClean="0"/>
              <a:t>ΠΩΣ</a:t>
            </a:r>
            <a:r>
              <a:rPr lang="el-GR" b="1" dirty="0"/>
              <a:t>;</a:t>
            </a:r>
          </a:p>
          <a:p>
            <a:pPr marL="0" indent="0">
              <a:buNone/>
            </a:pPr>
            <a:endParaRPr lang="el-GR" dirty="0" smtClean="0"/>
          </a:p>
          <a:p>
            <a:endParaRPr lang="el-GR" dirty="0"/>
          </a:p>
        </p:txBody>
      </p:sp>
    </p:spTree>
    <p:extLst>
      <p:ext uri="{BB962C8B-B14F-4D97-AF65-F5344CB8AC3E}">
        <p14:creationId xmlns:p14="http://schemas.microsoft.com/office/powerpoint/2010/main" val="4128247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«Όποιος κερδίσει»</a:t>
            </a:r>
            <a:endParaRPr lang="el-GR" dirty="0"/>
          </a:p>
        </p:txBody>
      </p:sp>
      <p:sp>
        <p:nvSpPr>
          <p:cNvPr id="3" name="Content Placeholder 2"/>
          <p:cNvSpPr>
            <a:spLocks noGrp="1"/>
          </p:cNvSpPr>
          <p:nvPr>
            <p:ph sz="half" idx="1"/>
          </p:nvPr>
        </p:nvSpPr>
        <p:spPr/>
        <p:txBody>
          <a:bodyPr>
            <a:normAutofit fontScale="92500"/>
          </a:bodyPr>
          <a:lstStyle/>
          <a:p>
            <a:pPr marL="0" indent="0">
              <a:buNone/>
            </a:pPr>
            <a:r>
              <a:rPr lang="el-GR" dirty="0"/>
              <a:t>Όταν οι προτιμήσεις των παιδιών είναι περισσότερες από μία τότε μπορούν να παίξουν ένα επιτραπέζιο παιχνίδι με αφετηρία, τέρμα και ζάρι. Οι διαδρομές οδηγούν στα υποψήφια βιβλία και φυσικά κερδίζει εκείνο που ο υποστηρικτής του-παίχτης φτάσει πρώτος σε αυτό.</a:t>
            </a:r>
          </a:p>
          <a:p>
            <a:endParaRPr lang="el-GR" dirty="0"/>
          </a:p>
        </p:txBody>
      </p:sp>
      <p:pic>
        <p:nvPicPr>
          <p:cNvPr id="4098" name="Picture 2" descr="Διαδρομέ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16016" y="1844824"/>
            <a:ext cx="4038600"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242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«Ο λαβύρινθος»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500" dirty="0"/>
              <a:t>Σε ένα βιβλίο που μιλά για μια συνάντηση δύο</a:t>
            </a:r>
            <a:r>
              <a:rPr lang="en-US" altLang="en-US" sz="2500" dirty="0"/>
              <a:t> </a:t>
            </a:r>
            <a:r>
              <a:rPr lang="el-GR" altLang="en-US" sz="2500" dirty="0"/>
              <a:t>(π.χ. </a:t>
            </a:r>
            <a:r>
              <a:rPr lang="el-GR" altLang="en-US" sz="2500" i="1" dirty="0"/>
              <a:t>Ο Μεγάλος Λύκος και ο Μικρός Λύκος</a:t>
            </a:r>
            <a:r>
              <a:rPr lang="el-GR" altLang="en-US" sz="2500" dirty="0"/>
              <a:t>) η νηπιαγωγός δίνει στα παιδιά έναν σχετικό λαβύρινθο (ο μικρός λύκος βρίσκει το μεγάλο). Έτσι τα παιδιά, μετά την παιγνιώδη,  έρχονται σε επαφή και με την </a:t>
            </a:r>
            <a:r>
              <a:rPr lang="el-GR" altLang="en-US" sz="2500" dirty="0" err="1"/>
              <a:t>παραμυθική</a:t>
            </a:r>
            <a:r>
              <a:rPr lang="el-GR" altLang="en-US" sz="2500" dirty="0"/>
              <a:t> εκδοχή αυτής της συνάντησης.</a:t>
            </a:r>
          </a:p>
          <a:p>
            <a:endParaRPr lang="el-GR" sz="2500" dirty="0"/>
          </a:p>
        </p:txBody>
      </p:sp>
      <p:pic>
        <p:nvPicPr>
          <p:cNvPr id="5" name="Picture 7" descr="λαβύρινθο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992088" y="1600200"/>
            <a:ext cx="3350824" cy="4525963"/>
          </a:xfrm>
        </p:spPr>
      </p:pic>
    </p:spTree>
    <p:extLst>
      <p:ext uri="{BB962C8B-B14F-4D97-AF65-F5344CB8AC3E}">
        <p14:creationId xmlns:p14="http://schemas.microsoft.com/office/powerpoint/2010/main" val="4045727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«Τα </a:t>
            </a:r>
            <a:r>
              <a:rPr lang="el-GR" altLang="en-US" dirty="0" err="1" smtClean="0"/>
              <a:t>παζλ</a:t>
            </a:r>
            <a:r>
              <a:rPr lang="el-GR" altLang="en-US" dirty="0" smtClean="0"/>
              <a:t> των τίτλων» </a:t>
            </a:r>
            <a:r>
              <a:rPr lang="el-GR" dirty="0"/>
              <a:t>(</a:t>
            </a:r>
            <a:r>
              <a:rPr lang="el-GR" dirty="0" smtClean="0"/>
              <a:t>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a:t>Η νηπιαγωγός φωτοτυπεί τον τίτλο που παραμυθιού που θέλει να διαβάσει και μετά το κόβει σε μορφή </a:t>
            </a:r>
            <a:r>
              <a:rPr lang="el-GR" altLang="en-US" dirty="0" err="1"/>
              <a:t>παζλ</a:t>
            </a:r>
            <a:r>
              <a:rPr lang="el-GR" altLang="en-US" dirty="0"/>
              <a:t> (θα ήταν καλύτερο αν μπορούσε να πλαστικοποιηθεί). Μετά δίνει στα παιδιά να συμπληρώσουν το </a:t>
            </a:r>
            <a:r>
              <a:rPr lang="el-GR" altLang="en-US" dirty="0" err="1"/>
              <a:t>παζλ</a:t>
            </a:r>
            <a:r>
              <a:rPr lang="el-GR" altLang="en-US" dirty="0"/>
              <a:t>. </a:t>
            </a:r>
            <a:endParaRPr lang="el-GR" dirty="0"/>
          </a:p>
        </p:txBody>
      </p:sp>
      <p:pic>
        <p:nvPicPr>
          <p:cNvPr id="5" name="Picture 6" descr="Κομματιασμένοι τίτλο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4038600" cy="3195730"/>
          </a:xfrm>
        </p:spPr>
      </p:pic>
    </p:spTree>
    <p:extLst>
      <p:ext uri="{BB962C8B-B14F-4D97-AF65-F5344CB8AC3E}">
        <p14:creationId xmlns:p14="http://schemas.microsoft.com/office/powerpoint/2010/main" val="1499381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t>«Τα </a:t>
            </a:r>
            <a:r>
              <a:rPr lang="el-GR" altLang="en-US" dirty="0" err="1"/>
              <a:t>παζλ</a:t>
            </a:r>
            <a:r>
              <a:rPr lang="el-GR" altLang="en-US" dirty="0"/>
              <a:t> των τίτλων</a:t>
            </a:r>
            <a:r>
              <a:rPr lang="el-GR" altLang="en-US" dirty="0" smtClean="0"/>
              <a:t>» </a:t>
            </a:r>
            <a:r>
              <a:rPr lang="el-GR" dirty="0" smtClean="0"/>
              <a:t>(2/2</a:t>
            </a:r>
            <a:r>
              <a:rPr lang="el-GR" dirty="0"/>
              <a:t>)</a:t>
            </a:r>
          </a:p>
        </p:txBody>
      </p:sp>
      <p:sp>
        <p:nvSpPr>
          <p:cNvPr id="3" name="Content Placeholder 2"/>
          <p:cNvSpPr>
            <a:spLocks noGrp="1"/>
          </p:cNvSpPr>
          <p:nvPr>
            <p:ph sz="half" idx="1"/>
          </p:nvPr>
        </p:nvSpPr>
        <p:spPr>
          <a:xfrm>
            <a:off x="457200" y="1600200"/>
            <a:ext cx="3826768" cy="4525963"/>
          </a:xfrm>
        </p:spPr>
        <p:txBody>
          <a:bodyPr>
            <a:noAutofit/>
          </a:bodyPr>
          <a:lstStyle/>
          <a:p>
            <a:pPr marL="0" indent="0">
              <a:buNone/>
            </a:pPr>
            <a:r>
              <a:rPr lang="el-GR" altLang="en-US" dirty="0" smtClean="0"/>
              <a:t>Όταν </a:t>
            </a:r>
            <a:r>
              <a:rPr lang="el-GR" altLang="en-US" dirty="0"/>
              <a:t>το καταφέρουν διαβάζει το σχετικό βιβλίο. Αν η διαδικασία επαναληφθεί δημιουργείται ένα αρχείο διαφορετικών </a:t>
            </a:r>
            <a:r>
              <a:rPr lang="el-GR" altLang="en-US" dirty="0" err="1"/>
              <a:t>παζλς</a:t>
            </a:r>
            <a:r>
              <a:rPr lang="el-GR" altLang="en-US" dirty="0"/>
              <a:t> που αντιστοιχούν σε εξώφυλλα βιβλίων.</a:t>
            </a:r>
          </a:p>
          <a:p>
            <a:endParaRPr lang="el-GR" dirty="0"/>
          </a:p>
        </p:txBody>
      </p:sp>
      <p:pic>
        <p:nvPicPr>
          <p:cNvPr id="6" name="Picture 7" descr="Κομματιασμένοι τίτλο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572000" y="1700808"/>
            <a:ext cx="4038600" cy="3461041"/>
          </a:xfrm>
        </p:spPr>
      </p:pic>
    </p:spTree>
    <p:extLst>
      <p:ext uri="{BB962C8B-B14F-4D97-AF65-F5344CB8AC3E}">
        <p14:creationId xmlns:p14="http://schemas.microsoft.com/office/powerpoint/2010/main" val="3457544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«Οι δέκα ερωτήσεις»</a:t>
            </a:r>
            <a:endParaRPr lang="el-GR" dirty="0"/>
          </a:p>
        </p:txBody>
      </p:sp>
      <p:sp>
        <p:nvSpPr>
          <p:cNvPr id="3" name="Content Placeholder 2"/>
          <p:cNvSpPr>
            <a:spLocks noGrp="1"/>
          </p:cNvSpPr>
          <p:nvPr>
            <p:ph idx="1"/>
          </p:nvPr>
        </p:nvSpPr>
        <p:spPr/>
        <p:txBody>
          <a:bodyPr>
            <a:noAutofit/>
          </a:bodyPr>
          <a:lstStyle/>
          <a:p>
            <a:pPr marL="0" indent="0">
              <a:buNone/>
            </a:pPr>
            <a:r>
              <a:rPr lang="el-GR" altLang="en-US" sz="3000" dirty="0"/>
              <a:t>Νηπιαγωγός και παιδιά κοιτούν τη βιβλιοθήκη της τάξης. Αρχικά η νηπιαγωγός και αργότερα κάποιο παιδί βάζει στο μυαλό του χωρίς να το αποκαλύψει ένα βιβλίο. Οι άλλοι προσπαθούν με 10 ερωτήσεις που απαντώνται αποκλειστικά με Ναι ή Όχι να το βρουν. Αν τα καταφέρουν η νηπιαγωγός διαβάζει το βιβλίο. Αλλιώς συνεχίζουν με κάποιο άλλο.</a:t>
            </a:r>
          </a:p>
          <a:p>
            <a:endParaRPr lang="el-GR" sz="3000" dirty="0"/>
          </a:p>
        </p:txBody>
      </p:sp>
    </p:spTree>
    <p:extLst>
      <p:ext uri="{BB962C8B-B14F-4D97-AF65-F5344CB8AC3E}">
        <p14:creationId xmlns:p14="http://schemas.microsoft.com/office/powerpoint/2010/main" val="2971545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«Πες το χωρίς να βγάλεις άχνα»</a:t>
            </a:r>
            <a:endParaRPr lang="el-GR" dirty="0"/>
          </a:p>
        </p:txBody>
      </p:sp>
      <p:sp>
        <p:nvSpPr>
          <p:cNvPr id="3" name="Content Placeholder 2"/>
          <p:cNvSpPr>
            <a:spLocks noGrp="1"/>
          </p:cNvSpPr>
          <p:nvPr>
            <p:ph idx="1"/>
          </p:nvPr>
        </p:nvSpPr>
        <p:spPr/>
        <p:txBody>
          <a:bodyPr>
            <a:noAutofit/>
          </a:bodyPr>
          <a:lstStyle/>
          <a:p>
            <a:pPr marL="0" indent="0">
              <a:buNone/>
            </a:pPr>
            <a:r>
              <a:rPr lang="el-GR" altLang="en-US" sz="2800" dirty="0"/>
              <a:t>Μία μικρή ομάδα παιδιών διαλέγει από τη βιβλιοθήκη ένα βιβλίο. Η νηπιαγωγός τους διαβάζει κρυφά τον τίτλο. Τα παιδιά αυτά προσπαθούν με παντομίμα να δώσουν στην τάξη να καταλάβει ποιο είναι. Όταν το καταφέρουν η νηπιαγωγός τούς το διαβάζει.</a:t>
            </a:r>
          </a:p>
          <a:p>
            <a:pPr marL="0" indent="0">
              <a:buNone/>
            </a:pPr>
            <a:r>
              <a:rPr lang="el-GR" altLang="en-US" sz="2800" b="1" dirty="0"/>
              <a:t>Σημείωση</a:t>
            </a:r>
            <a:r>
              <a:rPr lang="el-GR" altLang="en-US" sz="2800" dirty="0"/>
              <a:t>: Στην αρχή τα παιδιά καλούνται να μαντεύσουν ποιο είναι το βιβλίο από μια μικρή ομάδα βιβλίων (4-5). Αργότερα ενδέχεται να ‘παίζει’ μέχρι και όλη η  βιβλιοθήκη. </a:t>
            </a:r>
          </a:p>
          <a:p>
            <a:endParaRPr lang="el-GR" sz="2800" dirty="0"/>
          </a:p>
        </p:txBody>
      </p:sp>
    </p:spTree>
    <p:extLst>
      <p:ext uri="{BB962C8B-B14F-4D97-AF65-F5344CB8AC3E}">
        <p14:creationId xmlns:p14="http://schemas.microsoft.com/office/powerpoint/2010/main" val="2645814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«Ένας τίτλος για το βιβλίο»</a:t>
            </a:r>
            <a:endParaRPr lang="el-GR" dirty="0"/>
          </a:p>
        </p:txBody>
      </p:sp>
      <p:sp>
        <p:nvSpPr>
          <p:cNvPr id="4" name="Content Placeholder 3"/>
          <p:cNvSpPr>
            <a:spLocks noGrp="1"/>
          </p:cNvSpPr>
          <p:nvPr>
            <p:ph sz="half" idx="1"/>
          </p:nvPr>
        </p:nvSpPr>
        <p:spPr>
          <a:xfrm>
            <a:off x="457200" y="1600200"/>
            <a:ext cx="4330824" cy="4525963"/>
          </a:xfrm>
        </p:spPr>
        <p:txBody>
          <a:bodyPr>
            <a:noAutofit/>
          </a:bodyPr>
          <a:lstStyle/>
          <a:p>
            <a:pPr marL="0" indent="0">
              <a:buNone/>
            </a:pPr>
            <a:r>
              <a:rPr lang="el-GR" altLang="en-US" sz="2400" dirty="0"/>
              <a:t>Η νηπιαγωγός λέει (δεν δείχνει καρτέλα) στα παιδιά έναν τίτλο και εκείνα μέσα από ένα σύνολο βιβλίων προσπαθούν να βρουν το βιβλίο που αντιστοιχεί σε αυτόν. Αν τα βιβλία είναι </a:t>
            </a:r>
            <a:r>
              <a:rPr lang="el-GR" altLang="en-US" sz="2400" dirty="0" err="1"/>
              <a:t>ομόθεμα</a:t>
            </a:r>
            <a:r>
              <a:rPr lang="el-GR" altLang="en-US" sz="2400" dirty="0"/>
              <a:t> (π.χ. βιβλία για το λύκο) τα πράγματα γίνονται πιο δύσκολα και πιο ενδιαφέροντα (π.χ. ποιο από όλα έχει ως τίτλο </a:t>
            </a:r>
            <a:r>
              <a:rPr lang="el-GR" altLang="en-US" sz="2400" dirty="0" smtClean="0"/>
              <a:t>«Ένας </a:t>
            </a:r>
            <a:r>
              <a:rPr lang="el-GR" altLang="en-US" sz="2400" dirty="0"/>
              <a:t>Καλλιεργημένος </a:t>
            </a:r>
            <a:r>
              <a:rPr lang="el-GR" altLang="en-US" sz="2400" dirty="0" smtClean="0"/>
              <a:t>Λύκος». </a:t>
            </a:r>
            <a:r>
              <a:rPr lang="el-GR" altLang="en-US" sz="2400" dirty="0"/>
              <a:t>Πώς καταλήξατε σε αυτό;).  </a:t>
            </a:r>
          </a:p>
          <a:p>
            <a:endParaRPr lang="el-GR" sz="2400" dirty="0"/>
          </a:p>
        </p:txBody>
      </p:sp>
      <p:pic>
        <p:nvPicPr>
          <p:cNvPr id="5123" name="Picture 3" descr="Εξώφυλλα βιβλίων"/>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846008" y="1600200"/>
            <a:ext cx="364298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11960" y="5661248"/>
            <a:ext cx="616189" cy="396044"/>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a:latin typeface="+mj-lt"/>
              </a:rPr>
              <a:t>8</a:t>
            </a:r>
            <a:r>
              <a:rPr lang="el-GR" b="1" dirty="0" smtClean="0">
                <a:latin typeface="+mj-lt"/>
              </a:rPr>
              <a:t>]</a:t>
            </a:r>
          </a:p>
        </p:txBody>
      </p:sp>
    </p:spTree>
    <p:custDataLst>
      <p:tags r:id="rId1"/>
    </p:custDataLst>
    <p:extLst>
      <p:ext uri="{BB962C8B-B14F-4D97-AF65-F5344CB8AC3E}">
        <p14:creationId xmlns:p14="http://schemas.microsoft.com/office/powerpoint/2010/main" val="2145195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«Το καλάθι με τα παραμύθια»</a:t>
            </a:r>
            <a:endParaRPr lang="el-GR" dirty="0"/>
          </a:p>
        </p:txBody>
      </p:sp>
      <p:sp>
        <p:nvSpPr>
          <p:cNvPr id="3" name="Content Placeholder 2" descr="Το Μαγικό Καλάθι με τα Παραμύθια"/>
          <p:cNvSpPr>
            <a:spLocks noGrp="1"/>
          </p:cNvSpPr>
          <p:nvPr>
            <p:ph sz="half" idx="1"/>
          </p:nvPr>
        </p:nvSpPr>
        <p:spPr/>
        <p:txBody>
          <a:bodyPr>
            <a:noAutofit/>
          </a:bodyPr>
          <a:lstStyle/>
          <a:p>
            <a:pPr marL="0" indent="0">
              <a:buNone/>
            </a:pPr>
            <a:r>
              <a:rPr lang="el-GR" altLang="en-US" sz="2400" dirty="0"/>
              <a:t>Δίπλα στη βιβλιοθήκη της τάξης υπάρχει </a:t>
            </a:r>
            <a:r>
              <a:rPr lang="el-GR" altLang="en-US" sz="2400" dirty="0" smtClean="0"/>
              <a:t>«Το </a:t>
            </a:r>
            <a:r>
              <a:rPr lang="el-GR" altLang="en-US" sz="2400" dirty="0"/>
              <a:t>Μαγικό Καλάθι με τα </a:t>
            </a:r>
            <a:r>
              <a:rPr lang="el-GR" altLang="en-US" sz="2400" dirty="0" smtClean="0"/>
              <a:t>Παραμύθια». </a:t>
            </a:r>
            <a:r>
              <a:rPr lang="el-GR" altLang="en-US" sz="2400" dirty="0"/>
              <a:t>Κάποιες μέρες τα παιδιά βρίσκουν μια εικόνα (π.χ. λεπτομέρεια εξωφύλλου ή εσωτερική εικόνα). Πηγαίνοντας στη βιβλιοθήκη τους προσπαθούν να ανακαλύψουν σε ποιο βιβλίο ανήκει. Αν τα καταφέρουν, η νηπιαγωγός τους το διαβάζει. </a:t>
            </a:r>
          </a:p>
          <a:p>
            <a:endParaRPr lang="el-GR" sz="2400" dirty="0"/>
          </a:p>
        </p:txBody>
      </p:sp>
      <p:pic>
        <p:nvPicPr>
          <p:cNvPr id="5" name="Picture 5" descr="εικ"/>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644008" y="1700808"/>
            <a:ext cx="4037076" cy="4176464"/>
          </a:xfrm>
        </p:spPr>
      </p:pic>
    </p:spTree>
    <p:extLst>
      <p:ext uri="{BB962C8B-B14F-4D97-AF65-F5344CB8AC3E}">
        <p14:creationId xmlns:p14="http://schemas.microsoft.com/office/powerpoint/2010/main" val="3672440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«Ντετέκτιβ βιβλίων»</a:t>
            </a:r>
            <a:endParaRPr lang="el-GR" dirty="0"/>
          </a:p>
        </p:txBody>
      </p:sp>
      <p:sp>
        <p:nvSpPr>
          <p:cNvPr id="3" name="Content Placeholder 2"/>
          <p:cNvSpPr>
            <a:spLocks noGrp="1"/>
          </p:cNvSpPr>
          <p:nvPr>
            <p:ph idx="1"/>
          </p:nvPr>
        </p:nvSpPr>
        <p:spPr/>
        <p:txBody>
          <a:bodyPr>
            <a:noAutofit/>
          </a:bodyPr>
          <a:lstStyle/>
          <a:p>
            <a:pPr marL="0" indent="0">
              <a:buNone/>
            </a:pPr>
            <a:r>
              <a:rPr lang="el-GR" altLang="en-US" sz="2800" dirty="0" smtClean="0"/>
              <a:t>Συμβαίνει </a:t>
            </a:r>
            <a:r>
              <a:rPr lang="el-GR" altLang="en-US" sz="2800" dirty="0"/>
              <a:t>συχνά η νηπιαγωγός ή τα παιδιά να φέρουν στο σχολείο μια αφίσα (ημερολόγιο, σελιδοδείκτη, </a:t>
            </a:r>
            <a:r>
              <a:rPr lang="el-GR" altLang="en-US" sz="2800" dirty="0" err="1"/>
              <a:t>λούτρινο</a:t>
            </a:r>
            <a:r>
              <a:rPr lang="el-GR" altLang="en-US" sz="2800" dirty="0"/>
              <a:t>, </a:t>
            </a:r>
            <a:r>
              <a:rPr lang="el-GR" altLang="en-US" sz="2800" dirty="0" err="1"/>
              <a:t>καρτούλα</a:t>
            </a:r>
            <a:r>
              <a:rPr lang="el-GR" altLang="en-US" sz="2800" dirty="0"/>
              <a:t>, </a:t>
            </a:r>
            <a:r>
              <a:rPr lang="el-GR" altLang="en-US" sz="2800" dirty="0" err="1"/>
              <a:t>κ.λπ</a:t>
            </a:r>
            <a:r>
              <a:rPr lang="el-GR" altLang="en-US" sz="2800" dirty="0"/>
              <a:t>) που το θέμα του να είναι παρμένο από ένα συγκεκριμένο βιβλίο. Τα παιδιά πηγαίνουν στη βιβλιοθήκη της τάξης και επιδίδονται σε ένα κυνήγι ανακάλυψης του συγκεκριμένου βιβλίου. Όταν το βρουν το διαβάζουν. Μετά δημιουργούν και αυτά κάτι άλλο με βάση αυτό.</a:t>
            </a:r>
          </a:p>
          <a:p>
            <a:endParaRPr lang="el-GR" sz="2800" dirty="0"/>
          </a:p>
        </p:txBody>
      </p:sp>
    </p:spTree>
    <p:extLst>
      <p:ext uri="{BB962C8B-B14F-4D97-AF65-F5344CB8AC3E}">
        <p14:creationId xmlns:p14="http://schemas.microsoft.com/office/powerpoint/2010/main" val="2511095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«Ποιο είναι το βιβλίο</a:t>
            </a:r>
            <a:r>
              <a:rPr lang="el-GR" dirty="0"/>
              <a:t>;» (1/2)</a:t>
            </a:r>
          </a:p>
        </p:txBody>
      </p:sp>
      <p:sp>
        <p:nvSpPr>
          <p:cNvPr id="3" name="Content Placeholder 2"/>
          <p:cNvSpPr>
            <a:spLocks noGrp="1"/>
          </p:cNvSpPr>
          <p:nvPr>
            <p:ph sz="half" idx="1"/>
          </p:nvPr>
        </p:nvSpPr>
        <p:spPr>
          <a:xfrm>
            <a:off x="457200" y="1600200"/>
            <a:ext cx="3898776" cy="4525963"/>
          </a:xfrm>
        </p:spPr>
        <p:txBody>
          <a:bodyPr>
            <a:noAutofit/>
          </a:bodyPr>
          <a:lstStyle/>
          <a:p>
            <a:pPr marL="0" indent="0">
              <a:buNone/>
            </a:pPr>
            <a:r>
              <a:rPr lang="el-GR" altLang="en-US" sz="2600" dirty="0"/>
              <a:t>Κάποτε ένα παράξενο αντικείμενο ή ένα παράξενο ζώο κάνει την εμφάνισή του στη γωνιά της ανάγνωσης. Τα παιδιά προσπαθούν να ανακαλύψουν το δικό του βιβλίο και να το δώσουν στη νηπιαγωγό για να τους το διαβάσει. </a:t>
            </a:r>
            <a:endParaRPr lang="el-GR" sz="2600" dirty="0"/>
          </a:p>
        </p:txBody>
      </p:sp>
      <p:pic>
        <p:nvPicPr>
          <p:cNvPr id="8" name="Picture 3" descr="Ελεφαντάκ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572000" y="1700808"/>
            <a:ext cx="4023360" cy="2474976"/>
          </a:xfrm>
        </p:spPr>
      </p:pic>
    </p:spTree>
    <p:extLst>
      <p:ext uri="{BB962C8B-B14F-4D97-AF65-F5344CB8AC3E}">
        <p14:creationId xmlns:p14="http://schemas.microsoft.com/office/powerpoint/2010/main" val="1665892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a:t>
            </a:r>
            <a:r>
              <a:rPr lang="el-GR" dirty="0" smtClean="0"/>
              <a:t>ήρηση </a:t>
            </a:r>
            <a:r>
              <a:rPr lang="el-GR" dirty="0"/>
              <a:t>ενός συγκεκριμένου τυπικού</a:t>
            </a:r>
          </a:p>
        </p:txBody>
      </p:sp>
      <p:sp>
        <p:nvSpPr>
          <p:cNvPr id="3" name="Content Placeholder 2"/>
          <p:cNvSpPr>
            <a:spLocks noGrp="1"/>
          </p:cNvSpPr>
          <p:nvPr>
            <p:ph idx="1"/>
          </p:nvPr>
        </p:nvSpPr>
        <p:spPr/>
        <p:txBody>
          <a:bodyPr>
            <a:noAutofit/>
          </a:bodyPr>
          <a:lstStyle/>
          <a:p>
            <a:pPr marL="0" indent="0">
              <a:spcBef>
                <a:spcPts val="600"/>
              </a:spcBef>
              <a:buNone/>
            </a:pPr>
            <a:r>
              <a:rPr lang="el-GR" sz="3000" dirty="0"/>
              <a:t>Δίνεται έμφαση στην τήρηση ενός </a:t>
            </a:r>
            <a:r>
              <a:rPr lang="el-GR" sz="3000" b="1" dirty="0"/>
              <a:t>συγκεκριμένου </a:t>
            </a:r>
            <a:r>
              <a:rPr lang="el-GR" sz="3000" b="1" dirty="0" smtClean="0"/>
              <a:t>τυπικού.</a:t>
            </a:r>
          </a:p>
          <a:p>
            <a:pPr marL="0" indent="0">
              <a:spcBef>
                <a:spcPts val="600"/>
              </a:spcBef>
              <a:buNone/>
            </a:pPr>
            <a:r>
              <a:rPr lang="el-GR" sz="3000" dirty="0"/>
              <a:t>Άλλωστε ανέκαθεν η αφήγηση του παραμυθιού άρχιζε με έναν πολύ συγκεκριμένο τρόπο:</a:t>
            </a:r>
          </a:p>
          <a:p>
            <a:pPr marL="0" indent="0">
              <a:spcBef>
                <a:spcPts val="600"/>
              </a:spcBef>
              <a:buNone/>
            </a:pPr>
            <a:r>
              <a:rPr lang="el-GR" sz="3000" dirty="0" smtClean="0"/>
              <a:t>«Κόκκινη κλωστή δεμένη,</a:t>
            </a:r>
            <a:br>
              <a:rPr lang="el-GR" sz="3000" dirty="0" smtClean="0"/>
            </a:br>
            <a:r>
              <a:rPr lang="el-GR" sz="3000" dirty="0" smtClean="0"/>
              <a:t>στην ανέμη τυλιγμένη,</a:t>
            </a:r>
            <a:br>
              <a:rPr lang="el-GR" sz="3000" dirty="0" smtClean="0"/>
            </a:br>
            <a:r>
              <a:rPr lang="el-GR" sz="3000" dirty="0" err="1" smtClean="0"/>
              <a:t>δος</a:t>
            </a:r>
            <a:r>
              <a:rPr lang="el-GR" sz="3000" dirty="0" smtClean="0"/>
              <a:t> της κλότσο να γυρίσει,</a:t>
            </a:r>
            <a:br>
              <a:rPr lang="el-GR" sz="3000" dirty="0" smtClean="0"/>
            </a:br>
            <a:r>
              <a:rPr lang="el-GR" sz="3000" dirty="0" smtClean="0"/>
              <a:t>παραμύθι ν’ αρχινήσει.»</a:t>
            </a:r>
          </a:p>
          <a:p>
            <a:pPr marL="0" indent="0">
              <a:spcBef>
                <a:spcPts val="600"/>
              </a:spcBef>
              <a:buNone/>
            </a:pPr>
            <a:endParaRPr lang="el-GR" sz="3000" b="1" dirty="0"/>
          </a:p>
        </p:txBody>
      </p:sp>
      <p:pic>
        <p:nvPicPr>
          <p:cNvPr id="4100" name="Picture 4" descr="Κόκκινη κλωστή"/>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49" b="89796" l="9943" r="89773"/>
                    </a14:imgEffect>
                  </a14:imgLayer>
                </a14:imgProps>
              </a:ext>
              <a:ext uri="{28A0092B-C50C-407E-A947-70E740481C1C}">
                <a14:useLocalDpi xmlns:a14="http://schemas.microsoft.com/office/drawing/2010/main"/>
              </a:ext>
            </a:extLst>
          </a:blip>
          <a:srcRect/>
          <a:stretch/>
        </p:blipFill>
        <p:spPr bwMode="auto">
          <a:xfrm>
            <a:off x="5076056" y="3356992"/>
            <a:ext cx="2248582" cy="2506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88551" y="4941168"/>
            <a:ext cx="472173" cy="504056"/>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1</a:t>
            </a:r>
            <a:r>
              <a:rPr lang="el-GR" b="1" dirty="0" smtClean="0">
                <a:latin typeface="+mj-lt"/>
              </a:rPr>
              <a:t>]</a:t>
            </a:r>
          </a:p>
        </p:txBody>
      </p:sp>
    </p:spTree>
    <p:custDataLst>
      <p:tags r:id="rId1"/>
    </p:custDataLst>
    <p:extLst>
      <p:ext uri="{BB962C8B-B14F-4D97-AF65-F5344CB8AC3E}">
        <p14:creationId xmlns:p14="http://schemas.microsoft.com/office/powerpoint/2010/main" val="3029129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«Ποιο είναι το βιβλίο;» </a:t>
            </a:r>
            <a:r>
              <a:rPr lang="el-GR" dirty="0" smtClean="0"/>
              <a:t>(2/2</a:t>
            </a:r>
            <a:r>
              <a:rPr lang="el-GR" dirty="0"/>
              <a:t>)</a:t>
            </a:r>
          </a:p>
        </p:txBody>
      </p:sp>
      <p:sp>
        <p:nvSpPr>
          <p:cNvPr id="3" name="Content Placeholder 2" descr="Ανάγνωση βιβλίου"/>
          <p:cNvSpPr>
            <a:spLocks noGrp="1"/>
          </p:cNvSpPr>
          <p:nvPr>
            <p:ph sz="half" idx="1"/>
          </p:nvPr>
        </p:nvSpPr>
        <p:spPr>
          <a:xfrm>
            <a:off x="457200" y="1600200"/>
            <a:ext cx="3898776" cy="4525963"/>
          </a:xfrm>
        </p:spPr>
        <p:txBody>
          <a:bodyPr>
            <a:noAutofit/>
          </a:bodyPr>
          <a:lstStyle/>
          <a:p>
            <a:pPr marL="0" indent="0">
              <a:buNone/>
            </a:pPr>
            <a:r>
              <a:rPr lang="el-GR" altLang="en-US" sz="2600" dirty="0" smtClean="0"/>
              <a:t>Μερικές </a:t>
            </a:r>
            <a:r>
              <a:rPr lang="el-GR" altLang="en-US" sz="2600" dirty="0"/>
              <a:t>φορές υπόκεινται και σε επιπλέον περιορισμούς, όπως στην περίπτωση του </a:t>
            </a:r>
            <a:r>
              <a:rPr lang="el-GR" altLang="en-US" sz="2600" dirty="0" smtClean="0"/>
              <a:t>«</a:t>
            </a:r>
            <a:r>
              <a:rPr lang="el-GR" altLang="en-US" sz="2600" dirty="0" err="1" smtClean="0"/>
              <a:t>Έλμερ</a:t>
            </a:r>
            <a:r>
              <a:rPr lang="el-GR" altLang="en-US" sz="2600" dirty="0" smtClean="0"/>
              <a:t>»</a:t>
            </a:r>
            <a:r>
              <a:rPr lang="el-GR" altLang="en-US" sz="2600" i="1" dirty="0" smtClean="0"/>
              <a:t> </a:t>
            </a:r>
            <a:r>
              <a:rPr lang="el-GR" altLang="en-US" sz="2600" dirty="0"/>
              <a:t>που τα παιδιά έχουν δικαίωμα να δουν μόνο το οπισθόφυλλο των βιβλίων.</a:t>
            </a:r>
          </a:p>
          <a:p>
            <a:endParaRPr lang="el-GR" sz="2600" dirty="0"/>
          </a:p>
        </p:txBody>
      </p:sp>
      <p:pic>
        <p:nvPicPr>
          <p:cNvPr id="9" name="Picture 4" descr="DSCN0531"/>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b="-938"/>
          <a:stretch/>
        </p:blipFill>
        <p:spPr>
          <a:xfrm>
            <a:off x="4644008" y="1772816"/>
            <a:ext cx="3901698" cy="2880320"/>
          </a:xfrm>
        </p:spPr>
      </p:pic>
    </p:spTree>
    <p:extLst>
      <p:ext uri="{BB962C8B-B14F-4D97-AF65-F5344CB8AC3E}">
        <p14:creationId xmlns:p14="http://schemas.microsoft.com/office/powerpoint/2010/main" val="1860224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«Ανακαλύψτε και επιλέξτε»</a:t>
            </a:r>
            <a:endParaRPr lang="el-GR" dirty="0"/>
          </a:p>
        </p:txBody>
      </p:sp>
      <p:sp>
        <p:nvSpPr>
          <p:cNvPr id="3" name="Content Placeholder 2"/>
          <p:cNvSpPr>
            <a:spLocks noGrp="1"/>
          </p:cNvSpPr>
          <p:nvPr>
            <p:ph idx="1"/>
          </p:nvPr>
        </p:nvSpPr>
        <p:spPr/>
        <p:txBody>
          <a:bodyPr>
            <a:noAutofit/>
          </a:bodyPr>
          <a:lstStyle/>
          <a:p>
            <a:pPr marL="0" indent="0">
              <a:buNone/>
            </a:pPr>
            <a:r>
              <a:rPr lang="el-GR" altLang="en-US" sz="2800" dirty="0" smtClean="0"/>
              <a:t>H νηπιαγωγός φωτοτυπεί από διάφορα βιβλία της βιβλιοθήκης κάποιες χαρακτηριστικές φράσεις που αποκαλύπτουν τον ήρωα, το σκηνικό, την αρχή ή το τέλος της ιστορίας. Τα διπλώνει με τον χαρακτηριστικό τρόπο που διπλώνονται τα «</a:t>
            </a:r>
            <a:r>
              <a:rPr lang="el-GR" altLang="en-US" sz="2800" dirty="0" err="1" smtClean="0"/>
              <a:t>βιβλιοστοιχεία</a:t>
            </a:r>
            <a:r>
              <a:rPr lang="el-GR" altLang="en-US" sz="2800" dirty="0" smtClean="0"/>
              <a:t>» και τα αφήνει σε διάφορες γωνιές της τάξης. Σε κάποια δεδομένη στιγμή προτρέπει τα παιδιά να τα βρουν. Τους τα διαβάζει και της υποδεικνύουν το ‘καλύτερο’. Με αυτόν τον τρόπο επιλέγεται το βιβλίο που θα διαβαστεί μια συγκεκριμένη στιγμή.</a:t>
            </a:r>
          </a:p>
          <a:p>
            <a:endParaRPr lang="el-GR" sz="2800" dirty="0"/>
          </a:p>
        </p:txBody>
      </p:sp>
    </p:spTree>
    <p:extLst>
      <p:ext uri="{BB962C8B-B14F-4D97-AF65-F5344CB8AC3E}">
        <p14:creationId xmlns:p14="http://schemas.microsoft.com/office/powerpoint/2010/main" val="188065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«Μαζέψτε τα ίχνη</a:t>
            </a:r>
            <a:r>
              <a:rPr lang="el-GR" dirty="0"/>
              <a:t>» (1/2)</a:t>
            </a:r>
          </a:p>
        </p:txBody>
      </p:sp>
      <p:sp>
        <p:nvSpPr>
          <p:cNvPr id="4" name="Content Placeholder 3"/>
          <p:cNvSpPr>
            <a:spLocks noGrp="1"/>
          </p:cNvSpPr>
          <p:nvPr>
            <p:ph sz="half" idx="1"/>
          </p:nvPr>
        </p:nvSpPr>
        <p:spPr>
          <a:xfrm>
            <a:off x="457200" y="1600200"/>
            <a:ext cx="4474840" cy="4525963"/>
          </a:xfrm>
        </p:spPr>
        <p:txBody>
          <a:bodyPr>
            <a:noAutofit/>
          </a:bodyPr>
          <a:lstStyle/>
          <a:p>
            <a:pPr marL="0" indent="0">
              <a:buNone/>
            </a:pPr>
            <a:r>
              <a:rPr lang="el-GR" altLang="en-US" sz="2600" dirty="0"/>
              <a:t>Τα παιδιά χωρίζονται σε δύο ομάδες. Η μία κρύβει εκτός αίθουσας (π.χ. κουζίνα) το βιβλίο που θέλει να διαβαστεί. Επιπλέον συγκεντρώνει κάποια μικροαντικείμενα (π.χ. μαχαιροπήρουνα) και τα αφήνει ένα σε κάθε γωνιά της τάξης (π.χ. Βιβλιοθήκη, Κουκλοθέατρο, Μαγαζάκι). </a:t>
            </a:r>
            <a:endParaRPr lang="el-GR" sz="2600" dirty="0"/>
          </a:p>
        </p:txBody>
      </p:sp>
      <p:pic>
        <p:nvPicPr>
          <p:cNvPr id="6" name="Picture 4" descr="Βιβλίο: Η Οδοντογλυφίδα που έγινε Ογδοντογλυφίδ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292080" y="1700808"/>
            <a:ext cx="310710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92080" y="5589240"/>
            <a:ext cx="648072" cy="504056"/>
          </a:xfrm>
          <a:prstGeom prst="rect">
            <a:avLst/>
          </a:prstGeom>
        </p:spPr>
        <p:txBody>
          <a:bodyPr vert="horz" wrap="square" lIns="91440" tIns="45720" rIns="91440" bIns="45720" rtlCol="0" anchor="ctr">
            <a:noAutofit/>
          </a:bodyPr>
          <a:lstStyle/>
          <a:p>
            <a:r>
              <a:rPr lang="el-GR" b="1" dirty="0" smtClean="0">
                <a:latin typeface="+mj-lt"/>
              </a:rPr>
              <a:t>[9]</a:t>
            </a:r>
          </a:p>
        </p:txBody>
      </p:sp>
    </p:spTree>
    <p:custDataLst>
      <p:tags r:id="rId1"/>
    </p:custDataLst>
    <p:extLst>
      <p:ext uri="{BB962C8B-B14F-4D97-AF65-F5344CB8AC3E}">
        <p14:creationId xmlns:p14="http://schemas.microsoft.com/office/powerpoint/2010/main" val="4098341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«Μαζέψτε τα ίχνη» </a:t>
            </a:r>
            <a:r>
              <a:rPr lang="el-GR" dirty="0" smtClean="0"/>
              <a:t>(2/2</a:t>
            </a:r>
            <a:r>
              <a:rPr lang="el-GR" dirty="0"/>
              <a:t>)</a:t>
            </a:r>
          </a:p>
        </p:txBody>
      </p:sp>
      <p:sp>
        <p:nvSpPr>
          <p:cNvPr id="4" name="Content Placeholder 3"/>
          <p:cNvSpPr>
            <a:spLocks noGrp="1"/>
          </p:cNvSpPr>
          <p:nvPr>
            <p:ph sz="half" idx="1"/>
          </p:nvPr>
        </p:nvSpPr>
        <p:spPr>
          <a:xfrm>
            <a:off x="457200" y="1600200"/>
            <a:ext cx="4402832" cy="4525963"/>
          </a:xfrm>
        </p:spPr>
        <p:txBody>
          <a:bodyPr>
            <a:noAutofit/>
          </a:bodyPr>
          <a:lstStyle/>
          <a:p>
            <a:pPr marL="0" indent="0">
              <a:buNone/>
            </a:pPr>
            <a:r>
              <a:rPr lang="el-GR" altLang="en-US" dirty="0" smtClean="0"/>
              <a:t>Τα </a:t>
            </a:r>
            <a:r>
              <a:rPr lang="el-GR" altLang="en-US" dirty="0"/>
              <a:t>παιδιά της άλλη ομάδας ανακαλύπτουν τα στοιχεία και έτσι οδηγούνται στο χώρο που είναι το βιβλίο, το οποίο συνήθως έχει και σχετικό περιεχόμενο. </a:t>
            </a:r>
          </a:p>
          <a:p>
            <a:endParaRPr lang="el-GR" dirty="0"/>
          </a:p>
        </p:txBody>
      </p:sp>
      <p:pic>
        <p:nvPicPr>
          <p:cNvPr id="7170" name="Picture 2" descr="Πιρούνι, κουτάλ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182497" y="1600200"/>
            <a:ext cx="327793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476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a:t>
            </a:r>
            <a:r>
              <a:rPr lang="el-GR" dirty="0" err="1" smtClean="0"/>
              <a:t>Βιβλιοκυνηγοί</a:t>
            </a:r>
            <a:r>
              <a:rPr lang="el-GR" dirty="0" smtClean="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Φυσικά υπάρχει πάντα μια πιο εύκολη παραλλαγή όπου η μια ομάδα των παιδιών κρύβει ένα βιβλίο και ένα παιδί από την άλλη ομάδα προσπαθεί να το βρει. Όταν πλησιάζει τα παιδιά φωνάζουν «Ζεστό» και όταν απομακρύνεται «Κρύο». </a:t>
            </a:r>
          </a:p>
          <a:p>
            <a:endParaRPr lang="el-GR" sz="2600" dirty="0"/>
          </a:p>
        </p:txBody>
      </p:sp>
      <p:pic>
        <p:nvPicPr>
          <p:cNvPr id="5" name="Content Placeholder 4" descr="Κρυμμένο βιβλί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871302"/>
            <a:ext cx="4038600" cy="3983759"/>
          </a:xfrm>
        </p:spPr>
      </p:pic>
    </p:spTree>
    <p:extLst>
      <p:ext uri="{BB962C8B-B14F-4D97-AF65-F5344CB8AC3E}">
        <p14:creationId xmlns:p14="http://schemas.microsoft.com/office/powerpoint/2010/main" val="3590217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ιστορία ως κίνητρο για </a:t>
            </a:r>
            <a:br>
              <a:rPr lang="el-GR" dirty="0"/>
            </a:br>
            <a:r>
              <a:rPr lang="el-GR" dirty="0"/>
              <a:t>δημιουργική έκφραση</a:t>
            </a:r>
          </a:p>
        </p:txBody>
      </p:sp>
      <p:sp>
        <p:nvSpPr>
          <p:cNvPr id="3" name="Content Placeholder 2"/>
          <p:cNvSpPr>
            <a:spLocks noGrp="1"/>
          </p:cNvSpPr>
          <p:nvPr>
            <p:ph sz="half" idx="1"/>
          </p:nvPr>
        </p:nvSpPr>
        <p:spPr/>
        <p:txBody>
          <a:bodyPr>
            <a:noAutofit/>
          </a:bodyPr>
          <a:lstStyle/>
          <a:p>
            <a:pPr marL="0" indent="0">
              <a:buNone/>
            </a:pPr>
            <a:r>
              <a:rPr lang="el-GR" altLang="en-US" sz="2600" dirty="0"/>
              <a:t>Πολλές φορές μέσα από την ανάγνωση βιβλίων τα παιδιά βρίσκουν την ευκαιρία να εκφράσουν τη δημιουργικότητά τους.</a:t>
            </a:r>
          </a:p>
          <a:p>
            <a:pPr marL="0" indent="0">
              <a:buNone/>
            </a:pPr>
            <a:r>
              <a:rPr lang="el-GR" altLang="en-US" sz="2600" dirty="0"/>
              <a:t>Επίσης συχνά επιχειρούν προβλέψεις και ενώ διασκεδάζουν επιδεικνύουν τις γνώσεις τους για το βιβλίο και τη λογοτεχνία.</a:t>
            </a:r>
          </a:p>
          <a:p>
            <a:pPr marL="0" indent="0">
              <a:buNone/>
            </a:pPr>
            <a:endParaRPr lang="el-GR" sz="2600" dirty="0"/>
          </a:p>
        </p:txBody>
      </p:sp>
      <p:pic>
        <p:nvPicPr>
          <p:cNvPr id="7" name="Picture 2" descr="δημιουργικότητα και φαντασία"/>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1806380"/>
            <a:ext cx="4038600" cy="40708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16016" y="5870748"/>
            <a:ext cx="648072" cy="504056"/>
          </a:xfrm>
          <a:prstGeom prst="rect">
            <a:avLst/>
          </a:prstGeom>
        </p:spPr>
        <p:txBody>
          <a:bodyPr vert="horz" wrap="square" lIns="91440" tIns="45720" rIns="91440" bIns="45720" rtlCol="0" anchor="ctr">
            <a:noAutofit/>
          </a:bodyPr>
          <a:lstStyle/>
          <a:p>
            <a:r>
              <a:rPr lang="el-GR" b="1" dirty="0" smtClean="0">
                <a:latin typeface="+mj-lt"/>
              </a:rPr>
              <a:t>[10]</a:t>
            </a:r>
          </a:p>
        </p:txBody>
      </p:sp>
    </p:spTree>
    <p:custDataLst>
      <p:tags r:id="rId1"/>
    </p:custDataLst>
    <p:extLst>
      <p:ext uri="{BB962C8B-B14F-4D97-AF65-F5344CB8AC3E}">
        <p14:creationId xmlns:p14="http://schemas.microsoft.com/office/powerpoint/2010/main" val="4262319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«Το εξώφυλλο»</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n-US" dirty="0"/>
              <a:t>Τα παιδιά δημιουργούν εξώφυλλα για το βιβλίο που μόλις άκουσαν. Σε ένα πανό στην τάξη η νηπιαγωγός εκθέτει τις διαφορετικές προτάσεις των παιδιών, μαζί με εκείνη του εκδότη.   </a:t>
            </a:r>
          </a:p>
          <a:p>
            <a:endParaRPr lang="el-GR" dirty="0"/>
          </a:p>
        </p:txBody>
      </p:sp>
      <p:pic>
        <p:nvPicPr>
          <p:cNvPr id="5" name="Picture 5" descr="τα παιδιά ζωγραφίζου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844824"/>
            <a:ext cx="4038600" cy="3028129"/>
          </a:xfrm>
        </p:spPr>
      </p:pic>
    </p:spTree>
    <p:extLst>
      <p:ext uri="{BB962C8B-B14F-4D97-AF65-F5344CB8AC3E}">
        <p14:creationId xmlns:p14="http://schemas.microsoft.com/office/powerpoint/2010/main" val="1827890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«Οι ήρωες»</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n-US" dirty="0"/>
              <a:t>Πριν την ανάγνωση του βιβλίου τα παιδιά δημιουργούν τους ήρωες της ιστορίας ούτως ώστε να είναι … παρόντες στην ανάγνωσή της. Π.χ. τα προσωποποιημένα φρούτα στο γάμο του </a:t>
            </a:r>
            <a:r>
              <a:rPr lang="el-GR" altLang="en-US" dirty="0" err="1"/>
              <a:t>Λεμόνη</a:t>
            </a:r>
            <a:r>
              <a:rPr lang="el-GR" altLang="en-US" dirty="0"/>
              <a:t> και της </a:t>
            </a:r>
            <a:r>
              <a:rPr lang="el-GR" altLang="en-US" dirty="0" err="1"/>
              <a:t>Κρεμμύδως</a:t>
            </a:r>
            <a:r>
              <a:rPr lang="el-GR" altLang="en-US" dirty="0"/>
              <a:t>.   </a:t>
            </a:r>
          </a:p>
          <a:p>
            <a:endParaRPr lang="el-GR" dirty="0"/>
          </a:p>
        </p:txBody>
      </p:sp>
      <p:pic>
        <p:nvPicPr>
          <p:cNvPr id="13" name="Picture 6" descr="προσωποποιημένα φρούτα και λαχανικά"/>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816388" y="1700808"/>
            <a:ext cx="3715265"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097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«Μαζί στην ίδια ιστορία»</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Μια μέρα φτάνει στο Νηπιαγωγείο ένα κουτί που μέσα περιέχει ένα βιβλίο και τους ήρωες που πρωταγωνιστούν στην ιστορία που διηγείται. Η νηπιαγωγός τους διαβάζει τον τίτλο και τα παιδιά προτείνουν μια εκδοχή για την ιστορία του βιβλίου. </a:t>
            </a:r>
          </a:p>
          <a:p>
            <a:endParaRPr lang="el-GR" sz="2600" dirty="0"/>
          </a:p>
        </p:txBody>
      </p:sp>
      <p:pic>
        <p:nvPicPr>
          <p:cNvPr id="5" name="Picture 2" descr="κουτί που μέσα περιέχει ένα βιβλίο και τους ήρωες τ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00808"/>
            <a:ext cx="4038600" cy="3888432"/>
          </a:xfrm>
          <a:blipFill dpi="0" rotWithShape="0">
            <a:blip/>
            <a:srcRect/>
            <a:stretch>
              <a:fillRect/>
            </a:stretch>
          </a:blipFill>
        </p:spPr>
      </p:pic>
    </p:spTree>
    <p:extLst>
      <p:ext uri="{BB962C8B-B14F-4D97-AF65-F5344CB8AC3E}">
        <p14:creationId xmlns:p14="http://schemas.microsoft.com/office/powerpoint/2010/main" val="761981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«Στη σειρά»</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n-US" dirty="0"/>
              <a:t>Πριν αρχίσει η ανάγνωση ενός σύντομου βιβλίου η νηπιαγωγός φωτοτυπεί τις εικόνες και τις δίνει στα παιδιά. Εκείνα προσπαθούν να τις βάλουν στη σειρά και κάνουν τις πρώτες εικασίες για την ιστορία που διηγούνται.</a:t>
            </a:r>
          </a:p>
          <a:p>
            <a:endParaRPr lang="el-GR" dirty="0"/>
          </a:p>
        </p:txBody>
      </p:sp>
      <p:pic>
        <p:nvPicPr>
          <p:cNvPr id="9218" name="Picture 2" descr="Ανακατεμένες εικόν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56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«Ο κύκλος των ξαπλωμένων αναγνωστών»</a:t>
            </a:r>
            <a:endParaRPr lang="el-GR" dirty="0"/>
          </a:p>
        </p:txBody>
      </p:sp>
      <p:sp>
        <p:nvSpPr>
          <p:cNvPr id="4" name="Content Placeholder 3"/>
          <p:cNvSpPr>
            <a:spLocks noGrp="1"/>
          </p:cNvSpPr>
          <p:nvPr>
            <p:ph sz="half" idx="1"/>
          </p:nvPr>
        </p:nvSpPr>
        <p:spPr>
          <a:xfrm>
            <a:off x="457200" y="1600200"/>
            <a:ext cx="4546848" cy="4525963"/>
          </a:xfrm>
        </p:spPr>
        <p:txBody>
          <a:bodyPr>
            <a:noAutofit/>
          </a:bodyPr>
          <a:lstStyle/>
          <a:p>
            <a:pPr marL="0" indent="0">
              <a:buNone/>
            </a:pPr>
            <a:r>
              <a:rPr lang="el-GR" altLang="en-US" sz="2500" dirty="0"/>
              <a:t>Σε ένα κομμάτι μοκέτας στο πάτωμα της τάξης δίπλα στη βιβλιοθήκη οριοθετείται ένας χώρος που γεμίζει χρωματιστές μαξιλάρες. Εκεί συγκεντρώνεται η τάξη, ολόκληρη ή κάποιο μέρος της, κάθε φορά που θέλει να ακούσει μια ιστορία. </a:t>
            </a:r>
          </a:p>
          <a:p>
            <a:pPr marL="0" indent="0">
              <a:buNone/>
            </a:pPr>
            <a:r>
              <a:rPr lang="el-GR" altLang="en-US" sz="2500" b="1" dirty="0"/>
              <a:t>Σημείωση</a:t>
            </a:r>
            <a:r>
              <a:rPr lang="el-GR" altLang="en-US" sz="2500" dirty="0"/>
              <a:t>: Στη μοκέτα απαγορεύεται να πατάει κανείς με τα </a:t>
            </a:r>
            <a:r>
              <a:rPr lang="el-GR" altLang="en-US" sz="2500" dirty="0" smtClean="0"/>
              <a:t>παπούτσια.</a:t>
            </a:r>
            <a:endParaRPr lang="el-GR" sz="2500" dirty="0"/>
          </a:p>
        </p:txBody>
      </p:sp>
      <p:pic>
        <p:nvPicPr>
          <p:cNvPr id="6" name="Picture 9" descr="Ξαπλωμένοι αναγνώστε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148064" y="1775403"/>
            <a:ext cx="3413674" cy="37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786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«Σκόρπιες λέξεις»</a:t>
            </a:r>
            <a:endParaRPr lang="el-GR" dirty="0"/>
          </a:p>
        </p:txBody>
      </p:sp>
      <p:sp>
        <p:nvSpPr>
          <p:cNvPr id="3" name="Content Placeholder 2"/>
          <p:cNvSpPr>
            <a:spLocks noGrp="1"/>
          </p:cNvSpPr>
          <p:nvPr>
            <p:ph idx="1"/>
          </p:nvPr>
        </p:nvSpPr>
        <p:spPr/>
        <p:txBody>
          <a:bodyPr>
            <a:noAutofit/>
          </a:bodyPr>
          <a:lstStyle/>
          <a:p>
            <a:pPr marL="0" indent="0">
              <a:buNone/>
            </a:pPr>
            <a:r>
              <a:rPr lang="el-GR" altLang="en-US" sz="2800" dirty="0"/>
              <a:t>Η νηπιαγωγός παρουσιάζει το βιβλίο στα παιδιά και διαβάζει τον τίτλο του. Μετά σε κάθε σελίδα κάποιο παιδί δείχνει τυχαία με το δάχτυλό του μια λέξη. Η νηπιαγωγός τη διαβάζει και τη γράφει στον πίνακα κάτω από τον τίτλο. Όταν αυτό επαναληφθεί για όλες τις σελίδες και η διαδικασία ολοκληρωθεί, τα παιδιά με βάση </a:t>
            </a:r>
            <a:r>
              <a:rPr lang="el-GR" altLang="en-US" sz="2800" dirty="0" err="1"/>
              <a:t>ό,τι</a:t>
            </a:r>
            <a:r>
              <a:rPr lang="el-GR" altLang="en-US" sz="2800" dirty="0"/>
              <a:t> έχει γραφεί, προσπαθούν να φτιάξουν τη δική τους ιστορία. Μετά διαβάζουν και εκείνη που διηγείται το βιβλίο.</a:t>
            </a:r>
          </a:p>
          <a:p>
            <a:endParaRPr lang="el-GR" sz="2800" dirty="0"/>
          </a:p>
        </p:txBody>
      </p:sp>
    </p:spTree>
    <p:extLst>
      <p:ext uri="{BB962C8B-B14F-4D97-AF65-F5344CB8AC3E}">
        <p14:creationId xmlns:p14="http://schemas.microsoft.com/office/powerpoint/2010/main" val="2418783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 βιβλία πάνε παντού</a:t>
            </a:r>
          </a:p>
        </p:txBody>
      </p:sp>
      <p:sp>
        <p:nvSpPr>
          <p:cNvPr id="4" name="Content Placeholder 3"/>
          <p:cNvSpPr>
            <a:spLocks noGrp="1"/>
          </p:cNvSpPr>
          <p:nvPr>
            <p:ph sz="half" idx="1"/>
          </p:nvPr>
        </p:nvSpPr>
        <p:spPr/>
        <p:txBody>
          <a:bodyPr/>
          <a:lstStyle/>
          <a:p>
            <a:pPr marL="0" indent="0">
              <a:buNone/>
            </a:pPr>
            <a:r>
              <a:rPr lang="el-GR" altLang="en-US" dirty="0"/>
              <a:t>Δεν υπάρχει τόπος, χρόνος ή περίσταση στην οποία να μην ταιριάζει ένα καλό βιβλίο.</a:t>
            </a:r>
          </a:p>
          <a:p>
            <a:endParaRPr lang="el-GR" dirty="0"/>
          </a:p>
        </p:txBody>
      </p:sp>
      <p:pic>
        <p:nvPicPr>
          <p:cNvPr id="3075" name="Picture 3" descr="Βιβλί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843881"/>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995936" y="5337212"/>
            <a:ext cx="648072" cy="504056"/>
          </a:xfrm>
          <a:prstGeom prst="rect">
            <a:avLst/>
          </a:prstGeom>
        </p:spPr>
        <p:txBody>
          <a:bodyPr vert="horz" wrap="square" lIns="91440" tIns="45720" rIns="91440" bIns="45720" rtlCol="0" anchor="ctr">
            <a:noAutofit/>
          </a:bodyPr>
          <a:lstStyle/>
          <a:p>
            <a:pPr algn="r"/>
            <a:r>
              <a:rPr lang="el-GR" b="1" dirty="0" smtClean="0">
                <a:latin typeface="+mj-lt"/>
              </a:rPr>
              <a:t>[11]</a:t>
            </a:r>
          </a:p>
        </p:txBody>
      </p:sp>
    </p:spTree>
    <p:custDataLst>
      <p:tags r:id="rId1"/>
    </p:custDataLst>
    <p:extLst>
      <p:ext uri="{BB962C8B-B14F-4D97-AF65-F5344CB8AC3E}">
        <p14:creationId xmlns:p14="http://schemas.microsoft.com/office/powerpoint/2010/main" val="8019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«Ιστορίες στην κουζίνα»</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Νηπιαγωγός και παιδιά διαλέγουν κάποια βιβλία που αναφέρονται σε θέματα που σχετίζονται με την κουζίνα, τη μαγειρική και το φαΐ. Τα τοποθετούν σε ένα σχετικό μέρος (π.χ. στην πιατοθήκη ή σε μία κατσαρόλα) και τα διαβάζουν την ώρα του φαγητού.  </a:t>
            </a:r>
          </a:p>
          <a:p>
            <a:endParaRPr lang="el-GR" sz="2600" dirty="0"/>
          </a:p>
        </p:txBody>
      </p:sp>
      <p:pic>
        <p:nvPicPr>
          <p:cNvPr id="10242" name="Picture 2" descr="Εξώφυλλα βιβλίων"/>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820252" y="1878761"/>
            <a:ext cx="3694496" cy="396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96136" y="4725144"/>
            <a:ext cx="648072" cy="504056"/>
          </a:xfrm>
          <a:prstGeom prst="rect">
            <a:avLst/>
          </a:prstGeom>
        </p:spPr>
        <p:txBody>
          <a:bodyPr vert="horz" wrap="square" lIns="91440" tIns="45720" rIns="91440" bIns="45720" rtlCol="0" anchor="ctr">
            <a:noAutofit/>
          </a:bodyPr>
          <a:lstStyle/>
          <a:p>
            <a:r>
              <a:rPr lang="el-GR" b="1" dirty="0" smtClean="0">
                <a:latin typeface="+mj-lt"/>
              </a:rPr>
              <a:t>[12]</a:t>
            </a:r>
          </a:p>
        </p:txBody>
      </p:sp>
    </p:spTree>
    <p:custDataLst>
      <p:tags r:id="rId1"/>
    </p:custDataLst>
    <p:extLst>
      <p:ext uri="{BB962C8B-B14F-4D97-AF65-F5344CB8AC3E}">
        <p14:creationId xmlns:p14="http://schemas.microsoft.com/office/powerpoint/2010/main" val="3133999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«Τα ματάκια κλειστά»</a:t>
            </a:r>
            <a:endParaRPr lang="el-GR" dirty="0"/>
          </a:p>
        </p:txBody>
      </p:sp>
      <p:sp>
        <p:nvSpPr>
          <p:cNvPr id="3" name="Content Placeholder 2"/>
          <p:cNvSpPr>
            <a:spLocks noGrp="1"/>
          </p:cNvSpPr>
          <p:nvPr>
            <p:ph sz="half" idx="1"/>
          </p:nvPr>
        </p:nvSpPr>
        <p:spPr>
          <a:xfrm>
            <a:off x="457200" y="1600200"/>
            <a:ext cx="3898776" cy="4525963"/>
          </a:xfrm>
        </p:spPr>
        <p:txBody>
          <a:bodyPr/>
          <a:lstStyle/>
          <a:p>
            <a:pPr marL="0" indent="0">
              <a:buNone/>
            </a:pPr>
            <a:r>
              <a:rPr lang="el-GR" altLang="en-US" dirty="0"/>
              <a:t>Σε μια μαξιλαροθήκη στο χώρο ανάπαυσης των παιδιών κάθε μέρα εμφανίζεται και ένα διαφορετικό βιβλίο κατάλληλο για να διαβαστεί την ώρα που τα παιδιά ξεκουράζονται.  </a:t>
            </a:r>
          </a:p>
          <a:p>
            <a:endParaRPr lang="el-GR" dirty="0"/>
          </a:p>
        </p:txBody>
      </p:sp>
      <p:pic>
        <p:nvPicPr>
          <p:cNvPr id="11266" name="Picture 2" descr="Βιβλίο κρυμμένο σε μαξιλαροθήκη"/>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9549" y="1701962"/>
            <a:ext cx="4035902" cy="432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7538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smtClean="0"/>
              <a:t>«Το </a:t>
            </a:r>
            <a:r>
              <a:rPr lang="el-GR" altLang="en-US" dirty="0" err="1" smtClean="0"/>
              <a:t>Νυστολούλουδο</a:t>
            </a:r>
            <a:r>
              <a:rPr lang="el-GR" altLang="en-US" dirty="0" smtClean="0"/>
              <a:t>» </a:t>
            </a:r>
            <a:r>
              <a:rPr lang="el-GR" dirty="0"/>
              <a:t>(1/2)</a:t>
            </a:r>
          </a:p>
        </p:txBody>
      </p:sp>
      <p:sp>
        <p:nvSpPr>
          <p:cNvPr id="3" name="Content Placeholder 2"/>
          <p:cNvSpPr>
            <a:spLocks noGrp="1"/>
          </p:cNvSpPr>
          <p:nvPr>
            <p:ph sz="half" idx="1"/>
          </p:nvPr>
        </p:nvSpPr>
        <p:spPr>
          <a:xfrm>
            <a:off x="457200" y="1600200"/>
            <a:ext cx="4834880" cy="4525963"/>
          </a:xfrm>
        </p:spPr>
        <p:txBody>
          <a:bodyPr>
            <a:noAutofit/>
          </a:bodyPr>
          <a:lstStyle/>
          <a:p>
            <a:pPr marL="0" indent="0">
              <a:buNone/>
            </a:pPr>
            <a:r>
              <a:rPr lang="el-GR" altLang="en-US" sz="2600" dirty="0"/>
              <a:t>Άλλες φορές πάλι η μαξιλαροθήκη μπορεί να αντικατασταθεί από το Νυχτολούλουδο-</a:t>
            </a:r>
            <a:r>
              <a:rPr lang="el-GR" altLang="en-US" sz="2600" dirty="0" err="1"/>
              <a:t>Νυστολούλουδο</a:t>
            </a:r>
            <a:r>
              <a:rPr lang="el-GR" altLang="en-US" sz="2600" dirty="0"/>
              <a:t>. </a:t>
            </a:r>
            <a:endParaRPr lang="el-GR" sz="2600" dirty="0"/>
          </a:p>
        </p:txBody>
      </p:sp>
      <p:pic>
        <p:nvPicPr>
          <p:cNvPr id="7" name="Εικόνα 2" descr="Λουλουδάκ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580112" y="1628800"/>
            <a:ext cx="3101783" cy="413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041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«Το </a:t>
            </a:r>
            <a:r>
              <a:rPr lang="el-GR" altLang="en-US" dirty="0" err="1" smtClean="0"/>
              <a:t>Νυστολούλουδο</a:t>
            </a:r>
            <a:r>
              <a:rPr lang="el-GR" altLang="en-US" dirty="0" smtClean="0"/>
              <a:t>» </a:t>
            </a:r>
            <a:r>
              <a:rPr lang="el-GR" dirty="0" smtClean="0"/>
              <a:t>(2/2</a:t>
            </a:r>
            <a:r>
              <a:rPr lang="el-GR" dirty="0"/>
              <a:t>)</a:t>
            </a:r>
          </a:p>
        </p:txBody>
      </p:sp>
      <p:sp>
        <p:nvSpPr>
          <p:cNvPr id="3" name="Content Placeholder 2"/>
          <p:cNvSpPr>
            <a:spLocks noGrp="1"/>
          </p:cNvSpPr>
          <p:nvPr>
            <p:ph sz="half" idx="1"/>
          </p:nvPr>
        </p:nvSpPr>
        <p:spPr>
          <a:xfrm>
            <a:off x="457200" y="1600200"/>
            <a:ext cx="4258816" cy="4525963"/>
          </a:xfrm>
        </p:spPr>
        <p:txBody>
          <a:bodyPr>
            <a:noAutofit/>
          </a:bodyPr>
          <a:lstStyle/>
          <a:p>
            <a:pPr marL="0" indent="0">
              <a:buNone/>
            </a:pPr>
            <a:r>
              <a:rPr lang="el-GR" altLang="en-US" sz="2600" dirty="0"/>
              <a:t>Κάθε μέρα δίπλα στη γλάστρα υπάρχει το βιβλίο που η μαμά-λουλούδι διάβασε το πρωί πριν πέσουν για ύπνο στα παιδιά της. </a:t>
            </a:r>
            <a:r>
              <a:rPr lang="el-GR" altLang="en-US" sz="2600" dirty="0" smtClean="0"/>
              <a:t>Το </a:t>
            </a:r>
            <a:r>
              <a:rPr lang="el-GR" altLang="en-US" sz="2600" dirty="0"/>
              <a:t>ίδιο θα διαβάσει και η νηπιαγωγός στους μαθητές της, όταν ξαπλώσουν. Εκείνα κάνουν ησυχία για να μην ξυπνήσουν τα κοιμισμένα-κλειστά λουλούδια.    </a:t>
            </a:r>
          </a:p>
        </p:txBody>
      </p:sp>
      <p:pic>
        <p:nvPicPr>
          <p:cNvPr id="5" name="Εικόνα 3" descr="Λουλουδάκι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916693" y="1772816"/>
            <a:ext cx="3759763"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433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νυχτερίδα»</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Βέβαια τη θέση των λουλουδιών μπορούν να πάρουν και πολλά ζώα κατά προτίμηση νυχτόβια. Η νυχτερίδα της τάξης είναι μια καλή επιλογή έτσι όπως κοιμάται κρεμασμένη </a:t>
            </a:r>
            <a:r>
              <a:rPr lang="el-GR" altLang="en-US" sz="2600" dirty="0" smtClean="0"/>
              <a:t>ανάποδα από </a:t>
            </a:r>
            <a:r>
              <a:rPr lang="el-GR" altLang="en-US" sz="2600" dirty="0"/>
              <a:t>το ταβάνι. Όμως για να κοιμηθεί θέλει να ακούσει μια ιστορία.</a:t>
            </a:r>
          </a:p>
          <a:p>
            <a:endParaRPr lang="el-GR" sz="2600" dirty="0"/>
          </a:p>
        </p:txBody>
      </p:sp>
      <p:pic>
        <p:nvPicPr>
          <p:cNvPr id="7" name="Picture 7" descr="Νυχτερίδ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94182" y="1600200"/>
            <a:ext cx="334663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388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smtClean="0"/>
              <a:t>«</a:t>
            </a:r>
            <a:r>
              <a:rPr lang="el-GR" altLang="en-US" dirty="0" err="1" smtClean="0"/>
              <a:t>Νυσταλόσκονη</a:t>
            </a:r>
            <a:r>
              <a:rPr lang="el-GR" altLang="en-US" dirty="0" smtClean="0"/>
              <a:t>» </a:t>
            </a:r>
            <a:r>
              <a:rPr lang="el-GR" dirty="0"/>
              <a:t>(1/2)</a:t>
            </a:r>
          </a:p>
        </p:txBody>
      </p:sp>
      <p:sp>
        <p:nvSpPr>
          <p:cNvPr id="3" name="Content Placeholder 2" descr="Το Ξωτικό της Νύστας"/>
          <p:cNvSpPr>
            <a:spLocks noGrp="1"/>
          </p:cNvSpPr>
          <p:nvPr>
            <p:ph sz="half" idx="1"/>
          </p:nvPr>
        </p:nvSpPr>
        <p:spPr/>
        <p:txBody>
          <a:bodyPr>
            <a:noAutofit/>
          </a:bodyPr>
          <a:lstStyle/>
          <a:p>
            <a:pPr marL="0" indent="0">
              <a:buNone/>
            </a:pPr>
            <a:r>
              <a:rPr lang="el-GR" altLang="en-US" dirty="0"/>
              <a:t>Όταν η νηπιαγωγός διαβάσει </a:t>
            </a:r>
            <a:r>
              <a:rPr lang="el-GR" altLang="en-US" dirty="0" smtClean="0"/>
              <a:t>«Το </a:t>
            </a:r>
            <a:r>
              <a:rPr lang="el-GR" altLang="en-US" dirty="0"/>
              <a:t>Ξωτικό της </a:t>
            </a:r>
            <a:r>
              <a:rPr lang="el-GR" altLang="en-US" dirty="0" smtClean="0"/>
              <a:t>Νύστας» </a:t>
            </a:r>
            <a:r>
              <a:rPr lang="el-GR" altLang="en-US" dirty="0"/>
              <a:t>προστίθεται και ένα σακουλάκι γεμάτο πολύτιμη ‘</a:t>
            </a:r>
            <a:r>
              <a:rPr lang="el-GR" altLang="en-US" dirty="0" err="1"/>
              <a:t>νυσταλόσκονη</a:t>
            </a:r>
            <a:r>
              <a:rPr lang="el-GR" altLang="en-US" dirty="0"/>
              <a:t>’. </a:t>
            </a:r>
            <a:endParaRPr lang="el-GR" dirty="0"/>
          </a:p>
        </p:txBody>
      </p:sp>
      <p:pic>
        <p:nvPicPr>
          <p:cNvPr id="5" name="Content Placeholder 4" descr="νυσταλόσκονη1"/>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772816"/>
            <a:ext cx="4038600" cy="277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956376" y="4581128"/>
            <a:ext cx="648072" cy="504056"/>
          </a:xfrm>
          <a:prstGeom prst="rect">
            <a:avLst/>
          </a:prstGeom>
        </p:spPr>
        <p:txBody>
          <a:bodyPr vert="horz" wrap="square" lIns="91440" tIns="45720" rIns="91440" bIns="45720" rtlCol="0" anchor="ctr">
            <a:noAutofit/>
          </a:bodyPr>
          <a:lstStyle/>
          <a:p>
            <a:r>
              <a:rPr lang="el-GR" b="1" dirty="0" smtClean="0">
                <a:latin typeface="+mj-lt"/>
              </a:rPr>
              <a:t>[13]</a:t>
            </a:r>
          </a:p>
        </p:txBody>
      </p:sp>
    </p:spTree>
    <p:custDataLst>
      <p:tags r:id="rId1"/>
    </p:custDataLst>
    <p:extLst>
      <p:ext uri="{BB962C8B-B14F-4D97-AF65-F5344CB8AC3E}">
        <p14:creationId xmlns:p14="http://schemas.microsoft.com/office/powerpoint/2010/main" val="1884938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a:t>
            </a:r>
            <a:r>
              <a:rPr lang="el-GR" altLang="en-US" dirty="0" err="1"/>
              <a:t>Νυσταλόσκονη</a:t>
            </a:r>
            <a:r>
              <a:rPr lang="el-GR" altLang="en-US" dirty="0" smtClean="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dirty="0" smtClean="0"/>
              <a:t>Αν </a:t>
            </a:r>
            <a:r>
              <a:rPr lang="el-GR" altLang="en-US" dirty="0"/>
              <a:t>κάποιο παιδί δυσκολεύεται να χαλαρώσει, η ‘</a:t>
            </a:r>
            <a:r>
              <a:rPr lang="el-GR" altLang="en-US" dirty="0" err="1"/>
              <a:t>νυσταλόσκονη</a:t>
            </a:r>
            <a:r>
              <a:rPr lang="el-GR" altLang="en-US" dirty="0"/>
              <a:t>’ είναι πάντα εκεί για να κάνει το θαύμα της.  </a:t>
            </a:r>
          </a:p>
          <a:p>
            <a:endParaRPr lang="el-GR" dirty="0"/>
          </a:p>
        </p:txBody>
      </p:sp>
      <p:pic>
        <p:nvPicPr>
          <p:cNvPr id="6" name="Content Placeholder 5" descr="νυσταλόσκονη"/>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08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036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«Τα λευκά βιβλία»</a:t>
            </a:r>
            <a:endParaRPr lang="el-GR" dirty="0"/>
          </a:p>
        </p:txBody>
      </p:sp>
      <p:sp>
        <p:nvSpPr>
          <p:cNvPr id="3" name="Content Placeholder 2"/>
          <p:cNvSpPr>
            <a:spLocks noGrp="1"/>
          </p:cNvSpPr>
          <p:nvPr>
            <p:ph sz="half" idx="1"/>
          </p:nvPr>
        </p:nvSpPr>
        <p:spPr>
          <a:xfrm>
            <a:off x="457200" y="1600200"/>
            <a:ext cx="5194920" cy="4525963"/>
          </a:xfrm>
        </p:spPr>
        <p:txBody>
          <a:bodyPr>
            <a:noAutofit/>
          </a:bodyPr>
          <a:lstStyle/>
          <a:p>
            <a:pPr marL="0" indent="0">
              <a:buNone/>
            </a:pPr>
            <a:r>
              <a:rPr lang="el-GR" altLang="en-US" dirty="0"/>
              <a:t>Πριν ακόμη πιάσουν τα κρύα τα παιδιά καλούνται να βρουν από τη βιβλιοθήκη του σχολείου αλλά και από τα σπίτια τους βιβλία για το χιόνι. Τα συγκεντρώνουν και τα φυλάνε σε μια κατάλληλα διακοσμημένη τσαντούλα/ κουτί. Κανείς δεν θα τα πλησιάσει μέχρι οι καιρικές συνθήκες να είναι οι κατάλληλες.</a:t>
            </a:r>
          </a:p>
          <a:p>
            <a:endParaRPr lang="el-GR" dirty="0"/>
          </a:p>
        </p:txBody>
      </p:sp>
      <p:pic>
        <p:nvPicPr>
          <p:cNvPr id="5" name="Picture 7" descr="Χιονάνθρωπο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868144" y="1700808"/>
            <a:ext cx="2695951" cy="423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716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smtClean="0"/>
              <a:t>«Κράτα το στο χέρι» </a:t>
            </a:r>
            <a:r>
              <a:rPr lang="el-GR" dirty="0"/>
              <a:t>(1/2)</a:t>
            </a:r>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altLang="en-US" sz="2500" dirty="0"/>
              <a:t>Παρόλο που η εμπειρία βεβαιώνει ότι ακόμη κι αν παραμείνουμε ακίνητοι, το μυαλό συχνά ‘ταξιδεύει’, εντούτοις εξακολουθούμε να συνδέομε την ικανότητα παρακολούθησης με την έλλειψη κινητικής δραστηριότητας. Όμως τα νήπια πολλές φορές χρειάζονται κάτι για να απασχολήσουν τη χέρια τους. </a:t>
            </a:r>
          </a:p>
          <a:p>
            <a:endParaRPr lang="el-GR" sz="2500" dirty="0"/>
          </a:p>
        </p:txBody>
      </p:sp>
      <p:pic>
        <p:nvPicPr>
          <p:cNvPr id="9" name="Picture 10" descr="Παιδιά με κουκλάκι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220072" y="1700808"/>
            <a:ext cx="3338287" cy="3312368"/>
          </a:xfrm>
        </p:spPr>
      </p:pic>
    </p:spTree>
    <p:extLst>
      <p:ext uri="{BB962C8B-B14F-4D97-AF65-F5344CB8AC3E}">
        <p14:creationId xmlns:p14="http://schemas.microsoft.com/office/powerpoint/2010/main" val="1647847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smtClean="0"/>
              <a:t>«Ποια βιβλία θα ταίριαζαν εδώ» </a:t>
            </a:r>
            <a:r>
              <a:rPr lang="el-GR" dirty="0"/>
              <a:t>(</a:t>
            </a:r>
            <a:r>
              <a:rPr lang="el-GR" dirty="0" smtClean="0"/>
              <a:t>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Αφού δημιουργηθεί ένα ιδιαίτερο σκηνικό μέσα στην τάξη (π.χ. δάσος, εσωτερικό σπιτιού), τα παιδιά βρίσκουν βιβλία στη βιβλιοθήκη του σχολείου αλλά και στο σπίτι τους που διαδραματίζονται σε αυτό. Η τάξη αφού τα διαβάζει … αλλάζει σκηνικό.  </a:t>
            </a:r>
          </a:p>
          <a:p>
            <a:endParaRPr lang="el-GR" sz="2600" dirty="0"/>
          </a:p>
        </p:txBody>
      </p:sp>
      <p:pic>
        <p:nvPicPr>
          <p:cNvPr id="5" name="Picture 5" descr="σπιτάκι από καρέκλ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628800"/>
            <a:ext cx="4038600" cy="3816424"/>
          </a:xfrm>
        </p:spPr>
      </p:pic>
    </p:spTree>
    <p:extLst>
      <p:ext uri="{BB962C8B-B14F-4D97-AF65-F5344CB8AC3E}">
        <p14:creationId xmlns:p14="http://schemas.microsoft.com/office/powerpoint/2010/main" val="41135889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a:t>«Ποια βιβλία θα ταίριαζαν εδώ</a:t>
            </a:r>
            <a:r>
              <a:rPr lang="el-GR" altLang="en-US" dirty="0" smtClean="0"/>
              <a:t>» </a:t>
            </a:r>
            <a:r>
              <a:rPr lang="el-GR" dirty="0" smtClean="0"/>
              <a:t>(</a:t>
            </a:r>
            <a:r>
              <a:rPr lang="el-GR" dirty="0"/>
              <a:t>2</a:t>
            </a:r>
            <a:r>
              <a:rPr lang="el-GR" dirty="0" smtClean="0"/>
              <a:t>/3)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a:t>Το σκηνικό μπορεί να είναι αρκετά ευρύ, π.χ. θάλασσα, αλλά και ιδιαίτερα καθορισμένο, ώστε να αντιστοιχεί σε ένα μόνο βιβλίο της βιβλιοθήκης το οποίο και πρέπει τα παιδιά να ανακαλύψουν. </a:t>
            </a:r>
            <a:endParaRPr lang="el-GR" dirty="0"/>
          </a:p>
        </p:txBody>
      </p:sp>
      <p:pic>
        <p:nvPicPr>
          <p:cNvPr id="5" name="Content Placeholder 4" descr="Σκηνικό"/>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00808"/>
            <a:ext cx="4038600" cy="3089529"/>
          </a:xfrm>
        </p:spPr>
      </p:pic>
    </p:spTree>
    <p:extLst>
      <p:ext uri="{BB962C8B-B14F-4D97-AF65-F5344CB8AC3E}">
        <p14:creationId xmlns:p14="http://schemas.microsoft.com/office/powerpoint/2010/main" val="2394125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a:t>«Ποια βιβλία θα ταίριαζαν εδώ</a:t>
            </a:r>
            <a:r>
              <a:rPr lang="el-GR" altLang="en-US" dirty="0" smtClean="0"/>
              <a:t>» </a:t>
            </a:r>
            <a:r>
              <a:rPr lang="el-GR" dirty="0" smtClean="0"/>
              <a:t>(3/3)</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altLang="en-US" sz="2600" dirty="0" smtClean="0"/>
              <a:t>Σε </a:t>
            </a:r>
            <a:r>
              <a:rPr lang="el-GR" altLang="en-US" sz="2600" dirty="0"/>
              <a:t>αυτήν την περίπτωση το σκηνικό χρησιμεύει τόσο για την </a:t>
            </a:r>
            <a:r>
              <a:rPr lang="el-GR" altLang="en-US" sz="2600" dirty="0" err="1"/>
              <a:t>αναδιήγηση</a:t>
            </a:r>
            <a:r>
              <a:rPr lang="el-GR" altLang="en-US" sz="2600" dirty="0"/>
              <a:t> της ιστορίας από τα ίδια τα παιδιά, όσο και για ένα παιχνίδι δημιουργικής φαντασίας (π.χ. </a:t>
            </a:r>
            <a:r>
              <a:rPr lang="el-GR" altLang="en-US" sz="2600" dirty="0" err="1"/>
              <a:t>παραμυθοσαλάτα</a:t>
            </a:r>
            <a:r>
              <a:rPr lang="el-GR" altLang="en-US" sz="2600" dirty="0"/>
              <a:t>) με διαφόρους ήρωες, ακόμη και τους κλασικούς (π.χ. Κοκκινοσκουφίτσα), να συγκατοικούν σε αυτό σκηνικό.</a:t>
            </a:r>
          </a:p>
          <a:p>
            <a:endParaRPr lang="el-GR" sz="2600" dirty="0"/>
          </a:p>
        </p:txBody>
      </p:sp>
      <p:pic>
        <p:nvPicPr>
          <p:cNvPr id="6" name="Picture 3" descr="Σκηνικό"/>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152571" y="1628800"/>
            <a:ext cx="3539232" cy="3089529"/>
          </a:xfrm>
        </p:spPr>
      </p:pic>
    </p:spTree>
    <p:extLst>
      <p:ext uri="{BB962C8B-B14F-4D97-AF65-F5344CB8AC3E}">
        <p14:creationId xmlns:p14="http://schemas.microsoft.com/office/powerpoint/2010/main" val="424482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Γιαννικοπούου</a:t>
            </a:r>
            <a:r>
              <a:rPr lang="el-GR" sz="2000" dirty="0" smtClean="0"/>
              <a:t>, 2015. </a:t>
            </a:r>
            <a:r>
              <a:rPr lang="el-GR" sz="2000" dirty="0"/>
              <a:t>Αγγελική </a:t>
            </a:r>
            <a:r>
              <a:rPr lang="el-GR" sz="2000" dirty="0" err="1" smtClean="0"/>
              <a:t>Γιαννικοπούλου</a:t>
            </a:r>
            <a:r>
              <a:rPr lang="el-GR" sz="2000" dirty="0"/>
              <a:t>. «Διδακτική της Λογοτεχνίας στην Προσχολική Εκπαίδευση</a:t>
            </a:r>
            <a:r>
              <a:rPr lang="el-GR" sz="2000" dirty="0" smtClean="0"/>
              <a:t>. </a:t>
            </a:r>
            <a:r>
              <a:rPr lang="el-GR" sz="2000" dirty="0"/>
              <a:t>Εισαγωγή στην Ανάγνωση </a:t>
            </a:r>
            <a:r>
              <a:rPr lang="el-GR" sz="2000" dirty="0" smtClean="0"/>
              <a:t>Βιβλίου». </a:t>
            </a:r>
            <a:r>
              <a:rPr lang="el-GR" sz="2000" dirty="0"/>
              <a:t>Έκδοση: </a:t>
            </a:r>
            <a:r>
              <a:rPr lang="el-GR" sz="2000" dirty="0" smtClean="0"/>
              <a:t>1.0</a:t>
            </a:r>
            <a:r>
              <a:rPr lang="el-GR" sz="2000" dirty="0"/>
              <a:t>. Αθήνα </a:t>
            </a:r>
            <a:r>
              <a:rPr lang="el-GR" sz="2000" dirty="0" smtClean="0"/>
              <a:t>2015. </a:t>
            </a:r>
            <a:r>
              <a:rPr lang="el-GR" sz="2000" dirty="0"/>
              <a:t>Διαθέσιμο από τη δικτυακή </a:t>
            </a:r>
            <a:r>
              <a:rPr lang="el-GR" sz="2000" dirty="0" smtClean="0"/>
              <a:t>διεύθυνση: </a:t>
            </a:r>
            <a:r>
              <a:rPr lang="en-GB" sz="2000" dirty="0">
                <a:hlinkClick r:id="rId3" tooltip="Ανοιχτό Ακαδημαϊκό Μάθημα Διδακτική της Λογοτεχνίας στην Προσχολική Εκπαίδευση"/>
              </a:rPr>
              <a:t>http://opencourses.uoa.gr/courses/ECD100</a:t>
            </a:r>
            <a:r>
              <a:rPr lang="en-GB" sz="2000" dirty="0" smtClean="0">
                <a:hlinkClick r:id="rId3" tooltip="Ανοιχτό Ακαδημαϊκό Μάθημα Διδακτική της Λογοτεχνίας στην Προσχολική Εκπαίδευση"/>
              </a:rPr>
              <a:t>/</a:t>
            </a:r>
            <a:r>
              <a:rPr lang="el-GR" sz="2000" dirty="0" smtClean="0"/>
              <a:t> .</a:t>
            </a:r>
            <a:endParaRPr lang="el-GR" sz="2000" dirty="0"/>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(1/</a:t>
            </a:r>
            <a:r>
              <a:rPr lang="el-GR" dirty="0" smtClean="0"/>
              <a:t>6</a:t>
            </a:r>
            <a:r>
              <a:rPr lang="en-US" dirty="0" smtClean="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Εικόνα</a:t>
            </a:r>
            <a:r>
              <a:rPr lang="en-US" sz="2000" dirty="0"/>
              <a:t> 1: </a:t>
            </a:r>
            <a:r>
              <a:rPr lang="el-GR" sz="2000" u="sng" dirty="0">
                <a:hlinkClick r:id="rId3"/>
              </a:rPr>
              <a:t>Κόκκινη Κλωστή</a:t>
            </a:r>
            <a:r>
              <a:rPr lang="en-US" sz="2000" dirty="0"/>
              <a:t>, CC0 Public Domain, </a:t>
            </a:r>
            <a:r>
              <a:rPr lang="en-GB" sz="2000" dirty="0" err="1"/>
              <a:t>Pixabay</a:t>
            </a:r>
            <a:r>
              <a:rPr lang="en-GB" sz="2000" dirty="0"/>
              <a:t>.</a:t>
            </a:r>
            <a:endParaRPr lang="el-GR" sz="2000" dirty="0"/>
          </a:p>
          <a:p>
            <a:pPr marL="0" indent="0">
              <a:buNone/>
            </a:pPr>
            <a:r>
              <a:rPr lang="el-GR" sz="2000" dirty="0"/>
              <a:t>Εικόνα </a:t>
            </a:r>
            <a:r>
              <a:rPr lang="en-US" sz="2000" dirty="0"/>
              <a:t>2: </a:t>
            </a:r>
            <a:r>
              <a:rPr lang="el-GR" sz="2000" u="sng" dirty="0">
                <a:hlinkClick r:id="rId4"/>
              </a:rPr>
              <a:t>Ενδιαφέρον βιβλίο</a:t>
            </a:r>
            <a:r>
              <a:rPr lang="en-US" sz="2000" dirty="0"/>
              <a:t>, Designed by </a:t>
            </a:r>
            <a:r>
              <a:rPr lang="en-US" sz="2000" dirty="0" err="1"/>
              <a:t>Freepik</a:t>
            </a:r>
            <a:r>
              <a:rPr lang="en-US" sz="2000" dirty="0"/>
              <a:t>, Free for commercial use with attribution. </a:t>
            </a:r>
            <a:r>
              <a:rPr lang="en-US" sz="2000" dirty="0" err="1"/>
              <a:t>Freepik</a:t>
            </a:r>
            <a:r>
              <a:rPr lang="el-GR" sz="2000" dirty="0"/>
              <a:t>.</a:t>
            </a:r>
          </a:p>
          <a:p>
            <a:pPr marL="0" indent="0">
              <a:buNone/>
            </a:pPr>
            <a:r>
              <a:rPr lang="el-GR" sz="2000" dirty="0"/>
              <a:t>Εικόνα 3: Εξώφυλλο του βιβλίου «</a:t>
            </a:r>
            <a:r>
              <a:rPr lang="el-GR" sz="2000" u="sng" dirty="0">
                <a:hlinkClick r:id="rId5"/>
              </a:rPr>
              <a:t>Ο παπουτσής και τα ξωτικά</a:t>
            </a:r>
            <a:r>
              <a:rPr lang="el-GR" sz="2000" dirty="0"/>
              <a:t>» / Αδελφών Γκριμ, Αδελφών Γκριμ · μετάφραση Ερμιόνη </a:t>
            </a:r>
            <a:r>
              <a:rPr lang="el-GR" sz="2000" dirty="0" err="1"/>
              <a:t>Σακελλαροπούλου</a:t>
            </a:r>
            <a:r>
              <a:rPr lang="el-GR" sz="2000" dirty="0"/>
              <a:t> · εικονογράφηση Μάργκαρετ </a:t>
            </a:r>
            <a:r>
              <a:rPr lang="el-GR" sz="2000" dirty="0" err="1"/>
              <a:t>Γουόλτι</a:t>
            </a:r>
            <a:r>
              <a:rPr lang="el-GR" sz="2000" dirty="0"/>
              <a:t>. - Αθήνα : Εκδοτικός Οίκος Α. Α. Λιβάνη, 2003. </a:t>
            </a:r>
            <a:r>
              <a:rPr lang="en-US" sz="2000" dirty="0" err="1"/>
              <a:t>Biblionet</a:t>
            </a:r>
            <a:r>
              <a:rPr lang="el-GR" sz="2000" dirty="0"/>
              <a:t>.</a:t>
            </a:r>
          </a:p>
          <a:p>
            <a:pPr marL="0" indent="0">
              <a:buNone/>
            </a:pPr>
            <a:r>
              <a:rPr lang="el-GR" sz="2000" dirty="0"/>
              <a:t>Εικόνα </a:t>
            </a:r>
            <a:r>
              <a:rPr lang="el-GR" sz="2000" dirty="0" smtClean="0"/>
              <a:t>4:</a:t>
            </a:r>
            <a:endParaRPr lang="el-GR" sz="2000" dirty="0"/>
          </a:p>
          <a:p>
            <a:r>
              <a:rPr lang="el-GR" sz="2000" dirty="0" smtClean="0"/>
              <a:t>Εξώφυλλο του βιβλίου «</a:t>
            </a:r>
            <a:r>
              <a:rPr lang="el-GR" sz="2000" u="sng" dirty="0">
                <a:hlinkClick r:id="rId6"/>
              </a:rPr>
              <a:t>Η Δώρα και ο Οδυσσέας</a:t>
            </a:r>
            <a:r>
              <a:rPr lang="el-GR" sz="2000" dirty="0"/>
              <a:t>» / Μάκης Τσίτας · εικονογράφηση Ναταλία </a:t>
            </a:r>
            <a:r>
              <a:rPr lang="el-GR" sz="2000" dirty="0" err="1"/>
              <a:t>Καπατσούλια</a:t>
            </a:r>
            <a:r>
              <a:rPr lang="el-GR" sz="2000" dirty="0"/>
              <a:t>. - Αθήνα : Ελληνικά Γράμματα, 2004. </a:t>
            </a:r>
            <a:r>
              <a:rPr lang="en-US" sz="2000" dirty="0" err="1"/>
              <a:t>Biblionet</a:t>
            </a:r>
            <a:r>
              <a:rPr lang="el-GR" sz="2000" dirty="0" smtClean="0"/>
              <a:t>.</a:t>
            </a: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smtClean="0"/>
              <a:t>«Κράτα το στο χέρι» </a:t>
            </a:r>
            <a:r>
              <a:rPr lang="el-GR" dirty="0" smtClean="0"/>
              <a:t>(2/2</a:t>
            </a:r>
            <a:r>
              <a:rPr lang="el-GR" dirty="0"/>
              <a:t>)</a:t>
            </a:r>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altLang="en-US" sz="2600" dirty="0"/>
              <a:t>Γι’ αυτό δεν θα ήταν άσκημη ιδέα η ώρα της ανάγνωσης να σηματοδοτείται με το μοίρασμα συγκεκριμένων παιχνιδιών για να τα κρατούν τα παιδιά όσο διαρκεί η ανάγνωση.</a:t>
            </a:r>
            <a:endParaRPr lang="el-GR" sz="2600" dirty="0"/>
          </a:p>
          <a:p>
            <a:endParaRPr lang="el-GR" sz="2600" dirty="0"/>
          </a:p>
        </p:txBody>
      </p:sp>
      <p:pic>
        <p:nvPicPr>
          <p:cNvPr id="9" name="Picture 10" descr="Παιδιά με κουκλάκι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220072" y="1700808"/>
            <a:ext cx="3338287" cy="3312368"/>
          </a:xfrm>
        </p:spPr>
      </p:pic>
    </p:spTree>
    <p:extLst>
      <p:ext uri="{BB962C8B-B14F-4D97-AF65-F5344CB8AC3E}">
        <p14:creationId xmlns:p14="http://schemas.microsoft.com/office/powerpoint/2010/main" val="3656997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a:t>
            </a:r>
            <a:r>
              <a:rPr lang="el-GR" dirty="0" smtClean="0"/>
              <a:t>2</a:t>
            </a:r>
            <a:r>
              <a:rPr lang="en-US" dirty="0" smtClean="0"/>
              <a:t>/</a:t>
            </a:r>
            <a:r>
              <a:rPr lang="el-GR" dirty="0"/>
              <a:t>6</a:t>
            </a:r>
            <a:r>
              <a:rPr lang="en-US" dirty="0"/>
              <a:t>)</a:t>
            </a:r>
            <a:endParaRPr lang="el-GR" dirty="0"/>
          </a:p>
        </p:txBody>
      </p:sp>
      <p:sp>
        <p:nvSpPr>
          <p:cNvPr id="3" name="Content Placeholder 2"/>
          <p:cNvSpPr>
            <a:spLocks noGrp="1"/>
          </p:cNvSpPr>
          <p:nvPr>
            <p:ph idx="1"/>
          </p:nvPr>
        </p:nvSpPr>
        <p:spPr/>
        <p:txBody>
          <a:bodyPr>
            <a:normAutofit/>
          </a:bodyPr>
          <a:lstStyle/>
          <a:p>
            <a:r>
              <a:rPr lang="el-GR" sz="2000" dirty="0"/>
              <a:t>Εξώφυλλο του βιβλίου «</a:t>
            </a:r>
            <a:r>
              <a:rPr lang="el-GR" sz="2000" u="sng" dirty="0">
                <a:hlinkClick r:id="rId3"/>
              </a:rPr>
              <a:t>Αχιλλέας και Έκτορας</a:t>
            </a:r>
            <a:r>
              <a:rPr lang="el-GR" sz="2000" dirty="0"/>
              <a:t> </a:t>
            </a:r>
            <a:r>
              <a:rPr lang="el-GR" sz="2000" u="sng" dirty="0">
                <a:hlinkClick r:id="rId3"/>
              </a:rPr>
              <a:t>: Τρωικός Πόλεμος: Μέρος γ</a:t>
            </a:r>
            <a:r>
              <a:rPr lang="el-GR" sz="2000" dirty="0"/>
              <a:t>» / Φίλιππος </a:t>
            </a:r>
            <a:r>
              <a:rPr lang="el-GR" sz="2000" dirty="0" err="1"/>
              <a:t>Μανδηλαράς</a:t>
            </a:r>
            <a:r>
              <a:rPr lang="el-GR" sz="2000" dirty="0"/>
              <a:t> · εικονογράφηση Ναταλία </a:t>
            </a:r>
            <a:r>
              <a:rPr lang="el-GR" sz="2000" dirty="0" err="1"/>
              <a:t>Καπατσούλια</a:t>
            </a:r>
            <a:r>
              <a:rPr lang="el-GR" sz="2000" dirty="0"/>
              <a:t>. - 1η </a:t>
            </a:r>
            <a:r>
              <a:rPr lang="el-GR" sz="2000" dirty="0" err="1"/>
              <a:t>έκδ</a:t>
            </a:r>
            <a:r>
              <a:rPr lang="el-GR" sz="2000" dirty="0"/>
              <a:t>. - Αθήνα : Εκδόσεις Παπαδόπουλος, 2009. </a:t>
            </a:r>
            <a:r>
              <a:rPr lang="en-US" sz="2000" dirty="0" err="1"/>
              <a:t>Biblionet</a:t>
            </a:r>
            <a:r>
              <a:rPr lang="el-GR" sz="2000" dirty="0"/>
              <a:t>.</a:t>
            </a:r>
          </a:p>
          <a:p>
            <a:r>
              <a:rPr lang="el-GR" sz="2000" dirty="0"/>
              <a:t>Εξώφυλλο του βιβλίου «</a:t>
            </a:r>
            <a:r>
              <a:rPr lang="el-GR" sz="2000" u="sng" dirty="0">
                <a:hlinkClick r:id="rId4"/>
              </a:rPr>
              <a:t>Δημήτρης</a:t>
            </a:r>
            <a:r>
              <a:rPr lang="el-GR" sz="2000" dirty="0"/>
              <a:t>» / Παυλίνα </a:t>
            </a:r>
            <a:r>
              <a:rPr lang="el-GR" sz="2000" dirty="0" err="1"/>
              <a:t>Παμπούδη</a:t>
            </a:r>
            <a:r>
              <a:rPr lang="el-GR" sz="2000" dirty="0"/>
              <a:t> · εικονογράφηση Στάθης Σταυρόπουλος. - 1η </a:t>
            </a:r>
            <a:r>
              <a:rPr lang="el-GR" sz="2000" dirty="0" err="1"/>
              <a:t>έκδ</a:t>
            </a:r>
            <a:r>
              <a:rPr lang="el-GR" sz="2000" dirty="0"/>
              <a:t>. - Αθήνα : Εκδόσεις Πατάκη, 2002. (Ένα Όνομα μια Ιστορία) </a:t>
            </a:r>
            <a:r>
              <a:rPr lang="en-US" sz="2000" dirty="0" err="1"/>
              <a:t>Biblionet</a:t>
            </a:r>
            <a:r>
              <a:rPr lang="el-GR" sz="2000" dirty="0"/>
              <a:t>.</a:t>
            </a:r>
          </a:p>
          <a:p>
            <a:r>
              <a:rPr lang="el-GR" sz="2000" dirty="0"/>
              <a:t>Εξώφυλλο του βιβλίου  «</a:t>
            </a:r>
            <a:r>
              <a:rPr lang="el-GR" sz="2000" u="sng" dirty="0">
                <a:hlinkClick r:id="rId5"/>
              </a:rPr>
              <a:t>Ελένη</a:t>
            </a:r>
            <a:r>
              <a:rPr lang="el-GR" sz="2000" dirty="0"/>
              <a:t>» / Παυλίνα </a:t>
            </a:r>
            <a:r>
              <a:rPr lang="el-GR" sz="2000" dirty="0" err="1"/>
              <a:t>Παμπούδη</a:t>
            </a:r>
            <a:r>
              <a:rPr lang="el-GR" sz="2000" dirty="0"/>
              <a:t> · εικονογράφηση Στάθης Σταυρόπουλος. - 1η </a:t>
            </a:r>
            <a:r>
              <a:rPr lang="el-GR" sz="2000" dirty="0" err="1"/>
              <a:t>έκδ</a:t>
            </a:r>
            <a:r>
              <a:rPr lang="el-GR" sz="2000" dirty="0"/>
              <a:t>. - Αθήνα : Εκδόσεις Πατάκη, 2002.  (Ένα Όνομα μια Ιστορία) </a:t>
            </a:r>
            <a:r>
              <a:rPr lang="en-US" sz="2000" dirty="0" err="1"/>
              <a:t>Biblionet</a:t>
            </a:r>
            <a:r>
              <a:rPr lang="el-GR" sz="2000" dirty="0" smtClean="0"/>
              <a:t>.</a:t>
            </a:r>
          </a:p>
          <a:p>
            <a:pPr marL="0" indent="0">
              <a:buNone/>
            </a:pPr>
            <a:r>
              <a:rPr lang="el-GR" sz="2000" dirty="0" smtClean="0"/>
              <a:t>Εικόνα </a:t>
            </a:r>
            <a:r>
              <a:rPr lang="el-GR" sz="2000" dirty="0"/>
              <a:t>5: Εξώφυλλο του βιβλίου «</a:t>
            </a:r>
            <a:r>
              <a:rPr lang="el-GR" sz="2000" u="sng" dirty="0">
                <a:hlinkClick r:id="rId6"/>
              </a:rPr>
              <a:t>Ο μικρός κάστορας και η ηχώ</a:t>
            </a:r>
            <a:r>
              <a:rPr lang="el-GR" sz="2000" dirty="0"/>
              <a:t>» / </a:t>
            </a:r>
            <a:r>
              <a:rPr lang="el-GR" sz="2000" dirty="0" err="1"/>
              <a:t>Amy</a:t>
            </a:r>
            <a:r>
              <a:rPr lang="el-GR" sz="2000" dirty="0"/>
              <a:t> </a:t>
            </a:r>
            <a:r>
              <a:rPr lang="el-GR" sz="2000" dirty="0" err="1"/>
              <a:t>MacDonald</a:t>
            </a:r>
            <a:r>
              <a:rPr lang="el-GR" sz="2000" dirty="0"/>
              <a:t> · μετάφραση Ρένα </a:t>
            </a:r>
            <a:r>
              <a:rPr lang="el-GR" sz="2000" dirty="0" err="1"/>
              <a:t>Ρώσση</a:t>
            </a:r>
            <a:r>
              <a:rPr lang="el-GR" sz="2000" dirty="0"/>
              <a:t> - </a:t>
            </a:r>
            <a:r>
              <a:rPr lang="el-GR" sz="2000" dirty="0" err="1"/>
              <a:t>Ζαΐρη</a:t>
            </a:r>
            <a:r>
              <a:rPr lang="el-GR" sz="2000" dirty="0"/>
              <a:t> · εικονογράφηση </a:t>
            </a:r>
            <a:r>
              <a:rPr lang="el-GR" sz="2000" dirty="0" err="1"/>
              <a:t>Sarah</a:t>
            </a:r>
            <a:r>
              <a:rPr lang="el-GR" sz="2000" dirty="0"/>
              <a:t> </a:t>
            </a:r>
            <a:r>
              <a:rPr lang="el-GR" sz="2000" dirty="0" err="1"/>
              <a:t>Fox</a:t>
            </a:r>
            <a:r>
              <a:rPr lang="el-GR" sz="2000" dirty="0"/>
              <a:t> - </a:t>
            </a:r>
            <a:r>
              <a:rPr lang="el-GR" sz="2000" dirty="0" err="1"/>
              <a:t>Davies</a:t>
            </a:r>
            <a:r>
              <a:rPr lang="el-GR" sz="2000" dirty="0"/>
              <a:t>. - Αθήνα : </a:t>
            </a:r>
            <a:r>
              <a:rPr lang="el-GR" sz="2000" dirty="0" err="1"/>
              <a:t>Ρώσση</a:t>
            </a:r>
            <a:r>
              <a:rPr lang="el-GR" sz="2000" dirty="0"/>
              <a:t> Ε., 1990. </a:t>
            </a:r>
            <a:r>
              <a:rPr lang="en-US" sz="2000" dirty="0" err="1"/>
              <a:t>Biblionet</a:t>
            </a:r>
            <a:r>
              <a:rPr lang="el-GR" sz="2000" dirty="0"/>
              <a:t>.</a:t>
            </a:r>
          </a:p>
          <a:p>
            <a:endParaRPr lang="el-GR" sz="2000" dirty="0"/>
          </a:p>
        </p:txBody>
      </p:sp>
    </p:spTree>
    <p:extLst>
      <p:ext uri="{BB962C8B-B14F-4D97-AF65-F5344CB8AC3E}">
        <p14:creationId xmlns:p14="http://schemas.microsoft.com/office/powerpoint/2010/main" val="36811373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a:t>
            </a:r>
            <a:r>
              <a:rPr lang="el-GR" dirty="0" smtClean="0"/>
              <a:t>3</a:t>
            </a:r>
            <a:r>
              <a:rPr lang="en-US" dirty="0" smtClean="0"/>
              <a:t>/</a:t>
            </a:r>
            <a:r>
              <a:rPr lang="el-GR" dirty="0"/>
              <a:t>6</a:t>
            </a:r>
            <a:r>
              <a:rPr lang="en-US" dirty="0"/>
              <a:t>)</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a:t>Εικόνα 6:</a:t>
            </a:r>
          </a:p>
          <a:p>
            <a:r>
              <a:rPr lang="el-GR" sz="2000" dirty="0"/>
              <a:t>Εξώφυλλο του βιβλίου «</a:t>
            </a:r>
            <a:r>
              <a:rPr lang="el-GR" sz="2000" u="sng" dirty="0">
                <a:hlinkClick r:id="rId3"/>
              </a:rPr>
              <a:t>Η Δευτέρα με το Γίγαντα</a:t>
            </a:r>
            <a:r>
              <a:rPr lang="el-GR" sz="2000" dirty="0"/>
              <a:t>» / </a:t>
            </a:r>
            <a:r>
              <a:rPr lang="el-GR" sz="2000" dirty="0" err="1"/>
              <a:t>Μάικλ</a:t>
            </a:r>
            <a:r>
              <a:rPr lang="el-GR" sz="2000" dirty="0"/>
              <a:t> </a:t>
            </a:r>
            <a:r>
              <a:rPr lang="el-GR" sz="2000" dirty="0" err="1"/>
              <a:t>Γκρέιτερ</a:t>
            </a:r>
            <a:r>
              <a:rPr lang="el-GR" sz="2000" dirty="0"/>
              <a:t> · μετάφραση </a:t>
            </a:r>
            <a:r>
              <a:rPr lang="el-GR" sz="2000" dirty="0" err="1"/>
              <a:t>Λίλη</a:t>
            </a:r>
            <a:r>
              <a:rPr lang="el-GR" sz="2000" dirty="0"/>
              <a:t> Δρεπανιά · εικονογράφηση </a:t>
            </a:r>
            <a:r>
              <a:rPr lang="el-GR" sz="2000" dirty="0" err="1"/>
              <a:t>Μάικλ</a:t>
            </a:r>
            <a:r>
              <a:rPr lang="el-GR" sz="2000" dirty="0"/>
              <a:t> </a:t>
            </a:r>
            <a:r>
              <a:rPr lang="el-GR" sz="2000" dirty="0" err="1"/>
              <a:t>Γκρέιτερ</a:t>
            </a:r>
            <a:r>
              <a:rPr lang="el-GR" sz="2000" dirty="0"/>
              <a:t> · επιμέλεια σειράς Αθηνά </a:t>
            </a:r>
            <a:r>
              <a:rPr lang="el-GR" sz="2000" dirty="0" err="1"/>
              <a:t>Ρικάκη</a:t>
            </a:r>
            <a:r>
              <a:rPr lang="el-GR" sz="2000" dirty="0"/>
              <a:t>. - Αθήνα : Εκδόσεις Καστανιώτη, 1989. </a:t>
            </a:r>
            <a:r>
              <a:rPr lang="en-US" sz="2000" dirty="0" err="1"/>
              <a:t>Biblionet</a:t>
            </a:r>
            <a:r>
              <a:rPr lang="el-GR" sz="2000" dirty="0"/>
              <a:t>.</a:t>
            </a:r>
          </a:p>
          <a:p>
            <a:r>
              <a:rPr lang="el-GR" sz="2000" dirty="0"/>
              <a:t>Εξώφυλλο του βιβλίου «</a:t>
            </a:r>
            <a:r>
              <a:rPr lang="el-GR" sz="2000" u="sng" dirty="0">
                <a:hlinkClick r:id="rId4"/>
              </a:rPr>
              <a:t>Η Τρίτη με το Γίγαντα</a:t>
            </a:r>
            <a:r>
              <a:rPr lang="el-GR" sz="2000" dirty="0"/>
              <a:t>» / </a:t>
            </a:r>
            <a:r>
              <a:rPr lang="el-GR" sz="2000" dirty="0" err="1"/>
              <a:t>Μάικλ</a:t>
            </a:r>
            <a:r>
              <a:rPr lang="el-GR" sz="2000" dirty="0"/>
              <a:t> </a:t>
            </a:r>
            <a:r>
              <a:rPr lang="el-GR" sz="2000" dirty="0" err="1"/>
              <a:t>Γκρέιτερ</a:t>
            </a:r>
            <a:r>
              <a:rPr lang="el-GR" sz="2000" dirty="0"/>
              <a:t> · μετάφραση </a:t>
            </a:r>
            <a:r>
              <a:rPr lang="el-GR" sz="2000" dirty="0" err="1"/>
              <a:t>Λίλη</a:t>
            </a:r>
            <a:r>
              <a:rPr lang="el-GR" sz="2000" dirty="0"/>
              <a:t> Δρεπανιά · εικονογράφηση </a:t>
            </a:r>
            <a:r>
              <a:rPr lang="el-GR" sz="2000" dirty="0" err="1"/>
              <a:t>Μάικλ</a:t>
            </a:r>
            <a:r>
              <a:rPr lang="el-GR" sz="2000" dirty="0"/>
              <a:t> </a:t>
            </a:r>
            <a:r>
              <a:rPr lang="el-GR" sz="2000" dirty="0" err="1"/>
              <a:t>Γκρέιτερ</a:t>
            </a:r>
            <a:r>
              <a:rPr lang="el-GR" sz="2000" dirty="0"/>
              <a:t> · επιμέλεια σειράς Αθηνά </a:t>
            </a:r>
            <a:r>
              <a:rPr lang="el-GR" sz="2000" dirty="0" err="1"/>
              <a:t>Ρικάκη</a:t>
            </a:r>
            <a:r>
              <a:rPr lang="el-GR" sz="2000" dirty="0"/>
              <a:t>. - Αθήνα : Εκδόσεις Καστανιώτη, 1989. </a:t>
            </a:r>
            <a:r>
              <a:rPr lang="en-US" sz="2000" dirty="0" err="1"/>
              <a:t>Biblionet</a:t>
            </a:r>
            <a:r>
              <a:rPr lang="el-GR" sz="2000" dirty="0"/>
              <a:t>.</a:t>
            </a:r>
          </a:p>
          <a:p>
            <a:r>
              <a:rPr lang="el-GR" sz="2000" dirty="0"/>
              <a:t>Εξώφυλλο του βιβλίου «</a:t>
            </a:r>
            <a:r>
              <a:rPr lang="el-GR" sz="2000" u="sng" dirty="0">
                <a:hlinkClick r:id="rId5"/>
              </a:rPr>
              <a:t>Η Πέμπτη με το Γίγαντα</a:t>
            </a:r>
            <a:r>
              <a:rPr lang="el-GR" sz="2000" dirty="0"/>
              <a:t>» / </a:t>
            </a:r>
            <a:r>
              <a:rPr lang="el-GR" sz="2000" dirty="0" err="1"/>
              <a:t>Μάικλ</a:t>
            </a:r>
            <a:r>
              <a:rPr lang="el-GR" sz="2000" dirty="0"/>
              <a:t> </a:t>
            </a:r>
            <a:r>
              <a:rPr lang="el-GR" sz="2000" dirty="0" err="1"/>
              <a:t>Γκρέιτερ</a:t>
            </a:r>
            <a:r>
              <a:rPr lang="el-GR" sz="2000" dirty="0"/>
              <a:t> · μετάφραση </a:t>
            </a:r>
            <a:r>
              <a:rPr lang="el-GR" sz="2000" dirty="0" err="1"/>
              <a:t>Λίλη</a:t>
            </a:r>
            <a:r>
              <a:rPr lang="el-GR" sz="2000" dirty="0"/>
              <a:t> Δρεπανιά · εικονογράφηση </a:t>
            </a:r>
            <a:r>
              <a:rPr lang="el-GR" sz="2000" dirty="0" err="1"/>
              <a:t>Μάικλ</a:t>
            </a:r>
            <a:r>
              <a:rPr lang="el-GR" sz="2000" dirty="0"/>
              <a:t> </a:t>
            </a:r>
            <a:r>
              <a:rPr lang="el-GR" sz="2000" dirty="0" err="1"/>
              <a:t>Γκρέιτερ</a:t>
            </a:r>
            <a:r>
              <a:rPr lang="el-GR" sz="2000" dirty="0"/>
              <a:t> · επιμέλεια σειράς Αθηνά </a:t>
            </a:r>
            <a:r>
              <a:rPr lang="el-GR" sz="2000" dirty="0" err="1"/>
              <a:t>Ρικάκη</a:t>
            </a:r>
            <a:r>
              <a:rPr lang="el-GR" sz="2000" dirty="0"/>
              <a:t>. - Αθήνα : Εκδόσεις Καστανιώτη, 1989. </a:t>
            </a:r>
            <a:r>
              <a:rPr lang="en-US" sz="2000" dirty="0" err="1"/>
              <a:t>Biblionet</a:t>
            </a:r>
            <a:r>
              <a:rPr lang="el-GR" sz="2000" dirty="0" smtClean="0"/>
              <a:t>.</a:t>
            </a:r>
          </a:p>
          <a:p>
            <a:pPr marL="0" indent="0">
              <a:buNone/>
            </a:pPr>
            <a:r>
              <a:rPr lang="el-GR" sz="2000" dirty="0"/>
              <a:t>Εικόνα</a:t>
            </a:r>
            <a:r>
              <a:rPr lang="en-US" sz="2000" dirty="0"/>
              <a:t> 7:  </a:t>
            </a:r>
            <a:r>
              <a:rPr lang="el-GR" sz="2000" u="sng" dirty="0">
                <a:hlinkClick r:id="rId6"/>
              </a:rPr>
              <a:t>Έπαθλα</a:t>
            </a:r>
            <a:r>
              <a:rPr lang="en-US" sz="2000" dirty="0"/>
              <a:t>, Designed by </a:t>
            </a:r>
            <a:r>
              <a:rPr lang="en-US" sz="2000" dirty="0" err="1"/>
              <a:t>Freepik</a:t>
            </a:r>
            <a:r>
              <a:rPr lang="en-US" sz="2000" dirty="0"/>
              <a:t>, Free for commercial use with attribution. </a:t>
            </a:r>
            <a:r>
              <a:rPr lang="en-US" sz="2000" dirty="0" err="1"/>
              <a:t>Freepik</a:t>
            </a:r>
            <a:r>
              <a:rPr lang="en-US" sz="2000" dirty="0"/>
              <a:t>.</a:t>
            </a:r>
            <a:endParaRPr lang="el-GR" sz="2000" dirty="0"/>
          </a:p>
          <a:p>
            <a:endParaRPr lang="el-GR" sz="2000" dirty="0"/>
          </a:p>
          <a:p>
            <a:endParaRPr lang="el-GR" sz="2000" dirty="0"/>
          </a:p>
        </p:txBody>
      </p:sp>
    </p:spTree>
    <p:extLst>
      <p:ext uri="{BB962C8B-B14F-4D97-AF65-F5344CB8AC3E}">
        <p14:creationId xmlns:p14="http://schemas.microsoft.com/office/powerpoint/2010/main" val="28318615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a:t>
            </a:r>
            <a:r>
              <a:rPr lang="el-GR" dirty="0" smtClean="0"/>
              <a:t>4</a:t>
            </a:r>
            <a:r>
              <a:rPr lang="en-US" dirty="0" smtClean="0"/>
              <a:t>/</a:t>
            </a:r>
            <a:r>
              <a:rPr lang="el-GR" dirty="0"/>
              <a:t>6</a:t>
            </a:r>
            <a:r>
              <a:rPr lang="en-US" dirty="0"/>
              <a:t>)</a:t>
            </a:r>
            <a:endParaRPr lang="el-GR" dirty="0"/>
          </a:p>
        </p:txBody>
      </p:sp>
      <p:sp>
        <p:nvSpPr>
          <p:cNvPr id="3" name="Content Placeholder 2"/>
          <p:cNvSpPr>
            <a:spLocks noGrp="1"/>
          </p:cNvSpPr>
          <p:nvPr>
            <p:ph idx="1"/>
          </p:nvPr>
        </p:nvSpPr>
        <p:spPr/>
        <p:txBody>
          <a:bodyPr>
            <a:normAutofit lnSpcReduction="10000"/>
          </a:bodyPr>
          <a:lstStyle/>
          <a:p>
            <a:pPr marL="0" indent="0">
              <a:buNone/>
            </a:pPr>
            <a:r>
              <a:rPr lang="el-GR" sz="2000" dirty="0"/>
              <a:t>Εικόνα 8:</a:t>
            </a:r>
          </a:p>
          <a:p>
            <a:r>
              <a:rPr lang="el-GR" sz="2000" dirty="0"/>
              <a:t>Εξώφυλλο του βιβλίου</a:t>
            </a:r>
            <a:r>
              <a:rPr lang="en-US" sz="2000" dirty="0"/>
              <a:t> </a:t>
            </a:r>
            <a:r>
              <a:rPr lang="el-GR" sz="2000" dirty="0"/>
              <a:t>«</a:t>
            </a:r>
            <a:r>
              <a:rPr lang="el-GR" sz="2000" u="sng" dirty="0">
                <a:hlinkClick r:id="rId3"/>
              </a:rPr>
              <a:t>Το γεύμα των λύκων</a:t>
            </a:r>
            <a:r>
              <a:rPr lang="el-GR" sz="2000" dirty="0"/>
              <a:t>» / </a:t>
            </a:r>
            <a:r>
              <a:rPr lang="el-GR" sz="2000" dirty="0" err="1"/>
              <a:t>Geoffroy</a:t>
            </a:r>
            <a:r>
              <a:rPr lang="el-GR" sz="2000" dirty="0"/>
              <a:t> </a:t>
            </a:r>
            <a:r>
              <a:rPr lang="el-GR" sz="2000" dirty="0" err="1"/>
              <a:t>de</a:t>
            </a:r>
            <a:r>
              <a:rPr lang="el-GR" sz="2000" dirty="0"/>
              <a:t> </a:t>
            </a:r>
            <a:r>
              <a:rPr lang="el-GR" sz="2000" dirty="0" err="1"/>
              <a:t>Pennart</a:t>
            </a:r>
            <a:r>
              <a:rPr lang="el-GR" sz="2000" dirty="0"/>
              <a:t> · μετάφραση Γιάννης Παπαδόπουλος. - Αθήνα : Εκδόσεις Παπαδόπουλος, 1999. </a:t>
            </a:r>
            <a:r>
              <a:rPr lang="en-US" sz="2000" dirty="0" err="1"/>
              <a:t>Biblionet</a:t>
            </a:r>
            <a:r>
              <a:rPr lang="el-GR" sz="2000" dirty="0"/>
              <a:t>.</a:t>
            </a:r>
          </a:p>
          <a:p>
            <a:r>
              <a:rPr lang="el-GR" sz="2000" dirty="0"/>
              <a:t>Εξώφυλλο του βιβλίου «</a:t>
            </a:r>
            <a:r>
              <a:rPr lang="el-GR" sz="2000" u="sng" dirty="0">
                <a:hlinkClick r:id="rId4"/>
              </a:rPr>
              <a:t>Ο καλόκαρδος λύκος</a:t>
            </a:r>
            <a:r>
              <a:rPr lang="el-GR" sz="2000" u="sng" dirty="0"/>
              <a:t>»</a:t>
            </a:r>
            <a:r>
              <a:rPr lang="el-GR" sz="2000" dirty="0"/>
              <a:t> / </a:t>
            </a:r>
            <a:r>
              <a:rPr lang="el-GR" sz="2000" dirty="0" err="1"/>
              <a:t>Geoffroy</a:t>
            </a:r>
            <a:r>
              <a:rPr lang="el-GR" sz="2000" dirty="0"/>
              <a:t> </a:t>
            </a:r>
            <a:r>
              <a:rPr lang="el-GR" sz="2000" dirty="0" err="1"/>
              <a:t>de</a:t>
            </a:r>
            <a:r>
              <a:rPr lang="el-GR" sz="2000" dirty="0"/>
              <a:t> </a:t>
            </a:r>
            <a:r>
              <a:rPr lang="el-GR" sz="2000" dirty="0" err="1"/>
              <a:t>Pennart</a:t>
            </a:r>
            <a:r>
              <a:rPr lang="el-GR" sz="2000" dirty="0"/>
              <a:t> · μετάφραση Γιάννη Παπαδόπουλου. - Αθήνα : Εκδόσεις Παπαδόπουλος, 1998.  </a:t>
            </a:r>
            <a:r>
              <a:rPr lang="en-US" sz="2000" dirty="0" err="1"/>
              <a:t>Biblionet</a:t>
            </a:r>
            <a:r>
              <a:rPr lang="el-GR" sz="2000" dirty="0"/>
              <a:t>.</a:t>
            </a:r>
          </a:p>
          <a:p>
            <a:r>
              <a:rPr lang="el-GR" sz="2000" dirty="0"/>
              <a:t>Εξώφυλλο του βιβλίου «</a:t>
            </a:r>
            <a:r>
              <a:rPr lang="el-GR" sz="2000" u="sng" dirty="0">
                <a:hlinkClick r:id="rId5"/>
              </a:rPr>
              <a:t>Ένας καλλιεργημένος λύκος</a:t>
            </a:r>
            <a:r>
              <a:rPr lang="el-GR" sz="2000" dirty="0"/>
              <a:t>» / </a:t>
            </a:r>
            <a:r>
              <a:rPr lang="el-GR" sz="2000" dirty="0" err="1"/>
              <a:t>Μπέκη</a:t>
            </a:r>
            <a:r>
              <a:rPr lang="el-GR" sz="2000" dirty="0"/>
              <a:t> </a:t>
            </a:r>
            <a:r>
              <a:rPr lang="el-GR" sz="2000" dirty="0" err="1"/>
              <a:t>Μπλούμ</a:t>
            </a:r>
            <a:r>
              <a:rPr lang="el-GR" sz="2000" dirty="0"/>
              <a:t> · μετάφραση </a:t>
            </a:r>
            <a:r>
              <a:rPr lang="el-GR" sz="2000" dirty="0" err="1"/>
              <a:t>Μπέκη</a:t>
            </a:r>
            <a:r>
              <a:rPr lang="el-GR" sz="2000" dirty="0"/>
              <a:t> </a:t>
            </a:r>
            <a:r>
              <a:rPr lang="el-GR" sz="2000" dirty="0" err="1"/>
              <a:t>Μπλούμ</a:t>
            </a:r>
            <a:r>
              <a:rPr lang="el-GR" sz="2000" dirty="0"/>
              <a:t> · εικονογράφηση Πασκάλ </a:t>
            </a:r>
            <a:r>
              <a:rPr lang="el-GR" sz="2000" dirty="0" err="1"/>
              <a:t>Μπιε</a:t>
            </a:r>
            <a:r>
              <a:rPr lang="el-GR" sz="2000" dirty="0"/>
              <a:t>. - Αθήνα : </a:t>
            </a:r>
            <a:r>
              <a:rPr lang="el-GR" sz="2000" dirty="0" err="1"/>
              <a:t>Ζεβρόδειλος</a:t>
            </a:r>
            <a:r>
              <a:rPr lang="el-GR" sz="2000" dirty="0"/>
              <a:t>, 1998. </a:t>
            </a:r>
            <a:r>
              <a:rPr lang="en-US" sz="2000" dirty="0" err="1"/>
              <a:t>Biblionet</a:t>
            </a:r>
            <a:r>
              <a:rPr lang="el-GR" sz="2000" dirty="0"/>
              <a:t>.</a:t>
            </a:r>
          </a:p>
          <a:p>
            <a:r>
              <a:rPr lang="el-GR" sz="2000" dirty="0"/>
              <a:t>Εξώφυλλο του βιβλίου «</a:t>
            </a:r>
            <a:r>
              <a:rPr lang="el-GR" sz="2000" u="sng" dirty="0">
                <a:hlinkClick r:id="rId6"/>
              </a:rPr>
              <a:t>Ο μικρός Λυκούργος </a:t>
            </a:r>
            <a:r>
              <a:rPr lang="el-GR" sz="2000" u="sng" dirty="0" err="1">
                <a:hlinkClick r:id="rId6"/>
              </a:rPr>
              <a:t>Γουνίδης</a:t>
            </a:r>
            <a:r>
              <a:rPr lang="el-GR" sz="2000" dirty="0"/>
              <a:t>» / Μαρί - </a:t>
            </a:r>
            <a:r>
              <a:rPr lang="el-GR" sz="2000" dirty="0" err="1"/>
              <a:t>Οντίλ</a:t>
            </a:r>
            <a:r>
              <a:rPr lang="el-GR" sz="2000" dirty="0"/>
              <a:t> </a:t>
            </a:r>
            <a:r>
              <a:rPr lang="el-GR" sz="2000" dirty="0" err="1"/>
              <a:t>Ζυντ</a:t>
            </a:r>
            <a:r>
              <a:rPr lang="el-GR" sz="2000" dirty="0"/>
              <a:t> · μετάφραση Μαίρη </a:t>
            </a:r>
            <a:r>
              <a:rPr lang="el-GR" sz="2000" dirty="0" err="1"/>
              <a:t>Κιτροέφ</a:t>
            </a:r>
            <a:r>
              <a:rPr lang="el-GR" sz="2000" dirty="0"/>
              <a:t> · εικονογράφηση Μαρτίν </a:t>
            </a:r>
            <a:r>
              <a:rPr lang="el-GR" sz="2000" dirty="0" err="1"/>
              <a:t>Μπουρ</a:t>
            </a:r>
            <a:r>
              <a:rPr lang="el-GR" sz="2000" dirty="0"/>
              <a:t>. - 1η </a:t>
            </a:r>
            <a:r>
              <a:rPr lang="el-GR" sz="2000" dirty="0" err="1"/>
              <a:t>έκδ</a:t>
            </a:r>
            <a:r>
              <a:rPr lang="el-GR" sz="2000" dirty="0"/>
              <a:t>. - Αθήνα : Ποταμός, 2000. </a:t>
            </a:r>
            <a:r>
              <a:rPr lang="en-US" sz="2000" dirty="0" err="1"/>
              <a:t>Biblionet</a:t>
            </a:r>
            <a:r>
              <a:rPr lang="el-GR" sz="2000" dirty="0"/>
              <a:t>.</a:t>
            </a:r>
          </a:p>
          <a:p>
            <a:endParaRPr lang="el-GR" sz="2000" dirty="0"/>
          </a:p>
          <a:p>
            <a:endParaRPr lang="el-GR" sz="2000" dirty="0"/>
          </a:p>
        </p:txBody>
      </p:sp>
    </p:spTree>
    <p:extLst>
      <p:ext uri="{BB962C8B-B14F-4D97-AF65-F5344CB8AC3E}">
        <p14:creationId xmlns:p14="http://schemas.microsoft.com/office/powerpoint/2010/main" val="10669218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a:t>
            </a:r>
            <a:r>
              <a:rPr lang="el-GR" dirty="0"/>
              <a:t>5</a:t>
            </a:r>
            <a:r>
              <a:rPr lang="en-US" dirty="0" smtClean="0"/>
              <a:t>/</a:t>
            </a:r>
            <a:r>
              <a:rPr lang="el-GR" dirty="0"/>
              <a:t>6</a:t>
            </a:r>
            <a:r>
              <a:rPr lang="en-US" dirty="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a:t>Εικόνα 9: Εξώφυλλο του βιβλίου «</a:t>
            </a:r>
            <a:r>
              <a:rPr lang="el-GR" sz="2000" u="sng" dirty="0">
                <a:hlinkClick r:id="rId3"/>
              </a:rPr>
              <a:t>Η Οδοντογλυφίδα που έγινε </a:t>
            </a:r>
            <a:r>
              <a:rPr lang="el-GR" sz="2000" u="sng" dirty="0" err="1">
                <a:hlinkClick r:id="rId3"/>
              </a:rPr>
              <a:t>Ογδοντογλυφίδα</a:t>
            </a:r>
            <a:r>
              <a:rPr lang="el-GR" sz="2000" dirty="0"/>
              <a:t>» / Σοφία </a:t>
            </a:r>
            <a:r>
              <a:rPr lang="el-GR" sz="2000" dirty="0" err="1"/>
              <a:t>Μαντουβάλου</a:t>
            </a:r>
            <a:r>
              <a:rPr lang="el-GR" sz="2000" dirty="0"/>
              <a:t> · εικονογράφηση Β. Ελευθερίου. - 1η </a:t>
            </a:r>
            <a:r>
              <a:rPr lang="el-GR" sz="2000" dirty="0" err="1"/>
              <a:t>έκδ</a:t>
            </a:r>
            <a:r>
              <a:rPr lang="el-GR" sz="2000" dirty="0"/>
              <a:t>. - Αθήνα : Εκδόσεις Πατάκη, 2004. </a:t>
            </a:r>
            <a:r>
              <a:rPr lang="en-US" sz="2000" dirty="0" err="1"/>
              <a:t>Biblionet</a:t>
            </a:r>
            <a:r>
              <a:rPr lang="el-GR" sz="2000" dirty="0"/>
              <a:t>.</a:t>
            </a:r>
          </a:p>
          <a:p>
            <a:pPr marL="0" indent="0">
              <a:buNone/>
            </a:pPr>
            <a:r>
              <a:rPr lang="el-GR" sz="2000" dirty="0"/>
              <a:t>Εικόνα </a:t>
            </a:r>
            <a:r>
              <a:rPr lang="en-US" sz="2000" dirty="0"/>
              <a:t>10: </a:t>
            </a:r>
            <a:r>
              <a:rPr lang="el-GR" sz="2000" u="sng" dirty="0">
                <a:hlinkClick r:id="rId4"/>
              </a:rPr>
              <a:t>Δημιουργικότητα</a:t>
            </a:r>
            <a:r>
              <a:rPr lang="en-US" sz="2000" dirty="0"/>
              <a:t>, Designed by </a:t>
            </a:r>
            <a:r>
              <a:rPr lang="en-US" sz="2000" dirty="0" err="1"/>
              <a:t>Freepik</a:t>
            </a:r>
            <a:r>
              <a:rPr lang="en-US" sz="2000" dirty="0"/>
              <a:t>, Free for commercial use with attribution. </a:t>
            </a:r>
            <a:r>
              <a:rPr lang="en-US" sz="2000" dirty="0" err="1"/>
              <a:t>Freepik</a:t>
            </a:r>
            <a:r>
              <a:rPr lang="en-US" sz="2000" dirty="0"/>
              <a:t>.</a:t>
            </a:r>
            <a:endParaRPr lang="el-GR" sz="2000" dirty="0"/>
          </a:p>
          <a:p>
            <a:pPr marL="0" indent="0">
              <a:buNone/>
            </a:pPr>
            <a:r>
              <a:rPr lang="el-GR" sz="2000" dirty="0"/>
              <a:t>Εικόνα </a:t>
            </a:r>
            <a:r>
              <a:rPr lang="en-US" sz="2000" dirty="0"/>
              <a:t>11: </a:t>
            </a:r>
            <a:r>
              <a:rPr lang="el-GR" sz="2000" u="sng" dirty="0">
                <a:hlinkClick r:id="rId5"/>
              </a:rPr>
              <a:t>Ώρα για διάβασμα</a:t>
            </a:r>
            <a:r>
              <a:rPr lang="en-US" sz="2000" dirty="0"/>
              <a:t>, Designed by </a:t>
            </a:r>
            <a:r>
              <a:rPr lang="en-US" sz="2000" dirty="0" err="1"/>
              <a:t>Freepik</a:t>
            </a:r>
            <a:r>
              <a:rPr lang="en-US" sz="2000" dirty="0"/>
              <a:t>, Free for commercial use with attribution. </a:t>
            </a:r>
            <a:r>
              <a:rPr lang="en-US" sz="2000" dirty="0" err="1"/>
              <a:t>Freepik</a:t>
            </a:r>
            <a:r>
              <a:rPr lang="en-US" sz="2000" dirty="0"/>
              <a:t>.</a:t>
            </a:r>
            <a:endParaRPr lang="el-GR" sz="2000" dirty="0"/>
          </a:p>
          <a:p>
            <a:pPr marL="0" indent="0">
              <a:buNone/>
            </a:pPr>
            <a:r>
              <a:rPr lang="el-GR" sz="2000" dirty="0"/>
              <a:t>Εικόνα 12: </a:t>
            </a:r>
            <a:r>
              <a:rPr lang="el-GR" sz="2000" dirty="0" smtClean="0"/>
              <a:t> Εξώφυλλο </a:t>
            </a:r>
            <a:r>
              <a:rPr lang="el-GR" sz="2000" dirty="0"/>
              <a:t>του βιβλίου</a:t>
            </a:r>
            <a:r>
              <a:rPr lang="en-US" sz="2000" dirty="0"/>
              <a:t> </a:t>
            </a:r>
            <a:r>
              <a:rPr lang="el-GR" sz="2000" dirty="0"/>
              <a:t>«</a:t>
            </a:r>
            <a:r>
              <a:rPr lang="el-GR" sz="2000" u="sng" dirty="0">
                <a:hlinkClick r:id="rId6"/>
              </a:rPr>
              <a:t>Το γεύμα των λύκων</a:t>
            </a:r>
            <a:r>
              <a:rPr lang="el-GR" sz="2000" dirty="0"/>
              <a:t>» / </a:t>
            </a:r>
            <a:r>
              <a:rPr lang="el-GR" sz="2000" dirty="0" err="1"/>
              <a:t>Geoffroy</a:t>
            </a:r>
            <a:r>
              <a:rPr lang="el-GR" sz="2000" dirty="0"/>
              <a:t> </a:t>
            </a:r>
            <a:r>
              <a:rPr lang="el-GR" sz="2000" dirty="0" err="1"/>
              <a:t>de</a:t>
            </a:r>
            <a:r>
              <a:rPr lang="el-GR" sz="2000" dirty="0"/>
              <a:t> </a:t>
            </a:r>
            <a:r>
              <a:rPr lang="el-GR" sz="2000" dirty="0" err="1"/>
              <a:t>Pennart</a:t>
            </a:r>
            <a:r>
              <a:rPr lang="el-GR" sz="2000" dirty="0"/>
              <a:t> · μετάφραση Γιάννης Παπαδόπουλος. - Αθήνα : Εκδόσεις Παπαδόπουλος, 1999. </a:t>
            </a:r>
            <a:r>
              <a:rPr lang="en-US" sz="2000" dirty="0" err="1"/>
              <a:t>Biblionet</a:t>
            </a:r>
            <a:r>
              <a:rPr lang="el-GR" sz="2000" dirty="0" smtClean="0"/>
              <a:t>. και  Εξώφυλλο </a:t>
            </a:r>
            <a:r>
              <a:rPr lang="el-GR" sz="2000" dirty="0"/>
              <a:t>του βιβλίου «</a:t>
            </a:r>
            <a:r>
              <a:rPr lang="el-GR" sz="2000" u="sng" dirty="0">
                <a:hlinkClick r:id="rId3"/>
              </a:rPr>
              <a:t>Η Οδοντογλυφίδα που έγινε </a:t>
            </a:r>
            <a:r>
              <a:rPr lang="el-GR" sz="2000" u="sng" dirty="0" err="1">
                <a:hlinkClick r:id="rId3"/>
              </a:rPr>
              <a:t>Ογδοντογλυφίδα</a:t>
            </a:r>
            <a:r>
              <a:rPr lang="el-GR" sz="2000" dirty="0"/>
              <a:t>» / Σοφία </a:t>
            </a:r>
            <a:r>
              <a:rPr lang="el-GR" sz="2000" dirty="0" err="1"/>
              <a:t>Μαντουβάλου</a:t>
            </a:r>
            <a:r>
              <a:rPr lang="el-GR" sz="2000" dirty="0"/>
              <a:t> · εικονογράφηση Β. Ελευθερίου. - 1η </a:t>
            </a:r>
            <a:r>
              <a:rPr lang="el-GR" sz="2000" dirty="0" err="1"/>
              <a:t>έκδ</a:t>
            </a:r>
            <a:r>
              <a:rPr lang="el-GR" sz="2000" dirty="0"/>
              <a:t>. - Αθήνα : Εκδόσεις Πατάκη, 2004. </a:t>
            </a:r>
            <a:r>
              <a:rPr lang="en-US" sz="2000" dirty="0" err="1"/>
              <a:t>Biblionet</a:t>
            </a:r>
            <a:r>
              <a:rPr lang="el-GR" sz="2000" dirty="0" smtClean="0"/>
              <a:t>.</a:t>
            </a:r>
            <a:endParaRPr lang="el-GR" sz="2000" dirty="0"/>
          </a:p>
          <a:p>
            <a:endParaRPr lang="el-GR" sz="2000" dirty="0"/>
          </a:p>
        </p:txBody>
      </p:sp>
    </p:spTree>
    <p:extLst>
      <p:ext uri="{BB962C8B-B14F-4D97-AF65-F5344CB8AC3E}">
        <p14:creationId xmlns:p14="http://schemas.microsoft.com/office/powerpoint/2010/main" val="21339053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a:t>
            </a:r>
            <a:r>
              <a:rPr lang="el-GR" dirty="0"/>
              <a:t>6</a:t>
            </a:r>
            <a:r>
              <a:rPr lang="en-US" dirty="0" smtClean="0"/>
              <a:t>/</a:t>
            </a:r>
            <a:r>
              <a:rPr lang="el-GR" dirty="0"/>
              <a:t>6</a:t>
            </a:r>
            <a:r>
              <a:rPr lang="en-US" dirty="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 </a:t>
            </a:r>
            <a:r>
              <a:rPr lang="el-GR" sz="2000" dirty="0"/>
              <a:t>13: Εξώφυλλο του βιβλίου  «</a:t>
            </a:r>
            <a:r>
              <a:rPr lang="el-GR" sz="2000" u="sng" dirty="0">
                <a:hlinkClick r:id="rId3"/>
              </a:rPr>
              <a:t>Το ξωτικό της νύστας</a:t>
            </a:r>
            <a:r>
              <a:rPr lang="el-GR" sz="2000" dirty="0"/>
              <a:t>» / </a:t>
            </a:r>
            <a:r>
              <a:rPr lang="el-GR" sz="2000" dirty="0" err="1"/>
              <a:t>Udo</a:t>
            </a:r>
            <a:r>
              <a:rPr lang="el-GR" sz="2000" dirty="0"/>
              <a:t> </a:t>
            </a:r>
            <a:r>
              <a:rPr lang="el-GR" sz="2000" dirty="0" err="1"/>
              <a:t>Weigelt</a:t>
            </a:r>
            <a:r>
              <a:rPr lang="el-GR" sz="2000" dirty="0"/>
              <a:t> · μετάφραση Μαρία </a:t>
            </a:r>
            <a:r>
              <a:rPr lang="el-GR" sz="2000" dirty="0" err="1"/>
              <a:t>Αγγελίδου</a:t>
            </a:r>
            <a:r>
              <a:rPr lang="el-GR" sz="2000" dirty="0"/>
              <a:t> · εικονογράφηση </a:t>
            </a:r>
            <a:r>
              <a:rPr lang="el-GR" sz="2000" dirty="0" err="1"/>
              <a:t>Sibylle</a:t>
            </a:r>
            <a:r>
              <a:rPr lang="el-GR" sz="2000" dirty="0"/>
              <a:t> </a:t>
            </a:r>
            <a:r>
              <a:rPr lang="el-GR" sz="2000" dirty="0" err="1"/>
              <a:t>Heusser</a:t>
            </a:r>
            <a:r>
              <a:rPr lang="el-GR" sz="2000" dirty="0"/>
              <a:t>. - Αθήνα : Εκδόσεις Παπαδόπουλος, 2003. </a:t>
            </a:r>
            <a:r>
              <a:rPr lang="en-US" sz="2000" dirty="0" err="1"/>
              <a:t>Biblionet</a:t>
            </a:r>
            <a:r>
              <a:rPr lang="en-US" sz="2000" dirty="0"/>
              <a:t>.</a:t>
            </a:r>
            <a:endParaRPr lang="el-GR" sz="2000" dirty="0"/>
          </a:p>
          <a:p>
            <a:endParaRPr lang="el-GR" sz="2000" dirty="0"/>
          </a:p>
          <a:p>
            <a:endParaRPr lang="el-GR" sz="2000" dirty="0"/>
          </a:p>
        </p:txBody>
      </p:sp>
    </p:spTree>
    <p:extLst>
      <p:ext uri="{BB962C8B-B14F-4D97-AF65-F5344CB8AC3E}">
        <p14:creationId xmlns:p14="http://schemas.microsoft.com/office/powerpoint/2010/main" val="3603657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«Κόκκινη κλωστή δεμένη»</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400" dirty="0"/>
              <a:t>Εκτός από το γνωστό τετράστιχο «Κόκκινη κλωστή δεμένη», κάθε φορά που η νηπιαγωγός θέλει να αφηγηθεί μια ιστορία ξετυλίγει μαζί με τα παιδιά ένα κόκκινο κουβάρι. Κρατούν την κλωστή μέχρι να τελειώσει η ιστορία. Μετά ξαναμαζεύουν το κουβάρι και το φυλάνε μέχρι την επόμενη φορά.</a:t>
            </a:r>
          </a:p>
          <a:p>
            <a:endParaRPr lang="el-GR" sz="2400" dirty="0"/>
          </a:p>
        </p:txBody>
      </p:sp>
      <p:pic>
        <p:nvPicPr>
          <p:cNvPr id="7" name="Picture 3" descr="Παιδιά παίζου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4038600" cy="3816424"/>
          </a:xfrm>
        </p:spPr>
      </p:pic>
    </p:spTree>
    <p:extLst>
      <p:ext uri="{BB962C8B-B14F-4D97-AF65-F5344CB8AC3E}">
        <p14:creationId xmlns:p14="http://schemas.microsoft.com/office/powerpoint/2010/main" val="18194943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29/2/2016 11:27:13 πμ"/>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2,4,5123,5,"/>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2,4,6,5,"/>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2,3,7,8,"/>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2,4,3075,7,"/>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2,3,10242,5,"/>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17.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2,3,4100,6,"/>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7,8,"/>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5122,8,"/>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1027,5,"/>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3,2050,5,"/>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2,4,17,5,"/>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2,3,2050,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68EC3310-7640-4304-A1A5-440120F3305D}">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3683</TotalTime>
  <Words>3904</Words>
  <Application>Microsoft Office PowerPoint</Application>
  <PresentationFormat>On-screen Show (4:3)</PresentationFormat>
  <Paragraphs>239</Paragraphs>
  <Slides>84</Slides>
  <Notes>13</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Θέμα του Office</vt:lpstr>
      <vt:lpstr>Διδακτική της Λογοτεχνίας στην Προσχολική Εκπαίδευση</vt:lpstr>
      <vt:lpstr>Καθίστε αναπαυτικά, η ανάγνωση ξεκινά</vt:lpstr>
      <vt:lpstr>Έναρξη ανάγνωσης</vt:lpstr>
      <vt:lpstr>Καλλιέργεια κλίματος προσδοκίας</vt:lpstr>
      <vt:lpstr>Τήρηση ενός συγκεκριμένου τυπικού</vt:lpstr>
      <vt:lpstr>«Ο κύκλος των ξαπλωμένων αναγνωστών»</vt:lpstr>
      <vt:lpstr>«Κράτα το στο χέρι» (1/2)</vt:lpstr>
      <vt:lpstr>«Κράτα το στο χέρι» (2/2)</vt:lpstr>
      <vt:lpstr>«Κόκκινη κλωστή δεμένη»</vt:lpstr>
      <vt:lpstr>«Η παραμυθογιαγιά» (1/2)</vt:lpstr>
      <vt:lpstr>«Η παραμυθογιαγιά» (2/2)</vt:lpstr>
      <vt:lpstr>«Ένα καπέλο γεμάτο ιστορίες» (1/2)</vt:lpstr>
      <vt:lpstr>«Ένα καπέλο γεμάτο ιστορίες» (2/2)</vt:lpstr>
      <vt:lpstr>«Ησυχόσκονη»</vt:lpstr>
      <vt:lpstr>«Το πουλί με τα βιβλία» (1/2)</vt:lpstr>
      <vt:lpstr>«Το πουλί με τα βιβλία» (2/2)</vt:lpstr>
      <vt:lpstr>«Οι γλυκο-κλήροι» (1/2)</vt:lpstr>
      <vt:lpstr>«Οι γλυκο-κλήροι» (2/2)</vt:lpstr>
      <vt:lpstr>«Κάτι φέρνει η Παρασκευούλα» (1/2)</vt:lpstr>
      <vt:lpstr>«Κάτι φέρνει η Παρασκευούλα» (2/2)</vt:lpstr>
      <vt:lpstr>Καλλιεργείται το στοιχείο της έκπληξης</vt:lpstr>
      <vt:lpstr>«Το δώρο» (1/2)</vt:lpstr>
      <vt:lpstr>«Το δώρο» (2/2)</vt:lpstr>
      <vt:lpstr>«Παράξενοι επισκέπτες»</vt:lpstr>
      <vt:lpstr>«Ένα πρόσωπο ζητά ιστορία» (1/2)</vt:lpstr>
      <vt:lpstr>«Ένα πρόσωπο ζητά ιστορία» (2/2)</vt:lpstr>
      <vt:lpstr>«Βιβλιοτυφλόμυγα»</vt:lpstr>
      <vt:lpstr>«Ένα βιβλίο για μένα»</vt:lpstr>
      <vt:lpstr>«Τα βιβλία της θάλασσας» (1/3)</vt:lpstr>
      <vt:lpstr>«Τα βιβλία της θάλασσας» (2/3)</vt:lpstr>
      <vt:lpstr>«Τα βιβλία της θάλασσας» (3/3)</vt:lpstr>
      <vt:lpstr>«Κάτι τρέχει με την κυρία μας» (1/3)</vt:lpstr>
      <vt:lpstr>«Κάτι τρέχει με την κυρία μας» (2/3)</vt:lpstr>
      <vt:lpstr>«Κάτι τρέχει με την κυρία μας» (3/3)</vt:lpstr>
      <vt:lpstr>«Ο μυστηριώδης αναγνώστης»</vt:lpstr>
      <vt:lpstr>«Το μυστηριώδες βιβλίο»</vt:lpstr>
      <vt:lpstr>«Βιβλία με το ταχυδρομείο»</vt:lpstr>
      <vt:lpstr>Το βιβλίο αποτελεί το έπαθλο</vt:lpstr>
      <vt:lpstr>«Ποιος τιμάται σήμερα»</vt:lpstr>
      <vt:lpstr>«Όποιος κερδίσει»</vt:lpstr>
      <vt:lpstr>«Ο λαβύρινθος»</vt:lpstr>
      <vt:lpstr>«Τα παζλ των τίτλων» (1/2)</vt:lpstr>
      <vt:lpstr>«Τα παζλ των τίτλων» (2/2)</vt:lpstr>
      <vt:lpstr>«Οι δέκα ερωτήσεις»</vt:lpstr>
      <vt:lpstr>«Πες το χωρίς να βγάλεις άχνα»</vt:lpstr>
      <vt:lpstr>«Ένας τίτλος για το βιβλίο»</vt:lpstr>
      <vt:lpstr>«Το καλάθι με τα παραμύθια»</vt:lpstr>
      <vt:lpstr>«Ντετέκτιβ βιβλίων»</vt:lpstr>
      <vt:lpstr>«Ποιο είναι το βιβλίο;» (1/2)</vt:lpstr>
      <vt:lpstr>«Ποιο είναι το βιβλίο;» (2/2)</vt:lpstr>
      <vt:lpstr>«Ανακαλύψτε και επιλέξτε»</vt:lpstr>
      <vt:lpstr>«Μαζέψτε τα ίχνη» (1/2)</vt:lpstr>
      <vt:lpstr>«Μαζέψτε τα ίχνη» (2/2)</vt:lpstr>
      <vt:lpstr>«Βιβλιοκυνηγοί»</vt:lpstr>
      <vt:lpstr>Η ιστορία ως κίνητρο για  δημιουργική έκφραση</vt:lpstr>
      <vt:lpstr>«Το εξώφυλλο»</vt:lpstr>
      <vt:lpstr>«Οι ήρωες»</vt:lpstr>
      <vt:lpstr>«Μαζί στην ίδια ιστορία»</vt:lpstr>
      <vt:lpstr>«Στη σειρά»</vt:lpstr>
      <vt:lpstr>«Σκόρπιες λέξεις»</vt:lpstr>
      <vt:lpstr>Τα βιβλία πάνε παντού</vt:lpstr>
      <vt:lpstr>«Ιστορίες στην κουζίνα»</vt:lpstr>
      <vt:lpstr>«Τα ματάκια κλειστά»</vt:lpstr>
      <vt:lpstr>«Το Νυστολούλουδο» (1/2)</vt:lpstr>
      <vt:lpstr>«Το Νυστολούλουδο» (2/2)</vt:lpstr>
      <vt:lpstr>«Η νυχτερίδα»</vt:lpstr>
      <vt:lpstr>«Νυσταλόσκονη» (1/2)</vt:lpstr>
      <vt:lpstr>«Νυσταλόσκονη» (2/2)</vt:lpstr>
      <vt:lpstr>«Τα λευκά βιβλία»</vt:lpstr>
      <vt:lpstr>«Ποια βιβλία θα ταίριαζαν εδώ» (1/3)</vt:lpstr>
      <vt:lpstr>«Ποια βιβλία θα ταίριαζαν εδώ» (2/3)</vt:lpstr>
      <vt:lpstr>«Ποια βιβλία θα ταίριαζαν εδώ» (3/3)</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(1/6)</vt:lpstr>
      <vt:lpstr>Σημείωμα Χρήσης Έργων Τρίτων (2/6)</vt:lpstr>
      <vt:lpstr>Σημείωμα Χρήσης Έργων Τρίτων (3/6)</vt:lpstr>
      <vt:lpstr>Σημείωμα Χρήσης Έργων Τρίτων (4/6)</vt:lpstr>
      <vt:lpstr>Σημείωμα Χρήσης Έργων Τρίτων (5/6)</vt:lpstr>
      <vt:lpstr>Σημείωμα Χρήσης Έργων Τρίτων (6/6)</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στην Ανάγνωση Βιβλίου</dc:title>
  <dc:subject>Διδακτική της Λογοτεχνίας στην Προσχολική Εκπαίδευση</dc:subject>
  <dc:creator>Αγγελική Γιαννικοπούλου</dc:creator>
  <cp:lastModifiedBy>takis81 mark</cp:lastModifiedBy>
  <cp:revision>319</cp:revision>
  <dcterms:created xsi:type="dcterms:W3CDTF">2012-09-06T09:03:05Z</dcterms:created>
  <dcterms:modified xsi:type="dcterms:W3CDTF">2016-02-29T09:32:28Z</dcterms:modified>
</cp:coreProperties>
</file>