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280" r:id="rId37"/>
    <p:sldId id="290" r:id="rId38"/>
    <p:sldId id="295" r:id="rId39"/>
    <p:sldId id="292" r:id="rId40"/>
    <p:sldId id="291" r:id="rId41"/>
    <p:sldId id="294" r:id="rId4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13/7/2015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42870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0480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02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059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12778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391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21341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48189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73988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73259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15397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36472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5326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53527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5881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948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539519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09001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785449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Προσεγγίσεις στην απόδειξη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 </a:t>
            </a:r>
            <a:r>
              <a:rPr lang="el-GR" altLang="el-GR" sz="2800" dirty="0"/>
              <a:t>Προσεγγίσεις στην </a:t>
            </a:r>
            <a:r>
              <a:rPr lang="el-GR" altLang="el-GR" sz="2800" dirty="0" smtClean="0"/>
              <a:t>απόδειξη</a:t>
            </a:r>
            <a:endParaRPr lang="en-US" altLang="el-GR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latin typeface="Calibri" panose="020F0502020204030204" pitchFamily="34" charset="0"/>
              </a:rPr>
              <a:t>Απάντηση μαθητή (1)</a:t>
            </a:r>
            <a:r>
              <a:rPr lang="el-GR" altLang="el-GR" dirty="0"/>
              <a:t> 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341438"/>
            <a:ext cx="7848600" cy="4679950"/>
          </a:xfrm>
          <a:noFill/>
        </p:spPr>
      </p:pic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latin typeface="Calibri" panose="020F0502020204030204" pitchFamily="34" charset="0"/>
              </a:rPr>
              <a:t>Απάντηση μαθητή (2)</a:t>
            </a:r>
            <a:r>
              <a:rPr lang="el-GR" altLang="el-GR" dirty="0"/>
              <a:t> 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268413"/>
            <a:ext cx="7848600" cy="4968875"/>
          </a:xfrm>
          <a:noFill/>
        </p:spPr>
      </p:pic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latin typeface="Calibri" panose="020F0502020204030204" pitchFamily="34" charset="0"/>
              </a:rPr>
              <a:t>Ανάλυση απάντησης μαθητή (1)</a:t>
            </a:r>
            <a:r>
              <a:rPr lang="el-GR" altLang="el-GR" dirty="0"/>
              <a:t> 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800" dirty="0">
                <a:latin typeface="Calibri" panose="020F0502020204030204" pitchFamily="34" charset="0"/>
              </a:rPr>
              <a:t>Αναγνώριση απόδειξης «για όλες» τις περιπτώσεις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800" dirty="0">
                <a:latin typeface="Calibri" panose="020F0502020204030204" pitchFamily="34" charset="0"/>
              </a:rPr>
              <a:t>Μη σύνδεση με επόμενα αναμενόμενα αποτελέσματα στην ακολουθία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800" dirty="0">
                <a:latin typeface="Calibri" panose="020F0502020204030204" pitchFamily="34" charset="0"/>
              </a:rPr>
              <a:t>Μη χρήση γενικών κανόνων στην αποδεικτική διαδικασία 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800" dirty="0">
                <a:latin typeface="Calibri" panose="020F0502020204030204" pitchFamily="34" charset="0"/>
              </a:rPr>
              <a:t>Ο συμπερασματικός κανόνας που διέπει την απάντηση είναι εμπειρικός</a:t>
            </a:r>
            <a:endParaRPr lang="el-GR" sz="2800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755650" y="4724400"/>
          <a:ext cx="748823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2044440" imgH="203040" progId="Equation.3">
                  <p:embed/>
                </p:oleObj>
              </mc:Choice>
              <mc:Fallback>
                <p:oleObj name="Equation" r:id="rId4" imgW="20444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724400"/>
                        <a:ext cx="748823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>
                <a:latin typeface="Calibri" panose="020F0502020204030204" pitchFamily="34" charset="0"/>
              </a:rPr>
              <a:t>Ανάλυση απάντησης μαθητή (2)</a:t>
            </a:r>
            <a:r>
              <a:rPr lang="el-GR" altLang="el-GR" dirty="0"/>
              <a:t> 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Παραγωγικό σχήμα μετασχηματισμού </a:t>
            </a:r>
          </a:p>
          <a:p>
            <a:pPr marL="0" indent="0">
              <a:buNone/>
            </a:pPr>
            <a:r>
              <a:rPr lang="el-GR" sz="2400" dirty="0" smtClean="0"/>
              <a:t>- </a:t>
            </a:r>
            <a:r>
              <a:rPr lang="el-GR" sz="2400" dirty="0"/>
              <a:t>	Αναγνώριση απόδειξης «για όλες» τις περιπτώσεις </a:t>
            </a:r>
          </a:p>
          <a:p>
            <a:pPr marL="0" indent="0">
              <a:buNone/>
            </a:pPr>
            <a:r>
              <a:rPr lang="el-GR" sz="2400" dirty="0" smtClean="0"/>
              <a:t>- </a:t>
            </a:r>
            <a:r>
              <a:rPr lang="el-GR" sz="2400" dirty="0"/>
              <a:t>Ανάπτυξη απόδειξης με βάση ένα γενικό κανόνα: το ίδιο αποτέλεσμα θα προκύπτει σε κάθε βήμα της διαδικασίας 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400" dirty="0" smtClean="0"/>
              <a:t>r</a:t>
            </a:r>
            <a:r>
              <a:rPr lang="el-GR" sz="2400" dirty="0"/>
              <a:t>: κάθε ζεύγος πραγματικών αριθμών</a:t>
            </a:r>
          </a:p>
          <a:p>
            <a:pPr marL="0" indent="0">
              <a:buNone/>
            </a:pPr>
            <a:r>
              <a:rPr lang="el-GR" sz="2400" dirty="0" smtClean="0"/>
              <a:t>R</a:t>
            </a:r>
            <a:r>
              <a:rPr lang="el-GR" sz="2400" dirty="0"/>
              <a:t>: το σύνολο όλων των ζευγών των </a:t>
            </a:r>
            <a:r>
              <a:rPr lang="el-GR" sz="2400" dirty="0" err="1"/>
              <a:t>πραγματ</a:t>
            </a:r>
            <a:r>
              <a:rPr lang="el-GR" sz="2400" dirty="0"/>
              <a:t>. αριθμών</a:t>
            </a:r>
          </a:p>
          <a:p>
            <a:pPr marL="0" indent="0">
              <a:buNone/>
            </a:pPr>
            <a:r>
              <a:rPr lang="el-GR" sz="2400" dirty="0" smtClean="0"/>
              <a:t>P(r</a:t>
            </a:r>
            <a:r>
              <a:rPr lang="el-GR" sz="2400" dirty="0"/>
              <a:t>): </a:t>
            </a:r>
            <a:r>
              <a:rPr lang="el-GR" sz="2400" dirty="0" err="1"/>
              <a:t>log</a:t>
            </a:r>
            <a:r>
              <a:rPr lang="el-GR" sz="2400" dirty="0"/>
              <a:t>(</a:t>
            </a:r>
            <a:r>
              <a:rPr lang="el-GR" sz="2400" dirty="0" err="1"/>
              <a:t>ax</a:t>
            </a:r>
            <a:r>
              <a:rPr lang="el-GR" sz="2400" dirty="0"/>
              <a:t>) = </a:t>
            </a:r>
            <a:r>
              <a:rPr lang="el-GR" sz="2400" dirty="0" err="1"/>
              <a:t>loga</a:t>
            </a:r>
            <a:r>
              <a:rPr lang="el-GR" sz="2400" dirty="0"/>
              <a:t> + </a:t>
            </a:r>
            <a:r>
              <a:rPr lang="el-GR" sz="2400" dirty="0" err="1"/>
              <a:t>logx</a:t>
            </a:r>
            <a:r>
              <a:rPr lang="el-GR" sz="2400" dirty="0"/>
              <a:t> </a:t>
            </a:r>
          </a:p>
          <a:p>
            <a:pPr marL="0" indent="0">
              <a:buNone/>
            </a:pPr>
            <a:r>
              <a:rPr lang="el-GR" sz="2400" dirty="0" smtClean="0"/>
              <a:t>ω</a:t>
            </a:r>
            <a:r>
              <a:rPr lang="el-GR" sz="2400" dirty="0"/>
              <a:t>: ζεύγος πραγματικών αριθμών, 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522912"/>
              </p:ext>
            </p:extLst>
          </p:nvPr>
        </p:nvGraphicFramePr>
        <p:xfrm>
          <a:off x="579250" y="3429000"/>
          <a:ext cx="799941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4" imgW="2184120" imgH="203040" progId="Equation.DSMT4">
                  <p:embed/>
                </p:oleObj>
              </mc:Choice>
              <mc:Fallback>
                <p:oleObj name="Equation" r:id="rId4" imgW="2184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250" y="3429000"/>
                        <a:ext cx="799941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35791"/>
              </p:ext>
            </p:extLst>
          </p:nvPr>
        </p:nvGraphicFramePr>
        <p:xfrm>
          <a:off x="5076056" y="5508080"/>
          <a:ext cx="1800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6" imgW="685800" imgH="228600" progId="Equation.3">
                  <p:embed/>
                </p:oleObj>
              </mc:Choice>
              <mc:Fallback>
                <p:oleObj name="Equation" r:id="rId6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508080"/>
                        <a:ext cx="18002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982409"/>
              </p:ext>
            </p:extLst>
          </p:nvPr>
        </p:nvGraphicFramePr>
        <p:xfrm>
          <a:off x="7309669" y="5508080"/>
          <a:ext cx="447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8" imgW="177480" imgH="228600" progId="Equation.3">
                  <p:embed/>
                </p:oleObj>
              </mc:Choice>
              <mc:Fallback>
                <p:oleObj name="Equation" r:id="rId8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9669" y="5508080"/>
                        <a:ext cx="4476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dirty="0"/>
              <a:t>Ταξινόμηση των νοητικών αποδεικτικών σχημάτων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800" b="1" dirty="0">
                <a:latin typeface="Calibri" panose="020F0502020204030204" pitchFamily="34" charset="0"/>
              </a:rPr>
              <a:t>Αξιωματικά σχήματα απόδειξης </a:t>
            </a:r>
            <a:r>
              <a:rPr lang="el-GR" altLang="el-GR" sz="2800" dirty="0">
                <a:latin typeface="Calibri" panose="020F0502020204030204" pitchFamily="34" charset="0"/>
              </a:rPr>
              <a:t> </a:t>
            </a:r>
            <a:endParaRPr lang="el-GR" altLang="el-GR" sz="2800" dirty="0"/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800" dirty="0"/>
              <a:t>	</a:t>
            </a:r>
            <a:r>
              <a:rPr lang="el-GR" altLang="el-GR" sz="2800" dirty="0">
                <a:latin typeface="Calibri" panose="020F0502020204030204" pitchFamily="34" charset="0"/>
              </a:rPr>
              <a:t>- Περιλαμβάνουν τα τρία χαρακτηριστικά των μετασχηματιστικών σχημάτων (γενίκευση, λειτουργική σκέψη, λογικά συμπεράσματα) παράλληλα με την κατανόηση ότι (</a:t>
            </a:r>
            <a:r>
              <a:rPr lang="en-US" altLang="el-GR" sz="2800" dirty="0">
                <a:latin typeface="Calibri" panose="020F0502020204030204" pitchFamily="34" charset="0"/>
              </a:rPr>
              <a:t>in principle) </a:t>
            </a:r>
            <a:r>
              <a:rPr lang="el-GR" altLang="el-GR" sz="2800" dirty="0">
                <a:latin typeface="Calibri" panose="020F0502020204030204" pitchFamily="34" charset="0"/>
              </a:rPr>
              <a:t>κάθε αποδεικτική διαδικασία βασίζεται σε αληθή συμπεράσματα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Ιστορικά – επιστημολογικά ζητήματα και η μάθηση και διδασκαλία της </a:t>
            </a:r>
            <a:r>
              <a:rPr lang="el-GR" sz="3200" dirty="0" smtClean="0"/>
              <a:t>απόδειξης</a:t>
            </a:r>
            <a:r>
              <a:rPr lang="en-US" sz="3200" dirty="0" smtClean="0"/>
              <a:t> (1/2)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el-GR" sz="2000" dirty="0"/>
              <a:t>Προελληνικά – Ελληνικά μαθηματικά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Μετακίνηση από πραγματικές (</a:t>
            </a:r>
            <a:r>
              <a:rPr lang="en-US" sz="1800" dirty="0"/>
              <a:t>actual) </a:t>
            </a:r>
            <a:r>
              <a:rPr lang="el-GR" sz="1800" dirty="0"/>
              <a:t>φυσικές οντότητες και εμπειρικά νοητικά σχήματα</a:t>
            </a:r>
            <a:r>
              <a:rPr lang="en-US" sz="1800" dirty="0"/>
              <a:t> </a:t>
            </a:r>
            <a:r>
              <a:rPr lang="el-GR" sz="1800" dirty="0"/>
              <a:t>στην</a:t>
            </a:r>
            <a:r>
              <a:rPr lang="en-US" sz="1800" dirty="0"/>
              <a:t> </a:t>
            </a:r>
            <a:r>
              <a:rPr lang="el-GR" sz="1800" dirty="0"/>
              <a:t>εργασία με ιδεατές αναπαραστάσεις φυσικών και χωρικών ποσοτήτων και παραγωγική απόδειξη με βάση προτάσεις 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Ποια είναι η σχέση ανάμεσα στη φύση μιας οντότητας (</a:t>
            </a:r>
            <a:r>
              <a:rPr lang="el-GR" sz="1800" dirty="0" err="1"/>
              <a:t>π.χ</a:t>
            </a:r>
            <a:r>
              <a:rPr lang="en-US" sz="1800" dirty="0"/>
              <a:t>.</a:t>
            </a:r>
            <a:r>
              <a:rPr lang="el-GR" sz="1800" dirty="0"/>
              <a:t> σημείο) και της αποδεικτικής διαδικασίας; Μπορούν οι μαθητές να δουν τη γεωμετρική απόδειξη στο πλαίσιο των στατικών εννοιών;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el-GR" sz="2000" dirty="0"/>
              <a:t>Ελληνικά μαθηματικά σε σχέση με τα Μοντέρνα μαθηματικά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Μετακίνηση από τις αφηρημένες αναπαραστάσεις φυσικών και ποσοτικών πραγματικοτήτων σε τυχαίες οντότητες που προσδιορίζονται από αξιώματα.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Η μορφή της απόδειξης στους Έλληνες δεν αποκόβεται από το περιεχόμενο του χωρικού και ποσοτικού πλαισίου σε αντίθεση με τα μοντέρνα μαθηματικά που έχουμε μόνο τη μορφή</a:t>
            </a:r>
            <a:r>
              <a:rPr lang="el-GR" sz="1800" dirty="0" smtClean="0"/>
              <a:t>.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Ιστορικά – επιστημολογικά ζητήματα και η μάθηση και διδασκαλία της </a:t>
            </a:r>
            <a:r>
              <a:rPr lang="el-GR" sz="3200" dirty="0" smtClean="0"/>
              <a:t>απόδειξης</a:t>
            </a:r>
            <a:r>
              <a:rPr lang="en-US" sz="3200" dirty="0" smtClean="0"/>
              <a:t> (2/2)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el-GR" sz="2000" dirty="0" err="1"/>
              <a:t>Μετα</a:t>
            </a:r>
            <a:r>
              <a:rPr lang="el-GR" sz="2000" dirty="0"/>
              <a:t> – Ελληνικά μαθηματικά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Σύμβολα και η σημασία των συμβολικών χειρισμών στην</a:t>
            </a:r>
            <a:r>
              <a:rPr lang="el-GR" sz="1800" dirty="0">
                <a:latin typeface="Arial" charset="0"/>
              </a:rPr>
              <a:t> </a:t>
            </a:r>
            <a:r>
              <a:rPr lang="el-GR" sz="1800" dirty="0"/>
              <a:t>απόδειξη</a:t>
            </a:r>
            <a:endParaRPr lang="el-GR" sz="1800" dirty="0">
              <a:latin typeface="Arial" charset="0"/>
            </a:endParaRP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Δυνητική δυνατότητα του μαθητευόμενου να καθορίσει το αναφορικό νόημα των συμβόλων σε διαφορετικά στάδια της απόδειξης 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Ανάδειξη του ρόλου του πλαισίου (</a:t>
            </a:r>
            <a:r>
              <a:rPr lang="el-GR" sz="1800" dirty="0" err="1"/>
              <a:t>π.χ</a:t>
            </a:r>
            <a:r>
              <a:rPr lang="en-US" sz="1800" dirty="0"/>
              <a:t>.</a:t>
            </a:r>
            <a:r>
              <a:rPr lang="el-GR" sz="1800" dirty="0"/>
              <a:t> μη ευκλείδειες γεωμετρίες)</a:t>
            </a:r>
          </a:p>
          <a:p>
            <a:pPr lvl="1">
              <a:lnSpc>
                <a:spcPct val="80000"/>
              </a:lnSpc>
              <a:buFont typeface="Arial" charset="0"/>
              <a:buChar char="–"/>
              <a:defRPr/>
            </a:pPr>
            <a:r>
              <a:rPr lang="el-GR" sz="1800" dirty="0"/>
              <a:t>Τι είναι αποδεκτό ως απόδειξη (π</a:t>
            </a:r>
            <a:r>
              <a:rPr lang="en-US" sz="1800" dirty="0"/>
              <a:t>.</a:t>
            </a:r>
            <a:r>
              <a:rPr lang="el-GR" sz="1800" dirty="0"/>
              <a:t>χ</a:t>
            </a:r>
            <a:r>
              <a:rPr lang="en-US" sz="1800" dirty="0"/>
              <a:t>.</a:t>
            </a:r>
            <a:r>
              <a:rPr lang="el-GR" sz="1800" dirty="0"/>
              <a:t> η απόδειξη με απαγωγή σε άτοπο)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Λειτουργίες της </a:t>
            </a:r>
            <a:r>
              <a:rPr lang="el-GR" altLang="el-GR" dirty="0" smtClean="0"/>
              <a:t>απόδειξης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Επαλήθευση</a:t>
            </a:r>
            <a:r>
              <a:rPr lang="el-GR" sz="2800" dirty="0"/>
              <a:t> – αξιωματικό σχήμα απόδειξης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Επεξήγηση </a:t>
            </a:r>
            <a:r>
              <a:rPr lang="el-GR" sz="2800" dirty="0"/>
              <a:t>– </a:t>
            </a:r>
            <a:r>
              <a:rPr lang="el-GR" sz="2800" dirty="0" err="1"/>
              <a:t>αιτιακό</a:t>
            </a:r>
            <a:r>
              <a:rPr lang="el-GR" sz="2800" dirty="0"/>
              <a:t> σχήμα απόδειξης (</a:t>
            </a:r>
            <a:r>
              <a:rPr lang="el-GR" sz="2800" i="1" dirty="0"/>
              <a:t>γιατί</a:t>
            </a:r>
            <a:r>
              <a:rPr lang="el-GR" sz="2800" dirty="0"/>
              <a:t> μια πρόταση ισχύει)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Ανακάλυψη</a:t>
            </a:r>
            <a:r>
              <a:rPr lang="el-GR" sz="2800" dirty="0"/>
              <a:t> – μέσα από την απόδειξη νέα αποτελέσματα παράγονται (αξιωματικό σχήμα)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Συστηματοποίηση</a:t>
            </a:r>
            <a:r>
              <a:rPr lang="el-GR" sz="2800" dirty="0"/>
              <a:t> (οργάνωση των επεξηγήσεων σε λογικά βήματα με συγκεκριμένη μορφή – αξιωματικό σχήμα). Η συστηματοποίηση διαφέρει από την επεξήγηση ως προς την έκταση της χρήσης της μορφής/φόρμας 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Επικοινωνία</a:t>
            </a:r>
            <a:r>
              <a:rPr lang="el-GR" sz="2800" dirty="0"/>
              <a:t> (επιβεβαιώνω και πείθω)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l-GR" sz="2800" b="1" dirty="0"/>
              <a:t>Νοητική πρόκληση</a:t>
            </a:r>
            <a:r>
              <a:rPr lang="el-GR" sz="2800" dirty="0"/>
              <a:t> (εκπλήρωση – </a:t>
            </a:r>
            <a:r>
              <a:rPr lang="el-GR" sz="2800" dirty="0" err="1"/>
              <a:t>συνειδητότητα</a:t>
            </a:r>
            <a:r>
              <a:rPr lang="el-G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598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Λειτουργίες της απόδειξης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sz="2800" dirty="0"/>
              <a:t>72% απάντησαν στο παραπάνω θέμα, αλλά μόνο 32% μπόρεσαν να αποδείξουν την πρόταση: </a:t>
            </a:r>
            <a:r>
              <a:rPr lang="el-GR" altLang="el-GR" sz="2800" dirty="0">
                <a:latin typeface="Arial" panose="020B0604020202020204" pitchFamily="34" charset="0"/>
              </a:rPr>
              <a:t>«</a:t>
            </a:r>
            <a:r>
              <a:rPr lang="el-GR" altLang="el-GR" sz="2800" dirty="0"/>
              <a:t>Οι διαγώνιες του ορθογωνίου είναι ίσες.»  (</a:t>
            </a:r>
            <a:r>
              <a:rPr lang="en-US" altLang="el-GR" sz="2800" dirty="0"/>
              <a:t>Study in USA)</a:t>
            </a:r>
            <a:endParaRPr lang="el-GR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3768" y="2979197"/>
            <a:ext cx="4927947" cy="3103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24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UK study (Healy and </a:t>
            </a:r>
            <a:r>
              <a:rPr lang="en-US" dirty="0" err="1"/>
              <a:t>Hoyles</a:t>
            </a:r>
            <a:r>
              <a:rPr lang="en-US" dirty="0"/>
              <a:t>, 1998, 2000</a:t>
            </a:r>
            <a:r>
              <a:rPr lang="en-US" dirty="0" smtClean="0"/>
              <a:t>)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l-GR" sz="2800" dirty="0"/>
              <a:t>- 2.459 </a:t>
            </a:r>
            <a:r>
              <a:rPr lang="el-GR" altLang="el-GR" sz="2800" dirty="0"/>
              <a:t>μαθητές (14-15 ετών)</a:t>
            </a:r>
            <a:br>
              <a:rPr lang="el-GR" altLang="el-GR" sz="2800" dirty="0"/>
            </a:br>
            <a:r>
              <a:rPr lang="el-GR" altLang="el-GR" sz="2800" dirty="0"/>
              <a:t>- 94 σχολικές τάξεις, 90 σχολεία σε Αγγλία και Ουαλία</a:t>
            </a:r>
            <a:br>
              <a:rPr lang="el-GR" altLang="el-GR" sz="2800" dirty="0"/>
            </a:br>
            <a:r>
              <a:rPr lang="el-GR" altLang="el-GR" sz="2800" dirty="0"/>
              <a:t>- Μαθητές με επίδοση στο ανώτερο 20-25%, </a:t>
            </a:r>
            <a:br>
              <a:rPr lang="el-GR" altLang="el-GR" sz="2800" dirty="0"/>
            </a:br>
            <a:r>
              <a:rPr lang="el-GR" altLang="el-GR" sz="2800" dirty="0"/>
              <a:t>- Αναλυτικό πρόγραμμα : έμφαση σε θέματα εικασιών και  επεξήγησης/δικαιολόγησης, συνδυαστικά θέματα άλγεβρας/γεωμετρίας</a:t>
            </a:r>
            <a:r>
              <a:rPr lang="en-GB" altLang="el-GR" sz="2800" dirty="0"/>
              <a:t/>
            </a:r>
            <a:br>
              <a:rPr lang="en-GB" altLang="el-GR" sz="2800" dirty="0"/>
            </a:br>
            <a:r>
              <a:rPr lang="en-GB" altLang="el-GR" sz="2800" dirty="0"/>
              <a:t/>
            </a:r>
            <a:br>
              <a:rPr lang="en-GB" altLang="el-GR" sz="2800" dirty="0"/>
            </a:br>
            <a:r>
              <a:rPr lang="el-GR" altLang="el-GR" sz="2800" dirty="0"/>
              <a:t> - 14%-62%, ανάλογα με το πρόβλημα, δεν μπορούσαν καν να αρχίσουν μια απόδειξη </a:t>
            </a:r>
            <a:br>
              <a:rPr lang="el-GR" altLang="el-GR" sz="2800" dirty="0"/>
            </a:br>
            <a:r>
              <a:rPr lang="el-GR" altLang="el-GR" sz="2800" dirty="0"/>
              <a:t/>
            </a:r>
            <a:br>
              <a:rPr lang="el-GR" altLang="el-GR" sz="2800" dirty="0"/>
            </a:br>
            <a:r>
              <a:rPr lang="el-GR" altLang="el-GR" sz="2800" dirty="0"/>
              <a:t>- Οι μαθητές βασίζονταν κυρίως σε παραδείγματα και τεχνικές για την ανάλυση των αριθμητικών δεδομένων και είχαν δυσκολία να διακρίνουν την σημασία της απόδειξης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6784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UK study (Healy and </a:t>
            </a:r>
            <a:r>
              <a:rPr lang="en-US" dirty="0" err="1"/>
              <a:t>Hoyles</a:t>
            </a:r>
            <a:r>
              <a:rPr lang="en-US" dirty="0"/>
              <a:t>, 1998, 2000</a:t>
            </a:r>
            <a:r>
              <a:rPr lang="en-US" dirty="0" smtClean="0"/>
              <a:t>) (2/2)</a:t>
            </a:r>
            <a:endParaRPr lang="el-G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23218" y="1417638"/>
            <a:ext cx="6697563" cy="4773849"/>
          </a:xfrm>
          <a:noFill/>
        </p:spPr>
      </p:pic>
    </p:spTree>
    <p:extLst>
      <p:ext uri="{BB962C8B-B14F-4D97-AF65-F5344CB8AC3E}">
        <p14:creationId xmlns:p14="http://schemas.microsoft.com/office/powerpoint/2010/main" val="30322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Δυσκολίες των μαθητών</a:t>
            </a:r>
            <a:endParaRPr lang="el-G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87513" y="1571625"/>
            <a:ext cx="5484812" cy="4357688"/>
          </a:xfrm>
          <a:noFill/>
        </p:spPr>
      </p:pic>
    </p:spTree>
    <p:extLst>
      <p:ext uri="{BB962C8B-B14F-4D97-AF65-F5344CB8AC3E}">
        <p14:creationId xmlns:p14="http://schemas.microsoft.com/office/powerpoint/2010/main" val="6160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απόδειξη στη Διδακτική των Μαθηματικών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Υπάρχει μια εξέλιξη στη σημασία της έννοιας της απόδειξης (</a:t>
            </a:r>
            <a:r>
              <a:rPr lang="el-GR" altLang="el-GR" sz="2800" dirty="0" err="1"/>
              <a:t>ευκλείδια</a:t>
            </a:r>
            <a:r>
              <a:rPr lang="el-GR" altLang="el-GR" sz="2800" dirty="0"/>
              <a:t> γεωμετρία, επίλυση προβλήματος, κατασκευαστικές θεωρήσεις, ρόλος της τεχνολογίας)</a:t>
            </a:r>
          </a:p>
          <a:p>
            <a:r>
              <a:rPr lang="el-GR" altLang="el-GR" sz="2800" dirty="0"/>
              <a:t>Η απόδειξη ως μορφή επικοινωνίας</a:t>
            </a:r>
          </a:p>
          <a:p>
            <a:r>
              <a:rPr lang="el-GR" altLang="el-GR" sz="2800" dirty="0"/>
              <a:t>Η απόδειξη ως εργαλείο κατανόησης</a:t>
            </a:r>
          </a:p>
          <a:p>
            <a:r>
              <a:rPr lang="el-GR" altLang="el-GR" sz="2800" dirty="0"/>
              <a:t>Η απόδειξη το αποτέλεσμα μιας διαδικασίας όπου οι μαθητές δημιουργούν εικασίες και τις </a:t>
            </a:r>
            <a:r>
              <a:rPr lang="el-GR" altLang="el-GR" sz="2800" dirty="0" smtClean="0"/>
              <a:t>ελέγχουν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9069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Προκλήσεις της μαθηματικής απόδειξης από την οπτική της Διδακτικής των </a:t>
            </a:r>
            <a:r>
              <a:rPr lang="el-GR" sz="3200" dirty="0" smtClean="0"/>
              <a:t>Μαθηματικών</a:t>
            </a:r>
            <a:r>
              <a:rPr lang="en-US" sz="3200" dirty="0" smtClean="0"/>
              <a:t> (1/2)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κίνηση «πίσω στα βασικά» (</a:t>
            </a:r>
            <a:r>
              <a:rPr lang="el-GR" altLang="el-GR" sz="2800" dirty="0" err="1"/>
              <a:t>μπιχεβιοριστική</a:t>
            </a:r>
            <a:r>
              <a:rPr lang="el-GR" altLang="el-GR" sz="2800" dirty="0"/>
              <a:t> προσέγγιση – έμφαση στους υπολογισμούς, στην εφαρμογή αλγορίθμων)- υποβάθμιση της απόδειξης και της επεξήγησης</a:t>
            </a:r>
          </a:p>
          <a:p>
            <a:r>
              <a:rPr lang="el-GR" altLang="el-GR" sz="2800" dirty="0"/>
              <a:t>Η κίνηση της «</a:t>
            </a:r>
            <a:r>
              <a:rPr lang="el-GR" altLang="el-GR" sz="2800" dirty="0" err="1"/>
              <a:t>ανακαλυπτικής</a:t>
            </a:r>
            <a:r>
              <a:rPr lang="el-GR" altLang="el-GR" sz="2800" dirty="0"/>
              <a:t> – συνεργατικής – αλληλεπιδραστικής</a:t>
            </a:r>
            <a:r>
              <a:rPr lang="el-GR" altLang="el-GR" sz="2800" dirty="0">
                <a:latin typeface="Arial" panose="020B0604020202020204" pitchFamily="34" charset="0"/>
              </a:rPr>
              <a:t>»</a:t>
            </a:r>
            <a:r>
              <a:rPr lang="el-GR" altLang="el-GR" sz="2800" dirty="0"/>
              <a:t> διδασκαλίας και της επίλυσης προβλήματος – όχι έμφαση στην απόδειξη, έμφαση στις </a:t>
            </a:r>
            <a:r>
              <a:rPr lang="el-GR" altLang="el-GR" sz="2800" dirty="0" err="1"/>
              <a:t>ευρετικές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47716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Προκλήσεις της μαθηματικής απόδειξης από την οπτική της Διδακτικής των Μαθηματικών</a:t>
            </a:r>
            <a:r>
              <a:rPr lang="en-US" sz="2800" dirty="0"/>
              <a:t> </a:t>
            </a:r>
            <a:r>
              <a:rPr lang="en-US" sz="2800" dirty="0" smtClean="0"/>
              <a:t>(2/2</a:t>
            </a:r>
            <a:r>
              <a:rPr lang="en-US" sz="2800" dirty="0"/>
              <a:t>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600" dirty="0"/>
              <a:t>Κατασκευαστικές θεωρίες μάθησης – υποβάθμιση της απόδειξης καθώς ερμηνεύτηκε ότι περιορίζει το ρόλο του εκπαιδευτικού</a:t>
            </a:r>
          </a:p>
          <a:p>
            <a:r>
              <a:rPr lang="el-GR" altLang="el-GR" sz="2600" dirty="0"/>
              <a:t>Καινούριες οπτικές για την απόδειξη εμφανίστηκαν</a:t>
            </a:r>
          </a:p>
          <a:p>
            <a:pPr lvl="1"/>
            <a:r>
              <a:rPr lang="el-GR" altLang="el-GR" sz="2600" dirty="0"/>
              <a:t>Συζήτηση</a:t>
            </a:r>
          </a:p>
          <a:p>
            <a:pPr lvl="1"/>
            <a:r>
              <a:rPr lang="el-GR" altLang="el-GR" sz="2600" dirty="0"/>
              <a:t>Αναδόμηση</a:t>
            </a:r>
          </a:p>
          <a:p>
            <a:pPr lvl="1"/>
            <a:r>
              <a:rPr lang="el-GR" altLang="el-GR" sz="2600" dirty="0"/>
              <a:t>Μη τυπική παρουσίαση</a:t>
            </a:r>
          </a:p>
          <a:p>
            <a:pPr lvl="1"/>
            <a:r>
              <a:rPr lang="el-GR" altLang="el-GR" sz="2600" dirty="0"/>
              <a:t>Επιχειρηματολογία (εικασία – απόδειξη)</a:t>
            </a:r>
          </a:p>
        </p:txBody>
      </p:sp>
    </p:spTree>
    <p:extLst>
      <p:ext uri="{BB962C8B-B14F-4D97-AF65-F5344CB8AC3E}">
        <p14:creationId xmlns:p14="http://schemas.microsoft.com/office/powerpoint/2010/main" val="6349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έρευνα πάνω στην απόδειξη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Μελέτη των πεποιθήσεων των μαθητών για την απόδειξη και των γνωστικών τους σχημάτων</a:t>
            </a:r>
          </a:p>
          <a:p>
            <a:r>
              <a:rPr lang="el-GR" altLang="el-GR" sz="2800" dirty="0"/>
              <a:t>Μελέτη των κοινωνικών παραγόντων και πως μπορούμε να φτιάξουμε περιβάλλοντα μάθησης που οι μαθητές να επιχειρηματολογούν και να αναγνωρίζουν τι σημαίνει αποδεκτή μαθηματική αιτιολόγηση</a:t>
            </a:r>
          </a:p>
          <a:p>
            <a:r>
              <a:rPr lang="el-GR" altLang="el-GR" sz="2800" dirty="0"/>
              <a:t>Έμφαση στη λογική δομή της απόδειξης</a:t>
            </a:r>
          </a:p>
        </p:txBody>
      </p:sp>
    </p:spTree>
    <p:extLst>
      <p:ext uri="{BB962C8B-B14F-4D97-AF65-F5344CB8AC3E}">
        <p14:creationId xmlns:p14="http://schemas.microsoft.com/office/powerpoint/2010/main" val="16112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απόδειξη ως ένα έργο επίλυσης προβλήματος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Στην απόδειξη μιας πρότασης ο μαθητής έχει όπως και στο πρόβλημα μια σειρά από δεδομένα (αξιώματα, θεωρήματα, προτάσεις, ορισμούς) και του ζητείται να επιλέξει τι είναι κατάλληλο ώστε να φτάσει σε κάποιο συμπέρασμα</a:t>
            </a:r>
          </a:p>
        </p:txBody>
      </p:sp>
    </p:spTree>
    <p:extLst>
      <p:ext uri="{BB962C8B-B14F-4D97-AF65-F5344CB8AC3E}">
        <p14:creationId xmlns:p14="http://schemas.microsoft.com/office/powerpoint/2010/main" val="48482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Διαφορετικές προσεγγίσεις απόδειξης που οι φοιτητές χρησιμοποιούν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400" dirty="0"/>
              <a:t>Διαδικαστικές αποδείξεις</a:t>
            </a:r>
          </a:p>
          <a:p>
            <a:pPr lvl="1"/>
            <a:r>
              <a:rPr lang="el-GR" altLang="el-GR" sz="2400" dirty="0"/>
              <a:t>Να αποδειχθεί ότι η ακολουθία (ν-1)/ν συγκλίνει στο 1</a:t>
            </a:r>
          </a:p>
          <a:p>
            <a:pPr lvl="1"/>
            <a:r>
              <a:rPr lang="el-GR" altLang="el-GR" sz="2400" dirty="0"/>
              <a:t>Η φοιτήτρια παίρνει τις σημειώσεις της κοιτά σε μια παρόμοια απόδειξη, παίρνει την απόλυτη τιμή της διαφοράς (ν-1)/ν -1 τη θέτει μικρότερη του ε και υπολογίζει την τιμή του Ν</a:t>
            </a:r>
          </a:p>
          <a:p>
            <a:pPr lvl="1"/>
            <a:r>
              <a:rPr lang="el-GR" altLang="el-GR" sz="2400" dirty="0"/>
              <a:t>Η φοιτήτρια δεν μπορεί να απαντήσει γιατί η συγκεκριμένη απόδειξη εξασφαλίζει τη σύγκλιση της ακολουθίας.</a:t>
            </a:r>
          </a:p>
          <a:p>
            <a:pPr lvl="1"/>
            <a:r>
              <a:rPr lang="el-GR" altLang="el-GR" sz="2400" dirty="0"/>
              <a:t>Η κατανόηση της για τα όρια και τις ακολουθίες πολύ περιορισμένη</a:t>
            </a:r>
          </a:p>
        </p:txBody>
      </p:sp>
    </p:spTree>
    <p:extLst>
      <p:ext uri="{BB962C8B-B14F-4D97-AF65-F5344CB8AC3E}">
        <p14:creationId xmlns:p14="http://schemas.microsoft.com/office/powerpoint/2010/main" val="325903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μαθαίνει ένας μαθητής από μια διαδικαστική απόδειξη;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Ασκείται σε μια τεχνική απόδειξης που τελικά την εφαρμόζει σε ένα εύρος περιπτώσεων</a:t>
            </a:r>
          </a:p>
          <a:p>
            <a:r>
              <a:rPr lang="el-GR" altLang="el-GR" sz="2800" dirty="0"/>
              <a:t>Δεν μπορεί όμως να κατανοήσει γιατί η απόδειξη </a:t>
            </a:r>
            <a:r>
              <a:rPr lang="el-GR" altLang="el-GR" sz="2800" dirty="0" err="1"/>
              <a:t>εγκυροποιεί</a:t>
            </a:r>
            <a:r>
              <a:rPr lang="el-GR" altLang="el-GR" sz="2800" dirty="0"/>
              <a:t> την πρόταση</a:t>
            </a:r>
          </a:p>
          <a:p>
            <a:r>
              <a:rPr lang="el-GR" altLang="el-GR" sz="2800" dirty="0"/>
              <a:t>Δεν κατανοεί τις έννοιες που εμπλέκονται στην απόδειξη</a:t>
            </a:r>
          </a:p>
          <a:p>
            <a:r>
              <a:rPr lang="el-GR" altLang="el-GR" sz="2800" dirty="0"/>
              <a:t>Ανάλογες διαδικασίες βλέπουμε στην επίλυση προβλήματος όπου μετατρέπεται σε μια αλγοριθμική άσκηση</a:t>
            </a:r>
          </a:p>
        </p:txBody>
      </p:sp>
    </p:spTree>
    <p:extLst>
      <p:ext uri="{BB962C8B-B14F-4D97-AF65-F5344CB8AC3E}">
        <p14:creationId xmlns:p14="http://schemas.microsoft.com/office/powerpoint/2010/main" val="19536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Συντακτική απόδειξη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400" dirty="0"/>
              <a:t>Λογικός χειρισμός μαθηματικών προτάσεων χωρίς διαισθητική αναφορά στις εμπλεκόμενες έννοιες</a:t>
            </a:r>
          </a:p>
          <a:p>
            <a:pPr lvl="1"/>
            <a:r>
              <a:rPr lang="el-GR" altLang="el-GR" sz="2400" dirty="0"/>
              <a:t>Δίνονται οι ορισμοί μιας αύξουσας συνάρτησης και ο ορισμός του ολικού μεγίστου μιας συνάρτησης. Η φοιτήτρια αποδεικνύει ότι μια αύξουσα συνάρτηση δεν έχει ολικό μέγιστο</a:t>
            </a:r>
          </a:p>
          <a:p>
            <a:pPr lvl="1"/>
            <a:r>
              <a:rPr lang="el-GR" altLang="el-GR" sz="2400" dirty="0"/>
              <a:t>Αποδεικνύει την παραπάνω πρόταση με την απαγωγή σε άτοπο χρησιμοποιώντας τους τυπικούς ορισμούς χωρίς άλλες αναπαραστάσεις</a:t>
            </a:r>
          </a:p>
          <a:p>
            <a:pPr lvl="1"/>
            <a:r>
              <a:rPr lang="el-GR" altLang="el-GR" sz="2400" dirty="0"/>
              <a:t>Δεν μπορεί να φανταστεί τι συμβαίνει πέρα από τις λογικές συνεπαγωγές</a:t>
            </a:r>
          </a:p>
        </p:txBody>
      </p:sp>
    </p:spTree>
    <p:extLst>
      <p:ext uri="{BB962C8B-B14F-4D97-AF65-F5344CB8AC3E}">
        <p14:creationId xmlns:p14="http://schemas.microsoft.com/office/powerpoint/2010/main" val="360535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</a:t>
            </a:r>
            <a:r>
              <a:rPr lang="el-GR" dirty="0" smtClean="0"/>
              <a:t>απόδειξη</a:t>
            </a:r>
            <a:r>
              <a:rPr lang="en-US" dirty="0" smtClean="0"/>
              <a:t> 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Μαθηματικοί παράγοντες</a:t>
            </a:r>
          </a:p>
          <a:p>
            <a:pPr lvl="1"/>
            <a:r>
              <a:rPr lang="el-GR" altLang="el-GR" dirty="0"/>
              <a:t>Τι είναι η απόδειξη και ποια η λειτουργία της;</a:t>
            </a:r>
          </a:p>
          <a:p>
            <a:pPr lvl="1"/>
            <a:r>
              <a:rPr lang="el-GR" altLang="el-GR" dirty="0"/>
              <a:t>Πως οι αποδείξεις κατασκευάζονται, επαληθεύονται και γίνονται αποδεκτές στη μαθηματική κοινότητα;</a:t>
            </a:r>
          </a:p>
          <a:p>
            <a:pPr lvl="1"/>
            <a:r>
              <a:rPr lang="el-GR" altLang="el-GR" dirty="0"/>
              <a:t>Ποιες είναι κάποιες από τις κριτικές φάσεις στην ανάπτυξη της απόδειξης στην ιστορία των μαθητών;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Ευκαιρίες μάθησης από την παραγωγή μιας συντακτικής απόδειξης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Ευχέρεια να εφαρμόζει κανόνες και θεωρήματα</a:t>
            </a:r>
          </a:p>
          <a:p>
            <a:r>
              <a:rPr lang="el-GR" altLang="el-GR" sz="2800" dirty="0"/>
              <a:t>Να βλέπει το θεώρημα ως το αποτέλεσμα λογικών συλλογισμών πάνω σε ισχύουσες προτάσεις</a:t>
            </a:r>
          </a:p>
          <a:p>
            <a:r>
              <a:rPr lang="el-GR" altLang="el-GR" sz="2800" dirty="0"/>
              <a:t>Να αναπτύσσει στρατηγική γνώση (π.χ. πότε χρησιμοποιούμε την απαγωγή σε άτοπο)</a:t>
            </a:r>
          </a:p>
          <a:p>
            <a:r>
              <a:rPr lang="el-GR" altLang="el-GR" sz="2800" dirty="0"/>
              <a:t>Δεν έχουν οι μαθητές μια κατανοητή εξήγηση γιατί ισχύει η πρόταση που αποδεικνύουν</a:t>
            </a:r>
          </a:p>
        </p:txBody>
      </p:sp>
    </p:spTree>
    <p:extLst>
      <p:ext uri="{BB962C8B-B14F-4D97-AF65-F5344CB8AC3E}">
        <p14:creationId xmlns:p14="http://schemas.microsoft.com/office/powerpoint/2010/main" val="357159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Σημασιολογική απόδειξη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Η εμφάνιση άτυπων και διαισθητικών αναπαραστάσεων των σχετικών εννοιών για να εξηγήσουν γιατί μια πρόταση που έχουν αποδείξει ισχύει.</a:t>
            </a:r>
          </a:p>
          <a:p>
            <a:pPr lvl="1"/>
            <a:r>
              <a:rPr lang="el-GR" altLang="el-GR" sz="2000" dirty="0"/>
              <a:t>Να αποδείξουν ότι η ακολουθία 1,0,1,0,1,0 … δεν συγκλίνει</a:t>
            </a:r>
          </a:p>
          <a:p>
            <a:pPr lvl="2"/>
            <a:r>
              <a:rPr lang="el-GR" altLang="el-GR" sz="2000" dirty="0"/>
              <a:t>Φτιάχνει μια γραφική αναπαράσταση της ακολουθίας. Σχεδιάζει μια λωρίδα με άκρα ψ=0 και ψ=1. Λέει ότι αν την κάνω πολύ λεπτή δεν θα είναι και οι δύο τιμές της ακολουθίας μέσα στη ζώνη</a:t>
            </a:r>
          </a:p>
          <a:p>
            <a:pPr lvl="2"/>
            <a:r>
              <a:rPr lang="el-GR" altLang="el-GR" sz="2000" dirty="0"/>
              <a:t>Επιλέγει ε = 1/3, περιγράφει τη ζώνη και αναφέρει ότι αν οι περιττοί όροι βρίσκονται στη ζώνη, οι άρτιοι δεν θα βρίσκονται</a:t>
            </a:r>
          </a:p>
          <a:p>
            <a:pPr lvl="2"/>
            <a:r>
              <a:rPr lang="el-GR" altLang="el-GR" sz="2000" dirty="0"/>
              <a:t>Δίνει μια τυπική απόδειξη</a:t>
            </a:r>
          </a:p>
        </p:txBody>
      </p:sp>
    </p:spTree>
    <p:extLst>
      <p:ext uri="{BB962C8B-B14F-4D97-AF65-F5344CB8AC3E}">
        <p14:creationId xmlns:p14="http://schemas.microsoft.com/office/powerpoint/2010/main" val="32916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Ευκαιρίες μάθησης για την παραγωγή μιας σημασιολογικής απόδειξης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Αναπαραστάσεις τυπικών μαθηματικών εννοιών</a:t>
            </a:r>
          </a:p>
          <a:p>
            <a:r>
              <a:rPr lang="el-GR" altLang="el-GR" sz="2800" dirty="0"/>
              <a:t>Παρουσιάζουν μια διαισθητική πρόταση γιατί κάτι που αποδεικνύεται ισχύει.</a:t>
            </a:r>
          </a:p>
        </p:txBody>
      </p:sp>
    </p:spTree>
    <p:extLst>
      <p:ext uri="{BB962C8B-B14F-4D97-AF65-F5344CB8AC3E}">
        <p14:creationId xmlns:p14="http://schemas.microsoft.com/office/powerpoint/2010/main" val="285076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</a:t>
            </a:r>
            <a:r>
              <a:rPr lang="el-GR" dirty="0" smtClean="0"/>
              <a:t>απόδειξης</a:t>
            </a:r>
            <a:r>
              <a:rPr lang="en-US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l-GR" sz="2800" dirty="0"/>
              <a:t>Συζήτηση στην τάξη που οδηγεί σε εικασίες</a:t>
            </a:r>
          </a:p>
          <a:p>
            <a:pPr>
              <a:defRPr/>
            </a:pPr>
            <a:r>
              <a:rPr lang="el-GR" sz="2800" dirty="0"/>
              <a:t>Κατάλληλοι πειραματισμοί για τον έλεγχο των εικασιών</a:t>
            </a:r>
          </a:p>
          <a:p>
            <a:pPr>
              <a:defRPr/>
            </a:pPr>
            <a:r>
              <a:rPr lang="el-GR" sz="2800" dirty="0"/>
              <a:t>Απόδειξη για την υποστήριξη των εικασιών</a:t>
            </a:r>
          </a:p>
          <a:p>
            <a:pPr>
              <a:defRPr/>
            </a:pPr>
            <a:r>
              <a:rPr lang="el-GR" sz="2800" dirty="0"/>
              <a:t>Η απόδειξη του ίδιου θεωρήματος με περισσότερους τρόπους</a:t>
            </a:r>
          </a:p>
          <a:p>
            <a:pPr>
              <a:defRPr/>
            </a:pPr>
            <a:r>
              <a:rPr lang="el-GR" sz="2800" dirty="0"/>
              <a:t>Έμφαση στη γενική δομή της αρχικά πριν τη λεπτομερή περιγραφή των βημάτων</a:t>
            </a:r>
          </a:p>
          <a:p>
            <a:pPr>
              <a:defRPr/>
            </a:pPr>
            <a:r>
              <a:rPr lang="el-GR" sz="2800" dirty="0"/>
              <a:t>Η μεταφορά μιας απόδειξης με απαγωγής σε άτοπο με μια κατασκευαστική</a:t>
            </a:r>
          </a:p>
        </p:txBody>
      </p:sp>
    </p:spTree>
    <p:extLst>
      <p:ext uri="{BB962C8B-B14F-4D97-AF65-F5344CB8AC3E}">
        <p14:creationId xmlns:p14="http://schemas.microsoft.com/office/powerpoint/2010/main" val="11697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απόδειξης</a:t>
            </a:r>
            <a:r>
              <a:rPr lang="en-US" dirty="0"/>
              <a:t> </a:t>
            </a:r>
            <a:r>
              <a:rPr lang="en-US" dirty="0" smtClean="0"/>
              <a:t>(2/3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Στο Λύκειο οι μαθητές αναμένεται να</a:t>
            </a:r>
          </a:p>
          <a:p>
            <a:pPr lvl="1"/>
            <a:r>
              <a:rPr lang="el-GR" altLang="el-GR" dirty="0"/>
              <a:t>Κάνουν και ελέγχουν εικασίες</a:t>
            </a:r>
          </a:p>
          <a:p>
            <a:pPr lvl="1"/>
            <a:r>
              <a:rPr lang="el-GR" altLang="el-GR" dirty="0"/>
              <a:t>Να διατυπώνουν αντιπαραδείγματα</a:t>
            </a:r>
          </a:p>
          <a:p>
            <a:pPr lvl="1"/>
            <a:r>
              <a:rPr lang="el-GR" altLang="el-GR" dirty="0"/>
              <a:t>Να ακολουθούν λογικά επιχειρήματα</a:t>
            </a:r>
          </a:p>
          <a:p>
            <a:pPr lvl="1"/>
            <a:r>
              <a:rPr lang="el-GR" altLang="el-GR" dirty="0"/>
              <a:t>Να ελέγχουν την εγκυρότητα των επιχειρημάτων</a:t>
            </a:r>
          </a:p>
          <a:p>
            <a:pPr lvl="1"/>
            <a:r>
              <a:rPr lang="el-GR" altLang="el-GR" dirty="0"/>
              <a:t>Να κατασκευάζουν απλές αποδείξεις</a:t>
            </a:r>
          </a:p>
        </p:txBody>
      </p:sp>
    </p:spTree>
    <p:extLst>
      <p:ext uri="{BB962C8B-B14F-4D97-AF65-F5344CB8AC3E}">
        <p14:creationId xmlns:p14="http://schemas.microsoft.com/office/powerpoint/2010/main" val="144977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απόδειξης</a:t>
            </a:r>
            <a:r>
              <a:rPr lang="en-US" dirty="0"/>
              <a:t> </a:t>
            </a:r>
            <a:r>
              <a:rPr lang="en-US" dirty="0" smtClean="0"/>
              <a:t>(3/3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Αποδείξεις που αποδεικνύουν (θεώρημα)</a:t>
            </a:r>
          </a:p>
          <a:p>
            <a:r>
              <a:rPr lang="el-GR" altLang="el-GR" dirty="0"/>
              <a:t>Αποδείξεις που επεξηγούν</a:t>
            </a:r>
          </a:p>
          <a:p>
            <a:pPr lvl="1"/>
            <a:r>
              <a:rPr lang="el-GR" altLang="el-GR" dirty="0"/>
              <a:t>Το άθροισμα των ν φυσικών αριθμών με αντιμετάθεση των όρων</a:t>
            </a:r>
          </a:p>
          <a:p>
            <a:pPr lvl="1"/>
            <a:r>
              <a:rPr lang="el-GR" altLang="el-GR" dirty="0"/>
              <a:t>Το άθροισμα των ν φυσικών αριθμών με γεωμετρική αναπαράσταση (τρίγωνοι αριθμοί)</a:t>
            </a:r>
          </a:p>
          <a:p>
            <a:pPr lvl="1"/>
            <a:r>
              <a:rPr lang="el-GR" altLang="el-GR" dirty="0"/>
              <a:t>Το άθροισμα των ν φυσικών αριθμών με τη σκάλα</a:t>
            </a:r>
          </a:p>
        </p:txBody>
      </p:sp>
    </p:spTree>
    <p:extLst>
      <p:ext uri="{BB962C8B-B14F-4D97-AF65-F5344CB8AC3E}">
        <p14:creationId xmlns:p14="http://schemas.microsoft.com/office/powerpoint/2010/main" val="409179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 2014.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«Πρακτική Άσκηση σε σχολεία της δευτεροβάθμιας εκπαίδευσης. </a:t>
            </a:r>
            <a:r>
              <a:rPr lang="el-GR" altLang="el-GR" sz="2000" dirty="0"/>
              <a:t>Προσεγγίσεις στην απόδειξη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</a:t>
            </a:r>
            <a:r>
              <a:rPr lang="el-GR" dirty="0" smtClean="0"/>
              <a:t>απόδειξη</a:t>
            </a:r>
            <a:r>
              <a:rPr lang="en-US" dirty="0" smtClean="0"/>
              <a:t>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Γνωστικοί παράγοντες</a:t>
            </a:r>
          </a:p>
          <a:p>
            <a:pPr lvl="1"/>
            <a:r>
              <a:rPr lang="el-GR" altLang="el-GR" dirty="0"/>
              <a:t>Ποιες είναι οι αντιλήψεις των μαθητών για την απόδειξη</a:t>
            </a:r>
          </a:p>
          <a:p>
            <a:pPr lvl="1"/>
            <a:r>
              <a:rPr lang="el-GR" altLang="el-GR" dirty="0"/>
              <a:t>Ποιες είναι οι δυσκολίες των μαθητών στην απόδειξη</a:t>
            </a:r>
          </a:p>
          <a:p>
            <a:pPr lvl="1"/>
            <a:r>
              <a:rPr lang="el-GR" altLang="el-GR" dirty="0"/>
              <a:t>Που οφείλονται οι δυσκολίες αυτές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</a:t>
            </a:r>
            <a:r>
              <a:rPr lang="el-GR" dirty="0" smtClean="0"/>
              <a:t>απόδειξη</a:t>
            </a:r>
            <a:r>
              <a:rPr lang="en-US" dirty="0" smtClean="0"/>
              <a:t> (3/3)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Διδακτικοί – πολιτισμικοί παράγοντες</a:t>
            </a:r>
          </a:p>
          <a:p>
            <a:pPr lvl="1">
              <a:defRPr/>
            </a:pPr>
            <a:r>
              <a:rPr lang="el-GR" sz="2400" dirty="0"/>
              <a:t>Γιατί διδάσκουμε απόδειξη;</a:t>
            </a:r>
          </a:p>
          <a:p>
            <a:pPr lvl="1">
              <a:defRPr/>
            </a:pPr>
            <a:r>
              <a:rPr lang="el-GR" sz="2400" dirty="0"/>
              <a:t>Πώς πρέπει να διδάξουμε την απόδειξη;</a:t>
            </a:r>
          </a:p>
          <a:p>
            <a:pPr lvl="1">
              <a:defRPr/>
            </a:pPr>
            <a:r>
              <a:rPr lang="el-GR" sz="2400" dirty="0"/>
              <a:t>Ποιες οι αποδείξεις κατασκευάζονται, επαληθεύονται και γίνονται δεκτές στην τάξη;</a:t>
            </a:r>
          </a:p>
          <a:p>
            <a:pPr lvl="1">
              <a:defRPr/>
            </a:pPr>
            <a:r>
              <a:rPr lang="el-GR" sz="2400" dirty="0"/>
              <a:t>Ποιες είναι οι βασικές φάσεις στην ανάπτυξη της απόδειξης για το μαθητή και την τάξη ως κοινότητα;</a:t>
            </a:r>
          </a:p>
          <a:p>
            <a:pPr lvl="1">
              <a:defRPr/>
            </a:pPr>
            <a:r>
              <a:rPr lang="el-GR" sz="2400" dirty="0"/>
              <a:t>Ποιο περιβάλλον στην τάξη υποστηρίζει την ανάπτυξη της έννοιας της απόδειξης για τους μαθητές; Τι είδους αλληλεπιδράσεις; Τι είδους δραστηριότητες;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Αποδεικτικά νοητικά σχήματα (</a:t>
            </a:r>
            <a:r>
              <a:rPr lang="en-US" altLang="el-GR" sz="3200" dirty="0"/>
              <a:t>proof schemes) </a:t>
            </a:r>
            <a:r>
              <a:rPr lang="el-GR" altLang="el-GR" sz="3200" dirty="0"/>
              <a:t>των μαθητών για την απόδειξη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altLang="el-GR" sz="3000" dirty="0"/>
              <a:t>Ένα νοητικό σχήμα</a:t>
            </a:r>
            <a:r>
              <a:rPr lang="en-GB" altLang="el-GR" sz="3000" dirty="0"/>
              <a:t> </a:t>
            </a:r>
            <a:r>
              <a:rPr lang="el-GR" altLang="el-GR" sz="3000" dirty="0"/>
              <a:t>για την απόδειξη βασίζεται σε τρεις ορισμούς </a:t>
            </a:r>
          </a:p>
          <a:p>
            <a:pPr lvl="1"/>
            <a:r>
              <a:rPr lang="el-GR" altLang="el-GR" sz="2700" b="1" dirty="0"/>
              <a:t>Εικασία – γεγονός</a:t>
            </a:r>
            <a:r>
              <a:rPr lang="el-GR" altLang="el-GR" sz="2700" dirty="0"/>
              <a:t> (Εικασία: ένας ισχυρισμός που δεν γνωρίζουμε την αλήθεια του, Πώς μετατρέπεται μια εικασία σε γεγονός (</a:t>
            </a:r>
            <a:r>
              <a:rPr lang="en-US" altLang="el-GR" sz="2700" dirty="0"/>
              <a:t>fact)</a:t>
            </a:r>
            <a:r>
              <a:rPr lang="el-GR" altLang="el-GR" sz="2700" dirty="0"/>
              <a:t>;</a:t>
            </a:r>
            <a:r>
              <a:rPr lang="en-US" altLang="el-GR" sz="2700" dirty="0"/>
              <a:t>)</a:t>
            </a:r>
            <a:r>
              <a:rPr lang="el-GR" altLang="el-GR" sz="2700" dirty="0"/>
              <a:t> </a:t>
            </a:r>
          </a:p>
          <a:p>
            <a:pPr lvl="1"/>
            <a:r>
              <a:rPr lang="el-GR" altLang="el-GR" sz="2700" b="1" dirty="0"/>
              <a:t>Αποδεικνύω</a:t>
            </a:r>
            <a:r>
              <a:rPr lang="el-GR" altLang="el-GR" sz="2700" dirty="0"/>
              <a:t> (Διαδικασία που ακολουθείται από ένα άτομο ή μια κοινότητα προκειμένου να μετακινηθεί η αμφιβολία γύρω από την αλήθεια ενός ισχυρισμού</a:t>
            </a:r>
            <a:r>
              <a:rPr lang="en-US" altLang="el-GR" sz="2700" dirty="0"/>
              <a:t>)</a:t>
            </a:r>
            <a:endParaRPr lang="el-GR" altLang="el-GR" sz="2700" dirty="0"/>
          </a:p>
          <a:p>
            <a:pPr lvl="1"/>
            <a:r>
              <a:rPr lang="el-GR" altLang="el-GR" sz="2700" b="1" dirty="0"/>
              <a:t>Επιβεβαιώνω – πείθω</a:t>
            </a:r>
            <a:r>
              <a:rPr lang="el-GR" altLang="el-GR" sz="2700" dirty="0"/>
              <a:t> (άτομο – άλλους)</a:t>
            </a:r>
          </a:p>
          <a:p>
            <a:pPr lvl="1"/>
            <a:r>
              <a:rPr lang="el-GR" altLang="el-GR" sz="2700" dirty="0"/>
              <a:t>Το νοητικό σχήμα ενός ατόμου αποτελείται από το τι αποτελεί επιβεβαίωση και πειθώ για αυτό το άτομο.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>
                <a:latin typeface="Calibri" panose="020F0502020204030204" pitchFamily="34" charset="0"/>
              </a:rPr>
              <a:t>Κύριος διδακτικός στόχος για την απόδειξη</a:t>
            </a:r>
            <a:r>
              <a:rPr lang="el-GR" altLang="el-GR" dirty="0"/>
              <a:t>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el-GR" altLang="el-GR" sz="2400" dirty="0">
                <a:latin typeface="Calibri" panose="020F0502020204030204" pitchFamily="34" charset="0"/>
              </a:rPr>
              <a:t>Παρά το υποκειμενικό στοιχείο της προσέγγισης της απόδειξης μέσω του νοητικού σχήματος θα πρέπει να τονιστεί ότι ο κύριος στόχος της διδασκαλίας πρέπει να είναι η σαφής: η </a:t>
            </a:r>
            <a:r>
              <a:rPr lang="el-GR" altLang="el-GR" sz="2400" b="1" dirty="0">
                <a:latin typeface="Calibri" panose="020F0502020204030204" pitchFamily="34" charset="0"/>
              </a:rPr>
              <a:t>σταδιακή εκλέπτυνση</a:t>
            </a:r>
            <a:r>
              <a:rPr lang="el-GR" altLang="el-GR" sz="2400" dirty="0">
                <a:latin typeface="Calibri" panose="020F0502020204030204" pitchFamily="34" charset="0"/>
              </a:rPr>
              <a:t> των νοητικών σχημάτων των μαθητών προς το σχήμα απόδειξης που είναι </a:t>
            </a:r>
            <a:r>
              <a:rPr lang="el-GR" altLang="el-GR" sz="2400" b="1" dirty="0">
                <a:latin typeface="Calibri" panose="020F0502020204030204" pitchFamily="34" charset="0"/>
              </a:rPr>
              <a:t>αποδεκτό και εφαρμόζεται από τη μαθηματική κοινότητα στην εποχή μας. </a:t>
            </a:r>
            <a:endParaRPr lang="el-GR" altLang="el-GR" sz="2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Ταξινόμηση των νοητικών αποδεικτικών </a:t>
            </a:r>
            <a:r>
              <a:rPr lang="el-GR" dirty="0" smtClean="0"/>
              <a:t>σχημάτων</a:t>
            </a:r>
            <a:r>
              <a:rPr lang="en-US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l-GR" altLang="el-GR" sz="2800" dirty="0"/>
              <a:t>Σχήματα που στηρίζονται σε </a:t>
            </a:r>
            <a:r>
              <a:rPr lang="el-GR" altLang="el-GR" sz="2800" b="1" dirty="0"/>
              <a:t>εξωτερικά κριτήρια</a:t>
            </a:r>
            <a:endParaRPr lang="el-GR" altLang="el-GR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ct val="50000"/>
              </a:spcAft>
              <a:buNone/>
            </a:pPr>
            <a:r>
              <a:rPr lang="el-GR" altLang="el-GR" sz="2800" dirty="0">
                <a:latin typeface="Arial" panose="020B0604020202020204" pitchFamily="34" charset="0"/>
              </a:rPr>
              <a:t>	- </a:t>
            </a:r>
            <a:r>
              <a:rPr lang="el-GR" altLang="el-GR" sz="2800" dirty="0"/>
              <a:t>κάποιος το είπε </a:t>
            </a:r>
            <a:r>
              <a:rPr lang="el-GR" altLang="el-GR" sz="2800" dirty="0">
                <a:latin typeface="Arial" panose="020B0604020202020204" pitchFamily="34" charset="0"/>
              </a:rPr>
              <a:t>(</a:t>
            </a:r>
            <a:r>
              <a:rPr lang="en-US" altLang="el-GR" sz="2800" dirty="0"/>
              <a:t>authoritarian</a:t>
            </a:r>
            <a:r>
              <a:rPr lang="el-GR" altLang="el-GR" sz="2800" dirty="0">
                <a:latin typeface="Arial" panose="020B0604020202020204" pitchFamily="34" charset="0"/>
              </a:rPr>
              <a:t>)</a:t>
            </a:r>
            <a:r>
              <a:rPr lang="el-GR" altLang="el-GR" sz="2800" dirty="0"/>
              <a:t>, φαίνεται</a:t>
            </a:r>
            <a:r>
              <a:rPr lang="en-US" altLang="el-GR" sz="2800" dirty="0"/>
              <a:t> </a:t>
            </a:r>
            <a:r>
              <a:rPr lang="el-GR" altLang="el-GR" sz="2800" dirty="0"/>
              <a:t>από την μορφή, </a:t>
            </a:r>
            <a:endParaRPr lang="el-GR" altLang="el-GR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ct val="50000"/>
              </a:spcAft>
              <a:buNone/>
            </a:pPr>
            <a:r>
              <a:rPr lang="el-GR" altLang="el-GR" sz="2800" dirty="0">
                <a:latin typeface="Arial" panose="020B0604020202020204" pitchFamily="34" charset="0"/>
              </a:rPr>
              <a:t>	- </a:t>
            </a:r>
            <a:r>
              <a:rPr lang="en-US" altLang="el-GR" sz="2800" dirty="0"/>
              <a:t>ritual</a:t>
            </a:r>
            <a:r>
              <a:rPr lang="el-GR" altLang="el-GR" sz="2800" dirty="0"/>
              <a:t> (π.χ. 2 στήλες δεδομένα-ζητούμενα στη γεωμετρία), </a:t>
            </a:r>
            <a:endParaRPr lang="el-GR" altLang="el-GR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ct val="50000"/>
              </a:spcAft>
              <a:buNone/>
            </a:pPr>
            <a:r>
              <a:rPr lang="el-GR" altLang="el-GR" sz="2800" dirty="0">
                <a:latin typeface="Arial" panose="020B0604020202020204" pitchFamily="34" charset="0"/>
              </a:rPr>
              <a:t>	- </a:t>
            </a:r>
            <a:r>
              <a:rPr lang="el-GR" altLang="el-GR" sz="2800" dirty="0"/>
              <a:t>συμβολικά, αναπαράσταση</a:t>
            </a:r>
            <a:r>
              <a:rPr lang="el-GR" altLang="el-GR" sz="2800" dirty="0">
                <a:latin typeface="Arial" panose="020B0604020202020204" pitchFamily="34" charset="0"/>
              </a:rPr>
              <a:t> </a:t>
            </a:r>
            <a:r>
              <a:rPr lang="el-GR" altLang="el-GR" sz="2800" dirty="0" err="1"/>
              <a:t>π.χ</a:t>
            </a:r>
            <a:r>
              <a:rPr lang="en-US" altLang="el-GR" sz="2800" dirty="0"/>
              <a:t>.</a:t>
            </a:r>
            <a:r>
              <a:rPr lang="el-GR" altLang="el-GR" sz="2800" dirty="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806674"/>
              </p:ext>
            </p:extLst>
          </p:nvPr>
        </p:nvGraphicFramePr>
        <p:xfrm>
          <a:off x="6012160" y="4365104"/>
          <a:ext cx="22304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622080" imgH="393480" progId="Equation.DSMT4">
                  <p:embed/>
                </p:oleObj>
              </mc:Choice>
              <mc:Fallback>
                <p:oleObj name="Equation" r:id="rId4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365104"/>
                        <a:ext cx="22304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dirty="0"/>
              <a:t>Ταξινόμηση των νοητικών αποδεικτικών </a:t>
            </a:r>
            <a:r>
              <a:rPr lang="el-GR" dirty="0" smtClean="0"/>
              <a:t>σχημάτων</a:t>
            </a:r>
            <a:r>
              <a:rPr lang="en-US" dirty="0" smtClean="0"/>
              <a:t>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400" b="1" dirty="0">
                <a:latin typeface="Calibri" panose="020F0502020204030204" pitchFamily="34" charset="0"/>
              </a:rPr>
              <a:t>Εμπειρικά σχήματα</a:t>
            </a:r>
            <a:r>
              <a:rPr lang="el-GR" altLang="el-GR" sz="2400" dirty="0">
                <a:latin typeface="Calibri" panose="020F0502020204030204" pitchFamily="34" charset="0"/>
              </a:rPr>
              <a:t> </a:t>
            </a:r>
            <a:endParaRPr lang="el-GR" altLang="el-GR" sz="2400" dirty="0"/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dirty="0"/>
              <a:t>	</a:t>
            </a:r>
            <a:r>
              <a:rPr lang="el-GR" altLang="el-GR" sz="2400" dirty="0">
                <a:latin typeface="Calibri" panose="020F0502020204030204" pitchFamily="34" charset="0"/>
              </a:rPr>
              <a:t>- Τεκμηρίωση από τα παραδείγματα-</a:t>
            </a:r>
            <a:r>
              <a:rPr lang="el-GR" altLang="el-GR" sz="2400" b="1" dirty="0">
                <a:latin typeface="Calibri" panose="020F0502020204030204" pitchFamily="34" charset="0"/>
              </a:rPr>
              <a:t>επαγωγή (</a:t>
            </a:r>
            <a:r>
              <a:rPr lang="en-US" altLang="el-GR" sz="2400" b="1" dirty="0">
                <a:latin typeface="Calibri" panose="020F0502020204030204" pitchFamily="34" charset="0"/>
              </a:rPr>
              <a:t>induction)</a:t>
            </a:r>
            <a:endParaRPr lang="el-GR" altLang="el-GR" sz="2400" dirty="0"/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dirty="0"/>
              <a:t>	- </a:t>
            </a:r>
            <a:r>
              <a:rPr lang="el-GR" altLang="el-GR" sz="2400" dirty="0">
                <a:latin typeface="Calibri" panose="020F0502020204030204" pitchFamily="34" charset="0"/>
              </a:rPr>
              <a:t>Διαισθητική τεκμηρίωση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l-GR" altLang="el-GR" sz="2400" b="1" dirty="0">
                <a:latin typeface="Calibri" panose="020F0502020204030204" pitchFamily="34" charset="0"/>
              </a:rPr>
              <a:t>Παραγωγικά σχήματα (</a:t>
            </a:r>
            <a:r>
              <a:rPr lang="en-US" altLang="el-GR" sz="2400" b="1" dirty="0">
                <a:latin typeface="Calibri" panose="020F0502020204030204" pitchFamily="34" charset="0"/>
              </a:rPr>
              <a:t>deductive)</a:t>
            </a:r>
            <a:r>
              <a:rPr lang="en-US" altLang="el-GR" sz="2400" dirty="0"/>
              <a:t> </a:t>
            </a:r>
            <a:endParaRPr lang="el-GR" altLang="el-GR" sz="2400" dirty="0"/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dirty="0"/>
              <a:t>	- </a:t>
            </a:r>
            <a:r>
              <a:rPr lang="el-GR" altLang="el-GR" sz="2400" b="1" dirty="0">
                <a:latin typeface="Calibri" panose="020F0502020204030204" pitchFamily="34" charset="0"/>
              </a:rPr>
              <a:t>Μετασχηματιστικά σχήματα:</a:t>
            </a:r>
            <a:r>
              <a:rPr lang="en-US" altLang="el-GR" sz="2400" dirty="0"/>
              <a:t> </a:t>
            </a:r>
            <a:r>
              <a:rPr lang="el-GR" altLang="el-GR" sz="2400" dirty="0">
                <a:latin typeface="Calibri" panose="020F0502020204030204" pitchFamily="34" charset="0"/>
              </a:rPr>
              <a:t>3 κοινά χαρακτηριστικά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el-GR" altLang="el-GR" dirty="0"/>
              <a:t> </a:t>
            </a:r>
            <a:r>
              <a:rPr lang="el-GR" altLang="el-GR" b="1" i="1" dirty="0">
                <a:latin typeface="Calibri" panose="020F0502020204030204" pitchFamily="34" charset="0"/>
              </a:rPr>
              <a:t>γενίκευση</a:t>
            </a:r>
            <a:r>
              <a:rPr lang="el-GR" altLang="el-GR" i="1" dirty="0">
                <a:latin typeface="Calibri" panose="020F0502020204030204" pitchFamily="34" charset="0"/>
              </a:rPr>
              <a:t> (στόχος απόδειξη «για όλες» τις περιπτώσεις, όχι μεμονωμένα παραδείγματα),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el-GR" altLang="el-GR" b="1" i="1" dirty="0">
                <a:latin typeface="Calibri" panose="020F0502020204030204" pitchFamily="34" charset="0"/>
              </a:rPr>
              <a:t>λειτουργική σκέψη</a:t>
            </a:r>
            <a:r>
              <a:rPr lang="el-GR" altLang="el-GR" i="1" dirty="0">
                <a:latin typeface="Calibri" panose="020F0502020204030204" pitchFamily="34" charset="0"/>
              </a:rPr>
              <a:t> (στόχοι/</a:t>
            </a:r>
            <a:r>
              <a:rPr lang="el-GR" altLang="el-GR" i="1" dirty="0" err="1">
                <a:latin typeface="Calibri" panose="020F0502020204030204" pitchFamily="34" charset="0"/>
              </a:rPr>
              <a:t>υποστόχοι</a:t>
            </a:r>
            <a:r>
              <a:rPr lang="el-GR" altLang="el-GR" i="1" dirty="0">
                <a:latin typeface="Calibri" panose="020F0502020204030204" pitchFamily="34" charset="0"/>
              </a:rPr>
              <a:t> και αναμονή των αποτελεσμάτων τους στη διαδικασία απόδειξης), 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el-GR" altLang="el-GR" b="1" i="1" dirty="0">
                <a:latin typeface="Calibri" panose="020F0502020204030204" pitchFamily="34" charset="0"/>
              </a:rPr>
              <a:t>λογικά συμπεράσματα </a:t>
            </a:r>
            <a:r>
              <a:rPr lang="el-GR" altLang="el-GR" i="1" dirty="0">
                <a:latin typeface="Calibri" panose="020F0502020204030204" pitchFamily="34" charset="0"/>
              </a:rPr>
              <a:t>(χρήση κανόνων λογικού συμπερασμού)</a:t>
            </a:r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b="1" dirty="0">
                <a:latin typeface="Calibri" panose="020F0502020204030204" pitchFamily="34" charset="0"/>
              </a:rPr>
              <a:t>	- Αξιωματικά σχήματα</a:t>
            </a:r>
            <a:endParaRPr lang="el-GR" altLang="el-GR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1900</Words>
  <Application>Microsoft Office PowerPoint</Application>
  <PresentationFormat>Προβολή στην οθόνη (4:3)</PresentationFormat>
  <Paragraphs>264</Paragraphs>
  <Slides>41</Slides>
  <Notes>41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41</vt:i4>
      </vt:variant>
    </vt:vector>
  </HeadingPairs>
  <TitlesOfParts>
    <vt:vector size="48" baseType="lpstr">
      <vt:lpstr>ＭＳ Ｐゴシック</vt:lpstr>
      <vt:lpstr>Arial</vt:lpstr>
      <vt:lpstr>Calibri</vt:lpstr>
      <vt:lpstr>Wingdings</vt:lpstr>
      <vt:lpstr>Θέμα του Office</vt:lpstr>
      <vt:lpstr>MathType 6.0 Equation</vt:lpstr>
      <vt:lpstr>Microsoft Equation 3.0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Ερωτήματα γύρω από την απόδειξη (1/3)</vt:lpstr>
      <vt:lpstr>Ερωτήματα γύρω από την απόδειξη (2/3)</vt:lpstr>
      <vt:lpstr>Ερωτήματα γύρω από την απόδειξη (3/3)</vt:lpstr>
      <vt:lpstr>Αποδεικτικά νοητικά σχήματα (proof schemes) των μαθητών για την απόδειξη</vt:lpstr>
      <vt:lpstr>Κύριος διδακτικός στόχος για την απόδειξη </vt:lpstr>
      <vt:lpstr>Ταξινόμηση των νοητικών αποδεικτικών σχημάτων (1/2)</vt:lpstr>
      <vt:lpstr>Ταξινόμηση των νοητικών αποδεικτικών σχημάτων (2/2)</vt:lpstr>
      <vt:lpstr>Απάντηση μαθητή (1)  </vt:lpstr>
      <vt:lpstr>Απάντηση μαθητή (2)  </vt:lpstr>
      <vt:lpstr>Ανάλυση απάντησης μαθητή (1)  </vt:lpstr>
      <vt:lpstr>Ανάλυση απάντησης μαθητή (2)  </vt:lpstr>
      <vt:lpstr>Ταξινόμηση των νοητικών αποδεικτικών σχημάτων</vt:lpstr>
      <vt:lpstr>Ιστορικά – επιστημολογικά ζητήματα και η μάθηση και διδασκαλία της απόδειξης (1/2)</vt:lpstr>
      <vt:lpstr>Ιστορικά – επιστημολογικά ζητήματα και η μάθηση και διδασκαλία της απόδειξης (2/2)</vt:lpstr>
      <vt:lpstr>Λειτουργίες της απόδειξης (1/2)</vt:lpstr>
      <vt:lpstr>Λειτουργίες της απόδειξης (2/2)</vt:lpstr>
      <vt:lpstr>UK study (Healy and Hoyles, 1998, 2000) (1/2)</vt:lpstr>
      <vt:lpstr>UK study (Healy and Hoyles, 1998, 2000) (2/2)</vt:lpstr>
      <vt:lpstr>Δυσκολίες των μαθητών</vt:lpstr>
      <vt:lpstr>Η απόδειξη στη Διδακτική των Μαθηματικών</vt:lpstr>
      <vt:lpstr>Προκλήσεις της μαθηματικής απόδειξης από την οπτική της Διδακτικής των Μαθηματικών (1/2)</vt:lpstr>
      <vt:lpstr>Προκλήσεις της μαθηματικής απόδειξης από την οπτική της Διδακτικής των Μαθηματικών (2/2)</vt:lpstr>
      <vt:lpstr>Η έρευνα πάνω στην απόδειξη</vt:lpstr>
      <vt:lpstr>Η απόδειξη ως ένα έργο επίλυσης προβλήματος</vt:lpstr>
      <vt:lpstr>Διαφορετικές προσεγγίσεις απόδειξης που οι φοιτητές χρησιμοποιούν</vt:lpstr>
      <vt:lpstr>Τι μαθαίνει ένας μαθητής από μια διαδικαστική απόδειξη;</vt:lpstr>
      <vt:lpstr>Συντακτική απόδειξη</vt:lpstr>
      <vt:lpstr>Ευκαιρίες μάθησης από την παραγωγή μιας συντακτικής απόδειξης</vt:lpstr>
      <vt:lpstr>Σημασιολογική απόδειξη </vt:lpstr>
      <vt:lpstr>Ευκαιρίες μάθησης για την παραγωγή μιας σημασιολογικής απόδειξης</vt:lpstr>
      <vt:lpstr>Προτάσεις για τη διδασκαλία της απόδειξης (1/3)</vt:lpstr>
      <vt:lpstr>Προτάσεις για τη διδασκαλία της απόδειξης (2/3)</vt:lpstr>
      <vt:lpstr>Προτάσεις για τη διδασκαλία της απόδειξης (3/3)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186</cp:revision>
  <dcterms:created xsi:type="dcterms:W3CDTF">2012-09-06T09:03:05Z</dcterms:created>
  <dcterms:modified xsi:type="dcterms:W3CDTF">2015-07-13T14:45:59Z</dcterms:modified>
</cp:coreProperties>
</file>