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8"/>
  </p:notesMasterIdLst>
  <p:sldIdLst>
    <p:sldId id="256" r:id="rId3"/>
    <p:sldId id="261" r:id="rId4"/>
    <p:sldId id="262" r:id="rId5"/>
    <p:sldId id="306" r:id="rId6"/>
    <p:sldId id="264" r:id="rId7"/>
    <p:sldId id="301" r:id="rId8"/>
    <p:sldId id="307" r:id="rId9"/>
    <p:sldId id="308" r:id="rId10"/>
    <p:sldId id="265" r:id="rId11"/>
    <p:sldId id="274" r:id="rId12"/>
    <p:sldId id="288" r:id="rId13"/>
    <p:sldId id="309" r:id="rId14"/>
    <p:sldId id="277" r:id="rId15"/>
    <p:sldId id="269" r:id="rId16"/>
    <p:sldId id="278" r:id="rId17"/>
    <p:sldId id="310" r:id="rId18"/>
    <p:sldId id="270" r:id="rId19"/>
    <p:sldId id="272" r:id="rId20"/>
    <p:sldId id="303" r:id="rId21"/>
    <p:sldId id="279" r:id="rId22"/>
    <p:sldId id="273" r:id="rId23"/>
    <p:sldId id="281" r:id="rId24"/>
    <p:sldId id="284" r:id="rId25"/>
    <p:sldId id="282" r:id="rId26"/>
    <p:sldId id="283" r:id="rId27"/>
    <p:sldId id="285" r:id="rId28"/>
    <p:sldId id="286" r:id="rId29"/>
    <p:sldId id="280" r:id="rId30"/>
    <p:sldId id="290" r:id="rId31"/>
    <p:sldId id="295" r:id="rId32"/>
    <p:sldId id="299" r:id="rId33"/>
    <p:sldId id="292" r:id="rId34"/>
    <p:sldId id="291" r:id="rId35"/>
    <p:sldId id="294" r:id="rId36"/>
    <p:sldId id="293" r:id="rId37"/>
  </p:sldIdLst>
  <p:sldSz cx="9144000" cy="6858000" type="screen4x3"/>
  <p:notesSz cx="6858000" cy="9144000"/>
  <p:custDataLst>
    <p:tags r:id="rId3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306"/>
            <p14:sldId id="264"/>
            <p14:sldId id="301"/>
            <p14:sldId id="307"/>
            <p14:sldId id="308"/>
            <p14:sldId id="265"/>
            <p14:sldId id="274"/>
            <p14:sldId id="288"/>
            <p14:sldId id="309"/>
            <p14:sldId id="277"/>
            <p14:sldId id="269"/>
            <p14:sldId id="278"/>
            <p14:sldId id="310"/>
            <p14:sldId id="270"/>
            <p14:sldId id="272"/>
            <p14:sldId id="303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9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669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994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64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669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29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Εκτίμηση αβεβαιότητας γεωχημικών μετρήσεων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Εκτίμηση αβεβαιότητας γεωχημικών μετρήσεων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Εκτίμηση αβεβαιότητας γεωχημικών μετρήσεων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Εκτίμηση αβεβαιότητας γεωχημικών μετρήσεων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ＭＳ Ｐゴシック" pitchFamily="34" charset="-128"/>
                <a:cs typeface="+mn-cs"/>
              </a:rPr>
              <a:t>Εκτίμηση αβεβαιότητας γεωχημικών μετρήσεων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Εκτίμηση αβεβαιότητας γεωχημικών μετρήσεων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Εκτίμηση αβεβαιότητας γεωχημικών μετρήσεων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 –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7: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l-GR" sz="2800" dirty="0" smtClean="0"/>
              <a:t>Εκτίμηση αβεβαιότητας γεωχημικών μετρήσεων</a:t>
            </a:r>
            <a:endParaRPr lang="en-US" alt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Αριάδνη 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κειμένου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endParaRPr lang="el-GR" altLang="el-GR" sz="3200" i="1" dirty="0" smtClean="0"/>
          </a:p>
          <a:p>
            <a:pPr eaLnBrk="0" hangingPunct="0">
              <a:spcBef>
                <a:spcPct val="50000"/>
              </a:spcBef>
            </a:pPr>
            <a:r>
              <a:rPr lang="en-US" altLang="el-GR" sz="3200" i="1" dirty="0" smtClean="0"/>
              <a:t>P</a:t>
            </a:r>
            <a:r>
              <a:rPr lang="en-US" altLang="el-GR" sz="3200" dirty="0" smtClean="0"/>
              <a:t> </a:t>
            </a:r>
            <a:r>
              <a:rPr lang="en-US" altLang="el-GR" sz="3200" dirty="0"/>
              <a:t>= 2s = 64%</a:t>
            </a:r>
            <a:endParaRPr lang="el-GR" altLang="el-GR" sz="32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ΓΡΑΦΗΜΑ ΕΠΑΝΑΛΗΨΙΜΟΤΗΤΑΣ 10%</a:t>
            </a:r>
          </a:p>
        </p:txBody>
      </p:sp>
      <p:pic>
        <p:nvPicPr>
          <p:cNvPr id="2051" name="Picture 3" descr="ΓΡΑΦΗΜΑ ΕΠΑΝΑΛΗΨΙΜΟΤΗΤΑΣ 10%" title="ΓΡΑΦΗΜΑ ΕΠΑΝΑΛΗΨΙΜΟΤΗΤΑΣ 1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78181"/>
            <a:ext cx="5832649" cy="517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16168" y="5738936"/>
            <a:ext cx="129614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2</a:t>
            </a:r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ΜΕΘΟΔΟΙ ΥΠΟΛΟΓΙΣΜΟΥ ΑΚΡΙΒΕΙΑΣ </a:t>
            </a:r>
            <a:r>
              <a:rPr lang="el-GR" sz="3600" dirty="0" smtClean="0"/>
              <a:t>ΑΝΑΛΥΣΕΩΝ (1/2)</a:t>
            </a:r>
            <a:endParaRPr lang="el-GR" sz="3600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l-GR" altLang="el-GR" sz="2400" b="1" dirty="0" smtClean="0"/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 dirty="0" smtClean="0"/>
              <a:t>Συστηματικά </a:t>
            </a:r>
            <a:r>
              <a:rPr lang="el-GR" altLang="el-GR" sz="2400" b="1" dirty="0"/>
              <a:t>αναλυτικά σφάλματα</a:t>
            </a:r>
            <a:r>
              <a:rPr lang="el-GR" altLang="el-GR" sz="2400" dirty="0"/>
              <a:t> </a:t>
            </a:r>
            <a:r>
              <a:rPr lang="el-GR" altLang="el-GR" sz="2400" b="1" dirty="0"/>
              <a:t>(απόλυτη ακρίβεια)</a:t>
            </a:r>
            <a:r>
              <a:rPr lang="el-GR" altLang="el-GR" sz="2400" dirty="0"/>
              <a:t> υπολογίζονται με ανάλυση πιστοποιημένων δειγμάτων γνωστής συγκέντρωσης </a:t>
            </a:r>
            <a:r>
              <a:rPr lang="el-GR" altLang="el-GR" sz="2400" dirty="0" err="1"/>
              <a:t>αναλύτη</a:t>
            </a:r>
            <a:r>
              <a:rPr lang="el-GR" altLang="el-GR" sz="2400" dirty="0"/>
              <a:t> (</a:t>
            </a:r>
            <a:r>
              <a:rPr lang="en-US" altLang="el-GR" sz="2400" dirty="0"/>
              <a:t>Certified Reference Materials, CRMs)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l-GR" sz="2400" dirty="0"/>
              <a:t> </a:t>
            </a:r>
            <a:r>
              <a:rPr lang="el-GR" altLang="el-GR" sz="2400" b="1" dirty="0"/>
              <a:t>Χαρακτηριστικά </a:t>
            </a:r>
            <a:r>
              <a:rPr lang="en-US" altLang="el-GR" sz="2400" b="1" dirty="0"/>
              <a:t>CRMs: </a:t>
            </a:r>
            <a:r>
              <a:rPr lang="el-GR" altLang="el-GR" sz="2400" dirty="0"/>
              <a:t>Διαθεσιμότητα σε ποσότητα, σταθερότητα συγκέντρωσης αναλυτή σε διάφορες συνθήκες, ομοιογένεια, αποδεκτή τιμή συγκέντρωσης αναλυτή από πλήθος αναλύσεων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dirty="0"/>
              <a:t> </a:t>
            </a:r>
            <a:r>
              <a:rPr lang="el-GR" altLang="el-GR" sz="2400" b="1" dirty="0"/>
              <a:t>Οργανισμοί παραγωγής και διάθεσης </a:t>
            </a:r>
            <a:r>
              <a:rPr lang="en-US" altLang="el-GR" sz="2400" b="1" dirty="0"/>
              <a:t>CRMs: </a:t>
            </a:r>
            <a:r>
              <a:rPr lang="en-US" altLang="el-GR" sz="2400" dirty="0"/>
              <a:t>USGS, NIST, BCR </a:t>
            </a:r>
            <a:r>
              <a:rPr lang="el-GR" altLang="el-GR" sz="2400" dirty="0"/>
              <a:t>κλπ. – περιοριστικός παράγοντας </a:t>
            </a:r>
            <a:r>
              <a:rPr lang="el-GR" altLang="el-GR" sz="2400" dirty="0" smtClean="0"/>
              <a:t>κόστους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ΜΕΘΟΔΟΙ ΥΠΟΛΟΓΙΣΜΟΥ ΑΚΡΙΒΕΙΑΣ </a:t>
            </a:r>
            <a:r>
              <a:rPr lang="el-GR" sz="3600" dirty="0" smtClean="0"/>
              <a:t>ΑΝΑΛΥΣΕΩΝ (2/2)</a:t>
            </a:r>
            <a:endParaRPr lang="el-GR" sz="3600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l-GR" altLang="el-GR" sz="2400" dirty="0"/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1" dirty="0" smtClean="0"/>
              <a:t>Εναλλακτική </a:t>
            </a:r>
            <a:r>
              <a:rPr lang="el-GR" altLang="el-GR" sz="2400" b="1" dirty="0"/>
              <a:t>χρήση </a:t>
            </a:r>
            <a:r>
              <a:rPr lang="en-US" altLang="el-GR" sz="2400" b="1" dirty="0"/>
              <a:t>House Reference Materials (HRMs): </a:t>
            </a:r>
            <a:r>
              <a:rPr lang="el-GR" altLang="el-GR" sz="2400" dirty="0"/>
              <a:t>Ειδικά παρασκευασμένα  - καλά ομογενοποιημένα δείγματα που έχουν αναλυθεί πολλές φορές και θεωρούνται γνωστής συγκέντρωσης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dirty="0"/>
              <a:t> Σε κάθε αναλυτική σειρά απαιτούνται τουλάχιστο 2 </a:t>
            </a:r>
            <a:r>
              <a:rPr lang="en-US" altLang="el-GR" sz="2400" dirty="0"/>
              <a:t>HRMs </a:t>
            </a:r>
            <a:r>
              <a:rPr lang="el-GR" altLang="el-GR" sz="2400" dirty="0"/>
              <a:t>αντιπροσωπευτικά του υλικού της μήτρας και του εύρους συγκέντρωσης του </a:t>
            </a:r>
            <a:r>
              <a:rPr lang="el-GR" altLang="el-GR" sz="2400" dirty="0" smtClean="0"/>
              <a:t>αναλυτή.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4039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505691" y="5157192"/>
            <a:ext cx="7577627" cy="1015008"/>
          </a:xfrm>
        </p:spPr>
        <p:txBody>
          <a:bodyPr>
            <a:noAutofit/>
          </a:bodyPr>
          <a:lstStyle/>
          <a:p>
            <a:r>
              <a:rPr lang="el-GR" altLang="el-GR" sz="1800" dirty="0" smtClean="0"/>
              <a:t>Α</a:t>
            </a:r>
            <a:r>
              <a:rPr lang="en-US" altLang="el-GR" sz="1800" dirty="0" smtClean="0"/>
              <a:t>π</a:t>
            </a:r>
            <a:r>
              <a:rPr lang="en-US" altLang="el-GR" sz="1800" dirty="0" err="1" smtClean="0"/>
              <a:t>εικόνιση</a:t>
            </a:r>
            <a:r>
              <a:rPr lang="en-US" altLang="el-GR" sz="1800" dirty="0" smtClean="0"/>
              <a:t> </a:t>
            </a:r>
            <a:r>
              <a:rPr lang="en-US" altLang="el-GR" sz="1800" dirty="0" err="1"/>
              <a:t>εξ</a:t>
            </a:r>
            <a:r>
              <a:rPr lang="en-US" altLang="el-GR" sz="1800" dirty="0"/>
              <a:t>ακρίβωσης συστηματικών σφαλμάτων με χρήση δύο δειγμάτων αναφοράς (HRM1, HRM2). α) </a:t>
            </a:r>
            <a:r>
              <a:rPr lang="en-US" altLang="el-GR" sz="1800" dirty="0" err="1"/>
              <a:t>στ</a:t>
            </a:r>
            <a:r>
              <a:rPr lang="en-US" altLang="el-GR" sz="1800" dirty="0"/>
              <a:t>αθερό σφάλμα για όλο το εύρος συγκεντρώσεων (translational bias), β) μεταβαλλόμενο σφάλμα στο εύρος συγκεντρώσεων (rotational bias</a:t>
            </a:r>
            <a:r>
              <a:rPr lang="en-US" altLang="el-GR" sz="1800" dirty="0" smtClean="0"/>
              <a:t>).</a:t>
            </a:r>
            <a:endParaRPr lang="en-US" altLang="el-GR" sz="18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ΥΠΟΛΟΓΙΣΜΟΣ ΑΚΡΙΒΕΙΑΣ ΜΕ ΧΡΗΣΗ </a:t>
            </a:r>
            <a:r>
              <a:rPr lang="el-GR" sz="3200" dirty="0" err="1"/>
              <a:t>ΗRMs</a:t>
            </a:r>
            <a:endParaRPr lang="el-GR" sz="3200" dirty="0"/>
          </a:p>
        </p:txBody>
      </p:sp>
      <p:sp>
        <p:nvSpPr>
          <p:cNvPr id="82" name="TextBox 81"/>
          <p:cNvSpPr txBox="1"/>
          <p:nvPr/>
        </p:nvSpPr>
        <p:spPr>
          <a:xfrm>
            <a:off x="8010192" y="452297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3</a:t>
            </a:r>
            <a:endParaRPr lang="el-GR" dirty="0" smtClean="0"/>
          </a:p>
        </p:txBody>
      </p:sp>
      <p:grpSp>
        <p:nvGrpSpPr>
          <p:cNvPr id="42" name="Group 29" descr="ΥΠΟΛΟΓΙΣΜΟΣ ΑΚΡΙΒΕΙΑΣ ΜΕ ΧΡΗΣΗ ΗRMs" title="ΥΠΟΛΟΓΙΣΜΟΣ ΑΚΡΙΒΕΙΑΣ ΜΕ ΧΡΗΣΗ ΗRMs"/>
          <p:cNvGrpSpPr>
            <a:grpSpLocks/>
          </p:cNvGrpSpPr>
          <p:nvPr/>
        </p:nvGrpSpPr>
        <p:grpSpPr bwMode="auto">
          <a:xfrm>
            <a:off x="505693" y="1380483"/>
            <a:ext cx="7504500" cy="3574535"/>
            <a:chOff x="507" y="754"/>
            <a:chExt cx="4913" cy="2206"/>
          </a:xfrm>
        </p:grpSpPr>
        <p:sp>
          <p:nvSpPr>
            <p:cNvPr id="43" name="Rectangle 3" descr="ΥΠΟΛΟΓΙΣΜΟΣ ΑΚΡΙΒΕΙΑΣ ΜΕ ΧΡΗΣΗ ΗRMs"/>
            <p:cNvSpPr>
              <a:spLocks noChangeArrowheads="1"/>
            </p:cNvSpPr>
            <p:nvPr/>
          </p:nvSpPr>
          <p:spPr bwMode="auto">
            <a:xfrm>
              <a:off x="507" y="754"/>
              <a:ext cx="4913" cy="2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Text Box 4" descr="[DECORATIVE]"/>
            <p:cNvSpPr txBox="1">
              <a:spLocks noChangeArrowheads="1"/>
            </p:cNvSpPr>
            <p:nvPr/>
          </p:nvSpPr>
          <p:spPr bwMode="auto">
            <a:xfrm>
              <a:off x="4738" y="2313"/>
              <a:ext cx="50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altLang="el-GR" sz="800">
                  <a:solidFill>
                    <a:srgbClr val="000000"/>
                  </a:solidFill>
                  <a:latin typeface="Times New Roman" pitchFamily="18" charset="0"/>
                </a:rPr>
                <a:t>HRM2</a:t>
              </a:r>
              <a:endParaRPr lang="el-GR" altLang="el-G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5" descr="[DECORATIVE]"/>
            <p:cNvSpPr txBox="1">
              <a:spLocks noChangeArrowheads="1"/>
            </p:cNvSpPr>
            <p:nvPr/>
          </p:nvSpPr>
          <p:spPr bwMode="auto">
            <a:xfrm rot="16200000">
              <a:off x="-72" y="1533"/>
              <a:ext cx="149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l-GR" altLang="el-GR" sz="1600">
                  <a:solidFill>
                    <a:srgbClr val="000000"/>
                  </a:solidFill>
                  <a:latin typeface="Times New Roman" pitchFamily="18" charset="0"/>
                </a:rPr>
                <a:t>Μετρούμενη </a:t>
              </a:r>
            </a:p>
            <a:p>
              <a:pPr algn="ctr" eaLnBrk="0" hangingPunct="0"/>
              <a:r>
                <a:rPr lang="el-GR" altLang="el-GR" sz="1600">
                  <a:solidFill>
                    <a:srgbClr val="000000"/>
                  </a:solidFill>
                  <a:latin typeface="Times New Roman" pitchFamily="18" charset="0"/>
                </a:rPr>
                <a:t>συγκέντρωση</a:t>
              </a:r>
            </a:p>
          </p:txBody>
        </p:sp>
        <p:sp>
          <p:nvSpPr>
            <p:cNvPr id="83" name="Text Box 6" descr="[DECORATIVE]"/>
            <p:cNvSpPr txBox="1">
              <a:spLocks noChangeArrowheads="1"/>
            </p:cNvSpPr>
            <p:nvPr/>
          </p:nvSpPr>
          <p:spPr bwMode="auto">
            <a:xfrm>
              <a:off x="928" y="2614"/>
              <a:ext cx="1704" cy="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altLang="el-GR">
                  <a:solidFill>
                    <a:srgbClr val="000000"/>
                  </a:solidFill>
                  <a:latin typeface="Times New Roman" pitchFamily="18" charset="0"/>
                </a:rPr>
                <a:t>Αποδεκτή συγκέντρωση</a:t>
              </a:r>
            </a:p>
          </p:txBody>
        </p:sp>
        <p:sp>
          <p:nvSpPr>
            <p:cNvPr id="84" name="Rectangle 7" descr="[DECORATIVE]"/>
            <p:cNvSpPr>
              <a:spLocks noChangeArrowheads="1"/>
            </p:cNvSpPr>
            <p:nvPr/>
          </p:nvSpPr>
          <p:spPr bwMode="auto">
            <a:xfrm>
              <a:off x="3435" y="910"/>
              <a:ext cx="1703" cy="1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Line 8" descr="[DECORATIVE]"/>
            <p:cNvSpPr>
              <a:spLocks noChangeShapeType="1"/>
            </p:cNvSpPr>
            <p:nvPr/>
          </p:nvSpPr>
          <p:spPr bwMode="auto">
            <a:xfrm flipV="1">
              <a:off x="3435" y="911"/>
              <a:ext cx="1704" cy="16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Line 9" descr="[DECORATIVE]"/>
            <p:cNvSpPr>
              <a:spLocks noChangeShapeType="1"/>
            </p:cNvSpPr>
            <p:nvPr/>
          </p:nvSpPr>
          <p:spPr bwMode="auto">
            <a:xfrm flipV="1">
              <a:off x="3435" y="1312"/>
              <a:ext cx="1703" cy="12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Rectangle 10" descr="[DECORATIVE]"/>
            <p:cNvSpPr>
              <a:spLocks noChangeArrowheads="1"/>
            </p:cNvSpPr>
            <p:nvPr/>
          </p:nvSpPr>
          <p:spPr bwMode="auto">
            <a:xfrm>
              <a:off x="928" y="910"/>
              <a:ext cx="1704" cy="16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Line 11" descr="[DECORATIVE]"/>
            <p:cNvSpPr>
              <a:spLocks noChangeShapeType="1"/>
            </p:cNvSpPr>
            <p:nvPr/>
          </p:nvSpPr>
          <p:spPr bwMode="auto">
            <a:xfrm flipV="1">
              <a:off x="928" y="910"/>
              <a:ext cx="1704" cy="16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Line 12" descr="[DECORATIVE]"/>
            <p:cNvSpPr>
              <a:spLocks noChangeShapeType="1"/>
            </p:cNvSpPr>
            <p:nvPr/>
          </p:nvSpPr>
          <p:spPr bwMode="auto">
            <a:xfrm flipV="1">
              <a:off x="928" y="910"/>
              <a:ext cx="1404" cy="1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Line 13" descr="[DECORATIVE]"/>
            <p:cNvSpPr>
              <a:spLocks noChangeShapeType="1"/>
            </p:cNvSpPr>
            <p:nvPr/>
          </p:nvSpPr>
          <p:spPr bwMode="auto">
            <a:xfrm>
              <a:off x="2332" y="2515"/>
              <a:ext cx="2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AutoShape 14" descr="[DECORATIVE]"/>
            <p:cNvSpPr>
              <a:spLocks noChangeArrowheads="1"/>
            </p:cNvSpPr>
            <p:nvPr/>
          </p:nvSpPr>
          <p:spPr bwMode="auto">
            <a:xfrm>
              <a:off x="1229" y="1814"/>
              <a:ext cx="100" cy="99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AutoShape 15" descr="[DECORATIVE]"/>
            <p:cNvSpPr>
              <a:spLocks noChangeArrowheads="1"/>
            </p:cNvSpPr>
            <p:nvPr/>
          </p:nvSpPr>
          <p:spPr bwMode="auto">
            <a:xfrm>
              <a:off x="2131" y="1011"/>
              <a:ext cx="100" cy="1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AutoShape 16" descr="[DECORATIVE]"/>
            <p:cNvSpPr>
              <a:spLocks noChangeArrowheads="1"/>
            </p:cNvSpPr>
            <p:nvPr/>
          </p:nvSpPr>
          <p:spPr bwMode="auto">
            <a:xfrm>
              <a:off x="3836" y="2114"/>
              <a:ext cx="100" cy="1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4" name="AutoShape 17" descr="[DECORATIVE]"/>
            <p:cNvSpPr>
              <a:spLocks noChangeArrowheads="1"/>
            </p:cNvSpPr>
            <p:nvPr/>
          </p:nvSpPr>
          <p:spPr bwMode="auto">
            <a:xfrm>
              <a:off x="4838" y="1513"/>
              <a:ext cx="100" cy="98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Text Box 18" descr="[DECORATIVE]"/>
            <p:cNvSpPr txBox="1">
              <a:spLocks noChangeArrowheads="1"/>
            </p:cNvSpPr>
            <p:nvPr/>
          </p:nvSpPr>
          <p:spPr bwMode="auto">
            <a:xfrm>
              <a:off x="975" y="1641"/>
              <a:ext cx="5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altLang="el-GR" sz="1600">
                  <a:solidFill>
                    <a:srgbClr val="000000"/>
                  </a:solidFill>
                  <a:latin typeface="Times New Roman" pitchFamily="18" charset="0"/>
                </a:rPr>
                <a:t>HRM1</a:t>
              </a:r>
            </a:p>
          </p:txBody>
        </p:sp>
        <p:sp>
          <p:nvSpPr>
            <p:cNvPr id="96" name="Text Box 19" descr="[DECORATIVE]"/>
            <p:cNvSpPr txBox="1">
              <a:spLocks noChangeArrowheads="1"/>
            </p:cNvSpPr>
            <p:nvPr/>
          </p:nvSpPr>
          <p:spPr bwMode="auto">
            <a:xfrm>
              <a:off x="1699" y="935"/>
              <a:ext cx="5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altLang="el-GR" sz="1600">
                  <a:solidFill>
                    <a:srgbClr val="000000"/>
                  </a:solidFill>
                  <a:latin typeface="Times New Roman" pitchFamily="18" charset="0"/>
                </a:rPr>
                <a:t>HRM2</a:t>
              </a:r>
            </a:p>
          </p:txBody>
        </p:sp>
        <p:sp>
          <p:nvSpPr>
            <p:cNvPr id="97" name="Text Box 20" descr="[DECORATIVE]"/>
            <p:cNvSpPr txBox="1">
              <a:spLocks noChangeArrowheads="1"/>
            </p:cNvSpPr>
            <p:nvPr/>
          </p:nvSpPr>
          <p:spPr bwMode="auto">
            <a:xfrm>
              <a:off x="3830" y="2160"/>
              <a:ext cx="5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altLang="el-GR" sz="1600">
                  <a:solidFill>
                    <a:srgbClr val="000000"/>
                  </a:solidFill>
                  <a:latin typeface="Times New Roman" pitchFamily="18" charset="0"/>
                </a:rPr>
                <a:t>HRM1</a:t>
              </a:r>
            </a:p>
          </p:txBody>
        </p:sp>
        <p:sp>
          <p:nvSpPr>
            <p:cNvPr id="98" name="Line 21" descr="[DECORATIVE]"/>
            <p:cNvSpPr>
              <a:spLocks noChangeShapeType="1"/>
            </p:cNvSpPr>
            <p:nvPr/>
          </p:nvSpPr>
          <p:spPr bwMode="auto">
            <a:xfrm>
              <a:off x="4938" y="2515"/>
              <a:ext cx="2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Text Box 22" descr="[DECORATIVE]"/>
            <p:cNvSpPr txBox="1">
              <a:spLocks noChangeArrowheads="1"/>
            </p:cNvSpPr>
            <p:nvPr/>
          </p:nvSpPr>
          <p:spPr bwMode="auto">
            <a:xfrm>
              <a:off x="3434" y="2613"/>
              <a:ext cx="1705" cy="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altLang="el-GR">
                  <a:solidFill>
                    <a:srgbClr val="000000"/>
                  </a:solidFill>
                  <a:latin typeface="Times New Roman" pitchFamily="18" charset="0"/>
                </a:rPr>
                <a:t>Αποδεκτή συγκέντρωση</a:t>
              </a:r>
            </a:p>
          </p:txBody>
        </p:sp>
        <p:sp>
          <p:nvSpPr>
            <p:cNvPr id="100" name="Text Box 23" descr="[DECORATIVE]"/>
            <p:cNvSpPr txBox="1">
              <a:spLocks noChangeArrowheads="1"/>
            </p:cNvSpPr>
            <p:nvPr/>
          </p:nvSpPr>
          <p:spPr bwMode="auto">
            <a:xfrm>
              <a:off x="567" y="981"/>
              <a:ext cx="40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altLang="el-GR">
                  <a:solidFill>
                    <a:srgbClr val="000000"/>
                  </a:solidFill>
                  <a:latin typeface="Times New Roman" pitchFamily="18" charset="0"/>
                </a:rPr>
                <a:t>α)</a:t>
              </a:r>
            </a:p>
          </p:txBody>
        </p:sp>
        <p:sp>
          <p:nvSpPr>
            <p:cNvPr id="101" name="Text Box 24" descr="[DECORATIVE]"/>
            <p:cNvSpPr txBox="1">
              <a:spLocks noChangeArrowheads="1"/>
            </p:cNvSpPr>
            <p:nvPr/>
          </p:nvSpPr>
          <p:spPr bwMode="auto">
            <a:xfrm>
              <a:off x="3016" y="981"/>
              <a:ext cx="40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altLang="el-GR">
                  <a:solidFill>
                    <a:srgbClr val="000000"/>
                  </a:solidFill>
                  <a:latin typeface="Times New Roman" pitchFamily="18" charset="0"/>
                </a:rPr>
                <a:t>β)</a:t>
              </a:r>
            </a:p>
          </p:txBody>
        </p:sp>
        <p:sp>
          <p:nvSpPr>
            <p:cNvPr id="102" name="Text Box 25" descr="[DECORATIVE]"/>
            <p:cNvSpPr txBox="1">
              <a:spLocks noChangeArrowheads="1"/>
            </p:cNvSpPr>
            <p:nvPr/>
          </p:nvSpPr>
          <p:spPr bwMode="auto">
            <a:xfrm>
              <a:off x="4558" y="1616"/>
              <a:ext cx="50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l-GR" altLang="el-GR" sz="1600">
                  <a:solidFill>
                    <a:srgbClr val="000000"/>
                  </a:solidFill>
                  <a:latin typeface="Times New Roman" pitchFamily="18" charset="0"/>
                </a:rPr>
                <a:t>HRM2</a:t>
              </a:r>
            </a:p>
          </p:txBody>
        </p:sp>
        <p:sp>
          <p:nvSpPr>
            <p:cNvPr id="103" name="Text Box 28" descr="[DECORATIVE]"/>
            <p:cNvSpPr txBox="1">
              <a:spLocks noChangeArrowheads="1"/>
            </p:cNvSpPr>
            <p:nvPr/>
          </p:nvSpPr>
          <p:spPr bwMode="auto">
            <a:xfrm rot="16200000">
              <a:off x="2435" y="1533"/>
              <a:ext cx="149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l-GR" altLang="el-GR" sz="1600">
                  <a:solidFill>
                    <a:srgbClr val="000000"/>
                  </a:solidFill>
                  <a:latin typeface="Times New Roman" pitchFamily="18" charset="0"/>
                </a:rPr>
                <a:t>Μετρούμενη </a:t>
              </a:r>
            </a:p>
            <a:p>
              <a:pPr algn="ctr" eaLnBrk="0" hangingPunct="0"/>
              <a:r>
                <a:rPr lang="el-GR" altLang="el-GR" sz="1600">
                  <a:solidFill>
                    <a:srgbClr val="000000"/>
                  </a:solidFill>
                  <a:latin typeface="Times New Roman" pitchFamily="18" charset="0"/>
                </a:rPr>
                <a:t>συγκέντρωση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ΥΠΟΛΟΓΙΣΜΟΣ ΟΡΙΟΥ ΑΝΙΧΝΕΥΣΗΣ ΜΕΘΟΔΟΥ ΜΕ ΤΥΦΛΑ ΔΙΑΛΥΜΑΤΑ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χαμηλότερη συγκέντρωση που μπορεί να μετρηθεί σε καθορισμένο επίπεδο εμπιστοσύνης</a:t>
            </a:r>
          </a:p>
          <a:p>
            <a:endParaRPr lang="el-GR" dirty="0"/>
          </a:p>
          <a:p>
            <a:r>
              <a:rPr lang="el-GR" dirty="0"/>
              <a:t>Για 95% βεβαιότητα  Ο.Χ. = 2 </a:t>
            </a:r>
            <a:r>
              <a:rPr lang="el-GR" dirty="0" err="1"/>
              <a:t>s</a:t>
            </a:r>
            <a:r>
              <a:rPr lang="el-GR" baseline="-25000" dirty="0" err="1"/>
              <a:t>o</a:t>
            </a:r>
            <a:endParaRPr lang="el-GR" baseline="-25000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Όπου </a:t>
            </a:r>
            <a:r>
              <a:rPr lang="el-GR" dirty="0" err="1"/>
              <a:t>s</a:t>
            </a:r>
            <a:r>
              <a:rPr lang="el-GR" baseline="-25000" dirty="0" err="1"/>
              <a:t>o</a:t>
            </a:r>
            <a:r>
              <a:rPr lang="el-GR" dirty="0"/>
              <a:t> = η τυπική απόκλιση των μετρήσεων του αναλυτή στα τυφλά </a:t>
            </a:r>
            <a:r>
              <a:rPr lang="el-GR" dirty="0" smtClean="0"/>
              <a:t>διαλύματα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ΜΕΘΟΔΟΙ ΕΚΤΙΜΗΣΗΣ </a:t>
            </a:r>
            <a:r>
              <a:rPr lang="el-GR" sz="3600" dirty="0" smtClean="0"/>
              <a:t>ΑΒΕΒΑΙΟΤΗΤΑΣ (1/2)</a:t>
            </a:r>
            <a:endParaRPr lang="el-GR" sz="36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2. Μέσω δια-εργαστηριακών ασκήσεων (“</a:t>
            </a:r>
            <a:r>
              <a:rPr lang="el-GR" sz="2400" b="1" dirty="0" err="1"/>
              <a:t>top</a:t>
            </a:r>
            <a:r>
              <a:rPr lang="el-GR" sz="2400" b="1" dirty="0"/>
              <a:t> </a:t>
            </a:r>
            <a:r>
              <a:rPr lang="el-GR" sz="2400" b="1" dirty="0" err="1"/>
              <a:t>down</a:t>
            </a:r>
            <a:r>
              <a:rPr lang="el-GR" sz="2400" b="1" dirty="0" smtClean="0"/>
              <a:t>”)</a:t>
            </a:r>
          </a:p>
          <a:p>
            <a:pPr marL="0" indent="0">
              <a:buNone/>
            </a:pPr>
            <a:endParaRPr lang="el-GR" sz="2400" b="1" dirty="0"/>
          </a:p>
          <a:p>
            <a:r>
              <a:rPr lang="el-GR" sz="2400" dirty="0"/>
              <a:t>Διαφορετικά εργαστήρια (ν &gt;8) συλλέγουν και αναλύουν δείγματα με χρήση ενός κοινού πρωτοκόλλου (</a:t>
            </a:r>
            <a:r>
              <a:rPr lang="el-GR" sz="2400" dirty="0" err="1"/>
              <a:t>collaborative</a:t>
            </a:r>
            <a:r>
              <a:rPr lang="el-GR" sz="2400" dirty="0"/>
              <a:t> </a:t>
            </a:r>
            <a:r>
              <a:rPr lang="el-GR" sz="2400" dirty="0" err="1"/>
              <a:t>trial</a:t>
            </a:r>
            <a:r>
              <a:rPr lang="el-GR" sz="2400" dirty="0"/>
              <a:t>) ή με χρήση πρωτοκόλλων της επιλογής τους (</a:t>
            </a:r>
            <a:r>
              <a:rPr lang="el-GR" sz="2400" dirty="0" err="1"/>
              <a:t>proficiency</a:t>
            </a:r>
            <a:r>
              <a:rPr lang="el-GR" sz="2400" dirty="0"/>
              <a:t> </a:t>
            </a:r>
            <a:r>
              <a:rPr lang="el-GR" sz="2400" dirty="0" err="1"/>
              <a:t>test</a:t>
            </a:r>
            <a:r>
              <a:rPr lang="el-GR" sz="2400" dirty="0" smtClean="0"/>
              <a:t>).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Η αξιοπιστία των μετρήσεων υπολογίζεται από το εύρος διασποράς των αποτελεσμάτων των </a:t>
            </a:r>
            <a:r>
              <a:rPr lang="el-GR" sz="2400" dirty="0" smtClean="0"/>
              <a:t>εργαστηρίων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ΜΕΘΟΔΟΙ ΕΚΤΙΜΗΣΗΣ </a:t>
            </a:r>
            <a:r>
              <a:rPr lang="el-GR" sz="3600" dirty="0" smtClean="0"/>
              <a:t>ΑΒΕΒΑΙΟΤΗΤΑΣ (2/2)</a:t>
            </a:r>
            <a:endParaRPr lang="el-GR" sz="36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Συνήθως </a:t>
            </a:r>
            <a:r>
              <a:rPr lang="el-GR" sz="2400" dirty="0"/>
              <a:t>μεγαλύτερη η αβεβαιότητα που υπολογίζεται με αυτή τη </a:t>
            </a:r>
            <a:r>
              <a:rPr lang="el-GR" sz="2400" dirty="0" smtClean="0"/>
              <a:t>μέθοδο.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Πιθανότητα υποεκτίμησης με τεχνική (1) λόγω παράβλεψης πηγών </a:t>
            </a:r>
            <a:r>
              <a:rPr lang="el-GR" sz="2400" dirty="0" smtClean="0"/>
              <a:t>σφαλμάτων.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Μειονέκτημα τεχνικής (2), η πιθανότητα συστηματικού σφάλματος λόγω κοινής βαθμονόμησης αναλυτικών </a:t>
            </a:r>
            <a:r>
              <a:rPr lang="el-GR" sz="2400" dirty="0" smtClean="0"/>
              <a:t>οργάνων.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759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ΣΗΜΑΣΙΑ ΑΒΕΒΑΙΟΤΗΤΑΣ ΣΤΗΝ ΕΚΤΙΜΗΣΗ ΑΠΟΤΕΛΕΣΜΑΤΩΝ</a:t>
            </a:r>
          </a:p>
        </p:txBody>
      </p:sp>
      <p:grpSp>
        <p:nvGrpSpPr>
          <p:cNvPr id="6" name="Ομάδα 5" descr="ΣΗΜΑΣΙΑ ΑΒΕΒΑΙΟΤΗΤΑΣ ΣΤΗΝ ΕΚΤΙΜΗΣΗ ΑΠΟΤΕΛΕΣΜΑΤΩΝ" title="Σύγκριση με επιτρεπτά όρια συγκέντρωσης ρύπων- κατάταξη ρυπασμένου εδάφους "/>
          <p:cNvGrpSpPr/>
          <p:nvPr/>
        </p:nvGrpSpPr>
        <p:grpSpPr>
          <a:xfrm>
            <a:off x="539552" y="1958975"/>
            <a:ext cx="8352928" cy="3953873"/>
            <a:chOff x="381000" y="1958975"/>
            <a:chExt cx="8439150" cy="4638675"/>
          </a:xfrm>
        </p:grpSpPr>
        <p:sp>
          <p:nvSpPr>
            <p:cNvPr id="7" name="Text Box 2" descr="ΣΗΜΑΣΙΑ ΑΒΕΒΑΙΟΤΗΤΑΣ ΣΤΗΝ ΕΚΤΙΜΗΣΗ ΑΠΟΤΕΛΕΣΜΑΤΩΝ"/>
            <p:cNvSpPr txBox="1">
              <a:spLocks noChangeArrowheads="1"/>
            </p:cNvSpPr>
            <p:nvPr/>
          </p:nvSpPr>
          <p:spPr bwMode="auto">
            <a:xfrm>
              <a:off x="895350" y="1958975"/>
              <a:ext cx="7924800" cy="90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l-GR" sz="2200" dirty="0" err="1"/>
                <a:t>Σύγκριση</a:t>
              </a:r>
              <a:r>
                <a:rPr lang="en-US" altLang="el-GR" sz="2200" dirty="0"/>
                <a:t> </a:t>
              </a:r>
              <a:r>
                <a:rPr lang="en-US" altLang="el-GR" sz="2200" dirty="0" err="1"/>
                <a:t>με</a:t>
              </a:r>
              <a:r>
                <a:rPr lang="en-US" altLang="el-GR" sz="2200" dirty="0"/>
                <a:t> επ</a:t>
              </a:r>
              <a:r>
                <a:rPr lang="en-US" altLang="el-GR" sz="2200" dirty="0" err="1"/>
                <a:t>ιτρε</a:t>
              </a:r>
              <a:r>
                <a:rPr lang="en-US" altLang="el-GR" sz="2200" dirty="0"/>
                <a:t>πτά όρια συγκέντρωσης ρύπων- κατάταξη </a:t>
              </a:r>
              <a:r>
                <a:rPr lang="el-GR" altLang="el-GR" sz="2200" dirty="0"/>
                <a:t>ρυπασμένου</a:t>
              </a:r>
              <a:r>
                <a:rPr lang="en-US" altLang="el-GR" sz="2200" dirty="0"/>
                <a:t> </a:t>
              </a:r>
              <a:r>
                <a:rPr lang="en-US" altLang="el-GR" sz="2200" dirty="0" err="1"/>
                <a:t>εδάφους</a:t>
              </a:r>
              <a:r>
                <a:rPr lang="en-US" altLang="el-GR" sz="2200" dirty="0"/>
                <a:t> </a:t>
              </a:r>
            </a:p>
          </p:txBody>
        </p:sp>
        <p:sp>
          <p:nvSpPr>
            <p:cNvPr id="9" name="Text Box 3" descr="[DECORATIVE]"/>
            <p:cNvSpPr txBox="1">
              <a:spLocks noChangeArrowheads="1"/>
            </p:cNvSpPr>
            <p:nvPr/>
          </p:nvSpPr>
          <p:spPr bwMode="auto">
            <a:xfrm>
              <a:off x="838200" y="6092825"/>
              <a:ext cx="1600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l-GR" sz="1600">
                  <a:latin typeface="Arial" charset="0"/>
                </a:rPr>
                <a:t>Μη ρυπασμένο</a:t>
              </a:r>
            </a:p>
          </p:txBody>
        </p:sp>
        <p:sp>
          <p:nvSpPr>
            <p:cNvPr id="10" name="Text Box 4" descr="[DECORATIVE]"/>
            <p:cNvSpPr txBox="1">
              <a:spLocks noChangeArrowheads="1"/>
            </p:cNvSpPr>
            <p:nvPr/>
          </p:nvSpPr>
          <p:spPr bwMode="auto">
            <a:xfrm>
              <a:off x="2438400" y="6016625"/>
              <a:ext cx="16002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l-GR" sz="1600" dirty="0" err="1">
                  <a:latin typeface="Arial" charset="0"/>
                </a:rPr>
                <a:t>Ενδεχόμεν</a:t>
              </a:r>
              <a:r>
                <a:rPr lang="en-US" altLang="el-GR" sz="1600" dirty="0">
                  <a:latin typeface="Arial" charset="0"/>
                </a:rPr>
                <a:t>α ρυπασμένο</a:t>
              </a:r>
            </a:p>
          </p:txBody>
        </p:sp>
        <p:sp>
          <p:nvSpPr>
            <p:cNvPr id="11" name="Text Box 5" descr="[DECORATIVE]"/>
            <p:cNvSpPr txBox="1">
              <a:spLocks noChangeArrowheads="1"/>
            </p:cNvSpPr>
            <p:nvPr/>
          </p:nvSpPr>
          <p:spPr bwMode="auto">
            <a:xfrm>
              <a:off x="3810000" y="6016625"/>
              <a:ext cx="16002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l-GR" sz="1600" dirty="0" err="1">
                  <a:latin typeface="Arial" charset="0"/>
                </a:rPr>
                <a:t>Πιθ</a:t>
              </a:r>
              <a:r>
                <a:rPr lang="en-US" altLang="el-GR" sz="1600" dirty="0">
                  <a:latin typeface="Arial" charset="0"/>
                </a:rPr>
                <a:t>ανά ρυπασμένο</a:t>
              </a:r>
            </a:p>
          </p:txBody>
        </p:sp>
        <p:sp>
          <p:nvSpPr>
            <p:cNvPr id="12" name="Text Box 6" descr="[DECORATIVE]"/>
            <p:cNvSpPr txBox="1">
              <a:spLocks noChangeArrowheads="1"/>
            </p:cNvSpPr>
            <p:nvPr/>
          </p:nvSpPr>
          <p:spPr bwMode="auto">
            <a:xfrm>
              <a:off x="5257800" y="6137275"/>
              <a:ext cx="1295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l-GR" sz="1600">
                  <a:latin typeface="Arial" charset="0"/>
                </a:rPr>
                <a:t>Ρυπασμένο</a:t>
              </a:r>
            </a:p>
          </p:txBody>
        </p:sp>
        <p:sp>
          <p:nvSpPr>
            <p:cNvPr id="13" name="Text Box 7" descr="[DECORATIVE]"/>
            <p:cNvSpPr txBox="1">
              <a:spLocks noChangeArrowheads="1"/>
            </p:cNvSpPr>
            <p:nvPr/>
          </p:nvSpPr>
          <p:spPr bwMode="auto">
            <a:xfrm>
              <a:off x="381000" y="4038600"/>
              <a:ext cx="914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l-GR" altLang="el-GR" sz="1600" b="1">
                <a:latin typeface="Times New Roman" pitchFamily="18" charset="0"/>
              </a:endParaRPr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914400" y="2984500"/>
              <a:ext cx="7620000" cy="2965450"/>
              <a:chOff x="576" y="1440"/>
              <a:chExt cx="4800" cy="1868"/>
            </a:xfrm>
          </p:grpSpPr>
          <p:grpSp>
            <p:nvGrpSpPr>
              <p:cNvPr id="15" name="Group 9"/>
              <p:cNvGrpSpPr>
                <a:grpSpLocks/>
              </p:cNvGrpSpPr>
              <p:nvPr/>
            </p:nvGrpSpPr>
            <p:grpSpPr bwMode="auto">
              <a:xfrm>
                <a:off x="624" y="1584"/>
                <a:ext cx="3456" cy="1632"/>
                <a:chOff x="1536" y="1536"/>
                <a:chExt cx="3456" cy="1632"/>
              </a:xfrm>
            </p:grpSpPr>
            <p:grpSp>
              <p:nvGrpSpPr>
                <p:cNvPr id="19" name="Group 10"/>
                <p:cNvGrpSpPr>
                  <a:grpSpLocks/>
                </p:cNvGrpSpPr>
                <p:nvPr/>
              </p:nvGrpSpPr>
              <p:grpSpPr bwMode="auto">
                <a:xfrm>
                  <a:off x="1872" y="2544"/>
                  <a:ext cx="288" cy="624"/>
                  <a:chOff x="1872" y="2304"/>
                  <a:chExt cx="288" cy="624"/>
                </a:xfrm>
              </p:grpSpPr>
              <p:sp>
                <p:nvSpPr>
                  <p:cNvPr id="30" name="Oval 11" descr="[DECORATIVE]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592"/>
                    <a:ext cx="28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" name="Line 12" descr="[DECORATIVE]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304"/>
                    <a:ext cx="0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diamond" w="med" len="med"/>
                    <a:tailEnd type="diamond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0" name="Line 13" descr="[DECORATIVE]"/>
                <p:cNvSpPr>
                  <a:spLocks noChangeShapeType="1"/>
                </p:cNvSpPr>
                <p:nvPr/>
              </p:nvSpPr>
              <p:spPr bwMode="auto">
                <a:xfrm>
                  <a:off x="1536" y="2304"/>
                  <a:ext cx="34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21" name="Group 14"/>
                <p:cNvGrpSpPr>
                  <a:grpSpLocks/>
                </p:cNvGrpSpPr>
                <p:nvPr/>
              </p:nvGrpSpPr>
              <p:grpSpPr bwMode="auto">
                <a:xfrm>
                  <a:off x="2688" y="2208"/>
                  <a:ext cx="288" cy="624"/>
                  <a:chOff x="1872" y="2304"/>
                  <a:chExt cx="288" cy="624"/>
                </a:xfrm>
              </p:grpSpPr>
              <p:sp>
                <p:nvSpPr>
                  <p:cNvPr id="28" name="Oval 15" descr="[DECORATIVE]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592"/>
                    <a:ext cx="28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" name="Line 16" descr="[DECORATIVE]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304"/>
                    <a:ext cx="0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diamond" w="med" len="med"/>
                    <a:tailEnd type="diamond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2" name="Group 17"/>
                <p:cNvGrpSpPr>
                  <a:grpSpLocks/>
                </p:cNvGrpSpPr>
                <p:nvPr/>
              </p:nvGrpSpPr>
              <p:grpSpPr bwMode="auto">
                <a:xfrm>
                  <a:off x="3648" y="1824"/>
                  <a:ext cx="288" cy="624"/>
                  <a:chOff x="1872" y="2304"/>
                  <a:chExt cx="288" cy="624"/>
                </a:xfrm>
              </p:grpSpPr>
              <p:sp>
                <p:nvSpPr>
                  <p:cNvPr id="26" name="Oval 18" descr="[DECORATIVE]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592"/>
                    <a:ext cx="28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7" name="Line 19" descr="[DECORATIVE]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304"/>
                    <a:ext cx="0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diamond" w="med" len="med"/>
                    <a:tailEnd type="diamond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3" name="Group 20"/>
                <p:cNvGrpSpPr>
                  <a:grpSpLocks/>
                </p:cNvGrpSpPr>
                <p:nvPr/>
              </p:nvGrpSpPr>
              <p:grpSpPr bwMode="auto">
                <a:xfrm>
                  <a:off x="4416" y="1536"/>
                  <a:ext cx="288" cy="624"/>
                  <a:chOff x="1872" y="2304"/>
                  <a:chExt cx="288" cy="624"/>
                </a:xfrm>
              </p:grpSpPr>
              <p:sp>
                <p:nvSpPr>
                  <p:cNvPr id="24" name="Oval 21" descr="[DECORATIVE]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592"/>
                    <a:ext cx="28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5" name="Line 22" descr="[DECORATIVE]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304"/>
                    <a:ext cx="0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diamond" w="med" len="med"/>
                    <a:tailEnd type="diamond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6" name="Text Box 23" descr="[DECORATIVE]"/>
              <p:cNvSpPr txBox="1">
                <a:spLocks noChangeArrowheads="1"/>
              </p:cNvSpPr>
              <p:nvPr/>
            </p:nvSpPr>
            <p:spPr bwMode="auto">
              <a:xfrm>
                <a:off x="4080" y="2236"/>
                <a:ext cx="10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l-GR" sz="1600">
                    <a:latin typeface="Arial" charset="0"/>
                  </a:rPr>
                  <a:t>Κατώφλιο (Τ)</a:t>
                </a:r>
              </a:p>
            </p:txBody>
          </p:sp>
          <p:sp>
            <p:nvSpPr>
              <p:cNvPr id="17" name="Text Box 24" descr="[DECORATIVE]"/>
              <p:cNvSpPr txBox="1">
                <a:spLocks noChangeArrowheads="1"/>
              </p:cNvSpPr>
              <p:nvPr/>
            </p:nvSpPr>
            <p:spPr bwMode="auto">
              <a:xfrm>
                <a:off x="4080" y="1440"/>
                <a:ext cx="1296" cy="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l-GR" sz="1600">
                    <a:latin typeface="Arial" charset="0"/>
                  </a:rPr>
                  <a:t>Συγκέντρωση ρύπου (C)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altLang="el-GR" sz="1600">
                    <a:latin typeface="Arial" charset="0"/>
                  </a:rPr>
                  <a:t>Αξιοπιστία αποτελέσματος (U)</a:t>
                </a:r>
              </a:p>
            </p:txBody>
          </p:sp>
          <p:sp>
            <p:nvSpPr>
              <p:cNvPr id="18" name="Text Box 25" descr="[DECORATIVE]"/>
              <p:cNvSpPr txBox="1">
                <a:spLocks noChangeArrowheads="1"/>
              </p:cNvSpPr>
              <p:nvPr/>
            </p:nvSpPr>
            <p:spPr bwMode="auto">
              <a:xfrm>
                <a:off x="576" y="2496"/>
                <a:ext cx="480" cy="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l-GR" sz="1600" b="1">
                    <a:latin typeface="Arial" charset="0"/>
                  </a:rPr>
                  <a:t>C+U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l-GR" sz="1600" b="1">
                    <a:latin typeface="Arial" charset="0"/>
                  </a:rPr>
                  <a:t>C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l-GR" sz="1600" b="1">
                    <a:latin typeface="Arial" charset="0"/>
                  </a:rPr>
                  <a:t>C-U</a:t>
                </a:r>
                <a:endParaRPr lang="en-US" altLang="el-GR" sz="1600" b="1">
                  <a:latin typeface="Times New Roman" pitchFamily="18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7365194" y="5409959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4</a:t>
            </a:r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ΠΕΡΙΛΗΠΤΙΚΑ ΣΤΑΤΙΣΤΙΚΑ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Font typeface="+mj-lt"/>
              <a:buAutoNum type="arabicPeriod"/>
            </a:pPr>
            <a:r>
              <a:rPr lang="el-GR" sz="2800" dirty="0"/>
              <a:t>Στατιστική ανάλυση του γεωχημικού δείγματος </a:t>
            </a:r>
            <a:r>
              <a:rPr lang="el-GR" sz="2800" dirty="0" smtClean="0">
                <a:latin typeface="Cambria"/>
              </a:rPr>
              <a:t>⤍</a:t>
            </a:r>
            <a:r>
              <a:rPr lang="el-GR" sz="2800" dirty="0" smtClean="0"/>
              <a:t> </a:t>
            </a:r>
            <a:r>
              <a:rPr lang="el-GR" sz="2800" dirty="0"/>
              <a:t>μας δίνει πληροφορίες για τον γεωχημικό πληθυσμό που μελετάμε. </a:t>
            </a:r>
          </a:p>
          <a:p>
            <a:pPr fontAlgn="base">
              <a:buFont typeface="+mj-lt"/>
              <a:buAutoNum type="arabicPeriod"/>
            </a:pPr>
            <a:r>
              <a:rPr lang="el-GR" sz="2800" dirty="0"/>
              <a:t>Συνυπολογισμός </a:t>
            </a:r>
            <a:r>
              <a:rPr lang="el-GR" sz="2800" dirty="0" smtClean="0"/>
              <a:t>σφαλμάτων</a:t>
            </a:r>
            <a:endParaRPr lang="el-GR" sz="2800" dirty="0"/>
          </a:p>
          <a:p>
            <a:pPr fontAlgn="base">
              <a:buFont typeface="+mj-lt"/>
              <a:buAutoNum type="arabicPeriod"/>
            </a:pPr>
            <a:r>
              <a:rPr lang="el-GR" sz="2800" dirty="0"/>
              <a:t>Πειραματικά δεδομένα  </a:t>
            </a:r>
            <a:r>
              <a:rPr lang="el-GR" sz="2800" dirty="0">
                <a:latin typeface="Cambria"/>
              </a:rPr>
              <a:t>⤍</a:t>
            </a:r>
            <a:r>
              <a:rPr lang="el-GR" sz="2800" dirty="0"/>
              <a:t> </a:t>
            </a:r>
            <a:r>
              <a:rPr lang="el-GR" sz="2800" dirty="0" smtClean="0"/>
              <a:t> </a:t>
            </a:r>
            <a:r>
              <a:rPr lang="el-GR" sz="2800" dirty="0"/>
              <a:t>οργανωμένα με τρόπο που επιτρέπει την εύκολη εισαγωγή και διαχείρισή τους στον υπολογιστή. </a:t>
            </a:r>
          </a:p>
          <a:p>
            <a:pPr fontAlgn="base">
              <a:buFont typeface="+mj-lt"/>
              <a:buAutoNum type="arabicPeriod"/>
            </a:pPr>
            <a:r>
              <a:rPr lang="el-GR" sz="2800" dirty="0"/>
              <a:t>Στατιστική εκτίμηση με υπολογισμούς παραμέτρων και εξέταση υποθέσεων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/>
              <a:t>ΣΤΑΤΙΣΤΙΚΗ ΚΑΤΑΝΟΜΗ ΤΩΝ ΔΕΔΟΜΕΝΩΝ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268760"/>
            <a:ext cx="8229600" cy="4813995"/>
          </a:xfrm>
        </p:spPr>
        <p:txBody>
          <a:bodyPr>
            <a:noAutofit/>
          </a:bodyPr>
          <a:lstStyle/>
          <a:p>
            <a:r>
              <a:rPr lang="el-GR" sz="2000" dirty="0"/>
              <a:t>Έλεγχος με γραφικές μεθόδους (π.χ. ιστόγραμμα) ή με εφαρμογή στατιστικών δοκιμών.</a:t>
            </a:r>
          </a:p>
          <a:p>
            <a:r>
              <a:rPr lang="el-GR" sz="2000" dirty="0" smtClean="0"/>
              <a:t>Ο </a:t>
            </a:r>
            <a:r>
              <a:rPr lang="el-GR" sz="2000" dirty="0"/>
              <a:t>υπολογισμός πολλών στατιστικών παραμέτρων προϋποθέτει κανονική κατανομή δεδομένων </a:t>
            </a:r>
            <a:r>
              <a:rPr lang="el-GR" sz="2000" dirty="0" smtClean="0">
                <a:latin typeface="Cambria"/>
              </a:rPr>
              <a:t>⤍</a:t>
            </a:r>
            <a:r>
              <a:rPr lang="el-GR" sz="2000" dirty="0" smtClean="0"/>
              <a:t> </a:t>
            </a:r>
            <a:r>
              <a:rPr lang="el-GR" sz="2000" dirty="0"/>
              <a:t>πιθανή αναγκαιότητα η μετατροπή (π.χ. με </a:t>
            </a:r>
            <a:r>
              <a:rPr lang="el-GR" sz="2000" dirty="0" err="1"/>
              <a:t>λογαρίθμιση</a:t>
            </a:r>
            <a:r>
              <a:rPr lang="el-GR" sz="2000" dirty="0"/>
              <a:t>) για </a:t>
            </a:r>
            <a:r>
              <a:rPr lang="el-GR" sz="2000" dirty="0" err="1"/>
              <a:t>κανονικοποίηση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3074" name="Picture 2" descr="ΣΤΑΤΙΣΤΙΚΗ ΚΑΤΑΝΟΜΗ ΤΩΝ ΔΕΔΟΜΕΝΩΝ" title="Ιστόγραμμ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212977"/>
            <a:ext cx="3744415" cy="299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GaltonFit" title="Γκαουσιανή κατανομ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595147"/>
            <a:ext cx="3600524" cy="24261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10120" y="3212977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7</a:t>
            </a:r>
            <a:endParaRPr lang="el-G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619868" y="3281972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6</a:t>
            </a:r>
          </a:p>
        </p:txBody>
      </p:sp>
    </p:spTree>
    <p:extLst>
      <p:ext uri="{BB962C8B-B14F-4D97-AF65-F5344CB8AC3E}">
        <p14:creationId xmlns:p14="http://schemas.microsoft.com/office/powerpoint/2010/main" val="20376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ΠΕΡΙΕΧΟΜΕΝΑ</a:t>
            </a:r>
            <a:endParaRPr lang="el-GR" sz="4000" dirty="0"/>
          </a:p>
        </p:txBody>
      </p:sp>
      <p:sp>
        <p:nvSpPr>
          <p:cNvPr id="4" name="Θέση κει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endParaRPr lang="el-GR" altLang="el-GR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Ορολογία αβεβαιότητας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Εκτίμηση </a:t>
            </a:r>
            <a:r>
              <a:rPr lang="el-GR" altLang="el-GR" dirty="0" err="1"/>
              <a:t>επαναληψιμότητας</a:t>
            </a:r>
            <a:endParaRPr lang="el-GR" altLang="el-GR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Εκτίμηση αναλυτικής ακρίβειας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Περιληπτικά στατιστικά μετρήσεων</a:t>
            </a:r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l-GR" sz="2800" dirty="0"/>
              <a:t>ΠΕΡΙΓΡΑΦΙΚΑ ΣΤΑΤΙΣΤΙΚΑ – </a:t>
            </a:r>
            <a:br>
              <a:rPr lang="el-GR" sz="2800" dirty="0"/>
            </a:br>
            <a:r>
              <a:rPr lang="el-GR" sz="2800" dirty="0"/>
              <a:t>(Α) ΕΓΓΥΤΗΤΑ ΣΤΗΝ ΚΕΝΤΡΙΚΗ ΤΙΜΗ</a:t>
            </a:r>
            <a:endParaRPr lang="en-US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64156" y="1340768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Ο </a:t>
            </a:r>
            <a:r>
              <a:rPr lang="el-GR" altLang="el-GR" sz="2000" b="1" dirty="0"/>
              <a:t>αριθμητικός μέσος </a:t>
            </a:r>
            <a:r>
              <a:rPr lang="el-GR" altLang="el-GR" sz="2000" dirty="0"/>
              <a:t> ή μέση τιμή (</a:t>
            </a:r>
            <a:r>
              <a:rPr lang="en-US" altLang="el-GR" sz="2000" dirty="0"/>
              <a:t>arithmetic mean or average</a:t>
            </a:r>
            <a:r>
              <a:rPr lang="el-GR" altLang="el-GR" sz="2000" dirty="0"/>
              <a:t>) </a:t>
            </a:r>
            <a:r>
              <a:rPr lang="en-US" altLang="el-GR" sz="2000" i="1" dirty="0"/>
              <a:t>n</a:t>
            </a:r>
            <a:r>
              <a:rPr lang="el-GR" altLang="el-GR" sz="2000" dirty="0"/>
              <a:t> μετρήσεων:</a:t>
            </a:r>
          </a:p>
          <a:p>
            <a:endParaRPr lang="el-GR" altLang="el-GR" sz="2000" dirty="0"/>
          </a:p>
          <a:p>
            <a:pPr marL="0" indent="0">
              <a:buNone/>
            </a:pPr>
            <a:endParaRPr lang="el-GR" altLang="el-GR" sz="2000" b="1" dirty="0" smtClean="0"/>
          </a:p>
          <a:p>
            <a:pPr marL="0" indent="0">
              <a:buNone/>
            </a:pPr>
            <a:r>
              <a:rPr lang="el-GR" altLang="el-GR" sz="2000" b="1" dirty="0"/>
              <a:t>Δ</a:t>
            </a:r>
            <a:r>
              <a:rPr lang="el-GR" altLang="el-GR" sz="2000" b="1" dirty="0" smtClean="0"/>
              <a:t>ιάμεσος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(</a:t>
            </a:r>
            <a:r>
              <a:rPr lang="en-US" altLang="el-GR" sz="2000" dirty="0"/>
              <a:t>median</a:t>
            </a:r>
            <a:r>
              <a:rPr lang="el-GR" altLang="el-GR" sz="2000" dirty="0"/>
              <a:t>), δηλαδή η τιμή για την οποία το ήμισυ των δειγμάτων στην κατανομή έχει τιμές μικρότερες και το ήμισυ μεγαλύτερες. Η διάμεση τιμή αποτελεί πιο σταθερή παράμετρο από τη μέση τιμή σε περιπτώσεις λίγων μετρήσεων (</a:t>
            </a:r>
            <a:r>
              <a:rPr lang="en-US" altLang="el-GR" sz="2000" dirty="0"/>
              <a:t>n</a:t>
            </a:r>
            <a:r>
              <a:rPr lang="el-GR" altLang="el-GR" sz="2000" dirty="0"/>
              <a:t> &lt; 5</a:t>
            </a:r>
            <a:r>
              <a:rPr lang="el-GR" altLang="el-GR" sz="2000" dirty="0" smtClean="0"/>
              <a:t>).</a:t>
            </a:r>
            <a:endParaRPr lang="el-GR" altLang="el-GR" sz="2000" dirty="0"/>
          </a:p>
          <a:p>
            <a:pPr marL="0" indent="0">
              <a:buNone/>
            </a:pPr>
            <a:r>
              <a:rPr lang="el-GR" altLang="el-GR" sz="2000" b="1" dirty="0" smtClean="0"/>
              <a:t>Τιμή </a:t>
            </a:r>
            <a:r>
              <a:rPr lang="el-GR" altLang="el-GR" sz="2000" b="1" dirty="0"/>
              <a:t>μέγιστης συχνότητας</a:t>
            </a:r>
            <a:r>
              <a:rPr lang="el-GR" altLang="el-GR" sz="2000" dirty="0"/>
              <a:t> (</a:t>
            </a:r>
            <a:r>
              <a:rPr lang="en-US" altLang="el-GR" sz="2000" dirty="0"/>
              <a:t>mode</a:t>
            </a:r>
            <a:r>
              <a:rPr lang="el-GR" altLang="el-GR" sz="2000" dirty="0"/>
              <a:t>). Τα δεδομένα υποδιαιρούνται σε ειδικά διαστήματα (κλάσεις) και λαμβάνεται το κέντρο της κλάσης με την υψηλότερη συχνότητα. Πολλές γεωχημικές κατανομές έχουν περισσότερες από μία τιμή μέγιστης συχνότητας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 marL="0" indent="0">
              <a:buNone/>
            </a:pPr>
            <a:r>
              <a:rPr lang="el-GR" altLang="el-GR" sz="2000" dirty="0"/>
              <a:t>Ο </a:t>
            </a:r>
            <a:r>
              <a:rPr lang="el-GR" altLang="el-GR" sz="2000" b="1" dirty="0"/>
              <a:t>γεωμετρικός μέσος</a:t>
            </a:r>
            <a:r>
              <a:rPr lang="el-GR" altLang="el-GR" sz="2000" dirty="0"/>
              <a:t> (</a:t>
            </a:r>
            <a:r>
              <a:rPr lang="en-US" altLang="el-GR" sz="2000" dirty="0"/>
              <a:t>geometric mean</a:t>
            </a:r>
            <a:r>
              <a:rPr lang="el-GR" altLang="el-GR" sz="2000" dirty="0"/>
              <a:t>). Η μέση τιμή του δεκαδικού λογαρίθμου των δεδομένων</a:t>
            </a:r>
            <a:r>
              <a:rPr lang="el-GR" altLang="el-GR" sz="2000" dirty="0" smtClean="0"/>
              <a:t>.</a:t>
            </a:r>
            <a:endParaRPr lang="el-GR" altLang="el-GR" sz="2000" dirty="0"/>
          </a:p>
        </p:txBody>
      </p:sp>
      <p:graphicFrame>
        <p:nvGraphicFramePr>
          <p:cNvPr id="6" name="Αντικείμενο 5" title="μεση τιμή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448145"/>
              </p:ext>
            </p:extLst>
          </p:nvPr>
        </p:nvGraphicFramePr>
        <p:xfrm>
          <a:off x="2627784" y="1844824"/>
          <a:ext cx="1080120" cy="110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Εξίσωση" r:id="rId4" imgW="596900" imgH="609600" progId="Equation.3">
                  <p:embed/>
                </p:oleObj>
              </mc:Choice>
              <mc:Fallback>
                <p:oleObj name="Εξίσωση" r:id="rId4" imgW="5969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844824"/>
                        <a:ext cx="1080120" cy="11030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Autofit/>
          </a:bodyPr>
          <a:lstStyle/>
          <a:p>
            <a:r>
              <a:rPr lang="el-GR" sz="2800" dirty="0"/>
              <a:t>ΠΕΡΙΓΡΑΦΙΚΑ ΣΤΑΤΙΣΤΙΚΑ – </a:t>
            </a:r>
            <a:br>
              <a:rPr lang="el-GR" sz="2800" dirty="0"/>
            </a:br>
            <a:r>
              <a:rPr lang="el-GR" sz="2800" dirty="0"/>
              <a:t>(Β) ΔΙΑΣΠΟΡΑ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4156" y="1196752"/>
            <a:ext cx="8229600" cy="488600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000" b="1" dirty="0"/>
              <a:t>Περιοχή ή εύρος τιμών (</a:t>
            </a:r>
            <a:r>
              <a:rPr lang="el-GR" altLang="el-GR" sz="2000" b="1" dirty="0" err="1"/>
              <a:t>range</a:t>
            </a:r>
            <a:r>
              <a:rPr lang="el-GR" altLang="el-GR" sz="2000" b="1" dirty="0"/>
              <a:t>). </a:t>
            </a:r>
            <a:r>
              <a:rPr lang="el-GR" altLang="el-GR" sz="2000" dirty="0"/>
              <a:t>Η διαφορά μεταξύ της μέγιστής και της ελάχιστης τιμής των δεδομένων.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000" b="1" dirty="0" smtClean="0"/>
              <a:t>Διακύμανση </a:t>
            </a:r>
            <a:r>
              <a:rPr lang="el-GR" altLang="el-GR" sz="2000" b="1" dirty="0"/>
              <a:t>(</a:t>
            </a:r>
            <a:r>
              <a:rPr lang="el-GR" altLang="el-GR" sz="2000" b="1" dirty="0" err="1"/>
              <a:t>variance</a:t>
            </a:r>
            <a:r>
              <a:rPr lang="el-GR" altLang="el-GR" sz="2000" dirty="0"/>
              <a:t>). Το τετράγωνο της μέσης διαφοράς μεταξύ τιμών δεδομένων και της μέσης τιμής τους: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l-GR" altLang="el-GR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l-GR" altLang="el-GR" sz="20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000" dirty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000" b="1" dirty="0"/>
              <a:t>Τυπική απόκλιση (</a:t>
            </a:r>
            <a:r>
              <a:rPr lang="el-GR" altLang="el-GR" sz="2000" b="1" dirty="0" err="1"/>
              <a:t>standard</a:t>
            </a:r>
            <a:r>
              <a:rPr lang="el-GR" altLang="el-GR" sz="2000" b="1" dirty="0"/>
              <a:t> </a:t>
            </a:r>
            <a:r>
              <a:rPr lang="el-GR" altLang="el-GR" sz="2000" b="1" dirty="0" err="1"/>
              <a:t>deviation</a:t>
            </a:r>
            <a:r>
              <a:rPr lang="el-GR" altLang="el-GR" sz="2000" b="1" dirty="0"/>
              <a:t>). </a:t>
            </a:r>
            <a:r>
              <a:rPr lang="el-GR" altLang="el-GR" sz="2000" dirty="0"/>
              <a:t>Η τετραγωνική ρίζα της διακύμανσης. Είναι η συνηθέστερη παράμετρος έκφρασης της διασποράς και σε αντιδιαστολή με τη διακύμανση εκφράζεται με τις μονάδες μέτρησης της μέσης τιμής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000" b="1" dirty="0"/>
              <a:t>Σχετική τυπική απόκλιση (</a:t>
            </a:r>
            <a:r>
              <a:rPr lang="el-GR" altLang="el-GR" sz="2000" b="1" dirty="0" err="1"/>
              <a:t>coefficient</a:t>
            </a:r>
            <a:r>
              <a:rPr lang="el-GR" altLang="el-GR" sz="2000" b="1" dirty="0"/>
              <a:t> </a:t>
            </a:r>
            <a:r>
              <a:rPr lang="el-GR" altLang="el-GR" sz="2000" b="1" dirty="0" err="1"/>
              <a:t>of</a:t>
            </a:r>
            <a:r>
              <a:rPr lang="el-GR" altLang="el-GR" sz="2000" b="1" dirty="0"/>
              <a:t> </a:t>
            </a:r>
            <a:r>
              <a:rPr lang="el-GR" altLang="el-GR" sz="2000" b="1" dirty="0" err="1"/>
              <a:t>variation</a:t>
            </a:r>
            <a:r>
              <a:rPr lang="el-GR" altLang="el-GR" sz="2000" b="1" dirty="0"/>
              <a:t>). </a:t>
            </a:r>
            <a:r>
              <a:rPr lang="el-GR" altLang="el-GR" sz="2000" dirty="0"/>
              <a:t>Ο λόγος: </a:t>
            </a:r>
            <a:endParaRPr lang="el-GR" altLang="el-GR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000" dirty="0" smtClean="0"/>
              <a:t>τυπική </a:t>
            </a:r>
            <a:r>
              <a:rPr lang="el-GR" altLang="el-GR" sz="2000" dirty="0"/>
              <a:t>απόκλιση / μέση τιμή</a:t>
            </a:r>
          </a:p>
        </p:txBody>
      </p:sp>
      <p:graphicFrame>
        <p:nvGraphicFramePr>
          <p:cNvPr id="3" name="Αντικείμενο 2" title="διακύμανση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158132"/>
              </p:ext>
            </p:extLst>
          </p:nvPr>
        </p:nvGraphicFramePr>
        <p:xfrm>
          <a:off x="4572000" y="2420888"/>
          <a:ext cx="217805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Εξίσωση" r:id="rId4" imgW="1054100" imgH="609600" progId="Equation.3">
                  <p:embed/>
                </p:oleObj>
              </mc:Choice>
              <mc:Fallback>
                <p:oleObj name="Εξίσωση" r:id="rId4" imgW="10541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20888"/>
                        <a:ext cx="2178050" cy="1250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 title="ΚΑΜΠΥΛΗ ΚΑΝΟΝΙΚΗΣ ΚΑΤΑΝΟΜΗ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ΚΑΜΠΥΛΗ ΚΑΝΟΝΙΚΗΣ ΚΑΤΑΝΟΜΗΣ</a:t>
            </a:r>
            <a:endParaRPr lang="el-GR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704692" y="573097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8</a:t>
            </a:r>
            <a:endParaRPr lang="el-GR" dirty="0" smtClean="0"/>
          </a:p>
        </p:txBody>
      </p:sp>
      <p:pic>
        <p:nvPicPr>
          <p:cNvPr id="6146" name="Picture 2" descr="ΚΑΜΠΥΛΗ ΚΑΝΟΝΙΚΗΣ ΚΑΤΑΝΟΜΗΣ" title="ΚΑΜΠΥΛΗ ΚΑΝΟΝΙΚΗΣ ΚΑΤΑΝΟΜΗ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66" y="1196751"/>
            <a:ext cx="6560278" cy="49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ΚΑΤΑΣΚΕΥΗ ΙΣΤΟΓΡΑΜΜΑΤΟΣ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7924268" cy="468052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Έστω ότι έχουμε n μετρήσεις μιας γεωχημικής παραμέτρου.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Επιλέγουμε τον αριθμό των κλάσεων ταξινόμησης της παραμέτρου. Κατά κανόνα 7-11 κλάσεις καλύπτουν το συνολικό εύρος τιμών των μετρήσεων. Οι κλάσεις προβάλλονται στον άξονα χ του γραφήματος.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Υπολογίζουμε τον αριθμό των μετρήσεων κάθε κλάσης.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Διαιρούμε τον αριθμό μετρήσεων κάθε κλάσης με το n ώστε να υπολογίσουμε το ποσοστό μετρήσεων κάθε κλάσης. Τα ποσοστά προβάλλονται στον άξονα y του γραφήματος.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Για κάθε κλάση σχεδιάζουμε μια στήλη με ύψος όπως υπολογίστηκε στο προηγούμενο βήμα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28608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 smtClean="0"/>
              <a:t>ΑΠΕΙΚΟΝΙΣΕΙΣ ΔΕΔΟΜΕΝΩΝ ΣΕ ΓΡΑΦΗΜΑΤΑ</a:t>
            </a:r>
            <a:endParaRPr lang="el-GR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7242538" y="5662083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  <a:r>
              <a:rPr lang="en-US" dirty="0"/>
              <a:t>7</a:t>
            </a:r>
            <a:endParaRPr lang="el-GR" dirty="0" smtClean="0"/>
          </a:p>
        </p:txBody>
      </p:sp>
      <p:pic>
        <p:nvPicPr>
          <p:cNvPr id="7172" name="Picture 4" descr="Ιστόγραμμα Zn" title="Ιστόγραμμα Z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266289" cy="501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148263" y="2492375"/>
            <a:ext cx="15113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el-GR" altLang="el-GR" dirty="0" err="1">
                <a:solidFill>
                  <a:srgbClr val="000000"/>
                </a:solidFill>
                <a:latin typeface="Arial" charset="0"/>
              </a:rPr>
              <a:t>κατώφλιο</a:t>
            </a:r>
            <a:r>
              <a:rPr lang="el-GR" altLang="el-GR" dirty="0">
                <a:solidFill>
                  <a:srgbClr val="000000"/>
                </a:solidFill>
                <a:latin typeface="Arial" charset="0"/>
              </a:rPr>
              <a:t>»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6156325" y="4437063"/>
            <a:ext cx="172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dirty="0">
                <a:solidFill>
                  <a:srgbClr val="000000"/>
                </a:solidFill>
                <a:latin typeface="Arial" charset="0"/>
              </a:rPr>
              <a:t>«ανώμαλες τιμές»</a:t>
            </a:r>
          </a:p>
        </p:txBody>
      </p:sp>
      <p:sp>
        <p:nvSpPr>
          <p:cNvPr id="58" name="Oval 6" descr="[DECORATIVE]"/>
          <p:cNvSpPr>
            <a:spLocks noChangeArrowheads="1"/>
          </p:cNvSpPr>
          <p:nvPr/>
        </p:nvSpPr>
        <p:spPr bwMode="auto">
          <a:xfrm>
            <a:off x="4320381" y="4765960"/>
            <a:ext cx="1655763" cy="1008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6156325" y="4797425"/>
            <a:ext cx="43180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 flipH="1">
            <a:off x="4320381" y="2852738"/>
            <a:ext cx="1115219" cy="2160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" name="Oval 9" descr="[DECORATIVE]"/>
          <p:cNvSpPr>
            <a:spLocks noChangeArrowheads="1"/>
          </p:cNvSpPr>
          <p:nvPr/>
        </p:nvSpPr>
        <p:spPr bwMode="auto">
          <a:xfrm>
            <a:off x="2068554" y="4833143"/>
            <a:ext cx="2232025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2" name="Freeform 12"/>
          <p:cNvSpPr>
            <a:spLocks/>
          </p:cNvSpPr>
          <p:nvPr/>
        </p:nvSpPr>
        <p:spPr bwMode="auto">
          <a:xfrm>
            <a:off x="3143250" y="2781300"/>
            <a:ext cx="2076450" cy="1871663"/>
          </a:xfrm>
          <a:custGeom>
            <a:avLst/>
            <a:gdLst>
              <a:gd name="T0" fmla="*/ 1308 w 1308"/>
              <a:gd name="T1" fmla="*/ 0 h 1179"/>
              <a:gd name="T2" fmla="*/ 945 w 1308"/>
              <a:gd name="T3" fmla="*/ 453 h 1179"/>
              <a:gd name="T4" fmla="*/ 265 w 1308"/>
              <a:gd name="T5" fmla="*/ 635 h 1179"/>
              <a:gd name="T6" fmla="*/ 38 w 1308"/>
              <a:gd name="T7" fmla="*/ 862 h 1179"/>
              <a:gd name="T8" fmla="*/ 38 w 1308"/>
              <a:gd name="T9" fmla="*/ 1179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8" h="1179">
                <a:moveTo>
                  <a:pt x="1308" y="0"/>
                </a:moveTo>
                <a:cubicBezTo>
                  <a:pt x="1213" y="173"/>
                  <a:pt x="1119" y="347"/>
                  <a:pt x="945" y="453"/>
                </a:cubicBezTo>
                <a:cubicBezTo>
                  <a:pt x="771" y="559"/>
                  <a:pt x="416" y="567"/>
                  <a:pt x="265" y="635"/>
                </a:cubicBezTo>
                <a:cubicBezTo>
                  <a:pt x="114" y="703"/>
                  <a:pt x="76" y="771"/>
                  <a:pt x="38" y="862"/>
                </a:cubicBezTo>
                <a:cubicBezTo>
                  <a:pt x="0" y="953"/>
                  <a:pt x="19" y="1066"/>
                  <a:pt x="38" y="117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ΓΡΑΦΗΜΑ ΑΘΡΟΙΣΤΙΚΗΣ ΣΥΧΝΟΤΗΤΑΣ</a:t>
            </a:r>
          </a:p>
        </p:txBody>
      </p:sp>
      <p:pic>
        <p:nvPicPr>
          <p:cNvPr id="8194" name="Picture 2" descr="ΓΡΑΦΗΜΑ ΑΘΡΟΙΣΤΙΚΗΣ ΣΥΧΝΟΤΗΤΑΣ" title="Αθροιστική συχνότητα Z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5"/>
            <a:ext cx="748883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19704" y="5684856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  <a:r>
              <a:rPr lang="el-GR" dirty="0"/>
              <a:t>8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ΓΡΑΦΗΜΑ ΠΙΘΑΝΟΤΗΤΩΝ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Προβολή αθροιστικής συχνότητας σε χαρτί αριθμητικών πιθανοτήτων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Επιτρέπει την αναγνώριση 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είδους κατανομής των δεδομένων (π.χ. κανονική, λογαριθμική).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Απόμακρων τιμών.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Πολλαπλών πληθυσμών στα δεδομένα.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18" name="Ομάδα 17" descr="ΓΡΑΦΗΜΑ ΠΙΘΑΝΟΤΗΤΩΝ" title="ΓΡΑΦΗΜΑ ΠΙΘΑΝΟΤΗΤΩΝ"/>
          <p:cNvGrpSpPr/>
          <p:nvPr/>
        </p:nvGrpSpPr>
        <p:grpSpPr>
          <a:xfrm>
            <a:off x="539431" y="1484783"/>
            <a:ext cx="3888108" cy="4647697"/>
            <a:chOff x="522288" y="908050"/>
            <a:chExt cx="3978275" cy="5697538"/>
          </a:xfrm>
        </p:grpSpPr>
        <p:grpSp>
          <p:nvGrpSpPr>
            <p:cNvPr id="19" name="Group 5"/>
            <p:cNvGrpSpPr>
              <a:grpSpLocks/>
            </p:cNvGrpSpPr>
            <p:nvPr/>
          </p:nvGrpSpPr>
          <p:grpSpPr bwMode="auto">
            <a:xfrm>
              <a:off x="522288" y="908050"/>
              <a:ext cx="3698875" cy="5697538"/>
              <a:chOff x="329" y="572"/>
              <a:chExt cx="2330" cy="3589"/>
            </a:xfrm>
          </p:grpSpPr>
          <p:pic>
            <p:nvPicPr>
              <p:cNvPr id="23" name="Picture 6" descr="ΓΡΑΦΗΜΑ ΠΙΘΑΝΟΤΗΤΩΝ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572"/>
                <a:ext cx="2319" cy="3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 Box 7" descr="[DECORATIVE]"/>
              <p:cNvSpPr txBox="1">
                <a:spLocks noChangeArrowheads="1"/>
              </p:cNvSpPr>
              <p:nvPr/>
            </p:nvSpPr>
            <p:spPr bwMode="auto">
              <a:xfrm>
                <a:off x="431" y="2013"/>
                <a:ext cx="2086" cy="4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altLang="el-GR" sz="1600">
                    <a:solidFill>
                      <a:srgbClr val="000000"/>
                    </a:solidFill>
                    <a:latin typeface="Arial" charset="0"/>
                  </a:rPr>
                  <a:t>Αθροιστική συχνότητα (%)</a:t>
                </a:r>
              </a:p>
              <a:p>
                <a:pPr algn="ctr">
                  <a:spcBef>
                    <a:spcPct val="50000"/>
                  </a:spcBef>
                </a:pPr>
                <a:endParaRPr lang="el-GR" altLang="el-GR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Text Box 8" descr="[DECORATIVE]"/>
              <p:cNvSpPr txBox="1">
                <a:spLocks noChangeArrowheads="1"/>
              </p:cNvSpPr>
              <p:nvPr/>
            </p:nvSpPr>
            <p:spPr bwMode="auto">
              <a:xfrm>
                <a:off x="385" y="3748"/>
                <a:ext cx="2086" cy="4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altLang="el-GR" sz="1600">
                    <a:solidFill>
                      <a:srgbClr val="000000"/>
                    </a:solidFill>
                    <a:latin typeface="Arial" charset="0"/>
                  </a:rPr>
                  <a:t>Αθροιστική συχνότητα (%)</a:t>
                </a:r>
              </a:p>
              <a:p>
                <a:pPr algn="ctr">
                  <a:spcBef>
                    <a:spcPct val="50000"/>
                  </a:spcBef>
                </a:pPr>
                <a:endParaRPr lang="el-GR" altLang="el-GR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Text Box 9" descr="[DECORATIVE]"/>
              <p:cNvSpPr txBox="1">
                <a:spLocks noChangeArrowheads="1"/>
              </p:cNvSpPr>
              <p:nvPr/>
            </p:nvSpPr>
            <p:spPr bwMode="auto">
              <a:xfrm rot="16200000">
                <a:off x="-165" y="1203"/>
                <a:ext cx="1179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400">
                    <a:solidFill>
                      <a:srgbClr val="000000"/>
                    </a:solidFill>
                    <a:latin typeface="Arial" charset="0"/>
                  </a:rPr>
                  <a:t>Pb (mg /kg)</a:t>
                </a:r>
                <a:endParaRPr lang="el-GR" altLang="el-GR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" name="Text Box 10" descr="[DECORATIVE]"/>
              <p:cNvSpPr txBox="1">
                <a:spLocks noChangeArrowheads="1"/>
              </p:cNvSpPr>
              <p:nvPr/>
            </p:nvSpPr>
            <p:spPr bwMode="auto">
              <a:xfrm rot="16200000">
                <a:off x="-154" y="2972"/>
                <a:ext cx="1179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400">
                    <a:solidFill>
                      <a:srgbClr val="000000"/>
                    </a:solidFill>
                    <a:latin typeface="Arial" charset="0"/>
                  </a:rPr>
                  <a:t>lnPb</a:t>
                </a:r>
                <a:endParaRPr lang="el-GR" altLang="el-GR" sz="1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0" name="Line 11" descr="[DECORATIVE]"/>
            <p:cNvSpPr>
              <a:spLocks noChangeShapeType="1"/>
            </p:cNvSpPr>
            <p:nvPr/>
          </p:nvSpPr>
          <p:spPr bwMode="auto">
            <a:xfrm flipH="1" flipV="1">
              <a:off x="3348037" y="4005263"/>
              <a:ext cx="1152525" cy="11525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Line 12" descr="[DECORATIVE]"/>
            <p:cNvSpPr>
              <a:spLocks noChangeShapeType="1"/>
            </p:cNvSpPr>
            <p:nvPr/>
          </p:nvSpPr>
          <p:spPr bwMode="auto">
            <a:xfrm flipH="1" flipV="1">
              <a:off x="2195513" y="4797424"/>
              <a:ext cx="2305050" cy="7891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Line 13" descr="[DECORATIVE]"/>
            <p:cNvSpPr>
              <a:spLocks noChangeShapeType="1"/>
            </p:cNvSpPr>
            <p:nvPr/>
          </p:nvSpPr>
          <p:spPr bwMode="auto">
            <a:xfrm flipH="1" flipV="1">
              <a:off x="1763713" y="5157788"/>
              <a:ext cx="2736850" cy="4287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59832" y="5916456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  <a:r>
              <a:rPr lang="el-GR" dirty="0"/>
              <a:t>9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sz="3600" dirty="0"/>
              <a:t>ΓΡΑΦΗΜΑ ΠΙΘΑΝΟΤΗΤΩΝ –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ΕΙΔΟΣ </a:t>
            </a:r>
            <a:r>
              <a:rPr lang="el-GR" sz="3600" dirty="0"/>
              <a:t>ΚΑΤΑΝΟΜΗΣ</a:t>
            </a:r>
          </a:p>
        </p:txBody>
      </p:sp>
      <p:pic>
        <p:nvPicPr>
          <p:cNvPr id="10242" name="Picture 2" descr="ΓΡΑΦΗΜΑ ΠΙΘΑΝΟΤΗΤΩΝ – ΕΙΔΟΣ ΚΑΤΑΝΟΜΗΣ" title="Είδη κατανομή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04" y="1557338"/>
            <a:ext cx="704789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5700432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20</a:t>
            </a:r>
          </a:p>
        </p:txBody>
      </p:sp>
    </p:spTree>
    <p:extLst>
      <p:ext uri="{BB962C8B-B14F-4D97-AF65-F5344CB8AC3E}">
        <p14:creationId xmlns:p14="http://schemas.microsoft.com/office/powerpoint/2010/main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dirty="0"/>
              <a:t>Εκτίμηση αβεβαιότητας γεωχημικών μετρήσεων</a:t>
            </a:r>
            <a:endParaRPr lang="en-US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ΟΡΟΛΟΓΙΑ </a:t>
            </a:r>
            <a:r>
              <a:rPr lang="el-GR" dirty="0" smtClean="0"/>
              <a:t>ΑΒΕΒΑΙΟΤΗΤΑΣ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/>
              <a:t>Αβεβαιότητα μετρήσεων (</a:t>
            </a:r>
            <a:r>
              <a:rPr lang="en-US" altLang="el-GR" sz="2400" b="1" dirty="0"/>
              <a:t>measurement uncertainty): </a:t>
            </a:r>
            <a:r>
              <a:rPr lang="el-GR" altLang="el-GR" sz="2400" dirty="0"/>
              <a:t>Το εύρος τιμών αποτελεσμάτων μέτρησης που περιέχει την πραγματική τιμή του αναλυτή με μεγάλη πιθανότητα.</a:t>
            </a:r>
            <a:r>
              <a:rPr lang="en-US" altLang="el-GR" sz="2400" b="1" dirty="0"/>
              <a:t> </a:t>
            </a:r>
            <a:endParaRPr lang="el-GR" altLang="el-GR" sz="2400" b="1" dirty="0" smtClean="0"/>
          </a:p>
          <a:p>
            <a:pPr marL="0" indent="0" eaLnBrk="0" hangingPunct="0">
              <a:lnSpc>
                <a:spcPct val="80000"/>
              </a:lnSpc>
              <a:spcBef>
                <a:spcPct val="50000"/>
              </a:spcBef>
              <a:buNone/>
            </a:pPr>
            <a:endParaRPr lang="el-GR" altLang="el-GR" sz="2400" b="1" dirty="0" smtClean="0"/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/>
              <a:t>Τυχαίο σφάλμα (</a:t>
            </a:r>
            <a:r>
              <a:rPr lang="en-US" altLang="el-GR" sz="2400" b="1" dirty="0"/>
              <a:t>random error):</a:t>
            </a:r>
            <a:r>
              <a:rPr lang="en-US" altLang="el-GR" sz="2400" dirty="0"/>
              <a:t> </a:t>
            </a:r>
            <a:r>
              <a:rPr lang="el-GR" altLang="el-GR" sz="2400" dirty="0" err="1"/>
              <a:t>Δικατευθυνόμενο</a:t>
            </a:r>
            <a:r>
              <a:rPr lang="el-GR" altLang="el-GR" sz="2400" dirty="0"/>
              <a:t> σφάλμα, εξουδετερώνεται με αύξηση αριθμού μετρήσεων, προέρχεται από μη μόνιμες αιτίες. </a:t>
            </a:r>
            <a:endParaRPr lang="el-GR" altLang="el-GR" sz="2400" dirty="0" smtClean="0"/>
          </a:p>
          <a:p>
            <a:pPr marL="0" indent="0" eaLnBrk="0" hangingPunct="0">
              <a:lnSpc>
                <a:spcPct val="80000"/>
              </a:lnSpc>
              <a:spcBef>
                <a:spcPct val="50000"/>
              </a:spcBef>
              <a:buNone/>
            </a:pPr>
            <a:endParaRPr lang="el-GR" altLang="el-GR" sz="2400" dirty="0"/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/>
              <a:t>Συστηματικό </a:t>
            </a:r>
            <a:r>
              <a:rPr lang="el-GR" altLang="el-GR" sz="2400" b="1" dirty="0" smtClean="0"/>
              <a:t>σφάλμα </a:t>
            </a:r>
            <a:r>
              <a:rPr lang="el-GR" altLang="el-GR" sz="2400" b="1" dirty="0"/>
              <a:t>ή καθορισμένο (</a:t>
            </a:r>
            <a:r>
              <a:rPr lang="en-US" altLang="el-GR" sz="2400" b="1" dirty="0"/>
              <a:t>systematic error):</a:t>
            </a:r>
            <a:r>
              <a:rPr lang="en-US" altLang="el-GR" sz="2400" dirty="0"/>
              <a:t> </a:t>
            </a:r>
            <a:r>
              <a:rPr lang="el-GR" altLang="el-GR" sz="2400" dirty="0" err="1"/>
              <a:t>Μονοκατευθυνόμενο</a:t>
            </a:r>
            <a:r>
              <a:rPr lang="el-GR" altLang="el-GR" sz="2400" dirty="0"/>
              <a:t> σφάλμα όσες φορές κι αν επαναληφθεί η μέτρηση, σταθερό για σειρά μετρήσεων, μπορεί να αποδοθεί σε συγκεκριμένες </a:t>
            </a:r>
            <a:r>
              <a:rPr lang="el-GR" altLang="el-GR" sz="2400" dirty="0" smtClean="0"/>
              <a:t>αιτίες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Αριάδνη Αργυράκη, Αναπληρώτρια 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</a:t>
            </a:r>
            <a:r>
              <a:rPr lang="el-GR" altLang="el-GR" sz="2000" dirty="0"/>
              <a:t>Εκτίμηση αβεβαιότητας γεωχημικών </a:t>
            </a:r>
            <a:r>
              <a:rPr lang="el-GR" altLang="el-GR" sz="2000" dirty="0" smtClean="0"/>
              <a:t>μετρήσεων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7: Καμπύλη </a:t>
            </a:r>
            <a:r>
              <a:rPr lang="el-GR" sz="2000" dirty="0" err="1" smtClean="0"/>
              <a:t>γκαουσιανής</a:t>
            </a:r>
            <a:r>
              <a:rPr lang="el-GR" sz="2000" dirty="0" smtClean="0"/>
              <a:t> κατανομής. </a:t>
            </a:r>
            <a:r>
              <a:rPr lang="en-US" sz="2000" dirty="0" smtClean="0"/>
              <a:t>Copyright University of Toronto, Department </a:t>
            </a:r>
            <a:r>
              <a:rPr lang="en-US" sz="2000" dirty="0"/>
              <a:t>of Physics. </a:t>
            </a:r>
            <a:r>
              <a:rPr lang="el-GR" sz="2000" dirty="0" smtClean="0"/>
              <a:t>Σύνδεσμος: </a:t>
            </a:r>
            <a:r>
              <a:rPr lang="en-US" sz="2000" dirty="0" smtClean="0"/>
              <a:t>http</a:t>
            </a:r>
            <a:r>
              <a:rPr lang="en-US" sz="2000" dirty="0"/>
              <a:t>://www.upscale.utoronto.ca/</a:t>
            </a:r>
            <a:endParaRPr lang="el-GR" altLang="el-GR" sz="2000" dirty="0" smtClean="0"/>
          </a:p>
          <a:p>
            <a:pPr marL="0" indent="0">
              <a:buNone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ΟΡΟΛΟΓΙΑ </a:t>
            </a:r>
            <a:r>
              <a:rPr lang="el-GR" dirty="0" smtClean="0"/>
              <a:t>ΑΒΕΒΑΙΟΤΗΤΑΣ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 err="1"/>
              <a:t>Επαναληψιμότητα</a:t>
            </a:r>
            <a:r>
              <a:rPr lang="el-GR" altLang="el-GR" sz="2400" b="1" dirty="0"/>
              <a:t> (</a:t>
            </a:r>
            <a:r>
              <a:rPr lang="en-US" altLang="el-GR" sz="2400" b="1" dirty="0"/>
              <a:t>precision)</a:t>
            </a:r>
            <a:r>
              <a:rPr lang="en-US" altLang="el-GR" sz="2400" dirty="0"/>
              <a:t> </a:t>
            </a:r>
            <a:r>
              <a:rPr lang="el-GR" altLang="el-GR" sz="2400" b="1" dirty="0"/>
              <a:t>ή ακρίβεια -κατά ΕΛΟΤ: </a:t>
            </a:r>
            <a:r>
              <a:rPr lang="el-GR" altLang="el-GR" sz="2400" dirty="0"/>
              <a:t>Χαρακτηρίζει τη συμφωνία των αποτελεσμάτων μιας σειράς μετρήσεων. Εκφράζεται συνήθως με την τυπική απόκλιση, </a:t>
            </a:r>
            <a:r>
              <a:rPr lang="en-US" altLang="el-GR" sz="2400" dirty="0"/>
              <a:t>s (standard deviation). </a:t>
            </a:r>
            <a:r>
              <a:rPr lang="el-GR" altLang="el-GR" sz="2400" dirty="0"/>
              <a:t>Οφείλεται σε τυχαίο σφάλμα</a:t>
            </a:r>
            <a:r>
              <a:rPr lang="el-GR" altLang="el-GR" sz="2400" dirty="0" smtClean="0"/>
              <a:t>.</a:t>
            </a:r>
          </a:p>
          <a:p>
            <a:pPr marL="0" indent="0" eaLnBrk="0" hangingPunct="0">
              <a:lnSpc>
                <a:spcPct val="80000"/>
              </a:lnSpc>
              <a:spcBef>
                <a:spcPct val="50000"/>
              </a:spcBef>
              <a:buNone/>
            </a:pPr>
            <a:endParaRPr lang="el-GR" altLang="el-GR" sz="2400" dirty="0"/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/>
              <a:t>Διακύμανση ή διασπορά ή μεταβλητότητα τιμών αποτελεσμάτων (</a:t>
            </a:r>
            <a:r>
              <a:rPr lang="en-US" altLang="el-GR" sz="2400" b="1" dirty="0"/>
              <a:t>variance):</a:t>
            </a:r>
            <a:r>
              <a:rPr lang="el-GR" altLang="el-GR" sz="2400" b="1" dirty="0"/>
              <a:t> </a:t>
            </a:r>
            <a:r>
              <a:rPr lang="el-GR" altLang="el-GR" sz="2400" dirty="0"/>
              <a:t>Το τετράγωνο της τυπικής απόκλισης, </a:t>
            </a:r>
            <a:r>
              <a:rPr lang="en-US" altLang="el-GR" sz="2400" dirty="0" smtClean="0"/>
              <a:t>s</a:t>
            </a:r>
            <a:r>
              <a:rPr lang="en-US" altLang="el-GR" sz="2400" baseline="30000" dirty="0" smtClean="0"/>
              <a:t>2</a:t>
            </a:r>
            <a:endParaRPr lang="el-GR" altLang="el-GR" sz="2400" baseline="30000" dirty="0"/>
          </a:p>
          <a:p>
            <a:pPr marL="0" indent="0" eaLnBrk="0" hangingPunct="0">
              <a:lnSpc>
                <a:spcPct val="80000"/>
              </a:lnSpc>
              <a:spcBef>
                <a:spcPct val="50000"/>
              </a:spcBef>
              <a:buNone/>
            </a:pPr>
            <a:endParaRPr lang="el-GR" altLang="el-GR" sz="2400" dirty="0"/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/>
              <a:t>Ακρίβεια (</a:t>
            </a:r>
            <a:r>
              <a:rPr lang="el-GR" altLang="el-GR" sz="2400" b="1" dirty="0" err="1"/>
              <a:t>accuracy</a:t>
            </a:r>
            <a:r>
              <a:rPr lang="el-GR" altLang="el-GR" sz="2400" b="1" dirty="0"/>
              <a:t>)</a:t>
            </a:r>
            <a:r>
              <a:rPr lang="el-GR" altLang="el-GR" sz="2400" dirty="0"/>
              <a:t> </a:t>
            </a:r>
            <a:r>
              <a:rPr lang="el-GR" altLang="el-GR" sz="2400" b="1" dirty="0"/>
              <a:t>ή ορθότητα-κατά ΕΛΟΤ: </a:t>
            </a:r>
            <a:r>
              <a:rPr lang="el-GR" altLang="el-GR" sz="2400" dirty="0"/>
              <a:t>Το μέτρο εγγύτητας της πειραματικής τιμής προς την αληθινή τιμή. Η διαφορά μπορεί να οφείλεται σε τυχαίο ή συστηματικό σφάλμα.</a:t>
            </a:r>
          </a:p>
        </p:txBody>
      </p:sp>
    </p:spTree>
    <p:extLst>
      <p:ext uri="{BB962C8B-B14F-4D97-AF65-F5344CB8AC3E}">
        <p14:creationId xmlns:p14="http://schemas.microsoft.com/office/powerpoint/2010/main" val="25056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ΑΠΕΙΚΟΝΙΣΗ ΕΝΝΟΙΩΝ ΑΒΕΒΑΙΟΤΗΤΑΣ</a:t>
            </a:r>
            <a:endParaRPr lang="el-GR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236296" y="5949280"/>
            <a:ext cx="129614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</a:p>
        </p:txBody>
      </p:sp>
      <p:grpSp>
        <p:nvGrpSpPr>
          <p:cNvPr id="45" name="Group 3" descr="ΑΠΕΙΚΟΝΙΣΗ ΕΝΝΟΙΩΝ ΑΒΕΒΑΙΟΤΗΤΑΣ" title="ΑΠΕΙΚΟΝΙΣΗ ΕΝΝΟΙΩΝ ΑΒΕΒΑΙΟΤΗΤΑΣ"/>
          <p:cNvGrpSpPr>
            <a:grpSpLocks/>
          </p:cNvGrpSpPr>
          <p:nvPr/>
        </p:nvGrpSpPr>
        <p:grpSpPr bwMode="auto">
          <a:xfrm>
            <a:off x="387314" y="1406919"/>
            <a:ext cx="8285208" cy="4723729"/>
            <a:chOff x="144" y="912"/>
            <a:chExt cx="5472" cy="3853"/>
          </a:xfrm>
        </p:grpSpPr>
        <p:sp>
          <p:nvSpPr>
            <p:cNvPr id="46" name="Text Box 4" descr="ΑΠΕΙΚΟΝΙΣΗ ΕΝΝΟΙΩΝ ΑΒΕΒΑΙΟΤΗΤΑΣ"/>
            <p:cNvSpPr txBox="1">
              <a:spLocks noChangeArrowheads="1"/>
            </p:cNvSpPr>
            <p:nvPr/>
          </p:nvSpPr>
          <p:spPr bwMode="auto">
            <a:xfrm>
              <a:off x="144" y="1968"/>
              <a:ext cx="5472" cy="2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l-GR" sz="2000" b="1" dirty="0">
                  <a:latin typeface="Times New Roman" pitchFamily="18" charset="0"/>
                </a:rPr>
                <a:t>	      </a:t>
              </a:r>
              <a:r>
                <a:rPr lang="el-GR" altLang="el-GR" sz="2000" b="1" dirty="0" smtClean="0">
                  <a:latin typeface="Times New Roman" pitchFamily="18" charset="0"/>
                </a:rPr>
                <a:t>	</a:t>
              </a:r>
              <a:r>
                <a:rPr lang="en-US" altLang="el-GR" sz="2000" b="1" dirty="0" err="1" smtClean="0">
                  <a:latin typeface="Times New Roman" pitchFamily="18" charset="0"/>
                </a:rPr>
                <a:t>Μι</a:t>
              </a:r>
              <a:r>
                <a:rPr lang="en-US" altLang="el-GR" sz="2000" b="1" dirty="0" smtClean="0">
                  <a:latin typeface="Times New Roman" pitchFamily="18" charset="0"/>
                </a:rPr>
                <a:t>α </a:t>
              </a:r>
              <a:r>
                <a:rPr lang="en-US" altLang="el-GR" sz="2000" b="1" dirty="0">
                  <a:latin typeface="Times New Roman" pitchFamily="18" charset="0"/>
                </a:rPr>
                <a:t>μέτρηση</a:t>
              </a:r>
              <a:r>
                <a:rPr lang="en-US" altLang="el-GR" sz="2000" dirty="0">
                  <a:latin typeface="Times New Roman" pitchFamily="18" charset="0"/>
                </a:rPr>
                <a:t>		</a:t>
              </a:r>
              <a:r>
                <a:rPr lang="en-US" altLang="el-GR" sz="2000" b="1" dirty="0">
                  <a:latin typeface="Times New Roman" pitchFamily="18" charset="0"/>
                </a:rPr>
                <a:t>Σειρά μετρήσεων (</a:t>
              </a:r>
              <a:r>
                <a:rPr lang="el-GR" altLang="el-GR" sz="2000" b="1" dirty="0">
                  <a:latin typeface="Times New Roman" pitchFamily="18" charset="0"/>
                </a:rPr>
                <a:t>μεθόδου)</a:t>
              </a:r>
              <a:endParaRPr lang="en-US" altLang="el-GR" sz="2000" b="1" dirty="0"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altLang="el-GR" sz="1600" b="1" dirty="0" err="1">
                  <a:latin typeface="Times New Roman" pitchFamily="18" charset="0"/>
                </a:rPr>
                <a:t>Σφάλμ</a:t>
              </a:r>
              <a:r>
                <a:rPr lang="en-US" altLang="el-GR" sz="1600" b="1" dirty="0">
                  <a:latin typeface="Times New Roman" pitchFamily="18" charset="0"/>
                </a:rPr>
                <a:t>α</a:t>
              </a:r>
              <a:r>
                <a:rPr lang="en-US" altLang="el-GR" sz="1600" dirty="0">
                  <a:latin typeface="Times New Roman" pitchFamily="18" charset="0"/>
                </a:rPr>
                <a:t>	        	Μεγάλο	          Μεγάλο	Μεγάλο	           Μικρό	    Μικρό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el-GR" sz="1600" b="1" dirty="0" smtClean="0">
                  <a:latin typeface="Times New Roman" pitchFamily="18" charset="0"/>
                </a:rPr>
                <a:t>Επαν</a:t>
              </a:r>
              <a:r>
                <a:rPr lang="el-GR" altLang="el-GR" sz="1600" b="1" dirty="0" err="1" smtClean="0">
                  <a:latin typeface="Times New Roman" pitchFamily="18" charset="0"/>
                </a:rPr>
                <a:t>αληψιμό</a:t>
              </a:r>
              <a:r>
                <a:rPr lang="en-US" altLang="el-GR" sz="1600" b="1" dirty="0" err="1" smtClean="0">
                  <a:latin typeface="Times New Roman" pitchFamily="18" charset="0"/>
                </a:rPr>
                <a:t>τητ</a:t>
              </a:r>
              <a:r>
                <a:rPr lang="en-US" altLang="el-GR" sz="1600" b="1" dirty="0" smtClean="0">
                  <a:latin typeface="Times New Roman" pitchFamily="18" charset="0"/>
                </a:rPr>
                <a:t>α</a:t>
              </a:r>
              <a:r>
                <a:rPr lang="el-GR" altLang="el-GR" sz="1600" b="1" dirty="0">
                  <a:latin typeface="Times New Roman" pitchFamily="18" charset="0"/>
                </a:rPr>
                <a:t>	</a:t>
              </a:r>
              <a:r>
                <a:rPr lang="en-US" altLang="el-GR" sz="1600" dirty="0" err="1">
                  <a:latin typeface="Times New Roman" pitchFamily="18" charset="0"/>
                </a:rPr>
                <a:t>Άγνωστη</a:t>
              </a:r>
              <a:r>
                <a:rPr lang="en-US" altLang="el-GR" sz="1600" dirty="0">
                  <a:latin typeface="Times New Roman" pitchFamily="18" charset="0"/>
                </a:rPr>
                <a:t>	         </a:t>
              </a:r>
              <a:r>
                <a:rPr lang="en-US" altLang="el-GR" sz="1600" dirty="0" err="1">
                  <a:latin typeface="Times New Roman" pitchFamily="18" charset="0"/>
                </a:rPr>
                <a:t>Φτωχή</a:t>
              </a:r>
              <a:r>
                <a:rPr lang="en-US" altLang="el-GR" sz="1600" dirty="0">
                  <a:latin typeface="Times New Roman" pitchFamily="18" charset="0"/>
                </a:rPr>
                <a:t>	Κα</a:t>
              </a:r>
              <a:r>
                <a:rPr lang="en-US" altLang="el-GR" sz="1600" dirty="0" err="1">
                  <a:latin typeface="Times New Roman" pitchFamily="18" charset="0"/>
                </a:rPr>
                <a:t>λή</a:t>
              </a:r>
              <a:r>
                <a:rPr lang="en-US" altLang="el-GR" sz="1600" dirty="0">
                  <a:latin typeface="Times New Roman" pitchFamily="18" charset="0"/>
                </a:rPr>
                <a:t>	           Κα</a:t>
              </a:r>
              <a:r>
                <a:rPr lang="en-US" altLang="el-GR" sz="1600" dirty="0" err="1">
                  <a:latin typeface="Times New Roman" pitchFamily="18" charset="0"/>
                </a:rPr>
                <a:t>λή</a:t>
              </a:r>
              <a:r>
                <a:rPr lang="en-US" altLang="el-GR" sz="1600" dirty="0">
                  <a:latin typeface="Times New Roman" pitchFamily="18" charset="0"/>
                </a:rPr>
                <a:t>	    </a:t>
              </a:r>
              <a:r>
                <a:rPr lang="en-US" altLang="el-GR" sz="1600" dirty="0" err="1">
                  <a:latin typeface="Times New Roman" pitchFamily="18" charset="0"/>
                </a:rPr>
                <a:t>Φτωχή</a:t>
              </a:r>
              <a:endParaRPr lang="en-US" altLang="el-GR" sz="1600" dirty="0">
                <a:latin typeface="Times New Roman" pitchFamily="18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l-GR" sz="1600" b="1" dirty="0" err="1">
                  <a:latin typeface="Times New Roman" pitchFamily="18" charset="0"/>
                </a:rPr>
                <a:t>μεθόδου</a:t>
              </a:r>
              <a:endParaRPr lang="en-US" altLang="el-GR" sz="1600" b="1" dirty="0">
                <a:latin typeface="Times New Roman" pitchFamily="18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el-GR" sz="1600" b="1" dirty="0" err="1">
                  <a:latin typeface="Times New Roman" pitchFamily="18" charset="0"/>
                </a:rPr>
                <a:t>Ακρί</a:t>
              </a:r>
              <a:r>
                <a:rPr lang="en-US" altLang="el-GR" sz="1600" b="1" dirty="0">
                  <a:latin typeface="Times New Roman" pitchFamily="18" charset="0"/>
                </a:rPr>
                <a:t>βεια	</a:t>
              </a:r>
              <a:r>
                <a:rPr lang="el-GR" altLang="el-GR" sz="1600" b="1" dirty="0" smtClean="0">
                  <a:latin typeface="Times New Roman" pitchFamily="18" charset="0"/>
                </a:rPr>
                <a:t>	</a:t>
              </a:r>
              <a:r>
                <a:rPr lang="en-US" altLang="el-GR" sz="1600" dirty="0" err="1" smtClean="0">
                  <a:latin typeface="Times New Roman" pitchFamily="18" charset="0"/>
                </a:rPr>
                <a:t>Άγνωστη</a:t>
              </a:r>
              <a:r>
                <a:rPr lang="en-US" altLang="el-GR" sz="1600" dirty="0">
                  <a:latin typeface="Times New Roman" pitchFamily="18" charset="0"/>
                </a:rPr>
                <a:t>	         Καλή	Φτωχή	           Καλή	    Φτωχή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l-GR" sz="1600" b="1" dirty="0" err="1">
                  <a:latin typeface="Times New Roman" pitchFamily="18" charset="0"/>
                </a:rPr>
                <a:t>μεθόδου</a:t>
              </a:r>
              <a:endParaRPr lang="en-US" altLang="el-GR" sz="1600" b="1" dirty="0">
                <a:latin typeface="Times New Roman" pitchFamily="18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el-GR" sz="1600" b="1" dirty="0" err="1">
                  <a:latin typeface="Times New Roman" pitchFamily="18" charset="0"/>
                </a:rPr>
                <a:t>Αξιο</a:t>
              </a:r>
              <a:r>
                <a:rPr lang="en-US" altLang="el-GR" sz="1600" b="1" dirty="0">
                  <a:latin typeface="Times New Roman" pitchFamily="18" charset="0"/>
                </a:rPr>
                <a:t>πιστία</a:t>
              </a:r>
              <a:r>
                <a:rPr lang="en-US" altLang="el-GR" sz="1600" dirty="0">
                  <a:latin typeface="Times New Roman" pitchFamily="18" charset="0"/>
                </a:rPr>
                <a:t>	Φτωχή	         Φτωχή	Φτωχή	           Καλή	    Φτωχή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l-GR" sz="1600" b="1" dirty="0">
                  <a:latin typeface="Times New Roman" pitchFamily="18" charset="0"/>
                </a:rPr>
                <a:t>απ</a:t>
              </a:r>
              <a:r>
                <a:rPr lang="en-US" altLang="el-GR" sz="1600" b="1" dirty="0" err="1">
                  <a:latin typeface="Times New Roman" pitchFamily="18" charset="0"/>
                </a:rPr>
                <a:t>οτελεσμάτων</a:t>
              </a:r>
              <a:r>
                <a:rPr lang="en-US" altLang="el-GR" sz="1600" b="1" dirty="0">
                  <a:latin typeface="Times New Roman" pitchFamily="18" charset="0"/>
                </a:rPr>
                <a:t> </a:t>
              </a:r>
              <a:endParaRPr lang="el-GR" altLang="el-GR" sz="1600" b="1" dirty="0">
                <a:latin typeface="Times New Roman" pitchFamily="18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l-GR" sz="1600" b="1" dirty="0" err="1">
                  <a:latin typeface="Times New Roman" pitchFamily="18" charset="0"/>
                </a:rPr>
                <a:t>μεθόδου</a:t>
              </a:r>
              <a:endParaRPr lang="en-US" altLang="el-GR" sz="1600" b="1" dirty="0">
                <a:latin typeface="Times New Roman" pitchFamily="18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l-GR" altLang="el-GR" sz="1600" b="1" dirty="0">
                  <a:latin typeface="Times New Roman" pitchFamily="18" charset="0"/>
                </a:rPr>
                <a:t>			Πραγματική τιμή αναλυτή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l-GR" altLang="el-GR" sz="1600" b="1" dirty="0">
                  <a:latin typeface="Times New Roman" pitchFamily="18" charset="0"/>
                </a:rPr>
                <a:t>			Αποτέλεσμα μέτρησης</a:t>
              </a:r>
              <a:endParaRPr lang="en-US" altLang="el-GR" sz="1600" dirty="0">
                <a:latin typeface="Times New Roman" pitchFamily="18" charset="0"/>
              </a:endParaRPr>
            </a:p>
          </p:txBody>
        </p:sp>
        <p:sp>
          <p:nvSpPr>
            <p:cNvPr id="47" name="Oval 5" descr="[DECORATIVE]"/>
            <p:cNvSpPr>
              <a:spLocks noChangeArrowheads="1"/>
            </p:cNvSpPr>
            <p:nvPr/>
          </p:nvSpPr>
          <p:spPr bwMode="auto">
            <a:xfrm>
              <a:off x="1776" y="38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8" name="Group 6"/>
            <p:cNvGrpSpPr>
              <a:grpSpLocks/>
            </p:cNvGrpSpPr>
            <p:nvPr/>
          </p:nvGrpSpPr>
          <p:grpSpPr bwMode="auto">
            <a:xfrm>
              <a:off x="1008" y="912"/>
              <a:ext cx="816" cy="816"/>
              <a:chOff x="192" y="912"/>
              <a:chExt cx="816" cy="816"/>
            </a:xfrm>
          </p:grpSpPr>
          <p:sp>
            <p:nvSpPr>
              <p:cNvPr id="81" name="Oval 7" descr="[DECORATIVE]"/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816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" name="Oval 8" descr="[DECORATIVE]"/>
              <p:cNvSpPr>
                <a:spLocks noChangeArrowheads="1"/>
              </p:cNvSpPr>
              <p:nvPr/>
            </p:nvSpPr>
            <p:spPr bwMode="auto">
              <a:xfrm>
                <a:off x="57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3" name="Oval 9" descr="[DECORATIVE]"/>
              <p:cNvSpPr>
                <a:spLocks noChangeArrowheads="1"/>
              </p:cNvSpPr>
              <p:nvPr/>
            </p:nvSpPr>
            <p:spPr bwMode="auto">
              <a:xfrm>
                <a:off x="432" y="105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9" name="Oval 10" descr="[DECORATIVE]"/>
            <p:cNvSpPr>
              <a:spLocks noChangeArrowheads="1"/>
            </p:cNvSpPr>
            <p:nvPr/>
          </p:nvSpPr>
          <p:spPr bwMode="auto">
            <a:xfrm>
              <a:off x="768" y="23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0" name="Group 11"/>
            <p:cNvGrpSpPr>
              <a:grpSpLocks/>
            </p:cNvGrpSpPr>
            <p:nvPr/>
          </p:nvGrpSpPr>
          <p:grpSpPr bwMode="auto">
            <a:xfrm>
              <a:off x="2016" y="912"/>
              <a:ext cx="816" cy="816"/>
              <a:chOff x="1296" y="912"/>
              <a:chExt cx="816" cy="816"/>
            </a:xfrm>
          </p:grpSpPr>
          <p:sp>
            <p:nvSpPr>
              <p:cNvPr id="75" name="Oval 12" descr="[DECORATIVE]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816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" name="Oval 13" descr="[DECORATIVE]"/>
              <p:cNvSpPr>
                <a:spLocks noChangeArrowheads="1"/>
              </p:cNvSpPr>
              <p:nvPr/>
            </p:nvSpPr>
            <p:spPr bwMode="auto">
              <a:xfrm>
                <a:off x="1680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7" name="Oval 14" descr="[DECORATIVE]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8" name="Oval 15" descr="[DECORATIVE]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9" name="Oval 16" descr="[DECORATIVE]"/>
              <p:cNvSpPr>
                <a:spLocks noChangeArrowheads="1"/>
              </p:cNvSpPr>
              <p:nvPr/>
            </p:nvSpPr>
            <p:spPr bwMode="auto">
              <a:xfrm>
                <a:off x="1776" y="153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0" name="Oval 17" descr="[DECORATIVE]"/>
              <p:cNvSpPr>
                <a:spLocks noChangeArrowheads="1"/>
              </p:cNvSpPr>
              <p:nvPr/>
            </p:nvSpPr>
            <p:spPr bwMode="auto">
              <a:xfrm>
                <a:off x="1488" y="134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1" name="Group 18"/>
            <p:cNvGrpSpPr>
              <a:grpSpLocks/>
            </p:cNvGrpSpPr>
            <p:nvPr/>
          </p:nvGrpSpPr>
          <p:grpSpPr bwMode="auto">
            <a:xfrm>
              <a:off x="2928" y="912"/>
              <a:ext cx="816" cy="816"/>
              <a:chOff x="2448" y="912"/>
              <a:chExt cx="816" cy="816"/>
            </a:xfrm>
          </p:grpSpPr>
          <p:sp>
            <p:nvSpPr>
              <p:cNvPr id="69" name="Oval 19" descr="[DECORATIVE]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816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" name="Oval 20" descr="[DECORATIVE]"/>
              <p:cNvSpPr>
                <a:spLocks noChangeArrowheads="1"/>
              </p:cNvSpPr>
              <p:nvPr/>
            </p:nvSpPr>
            <p:spPr bwMode="auto">
              <a:xfrm>
                <a:off x="2832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" name="Oval 21" descr="[DECORATIVE]"/>
              <p:cNvSpPr>
                <a:spLocks noChangeArrowheads="1"/>
              </p:cNvSpPr>
              <p:nvPr/>
            </p:nvSpPr>
            <p:spPr bwMode="auto">
              <a:xfrm>
                <a:off x="2640" y="105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" name="Oval 22" descr="[DECORATIVE]"/>
              <p:cNvSpPr>
                <a:spLocks noChangeArrowheads="1"/>
              </p:cNvSpPr>
              <p:nvPr/>
            </p:nvSpPr>
            <p:spPr bwMode="auto">
              <a:xfrm>
                <a:off x="2736" y="105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" name="Oval 23" descr="[DECORATIVE]"/>
              <p:cNvSpPr>
                <a:spLocks noChangeArrowheads="1"/>
              </p:cNvSpPr>
              <p:nvPr/>
            </p:nvSpPr>
            <p:spPr bwMode="auto">
              <a:xfrm>
                <a:off x="2688" y="110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" name="Oval 24" descr="[DECORATIVE]"/>
              <p:cNvSpPr>
                <a:spLocks noChangeArrowheads="1"/>
              </p:cNvSpPr>
              <p:nvPr/>
            </p:nvSpPr>
            <p:spPr bwMode="auto">
              <a:xfrm>
                <a:off x="2688" y="100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2" name="Group 25"/>
            <p:cNvGrpSpPr>
              <a:grpSpLocks/>
            </p:cNvGrpSpPr>
            <p:nvPr/>
          </p:nvGrpSpPr>
          <p:grpSpPr bwMode="auto">
            <a:xfrm>
              <a:off x="3840" y="912"/>
              <a:ext cx="816" cy="816"/>
              <a:chOff x="3552" y="912"/>
              <a:chExt cx="816" cy="816"/>
            </a:xfrm>
          </p:grpSpPr>
          <p:sp>
            <p:nvSpPr>
              <p:cNvPr id="63" name="Oval 26" descr="[DECORATIVE]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816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" name="Oval 27" descr="[DECORATIVE]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" name="Oval 28" descr="[DECORATIVE]"/>
              <p:cNvSpPr>
                <a:spLocks noChangeArrowheads="1"/>
              </p:cNvSpPr>
              <p:nvPr/>
            </p:nvSpPr>
            <p:spPr bwMode="auto">
              <a:xfrm>
                <a:off x="3984" y="134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" name="Oval 29" descr="[DECORATIVE]"/>
              <p:cNvSpPr>
                <a:spLocks noChangeArrowheads="1"/>
              </p:cNvSpPr>
              <p:nvPr/>
            </p:nvSpPr>
            <p:spPr bwMode="auto">
              <a:xfrm>
                <a:off x="3984" y="124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" name="Oval 30" descr="[DECORATIVE]"/>
              <p:cNvSpPr>
                <a:spLocks noChangeArrowheads="1"/>
              </p:cNvSpPr>
              <p:nvPr/>
            </p:nvSpPr>
            <p:spPr bwMode="auto">
              <a:xfrm>
                <a:off x="3888" y="124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" name="Oval 31" descr="[DECORATIVE]"/>
              <p:cNvSpPr>
                <a:spLocks noChangeArrowheads="1"/>
              </p:cNvSpPr>
              <p:nvPr/>
            </p:nvSpPr>
            <p:spPr bwMode="auto">
              <a:xfrm>
                <a:off x="3888" y="129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53" name="Group 32"/>
            <p:cNvGrpSpPr>
              <a:grpSpLocks/>
            </p:cNvGrpSpPr>
            <p:nvPr/>
          </p:nvGrpSpPr>
          <p:grpSpPr bwMode="auto">
            <a:xfrm>
              <a:off x="4752" y="912"/>
              <a:ext cx="816" cy="816"/>
              <a:chOff x="4656" y="912"/>
              <a:chExt cx="816" cy="816"/>
            </a:xfrm>
          </p:grpSpPr>
          <p:sp>
            <p:nvSpPr>
              <p:cNvPr id="57" name="Oval 33" descr="[DECORATIVE]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816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" name="Oval 34" descr="[DECORATIVE]"/>
              <p:cNvSpPr>
                <a:spLocks noChangeArrowheads="1"/>
              </p:cNvSpPr>
              <p:nvPr/>
            </p:nvSpPr>
            <p:spPr bwMode="auto">
              <a:xfrm>
                <a:off x="5040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9" name="Oval 35" descr="[DECORATIVE]"/>
              <p:cNvSpPr>
                <a:spLocks noChangeArrowheads="1"/>
              </p:cNvSpPr>
              <p:nvPr/>
            </p:nvSpPr>
            <p:spPr bwMode="auto">
              <a:xfrm>
                <a:off x="5088" y="134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" name="Oval 36" descr="[DECORATIVE]"/>
              <p:cNvSpPr>
                <a:spLocks noChangeArrowheads="1"/>
              </p:cNvSpPr>
              <p:nvPr/>
            </p:nvSpPr>
            <p:spPr bwMode="auto">
              <a:xfrm>
                <a:off x="4944" y="163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1" name="Oval 37" descr="[DECORATIVE]"/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" name="Oval 38" descr="[DECORATIVE]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54" name="Oval 39" descr="[DECORATIVE]"/>
            <p:cNvSpPr>
              <a:spLocks noChangeArrowheads="1"/>
            </p:cNvSpPr>
            <p:nvPr/>
          </p:nvSpPr>
          <p:spPr bwMode="auto">
            <a:xfrm>
              <a:off x="1776" y="40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" name="AutoShape 40" descr="[DECORATIVE]"/>
            <p:cNvSpPr>
              <a:spLocks/>
            </p:cNvSpPr>
            <p:nvPr/>
          </p:nvSpPr>
          <p:spPr bwMode="auto">
            <a:xfrm rot="-5400000">
              <a:off x="3768" y="216"/>
              <a:ext cx="96" cy="3408"/>
            </a:xfrm>
            <a:prstGeom prst="leftBrace">
              <a:avLst>
                <a:gd name="adj1" fmla="val 2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6" name="AutoShape 41" descr="[DECORATIVE]"/>
            <p:cNvSpPr>
              <a:spLocks/>
            </p:cNvSpPr>
            <p:nvPr/>
          </p:nvSpPr>
          <p:spPr bwMode="auto">
            <a:xfrm rot="-5400000">
              <a:off x="1416" y="1416"/>
              <a:ext cx="96" cy="1008"/>
            </a:xfrm>
            <a:prstGeom prst="leftBrace">
              <a:avLst>
                <a:gd name="adj1" fmla="val 8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ΜΕΘΟΔΟΙ ΕΚΤΙΜΗΣΗΣ </a:t>
            </a:r>
            <a:r>
              <a:rPr lang="el-GR" sz="3600" dirty="0" smtClean="0"/>
              <a:t>ΑΒΕΒΑΙΟΤΗΤΑΣ (1/2) </a:t>
            </a:r>
            <a:endParaRPr lang="el-GR" sz="36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el-GR" sz="2400" b="1" dirty="0" err="1"/>
              <a:t>Με</a:t>
            </a:r>
            <a:r>
              <a:rPr lang="en-US" altLang="el-GR" sz="2400" b="1" dirty="0"/>
              <a:t> β</a:t>
            </a:r>
            <a:r>
              <a:rPr lang="en-US" altLang="el-GR" sz="2400" b="1" dirty="0" err="1"/>
              <a:t>άση</a:t>
            </a:r>
            <a:r>
              <a:rPr lang="en-US" altLang="el-GR" sz="2400" b="1" dirty="0"/>
              <a:t> </a:t>
            </a:r>
            <a:r>
              <a:rPr lang="en-US" altLang="el-GR" sz="2400" b="1" dirty="0" err="1"/>
              <a:t>την</a:t>
            </a:r>
            <a:r>
              <a:rPr lang="en-US" altLang="el-GR" sz="2400" b="1" dirty="0"/>
              <a:t> π</a:t>
            </a:r>
            <a:r>
              <a:rPr lang="en-US" altLang="el-GR" sz="2400" b="1" dirty="0" err="1"/>
              <a:t>οσοτικο</a:t>
            </a:r>
            <a:r>
              <a:rPr lang="en-US" altLang="el-GR" sz="2400" b="1" dirty="0"/>
              <a:t>ποίηση των σφαλμάτων από το αρχικό ως το τελικό στάδιο μέτρησης (“bottom up”)</a:t>
            </a:r>
            <a:endParaRPr lang="el-GR" altLang="el-GR" sz="2400" b="1" dirty="0"/>
          </a:p>
          <a:p>
            <a:pPr marL="0" indent="0" eaLnBrk="0" hangingPunct="0">
              <a:spcBef>
                <a:spcPct val="50000"/>
              </a:spcBef>
              <a:buNone/>
            </a:pPr>
            <a:endParaRPr lang="en-US" altLang="el-GR" sz="2400" b="1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altLang="el-GR" sz="2400" dirty="0"/>
              <a:t>Τέσσερις τύποι σφαλμάτων: Τυχαία και συστηματικά από δειγματοληψία και ανάλυση</a:t>
            </a:r>
            <a:endParaRPr lang="en-US" altLang="el-GR" sz="2400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l-GR" sz="2400" dirty="0"/>
              <a:t> </a:t>
            </a:r>
            <a:r>
              <a:rPr lang="el-GR" altLang="el-GR" sz="2400" dirty="0"/>
              <a:t>Πηγές σφαλμάτων: Δειγματοληψία (μόλυνση, λάθη αρίθμησης </a:t>
            </a:r>
            <a:r>
              <a:rPr lang="el-GR" altLang="el-GR" sz="2400" dirty="0" smtClean="0"/>
              <a:t>κλπ.)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Προπαρασκευή </a:t>
            </a:r>
            <a:r>
              <a:rPr lang="el-GR" altLang="el-GR" sz="2400" dirty="0"/>
              <a:t>(κοσκίνισμα, κονιοποίηση κλπ</a:t>
            </a:r>
            <a:r>
              <a:rPr lang="el-GR" altLang="el-GR" sz="2400" dirty="0" smtClean="0"/>
              <a:t>.)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Χημική </a:t>
            </a:r>
            <a:r>
              <a:rPr lang="el-GR" altLang="el-GR" sz="2400" dirty="0"/>
              <a:t>ανάλυση (ζύγιση, </a:t>
            </a:r>
            <a:r>
              <a:rPr lang="el-GR" altLang="el-GR" sz="2400" dirty="0" err="1"/>
              <a:t>ογκομέτρηση</a:t>
            </a:r>
            <a:r>
              <a:rPr lang="el-GR" altLang="el-GR" sz="2400" dirty="0"/>
              <a:t>, βαθμονόμηση κλπ</a:t>
            </a:r>
            <a:r>
              <a:rPr lang="el-GR" altLang="el-GR" sz="2400" dirty="0" smtClean="0"/>
              <a:t>.)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ΜΕΘΟΔΟΙ ΕΚΤΙΜΗΣΗΣ </a:t>
            </a:r>
            <a:r>
              <a:rPr lang="el-GR" sz="3600" dirty="0" smtClean="0"/>
              <a:t>ΑΒΕΒΑΙΟΤΗΤΑΣ (2/2) </a:t>
            </a:r>
            <a:endParaRPr lang="el-GR" sz="36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endParaRPr lang="el-GR" altLang="el-GR" sz="2400" dirty="0" smtClean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altLang="el-GR" sz="2400" dirty="0" smtClean="0"/>
              <a:t>Ολική </a:t>
            </a:r>
            <a:r>
              <a:rPr lang="el-GR" altLang="el-GR" sz="2400" dirty="0"/>
              <a:t>αξιοπιστία από άθροιση των τιμών διακύμανσης από κάθε </a:t>
            </a:r>
            <a:r>
              <a:rPr lang="el-GR" altLang="el-GR" sz="2400" dirty="0" smtClean="0"/>
              <a:t>στάδιο</a:t>
            </a:r>
            <a:endParaRPr lang="el-GR" altLang="el-GR" sz="2400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l-GR" sz="2400" dirty="0"/>
              <a:t> </a:t>
            </a:r>
            <a:r>
              <a:rPr lang="el-GR" altLang="el-GR" sz="2400" b="1" dirty="0"/>
              <a:t>Τυχαία αναλυτικά σφάλματα (</a:t>
            </a:r>
            <a:r>
              <a:rPr lang="el-GR" altLang="el-GR" sz="2400" b="1" dirty="0" err="1"/>
              <a:t>επαναληψιμότητα</a:t>
            </a:r>
            <a:r>
              <a:rPr lang="el-GR" altLang="el-GR" sz="2400" b="1" dirty="0"/>
              <a:t>, </a:t>
            </a:r>
            <a:r>
              <a:rPr lang="en-US" altLang="el-GR" sz="2400" b="1" i="1" dirty="0"/>
              <a:t>p</a:t>
            </a:r>
            <a:r>
              <a:rPr lang="el-GR" altLang="el-GR" sz="2400" b="1" dirty="0"/>
              <a:t>)</a:t>
            </a:r>
            <a:r>
              <a:rPr lang="el-GR" altLang="el-GR" sz="2400" dirty="0"/>
              <a:t> </a:t>
            </a:r>
            <a:r>
              <a:rPr lang="el-GR" altLang="el-GR" sz="2400" dirty="0" err="1"/>
              <a:t>ποσοτικοποιούνται</a:t>
            </a:r>
            <a:r>
              <a:rPr lang="el-GR" altLang="el-GR" sz="2400" dirty="0"/>
              <a:t> με χρήση της τυπικής απόκλισης (</a:t>
            </a:r>
            <a:r>
              <a:rPr lang="en-US" altLang="el-GR" sz="2400" dirty="0"/>
              <a:t>s)</a:t>
            </a:r>
            <a:r>
              <a:rPr lang="el-GR" altLang="el-GR" sz="2400" dirty="0"/>
              <a:t> σειράς επαναλαμβανόμενων μετρήσεων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l-GR" sz="2400" dirty="0"/>
              <a:t> </a:t>
            </a:r>
            <a:r>
              <a:rPr lang="en-US" altLang="el-GR" sz="2400" i="1" dirty="0"/>
              <a:t>p</a:t>
            </a:r>
            <a:r>
              <a:rPr lang="el-GR" altLang="el-GR" sz="2400" i="1" dirty="0"/>
              <a:t> </a:t>
            </a:r>
            <a:r>
              <a:rPr lang="en-US" altLang="el-GR" sz="2400" dirty="0"/>
              <a:t>=100 2s / </a:t>
            </a:r>
            <a:r>
              <a:rPr lang="el-GR" altLang="el-GR" sz="2400" dirty="0"/>
              <a:t>μέση </a:t>
            </a:r>
            <a:r>
              <a:rPr lang="el-GR" altLang="el-GR" sz="2400" dirty="0" smtClean="0"/>
              <a:t>τιμή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1078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ΠΑΡΑΔΕΙΓΜΑ ΥΠΟΛΟΓΙΣΜΟΥ ΕΠΑΝΑΛΗΨΙΜΟΤΗΤΑΣ </a:t>
            </a:r>
            <a:r>
              <a:rPr lang="el-GR" sz="3200" dirty="0" smtClean="0"/>
              <a:t>(1/2)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 title="Επαναληψιμότητα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l-GR" altLang="el-GR" sz="2400" dirty="0" smtClean="0"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l-GR" altLang="el-GR" sz="2400" dirty="0" smtClean="0">
                  <a:cs typeface="Times New Roman" pitchFamily="18" charset="0"/>
                </a:endParaRPr>
              </a:p>
              <a:p>
                <a:endParaRPr lang="el-GR" altLang="el-GR" sz="2400" dirty="0" smtClean="0">
                  <a:cs typeface="Times New Roman" pitchFamily="18" charset="0"/>
                </a:endParaRPr>
              </a:p>
              <a:p>
                <a:endParaRPr lang="el-GR" altLang="el-GR" sz="2400" dirty="0" smtClean="0">
                  <a:cs typeface="Times New Roman" pitchFamily="18" charset="0"/>
                </a:endParaRPr>
              </a:p>
              <a:p>
                <a:r>
                  <a:rPr lang="en-US" altLang="el-GR" sz="2400" b="1" dirty="0" err="1" smtClean="0">
                    <a:cs typeface="Times New Roman" pitchFamily="18" charset="0"/>
                  </a:rPr>
                  <a:t>Μέση</a:t>
                </a:r>
                <a:r>
                  <a:rPr lang="en-US" altLang="el-GR" sz="2400" b="1" dirty="0" smtClean="0">
                    <a:cs typeface="Times New Roman" pitchFamily="18" charset="0"/>
                  </a:rPr>
                  <a:t> </a:t>
                </a:r>
                <a:r>
                  <a:rPr lang="en-US" altLang="el-GR" sz="2400" b="1" dirty="0" err="1">
                    <a:cs typeface="Times New Roman" pitchFamily="18" charset="0"/>
                  </a:rPr>
                  <a:t>τιμή</a:t>
                </a:r>
                <a:r>
                  <a:rPr lang="en-US" altLang="el-GR" sz="2400" b="1" dirty="0">
                    <a:cs typeface="Times New Roman" pitchFamily="18" charset="0"/>
                  </a:rPr>
                  <a:t> </a:t>
                </a:r>
                <a:r>
                  <a:rPr lang="en-US" altLang="el-GR" sz="2400" b="1" dirty="0" err="1">
                    <a:cs typeface="Times New Roman" pitchFamily="18" charset="0"/>
                  </a:rPr>
                  <a:t>μετρήσεων</a:t>
                </a:r>
                <a:r>
                  <a:rPr lang="en-US" altLang="el-GR" sz="2400" b="1" dirty="0">
                    <a:cs typeface="Times New Roman" pitchFamily="18" charset="0"/>
                  </a:rPr>
                  <a:t>:</a:t>
                </a:r>
                <a:r>
                  <a:rPr lang="en-US" altLang="el-GR" sz="2400" dirty="0">
                    <a:cs typeface="Times New Roman" pitchFamily="18" charset="0"/>
                  </a:rPr>
                  <a:t>	</a:t>
                </a:r>
                <a:endParaRPr lang="en-US" altLang="el-GR" sz="2400" dirty="0"/>
              </a:p>
              <a:p>
                <a:endParaRPr lang="el-GR" sz="2400" dirty="0" smtClean="0"/>
              </a:p>
              <a:p>
                <a:r>
                  <a:rPr lang="el-GR" sz="2400" b="1" dirty="0" smtClean="0"/>
                  <a:t>Τυπική </a:t>
                </a:r>
                <a:r>
                  <a:rPr lang="el-GR" sz="2400" b="1" dirty="0"/>
                  <a:t>απόκλιση</a:t>
                </a:r>
                <a:r>
                  <a:rPr lang="el-GR" sz="2400" b="1" dirty="0" smtClean="0"/>
                  <a:t>:</a:t>
                </a:r>
              </a:p>
              <a:p>
                <a:endParaRPr lang="el-GR" sz="2400" dirty="0" smtClean="0"/>
              </a:p>
              <a:p>
                <a:r>
                  <a:rPr lang="el-GR" sz="2400" b="1" dirty="0" err="1" smtClean="0"/>
                  <a:t>Επαναληψιμότητα</a:t>
                </a:r>
                <a:r>
                  <a:rPr lang="el-GR" sz="2400" b="1" dirty="0" smtClean="0"/>
                  <a:t>: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latin typeface="Cambria Math"/>
                      </a:rPr>
                      <m:t>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=100∗2</m:t>
                    </m:r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         </a:t>
                </a:r>
                <a:r>
                  <a:rPr lang="el-GR" sz="2400" dirty="0" smtClean="0"/>
                  <a:t>         </a:t>
                </a:r>
                <a:r>
                  <a:rPr lang="en-US" sz="2400" dirty="0" smtClean="0"/>
                  <a:t>= 200*2.236/5 = 103% (</a:t>
                </a:r>
                <a:r>
                  <a:rPr lang="el-GR" sz="2400" dirty="0" smtClean="0"/>
                  <a:t>φτωχή)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 title="Επαναληψιμότητα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815" b="-1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34" title="ΠΑΡΑΔΕΙΓΜΑ ΥΠΟΛΟΓΙΣΜΟΥ ΕΠΑΝΑΛΗΨΙΜΟΤΗΤΑΣ 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6162492"/>
              </p:ext>
            </p:extLst>
          </p:nvPr>
        </p:nvGraphicFramePr>
        <p:xfrm>
          <a:off x="755576" y="1700808"/>
          <a:ext cx="7200900" cy="731520"/>
        </p:xfrm>
        <a:graphic>
          <a:graphicData uri="http://schemas.openxmlformats.org/drawingml/2006/table">
            <a:tbl>
              <a:tblPr firstCol="1"/>
              <a:tblGrid>
                <a:gridCol w="1292225"/>
                <a:gridCol w="1477962"/>
                <a:gridCol w="1476375"/>
                <a:gridCol w="1477963"/>
                <a:gridCol w="1476375"/>
              </a:tblGrid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Ανάλυση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 (μg l</a:t>
                      </a:r>
                      <a:r>
                        <a:rPr kumimoji="0" lang="en-US" altLang="el-G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Αντικείμενο 4" title="Μέση τιμή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023436"/>
              </p:ext>
            </p:extLst>
          </p:nvPr>
        </p:nvGraphicFramePr>
        <p:xfrm>
          <a:off x="3817941" y="3429000"/>
          <a:ext cx="41052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Εξίσωση" r:id="rId5" imgW="1955800" imgH="241300" progId="Equation.3">
                  <p:embed/>
                </p:oleObj>
              </mc:Choice>
              <mc:Fallback>
                <p:oleObj name="Εξίσωση" r:id="rId5" imgW="1955800" imgH="2413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41" y="3429000"/>
                        <a:ext cx="4105275" cy="49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 title="Τυπική απόκλιση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622026"/>
              </p:ext>
            </p:extLst>
          </p:nvPr>
        </p:nvGraphicFramePr>
        <p:xfrm>
          <a:off x="3779912" y="4077072"/>
          <a:ext cx="37449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Εξίσωση" r:id="rId7" imgW="1790700" imgH="469900" progId="Equation.3">
                  <p:embed/>
                </p:oleObj>
              </mc:Choice>
              <mc:Fallback>
                <p:oleObj name="Εξίσωση" r:id="rId7" imgW="1790700" imgH="4699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077072"/>
                        <a:ext cx="3744913" cy="976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6296" y="2636912"/>
            <a:ext cx="1440160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Πίνακας 1</a:t>
            </a:r>
          </a:p>
        </p:txBody>
      </p:sp>
    </p:spTree>
    <p:extLst>
      <p:ext uri="{BB962C8B-B14F-4D97-AF65-F5344CB8AC3E}">
        <p14:creationId xmlns:p14="http://schemas.microsoft.com/office/powerpoint/2010/main" val="325644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539552" y="4869160"/>
            <a:ext cx="8064896" cy="1303040"/>
          </a:xfrm>
        </p:spPr>
        <p:txBody>
          <a:bodyPr>
            <a:noAutofit/>
          </a:bodyPr>
          <a:lstStyle/>
          <a:p>
            <a:r>
              <a:rPr lang="el-GR" altLang="el-GR" dirty="0"/>
              <a:t>Υπολογισμός </a:t>
            </a:r>
            <a:r>
              <a:rPr lang="el-GR" altLang="el-GR" dirty="0" err="1"/>
              <a:t>επαναληψιμότητας</a:t>
            </a:r>
            <a:r>
              <a:rPr lang="el-GR" altLang="el-GR" dirty="0"/>
              <a:t> μιας αναλυτικής μεθόδου (</a:t>
            </a:r>
            <a:r>
              <a:rPr lang="en-US" altLang="el-GR" dirty="0"/>
              <a:t>analytical precision</a:t>
            </a:r>
            <a:r>
              <a:rPr lang="el-GR" altLang="el-GR" dirty="0"/>
              <a:t>) για τον προσδιορισμό συγκέντρωσης </a:t>
            </a:r>
            <a:r>
              <a:rPr lang="en-US" altLang="el-GR" dirty="0"/>
              <a:t>As</a:t>
            </a:r>
            <a:r>
              <a:rPr lang="el-GR" altLang="el-GR" dirty="0"/>
              <a:t> σε 50 δείγματα ιζημάτων ρεμάτων. Για το σκοπό αυτό εκτελούμε  διπλές αναλύσεις (</a:t>
            </a:r>
            <a:r>
              <a:rPr lang="en-US" altLang="el-GR" dirty="0"/>
              <a:t>A</a:t>
            </a:r>
            <a:r>
              <a:rPr lang="el-GR" altLang="el-GR" dirty="0"/>
              <a:t>1, </a:t>
            </a:r>
            <a:r>
              <a:rPr lang="en-US" altLang="el-GR" dirty="0"/>
              <a:t>A</a:t>
            </a:r>
            <a:r>
              <a:rPr lang="el-GR" altLang="el-GR" dirty="0"/>
              <a:t>2) σε </a:t>
            </a:r>
            <a:r>
              <a:rPr lang="en-US" altLang="el-GR" i="1" dirty="0"/>
              <a:t>n</a:t>
            </a:r>
            <a:r>
              <a:rPr lang="el-GR" altLang="el-GR" dirty="0"/>
              <a:t> = 5 τυχαία επιλεγμένα δείγματα (10% του συνόλου των δειγμάτων</a:t>
            </a:r>
            <a:r>
              <a:rPr lang="en-US" altLang="el-GR" dirty="0"/>
              <a:t>)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ΠΑΡΑΔΕΙΓΜΑ ΥΠΟΛΟΓΙΣΜΟΥ ΕΠΑΝΑΛΗΨΙΜΟΤΗΤΑΣ </a:t>
            </a:r>
            <a:r>
              <a:rPr lang="el-GR" altLang="el-GR" sz="3200" dirty="0" smtClean="0"/>
              <a:t>(2/2)</a:t>
            </a:r>
            <a:endParaRPr lang="el-GR" altLang="el-GR" sz="3200" dirty="0"/>
          </a:p>
        </p:txBody>
      </p:sp>
      <p:graphicFrame>
        <p:nvGraphicFramePr>
          <p:cNvPr id="6" name="Group 58" title="ΠΑΡΑΔΕΙΓΜΑ ΥΠΟΛΟΓΙΣΜΟΥ ΕΠΑΝΑΛΗΨΙΜΟΤΗΤΑΣ "/>
          <p:cNvGraphicFramePr>
            <a:graphicFrameLocks noGrp="1"/>
          </p:cNvGraphicFramePr>
          <p:nvPr>
            <p:ph type="pic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8665137"/>
              </p:ext>
            </p:extLst>
          </p:nvPr>
        </p:nvGraphicFramePr>
        <p:xfrm>
          <a:off x="539552" y="1772816"/>
          <a:ext cx="8055293" cy="2468880"/>
        </p:xfrm>
        <a:graphic>
          <a:graphicData uri="http://schemas.openxmlformats.org/drawingml/2006/table">
            <a:tbl>
              <a:tblPr firstRow="1"/>
              <a:tblGrid>
                <a:gridCol w="1152525"/>
                <a:gridCol w="1624013"/>
                <a:gridCol w="1625600"/>
                <a:gridCol w="1208087"/>
                <a:gridCol w="1289368"/>
                <a:gridCol w="1155700"/>
              </a:tblGrid>
              <a:tr h="547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ΔΕΙΓΜΑ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Α1 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 (</a:t>
                      </a:r>
                      <a:r>
                        <a:rPr kumimoji="0" lang="en-US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μg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g</a:t>
                      </a:r>
                      <a:r>
                        <a:rPr kumimoji="0" lang="en-US" altLang="el-G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Α2 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 (</a:t>
                      </a:r>
                      <a:r>
                        <a:rPr kumimoji="0" lang="en-US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μg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g</a:t>
                      </a:r>
                      <a:r>
                        <a:rPr kumimoji="0" lang="en-US" altLang="el-G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Mέση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τιμή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</a:t>
                      </a: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αφορά 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(Α1–A2)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¦ d ¦</a:t>
                      </a:r>
                      <a:endParaRPr kumimoji="0" lang="en-US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3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Δ3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3.1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1.95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2.3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2.3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Δ9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13.5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Δ26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13.7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19.7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16.70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Δ38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12.8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7.2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5.6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5.6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Δ47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22.9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19.6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21.55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</a:t>
                      </a:r>
                      <a:endParaRPr kumimoji="0" lang="en-US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</a:t>
                      </a:r>
                      <a:endParaRPr kumimoji="0" lang="en-US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59112" y="4365104"/>
            <a:ext cx="1440160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Πίνακας 2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5 4:06:33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C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B3ADDFAD-3CA9-470D-A55A-D755803C85D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1640</Words>
  <Application>Microsoft Office PowerPoint</Application>
  <PresentationFormat>Προβολή στην οθόνη (4:3)</PresentationFormat>
  <Paragraphs>301</Paragraphs>
  <Slides>35</Slides>
  <Notes>32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7" baseType="lpstr">
      <vt:lpstr>Θέμα του Office</vt:lpstr>
      <vt:lpstr>Εξίσωση</vt:lpstr>
      <vt:lpstr>Υδρογεωχημεία –  Αναλυτική Γεωχημεία</vt:lpstr>
      <vt:lpstr>ΠΕΡΙΕΧΟΜΕΝΑ</vt:lpstr>
      <vt:lpstr>ΟΡΟΛΟΓΙΑ ΑΒΕΒΑΙΟΤΗΤΑΣ (1/2)</vt:lpstr>
      <vt:lpstr>ΟΡΟΛΟΓΙΑ ΑΒΕΒΑΙΟΤΗΤΑΣ (2/2)</vt:lpstr>
      <vt:lpstr>ΑΠΕΙΚΟΝΙΣΗ ΕΝΝΟΙΩΝ ΑΒΕΒΑΙΟΤΗΤΑΣ</vt:lpstr>
      <vt:lpstr>ΜΕΘΟΔΟΙ ΕΚΤΙΜΗΣΗΣ ΑΒΕΒΑΙΟΤΗΤΑΣ (1/2) </vt:lpstr>
      <vt:lpstr>ΜΕΘΟΔΟΙ ΕΚΤΙΜΗΣΗΣ ΑΒΕΒΑΙΟΤΗΤΑΣ (2/2) </vt:lpstr>
      <vt:lpstr>ΠΑΡΑΔΕΙΓΜΑ ΥΠΟΛΟΓΙΣΜΟΥ ΕΠΑΝΑΛΗΨΙΜΟΤΗΤΑΣ (1/2)</vt:lpstr>
      <vt:lpstr>ΠΑΡΑΔΕΙΓΜΑ ΥΠΟΛΟΓΙΣΜΟΥ ΕΠΑΝΑΛΗΨΙΜΟΤΗΤΑΣ (2/2)</vt:lpstr>
      <vt:lpstr>ΓΡΑΦΗΜΑ ΕΠΑΝΑΛΗΨΙΜΟΤΗΤΑΣ 10%</vt:lpstr>
      <vt:lpstr>ΜΕΘΟΔΟΙ ΥΠΟΛΟΓΙΣΜΟΥ ΑΚΡΙΒΕΙΑΣ ΑΝΑΛΥΣΕΩΝ (1/2)</vt:lpstr>
      <vt:lpstr>ΜΕΘΟΔΟΙ ΥΠΟΛΟΓΙΣΜΟΥ ΑΚΡΙΒΕΙΑΣ ΑΝΑΛΥΣΕΩΝ (2/2)</vt:lpstr>
      <vt:lpstr>ΥΠΟΛΟΓΙΣΜΟΣ ΑΚΡΙΒΕΙΑΣ ΜΕ ΧΡΗΣΗ ΗRMs</vt:lpstr>
      <vt:lpstr>ΥΠΟΛΟΓΙΣΜΟΣ ΟΡΙΟΥ ΑΝΙΧΝΕΥΣΗΣ ΜΕΘΟΔΟΥ ΜΕ ΤΥΦΛΑ ΔΙΑΛΥΜΑΤΑ</vt:lpstr>
      <vt:lpstr>ΜΕΘΟΔΟΙ ΕΚΤΙΜΗΣΗΣ ΑΒΕΒΑΙΟΤΗΤΑΣ (1/2)</vt:lpstr>
      <vt:lpstr>ΜΕΘΟΔΟΙ ΕΚΤΙΜΗΣΗΣ ΑΒΕΒΑΙΟΤΗΤΑΣ (2/2)</vt:lpstr>
      <vt:lpstr>ΣΗΜΑΣΙΑ ΑΒΕΒΑΙΟΤΗΤΑΣ ΣΤΗΝ ΕΚΤΙΜΗΣΗ ΑΠΟΤΕΛΕΣΜΑΤΩΝ</vt:lpstr>
      <vt:lpstr>ΠΕΡΙΛΗΠΤΙΚΑ ΣΤΑΤΙΣΤΙΚΑ</vt:lpstr>
      <vt:lpstr>ΣΤΑΤΙΣΤΙΚΗ ΚΑΤΑΝΟΜΗ ΤΩΝ ΔΕΔΟΜΕΝΩΝ</vt:lpstr>
      <vt:lpstr>ΠΕΡΙΓΡΑΦΙΚΑ ΣΤΑΤΙΣΤΙΚΑ –  (Α) ΕΓΓΥΤΗΤΑ ΣΤΗΝ ΚΕΝΤΡΙΚΗ ΤΙΜΗ</vt:lpstr>
      <vt:lpstr>ΠΕΡΙΓΡΑΦΙΚΑ ΣΤΑΤΙΣΤΙΚΑ –  (Β) ΔΙΑΣΠΟΡΑ</vt:lpstr>
      <vt:lpstr>ΚΑΜΠΥΛΗ ΚΑΝΟΝΙΚΗΣ ΚΑΤΑΝΟΜΗΣ</vt:lpstr>
      <vt:lpstr>ΚΑΤΑΣΚΕΥΗ ΙΣΤΟΓΡΑΜΜΑΤΟΣ</vt:lpstr>
      <vt:lpstr>ΑΠΕΙΚΟΝΙΣΕΙΣ ΔΕΔΟΜΕΝΩΝ ΣΕ ΓΡΑΦΗΜΑΤΑ</vt:lpstr>
      <vt:lpstr>ΓΡΑΦΗΜΑ ΑΘΡΟΙΣΤΙΚΗΣ ΣΥΧΝΟΤΗΤΑΣ</vt:lpstr>
      <vt:lpstr>ΓΡΑΦΗΜΑ ΠΙΘΑΝΟΤΗΤΩΝ</vt:lpstr>
      <vt:lpstr>ΓΡΑΦΗΜΑ ΠΙΘΑΝΟΤΗΤΩΝ –  ΕΙΔΟΣ ΚΑΤΑΝΟΜΗΣ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Στατιστική</dc:title>
  <dc:creator>Αριάδνη Αργυράκη</dc:creator>
  <cp:keywords>στατιστική</cp:keywords>
  <cp:lastModifiedBy>Hara</cp:lastModifiedBy>
  <cp:revision>204</cp:revision>
  <dcterms:created xsi:type="dcterms:W3CDTF">2012-09-06T09:03:05Z</dcterms:created>
  <dcterms:modified xsi:type="dcterms:W3CDTF">2015-07-23T13:07:09Z</dcterms:modified>
  <cp:category>Αναλυτική γεωχημεία</cp:category>
</cp:coreProperties>
</file>