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2.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notesSlides/notesSlide5.xml" ContentType="application/vnd.openxmlformats-officedocument.presentationml.notesSlide+xml"/>
  <Override PartName="/ppt/tags/tag25.xml" ContentType="application/vnd.openxmlformats-officedocument.presentationml.tags+xml"/>
  <Override PartName="/ppt/notesSlides/notesSlide6.xml" ContentType="application/vnd.openxmlformats-officedocument.presentationml.notesSlide+xml"/>
  <Override PartName="/ppt/tags/tag26.xml" ContentType="application/vnd.openxmlformats-officedocument.presentationml.tags+xml"/>
  <Override PartName="/ppt/notesSlides/notesSlide7.xml" ContentType="application/vnd.openxmlformats-officedocument.presentationml.notesSlide+xml"/>
  <Override PartName="/ppt/tags/tag27.xml" ContentType="application/vnd.openxmlformats-officedocument.presentationml.tags+xml"/>
  <Override PartName="/ppt/notesSlides/notesSlide8.xml" ContentType="application/vnd.openxmlformats-officedocument.presentationml.notesSlide+xml"/>
  <Override PartName="/ppt/tags/tag28.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9"/>
  </p:notesMasterIdLst>
  <p:sldIdLst>
    <p:sldId id="256" r:id="rId3"/>
    <p:sldId id="384" r:id="rId4"/>
    <p:sldId id="386" r:id="rId5"/>
    <p:sldId id="389" r:id="rId6"/>
    <p:sldId id="385" r:id="rId7"/>
    <p:sldId id="427" r:id="rId8"/>
    <p:sldId id="388" r:id="rId9"/>
    <p:sldId id="391" r:id="rId10"/>
    <p:sldId id="428" r:id="rId11"/>
    <p:sldId id="390" r:id="rId12"/>
    <p:sldId id="392" r:id="rId13"/>
    <p:sldId id="393" r:id="rId14"/>
    <p:sldId id="395" r:id="rId15"/>
    <p:sldId id="429" r:id="rId16"/>
    <p:sldId id="396" r:id="rId17"/>
    <p:sldId id="431" r:id="rId18"/>
    <p:sldId id="397" r:id="rId19"/>
    <p:sldId id="398" r:id="rId20"/>
    <p:sldId id="399" r:id="rId21"/>
    <p:sldId id="400" r:id="rId22"/>
    <p:sldId id="401" r:id="rId23"/>
    <p:sldId id="432" r:id="rId24"/>
    <p:sldId id="402" r:id="rId25"/>
    <p:sldId id="403" r:id="rId26"/>
    <p:sldId id="404" r:id="rId27"/>
    <p:sldId id="405" r:id="rId28"/>
    <p:sldId id="406" r:id="rId29"/>
    <p:sldId id="407" r:id="rId30"/>
    <p:sldId id="408" r:id="rId31"/>
    <p:sldId id="409" r:id="rId32"/>
    <p:sldId id="433" r:id="rId33"/>
    <p:sldId id="410" r:id="rId34"/>
    <p:sldId id="436" r:id="rId35"/>
    <p:sldId id="411" r:id="rId36"/>
    <p:sldId id="412" r:id="rId37"/>
    <p:sldId id="416" r:id="rId38"/>
    <p:sldId id="434" r:id="rId39"/>
    <p:sldId id="417" r:id="rId40"/>
    <p:sldId id="418" r:id="rId41"/>
    <p:sldId id="435" r:id="rId42"/>
    <p:sldId id="419" r:id="rId43"/>
    <p:sldId id="420" r:id="rId44"/>
    <p:sldId id="421" r:id="rId45"/>
    <p:sldId id="422" r:id="rId46"/>
    <p:sldId id="423" r:id="rId47"/>
    <p:sldId id="424" r:id="rId48"/>
    <p:sldId id="425" r:id="rId49"/>
    <p:sldId id="426" r:id="rId50"/>
    <p:sldId id="437" r:id="rId51"/>
    <p:sldId id="377" r:id="rId52"/>
    <p:sldId id="378" r:id="rId53"/>
    <p:sldId id="379" r:id="rId54"/>
    <p:sldId id="380" r:id="rId55"/>
    <p:sldId id="381" r:id="rId56"/>
    <p:sldId id="382" r:id="rId57"/>
    <p:sldId id="383" r:id="rId58"/>
  </p:sldIdLst>
  <p:sldSz cx="9144000" cy="6858000" type="screen4x3"/>
  <p:notesSz cx="6858000" cy="9144000"/>
  <p:custDataLst>
    <p:tags r:id="rId6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389"/>
            <p14:sldId id="385"/>
            <p14:sldId id="427"/>
            <p14:sldId id="388"/>
            <p14:sldId id="391"/>
            <p14:sldId id="428"/>
            <p14:sldId id="390"/>
            <p14:sldId id="392"/>
            <p14:sldId id="393"/>
            <p14:sldId id="395"/>
            <p14:sldId id="429"/>
            <p14:sldId id="396"/>
            <p14:sldId id="431"/>
            <p14:sldId id="397"/>
            <p14:sldId id="398"/>
            <p14:sldId id="399"/>
            <p14:sldId id="400"/>
            <p14:sldId id="401"/>
            <p14:sldId id="432"/>
            <p14:sldId id="402"/>
            <p14:sldId id="403"/>
            <p14:sldId id="404"/>
            <p14:sldId id="405"/>
            <p14:sldId id="406"/>
            <p14:sldId id="407"/>
            <p14:sldId id="408"/>
            <p14:sldId id="409"/>
            <p14:sldId id="433"/>
            <p14:sldId id="410"/>
            <p14:sldId id="436"/>
            <p14:sldId id="411"/>
            <p14:sldId id="412"/>
            <p14:sldId id="416"/>
            <p14:sldId id="434"/>
            <p14:sldId id="417"/>
            <p14:sldId id="418"/>
            <p14:sldId id="435"/>
            <p14:sldId id="419"/>
            <p14:sldId id="420"/>
            <p14:sldId id="421"/>
            <p14:sldId id="422"/>
            <p14:sldId id="423"/>
            <p14:sldId id="424"/>
            <p14:sldId id="425"/>
            <p14:sldId id="426"/>
            <p14:sldId id="437"/>
            <p14:sldId id="377"/>
            <p14:sldId id="378"/>
            <p14:sldId id="379"/>
            <p14:sldId id="380"/>
            <p14:sldId id="381"/>
            <p14:sldId id="382"/>
            <p14:sldId id="38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8" autoAdjust="0"/>
    <p:restoredTop sz="94533" autoAdjust="0"/>
  </p:normalViewPr>
  <p:slideViewPr>
    <p:cSldViewPr>
      <p:cViewPr varScale="1">
        <p:scale>
          <a:sx n="106" d="100"/>
          <a:sy n="106" d="100"/>
        </p:scale>
        <p:origin x="-1824"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gs" Target="tags/tag1.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8/9/2015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GB"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dirty="0"/>
          </a:p>
        </p:txBody>
      </p:sp>
    </p:spTree>
    <p:extLst>
      <p:ext uri="{BB962C8B-B14F-4D97-AF65-F5344CB8AC3E}">
        <p14:creationId xmlns:p14="http://schemas.microsoft.com/office/powerpoint/2010/main" val="4166559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50</a:t>
            </a:fld>
            <a:endParaRPr lang="el-GR" dirty="0"/>
          </a:p>
        </p:txBody>
      </p:sp>
    </p:spTree>
    <p:extLst>
      <p:ext uri="{BB962C8B-B14F-4D97-AF65-F5344CB8AC3E}">
        <p14:creationId xmlns:p14="http://schemas.microsoft.com/office/powerpoint/2010/main" val="987298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dirty="0"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51</a:t>
            </a:fld>
            <a:endParaRPr lang="el-GR" altLang="el-GR" dirty="0"/>
          </a:p>
        </p:txBody>
      </p:sp>
    </p:spTree>
    <p:extLst>
      <p:ext uri="{BB962C8B-B14F-4D97-AF65-F5344CB8AC3E}">
        <p14:creationId xmlns:p14="http://schemas.microsoft.com/office/powerpoint/2010/main" val="242795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52</a:t>
            </a:fld>
            <a:endParaRPr lang="el-GR" altLang="el-GR" dirty="0"/>
          </a:p>
        </p:txBody>
      </p:sp>
    </p:spTree>
    <p:extLst>
      <p:ext uri="{BB962C8B-B14F-4D97-AF65-F5344CB8AC3E}">
        <p14:creationId xmlns:p14="http://schemas.microsoft.com/office/powerpoint/2010/main" val="304833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53</a:t>
            </a:fld>
            <a:endParaRPr lang="el-GR" altLang="el-GR" dirty="0"/>
          </a:p>
        </p:txBody>
      </p:sp>
    </p:spTree>
    <p:extLst>
      <p:ext uri="{BB962C8B-B14F-4D97-AF65-F5344CB8AC3E}">
        <p14:creationId xmlns:p14="http://schemas.microsoft.com/office/powerpoint/2010/main" val="3257060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54</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55</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56</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Listening Skills</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Listening Skills</a:t>
            </a: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Listening Skills</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Listening Skills</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Listening Skills</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Listening Skills</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Listening Skills</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3.jpeg"/></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hyperlink" Target="http://opencourses.uoa.gr/courses/ENL12/" TargetMode="Externa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7.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t>
            </a:r>
            <a:r>
              <a:rPr lang="en-GB" sz="4000" dirty="0"/>
              <a:t>ELT Methods and Practices</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6: </a:t>
            </a:r>
            <a:r>
              <a:rPr lang="en-GB" sz="2800" dirty="0">
                <a:latin typeface="+mj-lt"/>
                <a:ea typeface="+mj-ea"/>
                <a:cs typeface="+mj-cs"/>
              </a:rPr>
              <a:t>Dealing with Listening Skills</a:t>
            </a:r>
            <a:endParaRPr lang="en-GB" sz="2800" dirty="0" smtClean="0"/>
          </a:p>
          <a:p>
            <a:endParaRPr lang="en-GB" sz="2800" dirty="0" smtClean="0"/>
          </a:p>
          <a:p>
            <a:r>
              <a:rPr lang="en-GB" sz="2800" dirty="0" err="1" smtClean="0"/>
              <a:t>Evdokia</a:t>
            </a:r>
            <a:r>
              <a:rPr lang="en-GB" sz="2800" dirty="0" smtClean="0"/>
              <a:t> </a:t>
            </a:r>
            <a:r>
              <a:rPr lang="en-GB" sz="2800" dirty="0" err="1" smtClean="0"/>
              <a:t>Karavas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listening comprehension? (1/2)</a:t>
            </a:r>
            <a:endParaRPr lang="en-GB" dirty="0"/>
          </a:p>
        </p:txBody>
      </p:sp>
      <p:sp>
        <p:nvSpPr>
          <p:cNvPr id="3" name="Content Placeholder 2"/>
          <p:cNvSpPr>
            <a:spLocks noGrp="1"/>
          </p:cNvSpPr>
          <p:nvPr>
            <p:ph idx="1"/>
          </p:nvPr>
        </p:nvSpPr>
        <p:spPr/>
        <p:txBody>
          <a:bodyPr>
            <a:normAutofit/>
          </a:bodyPr>
          <a:lstStyle/>
          <a:p>
            <a:r>
              <a:rPr lang="en-GB" dirty="0" smtClean="0"/>
              <a:t>Listening is not a ‘passive” skill but a “receptive” active skill. It requires as much attention and mental activity as speaking.</a:t>
            </a:r>
          </a:p>
          <a:p>
            <a:r>
              <a:rPr lang="en-GB" dirty="0" smtClean="0"/>
              <a:t> Listening comprehension is the act of understanding an oral message. Listening comprehension is an extremely complex activity (Buck, 2001) that requires much more than simple perception of the acoustic signal.</a:t>
            </a:r>
          </a:p>
        </p:txBody>
      </p:sp>
    </p:spTree>
    <p:extLst>
      <p:ext uri="{BB962C8B-B14F-4D97-AF65-F5344CB8AC3E}">
        <p14:creationId xmlns:p14="http://schemas.microsoft.com/office/powerpoint/2010/main" val="683132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listening comprehension? (2/2)</a:t>
            </a:r>
            <a:endParaRPr lang="en-GB" dirty="0"/>
          </a:p>
        </p:txBody>
      </p:sp>
      <p:sp>
        <p:nvSpPr>
          <p:cNvPr id="3" name="Content Placeholder 2"/>
          <p:cNvSpPr>
            <a:spLocks noGrp="1"/>
          </p:cNvSpPr>
          <p:nvPr>
            <p:ph idx="1"/>
          </p:nvPr>
        </p:nvSpPr>
        <p:spPr/>
        <p:txBody>
          <a:bodyPr>
            <a:normAutofit fontScale="92500"/>
          </a:bodyPr>
          <a:lstStyle/>
          <a:p>
            <a:r>
              <a:rPr lang="en-GB" dirty="0" smtClean="0"/>
              <a:t>It involves speech decoding and comprehending.</a:t>
            </a:r>
          </a:p>
          <a:p>
            <a:r>
              <a:rPr lang="en-GB" dirty="0" smtClean="0"/>
              <a:t>Listening comprehension is not something that happens because of what the speaker says, but “the listener has a crucial part to play in the process, by activating various types of knowledge and by applying what he knows to what he hears and trying to understand what the speaker means” (Anderson &amp; Lynch, 1988: 6).</a:t>
            </a:r>
          </a:p>
        </p:txBody>
      </p:sp>
    </p:spTree>
    <p:extLst>
      <p:ext uri="{BB962C8B-B14F-4D97-AF65-F5344CB8AC3E}">
        <p14:creationId xmlns:p14="http://schemas.microsoft.com/office/powerpoint/2010/main" val="2130163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we listen?</a:t>
            </a:r>
            <a:endParaRPr lang="en-GB" dirty="0"/>
          </a:p>
        </p:txBody>
      </p:sp>
      <p:sp>
        <p:nvSpPr>
          <p:cNvPr id="4" name="Θέση κειμένου 3"/>
          <p:cNvSpPr>
            <a:spLocks noGrp="1"/>
          </p:cNvSpPr>
          <p:nvPr>
            <p:ph type="body" idx="1"/>
          </p:nvPr>
        </p:nvSpPr>
        <p:spPr/>
        <p:txBody>
          <a:bodyPr/>
          <a:lstStyle/>
          <a:p>
            <a:pPr marL="0" lvl="1"/>
            <a:r>
              <a:rPr lang="en-GB" sz="3000" dirty="0" smtClean="0"/>
              <a:t>Bottom-up process</a:t>
            </a:r>
            <a:endParaRPr lang="en-GB" sz="3000" dirty="0"/>
          </a:p>
        </p:txBody>
      </p:sp>
      <p:sp>
        <p:nvSpPr>
          <p:cNvPr id="3" name="Content Placeholder 2"/>
          <p:cNvSpPr>
            <a:spLocks noGrp="1"/>
          </p:cNvSpPr>
          <p:nvPr>
            <p:ph sz="half" idx="2"/>
          </p:nvPr>
        </p:nvSpPr>
        <p:spPr/>
        <p:txBody>
          <a:bodyPr>
            <a:noAutofit/>
          </a:bodyPr>
          <a:lstStyle/>
          <a:p>
            <a:pPr marL="0" lvl="1" indent="0">
              <a:spcBef>
                <a:spcPts val="600"/>
              </a:spcBef>
              <a:buNone/>
            </a:pPr>
            <a:r>
              <a:rPr lang="en-GB" sz="3000" dirty="0" smtClean="0"/>
              <a:t>We use our knowledge of language and our ability to process acoustic signals to make sense of the sounds that speech presents to us.</a:t>
            </a:r>
            <a:endParaRPr lang="en-GB" sz="3000" dirty="0"/>
          </a:p>
        </p:txBody>
      </p:sp>
      <p:sp>
        <p:nvSpPr>
          <p:cNvPr id="5" name="Θέση κειμένου 4"/>
          <p:cNvSpPr>
            <a:spLocks noGrp="1"/>
          </p:cNvSpPr>
          <p:nvPr>
            <p:ph type="body" sz="quarter" idx="3"/>
          </p:nvPr>
        </p:nvSpPr>
        <p:spPr/>
        <p:txBody>
          <a:bodyPr/>
          <a:lstStyle/>
          <a:p>
            <a:pPr marL="0" lvl="1"/>
            <a:r>
              <a:rPr lang="en-GB" sz="3000" dirty="0" smtClean="0"/>
              <a:t>Top-down process</a:t>
            </a:r>
            <a:endParaRPr lang="en-GB" sz="3000" dirty="0"/>
          </a:p>
        </p:txBody>
      </p:sp>
      <p:sp>
        <p:nvSpPr>
          <p:cNvPr id="6" name="Θέση περιεχομένου 5"/>
          <p:cNvSpPr>
            <a:spLocks noGrp="1"/>
          </p:cNvSpPr>
          <p:nvPr>
            <p:ph sz="quarter" idx="4"/>
          </p:nvPr>
        </p:nvSpPr>
        <p:spPr/>
        <p:txBody>
          <a:bodyPr/>
          <a:lstStyle/>
          <a:p>
            <a:pPr marL="0" lvl="1" indent="0">
              <a:buNone/>
            </a:pPr>
            <a:r>
              <a:rPr lang="en-GB" sz="3000" dirty="0" smtClean="0"/>
              <a:t>We infer meaning from contextual clues and from making links between the spoken message and various types of prior knowledge which we hold.</a:t>
            </a:r>
            <a:endParaRPr lang="en-GB" sz="3000" dirty="0"/>
          </a:p>
        </p:txBody>
      </p:sp>
    </p:spTree>
    <p:extLst>
      <p:ext uri="{BB962C8B-B14F-4D97-AF65-F5344CB8AC3E}">
        <p14:creationId xmlns:p14="http://schemas.microsoft.com/office/powerpoint/2010/main" val="607559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Bottom-up processes (1/2)</a:t>
            </a:r>
            <a:endParaRPr lang="en-GB" dirty="0"/>
          </a:p>
        </p:txBody>
      </p:sp>
      <p:sp>
        <p:nvSpPr>
          <p:cNvPr id="3" name="Content Placeholder 2"/>
          <p:cNvSpPr>
            <a:spLocks noGrp="1"/>
          </p:cNvSpPr>
          <p:nvPr>
            <p:ph idx="1"/>
          </p:nvPr>
        </p:nvSpPr>
        <p:spPr>
          <a:xfrm>
            <a:off x="464156" y="1556792"/>
            <a:ext cx="8229600" cy="4680520"/>
          </a:xfrm>
        </p:spPr>
        <p:txBody>
          <a:bodyPr>
            <a:noAutofit/>
          </a:bodyPr>
          <a:lstStyle/>
          <a:p>
            <a:r>
              <a:rPr lang="en-GB" sz="3500" dirty="0" smtClean="0"/>
              <a:t>Retain input while it is being processed.</a:t>
            </a:r>
          </a:p>
          <a:p>
            <a:r>
              <a:rPr lang="en-GB" sz="3500" dirty="0" smtClean="0"/>
              <a:t>Recognize word divisions.</a:t>
            </a:r>
          </a:p>
          <a:p>
            <a:r>
              <a:rPr lang="en-GB" sz="3500" dirty="0" smtClean="0"/>
              <a:t>Recognize key words in utterances.</a:t>
            </a:r>
          </a:p>
          <a:p>
            <a:r>
              <a:rPr lang="en-GB" sz="3500" dirty="0" smtClean="0"/>
              <a:t>Recognize key transitions in a discourse:</a:t>
            </a:r>
          </a:p>
          <a:p>
            <a:pPr lvl="1"/>
            <a:r>
              <a:rPr lang="en-GB" sz="3300" dirty="0" smtClean="0"/>
              <a:t>Another interesting development was…</a:t>
            </a:r>
          </a:p>
          <a:p>
            <a:pPr lvl="1"/>
            <a:r>
              <a:rPr lang="en-GB" sz="3300" dirty="0" smtClean="0"/>
              <a:t>One of the problems was… / In contrast…</a:t>
            </a:r>
            <a:endParaRPr lang="en-GB" sz="3300" dirty="0"/>
          </a:p>
        </p:txBody>
      </p:sp>
    </p:spTree>
    <p:extLst>
      <p:ext uri="{BB962C8B-B14F-4D97-AF65-F5344CB8AC3E}">
        <p14:creationId xmlns:p14="http://schemas.microsoft.com/office/powerpoint/2010/main" val="3718796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Bottom-up processes (2/2)</a:t>
            </a:r>
            <a:endParaRPr lang="en-GB" dirty="0"/>
          </a:p>
        </p:txBody>
      </p:sp>
      <p:sp>
        <p:nvSpPr>
          <p:cNvPr id="3" name="Content Placeholder 2"/>
          <p:cNvSpPr>
            <a:spLocks noGrp="1"/>
          </p:cNvSpPr>
          <p:nvPr>
            <p:ph idx="1"/>
          </p:nvPr>
        </p:nvSpPr>
        <p:spPr>
          <a:xfrm>
            <a:off x="464156" y="1556792"/>
            <a:ext cx="8229600" cy="4680520"/>
          </a:xfrm>
        </p:spPr>
        <p:txBody>
          <a:bodyPr>
            <a:noAutofit/>
          </a:bodyPr>
          <a:lstStyle/>
          <a:p>
            <a:r>
              <a:rPr lang="en-GB" sz="3500" dirty="0" smtClean="0"/>
              <a:t>Recognize grammatical relations between key elements in sentences.</a:t>
            </a:r>
          </a:p>
          <a:p>
            <a:r>
              <a:rPr lang="en-GB" sz="3500" dirty="0" smtClean="0"/>
              <a:t>Recognize the function of word stress in sentences.</a:t>
            </a:r>
          </a:p>
          <a:p>
            <a:r>
              <a:rPr lang="en-GB" sz="3500" dirty="0" smtClean="0"/>
              <a:t>Recognize the function of intonation in sentences.</a:t>
            </a:r>
            <a:endParaRPr lang="en-GB" sz="3500" dirty="0"/>
          </a:p>
        </p:txBody>
      </p:sp>
    </p:spTree>
    <p:extLst>
      <p:ext uri="{BB962C8B-B14F-4D97-AF65-F5344CB8AC3E}">
        <p14:creationId xmlns:p14="http://schemas.microsoft.com/office/powerpoint/2010/main" val="265548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Top-down processes (1/2)</a:t>
            </a:r>
            <a:endParaRPr lang="en-GB" dirty="0"/>
          </a:p>
        </p:txBody>
      </p:sp>
      <p:sp>
        <p:nvSpPr>
          <p:cNvPr id="3" name="Content Placeholder 2"/>
          <p:cNvSpPr>
            <a:spLocks noGrp="1"/>
          </p:cNvSpPr>
          <p:nvPr>
            <p:ph idx="1"/>
          </p:nvPr>
        </p:nvSpPr>
        <p:spPr/>
        <p:txBody>
          <a:bodyPr>
            <a:noAutofit/>
          </a:bodyPr>
          <a:lstStyle/>
          <a:p>
            <a:r>
              <a:rPr lang="en-GB" dirty="0" smtClean="0"/>
              <a:t>Use key words to construct the schema of discourse.</a:t>
            </a:r>
          </a:p>
          <a:p>
            <a:r>
              <a:rPr lang="en-GB" dirty="0" smtClean="0"/>
              <a:t>Infer the role of the participants in a situation.</a:t>
            </a:r>
          </a:p>
          <a:p>
            <a:r>
              <a:rPr lang="en-GB" dirty="0" smtClean="0"/>
              <a:t>Infer the topic of a discourse.</a:t>
            </a:r>
          </a:p>
          <a:p>
            <a:r>
              <a:rPr lang="en-GB" dirty="0" smtClean="0"/>
              <a:t>Infer the outcome of an event.</a:t>
            </a:r>
          </a:p>
          <a:p>
            <a:r>
              <a:rPr lang="en-GB" dirty="0" smtClean="0"/>
              <a:t>Infer the cause and effect of an event.</a:t>
            </a:r>
          </a:p>
          <a:p>
            <a:r>
              <a:rPr lang="en-GB" dirty="0" smtClean="0"/>
              <a:t>Infer unstated details of a situation.</a:t>
            </a:r>
            <a:endParaRPr lang="en-GB" dirty="0"/>
          </a:p>
        </p:txBody>
      </p:sp>
    </p:spTree>
    <p:extLst>
      <p:ext uri="{BB962C8B-B14F-4D97-AF65-F5344CB8AC3E}">
        <p14:creationId xmlns:p14="http://schemas.microsoft.com/office/powerpoint/2010/main" val="4056673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Top-down processes (2/2)</a:t>
            </a:r>
            <a:endParaRPr lang="en-GB" dirty="0"/>
          </a:p>
        </p:txBody>
      </p:sp>
      <p:sp>
        <p:nvSpPr>
          <p:cNvPr id="3" name="Content Placeholder 2"/>
          <p:cNvSpPr>
            <a:spLocks noGrp="1"/>
          </p:cNvSpPr>
          <p:nvPr>
            <p:ph idx="1"/>
          </p:nvPr>
        </p:nvSpPr>
        <p:spPr/>
        <p:txBody>
          <a:bodyPr>
            <a:noAutofit/>
          </a:bodyPr>
          <a:lstStyle/>
          <a:p>
            <a:r>
              <a:rPr lang="en-GB" dirty="0" smtClean="0"/>
              <a:t>Infer the sequence of a series of events.</a:t>
            </a:r>
          </a:p>
          <a:p>
            <a:r>
              <a:rPr lang="en-GB" dirty="0" smtClean="0"/>
              <a:t>Infer comparisons.</a:t>
            </a:r>
          </a:p>
          <a:p>
            <a:r>
              <a:rPr lang="en-GB" dirty="0" smtClean="0"/>
              <a:t>Distinguish between facts and opinions.</a:t>
            </a:r>
            <a:endParaRPr lang="en-GB" dirty="0"/>
          </a:p>
        </p:txBody>
      </p:sp>
    </p:spTree>
    <p:extLst>
      <p:ext uri="{BB962C8B-B14F-4D97-AF65-F5344CB8AC3E}">
        <p14:creationId xmlns:p14="http://schemas.microsoft.com/office/powerpoint/2010/main" val="1263663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Listening skills</a:t>
            </a:r>
            <a:endParaRPr lang="en-GB" dirty="0"/>
          </a:p>
        </p:txBody>
      </p:sp>
      <p:sp>
        <p:nvSpPr>
          <p:cNvPr id="3" name="Content Placeholder 2"/>
          <p:cNvSpPr>
            <a:spLocks noGrp="1"/>
          </p:cNvSpPr>
          <p:nvPr>
            <p:ph idx="1"/>
          </p:nvPr>
        </p:nvSpPr>
        <p:spPr/>
        <p:txBody>
          <a:bodyPr>
            <a:noAutofit/>
          </a:bodyPr>
          <a:lstStyle/>
          <a:p>
            <a:r>
              <a:rPr lang="en-GB" sz="2800" dirty="0" smtClean="0"/>
              <a:t>Understanding single utterances. </a:t>
            </a:r>
          </a:p>
          <a:p>
            <a:r>
              <a:rPr lang="en-GB" sz="2800" dirty="0" smtClean="0"/>
              <a:t>Understanding relations between utterances or parts of a text.</a:t>
            </a:r>
          </a:p>
          <a:p>
            <a:r>
              <a:rPr lang="en-GB" sz="2800" dirty="0" smtClean="0"/>
              <a:t>Obtaining the gist or a general impression of the text.</a:t>
            </a:r>
          </a:p>
          <a:p>
            <a:r>
              <a:rPr lang="en-GB" sz="2800" dirty="0" smtClean="0"/>
              <a:t>Extracting specific information from text.</a:t>
            </a:r>
          </a:p>
          <a:p>
            <a:r>
              <a:rPr lang="en-GB" sz="2800" dirty="0" smtClean="0"/>
              <a:t>Deducing unfamiliar or missing meaning.</a:t>
            </a:r>
          </a:p>
          <a:p>
            <a:r>
              <a:rPr lang="en-GB" sz="2800" dirty="0" smtClean="0"/>
              <a:t>Understanding information not explicitly stated. </a:t>
            </a:r>
          </a:p>
          <a:p>
            <a:r>
              <a:rPr lang="en-GB" sz="2800" dirty="0" smtClean="0"/>
              <a:t>Understanding the text so as to perform a task. </a:t>
            </a:r>
            <a:endParaRPr lang="en-GB" sz="2800" dirty="0"/>
          </a:p>
        </p:txBody>
      </p:sp>
    </p:spTree>
    <p:extLst>
      <p:ext uri="{BB962C8B-B14F-4D97-AF65-F5344CB8AC3E}">
        <p14:creationId xmlns:p14="http://schemas.microsoft.com/office/powerpoint/2010/main" val="1406564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listening (1/2)</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t>Participatory Listening:</a:t>
            </a:r>
          </a:p>
          <a:p>
            <a:pPr lvl="1"/>
            <a:r>
              <a:rPr lang="en-GB" sz="3200" dirty="0" smtClean="0"/>
              <a:t>Interactional (for the purpose of engaging in social rituals).</a:t>
            </a:r>
          </a:p>
          <a:p>
            <a:pPr lvl="1"/>
            <a:r>
              <a:rPr lang="en-GB" sz="3200" dirty="0" smtClean="0"/>
              <a:t>Transactional (for the purpose exchanging information).</a:t>
            </a:r>
            <a:endParaRPr lang="en-GB" sz="3200" dirty="0"/>
          </a:p>
        </p:txBody>
      </p:sp>
    </p:spTree>
    <p:extLst>
      <p:ext uri="{BB962C8B-B14F-4D97-AF65-F5344CB8AC3E}">
        <p14:creationId xmlns:p14="http://schemas.microsoft.com/office/powerpoint/2010/main" val="1169398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listening (2/2)</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sz="2800" b="1" dirty="0" smtClean="0"/>
              <a:t>Non-Participatory Listening: </a:t>
            </a:r>
          </a:p>
          <a:p>
            <a:pPr>
              <a:spcBef>
                <a:spcPts val="600"/>
              </a:spcBef>
            </a:pPr>
            <a:r>
              <a:rPr lang="en-GB" sz="2800" dirty="0" smtClean="0"/>
              <a:t>Listening to live conversations without taking part.</a:t>
            </a:r>
          </a:p>
          <a:p>
            <a:pPr>
              <a:spcBef>
                <a:spcPts val="600"/>
              </a:spcBef>
            </a:pPr>
            <a:r>
              <a:rPr lang="en-GB" sz="2800" dirty="0" smtClean="0"/>
              <a:t>Listening to announcements to extract information.</a:t>
            </a:r>
          </a:p>
          <a:p>
            <a:pPr>
              <a:spcBef>
                <a:spcPts val="600"/>
              </a:spcBef>
            </a:pPr>
            <a:r>
              <a:rPr lang="en-GB" sz="2800" dirty="0" smtClean="0"/>
              <a:t>Listening to or watching films, plays, radio and songs where the purpose is enjoyment.</a:t>
            </a:r>
          </a:p>
          <a:p>
            <a:pPr>
              <a:spcBef>
                <a:spcPts val="600"/>
              </a:spcBef>
            </a:pPr>
            <a:r>
              <a:rPr lang="en-GB" sz="2800" dirty="0" smtClean="0"/>
              <a:t>Following instructions in order to carry out a task efficiently.</a:t>
            </a:r>
          </a:p>
          <a:p>
            <a:pPr>
              <a:spcBef>
                <a:spcPts val="600"/>
              </a:spcBef>
            </a:pPr>
            <a:r>
              <a:rPr lang="en-GB" sz="2800" dirty="0" smtClean="0"/>
              <a:t>Attending a lecture or following a lesson.</a:t>
            </a:r>
          </a:p>
          <a:p>
            <a:pPr>
              <a:spcBef>
                <a:spcPts val="600"/>
              </a:spcBef>
            </a:pPr>
            <a:r>
              <a:rPr lang="en-GB" sz="2800" dirty="0" smtClean="0"/>
              <a:t>Listening to someone give a public address.</a:t>
            </a:r>
            <a:endParaRPr lang="en-GB" sz="2800" dirty="0"/>
          </a:p>
        </p:txBody>
      </p:sp>
    </p:spTree>
    <p:extLst>
      <p:ext uri="{BB962C8B-B14F-4D97-AF65-F5344CB8AC3E}">
        <p14:creationId xmlns:p14="http://schemas.microsoft.com/office/powerpoint/2010/main" val="3671183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dirty="0" smtClean="0"/>
              <a:t>The situation with the listening skill</a:t>
            </a:r>
            <a:endParaRPr lang="en-GB" dirty="0"/>
          </a:p>
        </p:txBody>
      </p:sp>
      <p:sp>
        <p:nvSpPr>
          <p:cNvPr id="6" name="Content Placeholder 5"/>
          <p:cNvSpPr>
            <a:spLocks noGrp="1"/>
          </p:cNvSpPr>
          <p:nvPr>
            <p:ph sz="half" idx="2"/>
          </p:nvPr>
        </p:nvSpPr>
        <p:spPr>
          <a:xfrm>
            <a:off x="5364088" y="1600200"/>
            <a:ext cx="3322712" cy="4525963"/>
          </a:xfrm>
        </p:spPr>
        <p:txBody>
          <a:bodyPr>
            <a:normAutofit/>
          </a:bodyPr>
          <a:lstStyle/>
          <a:p>
            <a:pPr marL="0" indent="0">
              <a:buNone/>
            </a:pPr>
            <a:r>
              <a:rPr lang="en-GB" dirty="0" smtClean="0"/>
              <a:t>The time an individual is engaged in communication: approximately 9 per cent is devoted to writing, 16 per cent to reading, 30 per cent to speaking, and 45 per cent to listening.</a:t>
            </a:r>
            <a:endParaRPr lang="en-GB" dirty="0"/>
          </a:p>
        </p:txBody>
      </p:sp>
      <p:graphicFrame>
        <p:nvGraphicFramePr>
          <p:cNvPr id="9" name="Content Placeholder 8" descr="Order learnt, Extent of use, Order taught for each skill.&#10;&#10;&#10;"/>
          <p:cNvGraphicFramePr>
            <a:graphicFrameLocks noGrp="1"/>
          </p:cNvGraphicFramePr>
          <p:nvPr>
            <p:ph sz="half" idx="1"/>
            <p:custDataLst>
              <p:tags r:id="rId1"/>
            </p:custDataLst>
            <p:extLst>
              <p:ext uri="{D42A27DB-BD31-4B8C-83A1-F6EECF244321}">
                <p14:modId xmlns:p14="http://schemas.microsoft.com/office/powerpoint/2010/main" val="1925447033"/>
              </p:ext>
            </p:extLst>
          </p:nvPr>
        </p:nvGraphicFramePr>
        <p:xfrm>
          <a:off x="457200" y="1600200"/>
          <a:ext cx="4690864" cy="2286050"/>
        </p:xfrm>
        <a:graphic>
          <a:graphicData uri="http://schemas.openxmlformats.org/drawingml/2006/table">
            <a:tbl>
              <a:tblPr firstRow="1" bandRow="1">
                <a:tableStyleId>{5C22544A-7EE6-4342-B048-85BDC9FD1C3A}</a:tableStyleId>
              </a:tblPr>
              <a:tblGrid>
                <a:gridCol w="1172716">
                  <a:extLst>
                    <a:ext uri="{9D8B030D-6E8A-4147-A177-3AD203B41FA5}">
                      <a16:colId xmlns="" xmlns:a16="http://schemas.microsoft.com/office/drawing/2014/main" val="2777934916"/>
                    </a:ext>
                  </a:extLst>
                </a:gridCol>
                <a:gridCol w="1172716">
                  <a:extLst>
                    <a:ext uri="{9D8B030D-6E8A-4147-A177-3AD203B41FA5}">
                      <a16:colId xmlns="" xmlns:a16="http://schemas.microsoft.com/office/drawing/2014/main" val="389470945"/>
                    </a:ext>
                  </a:extLst>
                </a:gridCol>
                <a:gridCol w="1172716">
                  <a:extLst>
                    <a:ext uri="{9D8B030D-6E8A-4147-A177-3AD203B41FA5}">
                      <a16:colId xmlns="" xmlns:a16="http://schemas.microsoft.com/office/drawing/2014/main" val="2427546179"/>
                    </a:ext>
                  </a:extLst>
                </a:gridCol>
                <a:gridCol w="1172716">
                  <a:extLst>
                    <a:ext uri="{9D8B030D-6E8A-4147-A177-3AD203B41FA5}">
                      <a16:colId xmlns="" xmlns:a16="http://schemas.microsoft.com/office/drawing/2014/main" val="4265337828"/>
                    </a:ext>
                  </a:extLst>
                </a:gridCol>
              </a:tblGrid>
              <a:tr h="370840">
                <a:tc>
                  <a:txBody>
                    <a:bodyPr/>
                    <a:lstStyle/>
                    <a:p>
                      <a:r>
                        <a:rPr lang="en-GB" sz="2000" dirty="0" smtClean="0">
                          <a:latin typeface="+mn-lt"/>
                        </a:rPr>
                        <a:t>Skill</a:t>
                      </a:r>
                      <a:endParaRPr lang="en-GB" sz="2000" dirty="0">
                        <a:latin typeface="+mn-lt"/>
                      </a:endParaRPr>
                    </a:p>
                  </a:txBody>
                  <a:tcPr anchor="ctr"/>
                </a:tc>
                <a:tc>
                  <a:txBody>
                    <a:bodyPr/>
                    <a:lstStyle/>
                    <a:p>
                      <a:r>
                        <a:rPr lang="en-GB" sz="2000" dirty="0" smtClean="0">
                          <a:latin typeface="+mn-lt"/>
                        </a:rPr>
                        <a:t>Order learnt</a:t>
                      </a:r>
                      <a:endParaRPr lang="en-GB" sz="2000" dirty="0">
                        <a:latin typeface="+mn-lt"/>
                      </a:endParaRPr>
                    </a:p>
                  </a:txBody>
                  <a:tcPr marT="45725" marB="45725" anchor="ctr"/>
                </a:tc>
                <a:tc>
                  <a:txBody>
                    <a:bodyPr/>
                    <a:lstStyle/>
                    <a:p>
                      <a:r>
                        <a:rPr lang="en-GB" sz="2000" dirty="0" smtClean="0">
                          <a:latin typeface="+mn-lt"/>
                        </a:rPr>
                        <a:t>Extent of use</a:t>
                      </a:r>
                      <a:endParaRPr lang="en-GB" sz="2000" dirty="0">
                        <a:latin typeface="+mn-lt"/>
                      </a:endParaRPr>
                    </a:p>
                  </a:txBody>
                  <a:tcPr marT="45725" marB="45725" anchor="ctr"/>
                </a:tc>
                <a:tc>
                  <a:txBody>
                    <a:bodyPr/>
                    <a:lstStyle/>
                    <a:p>
                      <a:r>
                        <a:rPr lang="en-GB" sz="2000" smtClean="0">
                          <a:latin typeface="+mn-lt"/>
                        </a:rPr>
                        <a:t>Order taught</a:t>
                      </a:r>
                      <a:endParaRPr lang="en-GB" sz="2000" dirty="0">
                        <a:latin typeface="+mn-lt"/>
                      </a:endParaRPr>
                    </a:p>
                  </a:txBody>
                  <a:tcPr marT="45725" marB="45725" anchor="ctr"/>
                </a:tc>
                <a:extLst>
                  <a:ext uri="{0D108BD9-81ED-4DB2-BD59-A6C34878D82A}">
                    <a16:rowId xmlns="" xmlns:a16="http://schemas.microsoft.com/office/drawing/2014/main" val="2971047093"/>
                  </a:ext>
                </a:extLst>
              </a:tr>
              <a:tr h="370840">
                <a:tc>
                  <a:txBody>
                    <a:bodyPr/>
                    <a:lstStyle/>
                    <a:p>
                      <a:r>
                        <a:rPr lang="en-GB" sz="2000" dirty="0" smtClean="0">
                          <a:solidFill>
                            <a:srgbClr val="993366"/>
                          </a:solidFill>
                          <a:latin typeface="+mn-lt"/>
                        </a:rPr>
                        <a:t> </a:t>
                      </a:r>
                      <a:r>
                        <a:rPr lang="en-GB" sz="2000" dirty="0" smtClean="0">
                          <a:solidFill>
                            <a:srgbClr val="003300"/>
                          </a:solidFill>
                          <a:latin typeface="+mn-lt"/>
                        </a:rPr>
                        <a:t>Listening </a:t>
                      </a:r>
                      <a:endParaRPr lang="en-GB" sz="2000" dirty="0">
                        <a:latin typeface="+mn-lt"/>
                      </a:endParaRPr>
                    </a:p>
                  </a:txBody>
                  <a:tcPr marT="45725" marB="45725" anchor="ctr"/>
                </a:tc>
                <a:tc>
                  <a:txBody>
                    <a:bodyPr/>
                    <a:lstStyle/>
                    <a:p>
                      <a:r>
                        <a:rPr lang="en-GB" sz="2000" dirty="0" smtClean="0">
                          <a:solidFill>
                            <a:srgbClr val="003300"/>
                          </a:solidFill>
                          <a:latin typeface="+mn-lt"/>
                        </a:rPr>
                        <a:t>First </a:t>
                      </a:r>
                      <a:endParaRPr lang="en-GB" sz="2000" dirty="0">
                        <a:latin typeface="+mn-lt"/>
                      </a:endParaRPr>
                    </a:p>
                  </a:txBody>
                  <a:tcPr marT="45725" marB="45725" anchor="ctr"/>
                </a:tc>
                <a:tc>
                  <a:txBody>
                    <a:bodyPr/>
                    <a:lstStyle/>
                    <a:p>
                      <a:r>
                        <a:rPr lang="en-GB" sz="2000" dirty="0" smtClean="0">
                          <a:solidFill>
                            <a:srgbClr val="003300"/>
                          </a:solidFill>
                          <a:latin typeface="+mn-lt"/>
                        </a:rPr>
                        <a:t>First </a:t>
                      </a:r>
                      <a:endParaRPr lang="en-GB" sz="2000" dirty="0">
                        <a:latin typeface="+mn-lt"/>
                      </a:endParaRPr>
                    </a:p>
                  </a:txBody>
                  <a:tcPr marT="45725" marB="45725" anchor="ctr"/>
                </a:tc>
                <a:tc>
                  <a:txBody>
                    <a:bodyPr/>
                    <a:lstStyle/>
                    <a:p>
                      <a:r>
                        <a:rPr lang="en-GB" sz="2000" noProof="0" dirty="0" smtClean="0">
                          <a:solidFill>
                            <a:srgbClr val="003300"/>
                          </a:solidFill>
                          <a:latin typeface="+mn-lt"/>
                        </a:rPr>
                        <a:t>Fourth</a:t>
                      </a:r>
                      <a:endParaRPr lang="en-GB" sz="2000" noProof="0" dirty="0">
                        <a:latin typeface="+mn-lt"/>
                      </a:endParaRPr>
                    </a:p>
                  </a:txBody>
                  <a:tcPr marT="45725" marB="45725" anchor="ctr"/>
                </a:tc>
                <a:extLst>
                  <a:ext uri="{0D108BD9-81ED-4DB2-BD59-A6C34878D82A}">
                    <a16:rowId xmlns="" xmlns:a16="http://schemas.microsoft.com/office/drawing/2014/main" val="1622059075"/>
                  </a:ext>
                </a:extLst>
              </a:tr>
              <a:tr h="370840">
                <a:tc>
                  <a:txBody>
                    <a:bodyPr/>
                    <a:lstStyle/>
                    <a:p>
                      <a:r>
                        <a:rPr lang="en-GB" sz="2000" noProof="0" dirty="0" smtClean="0">
                          <a:solidFill>
                            <a:srgbClr val="003300"/>
                          </a:solidFill>
                          <a:latin typeface="+mn-lt"/>
                        </a:rPr>
                        <a:t> Speaking </a:t>
                      </a:r>
                      <a:endParaRPr lang="en-GB" sz="2000" noProof="0" dirty="0">
                        <a:latin typeface="+mn-lt"/>
                      </a:endParaRPr>
                    </a:p>
                  </a:txBody>
                  <a:tcPr marT="45725" marB="45725" anchor="ctr"/>
                </a:tc>
                <a:tc>
                  <a:txBody>
                    <a:bodyPr/>
                    <a:lstStyle/>
                    <a:p>
                      <a:r>
                        <a:rPr lang="en-GB" sz="2000" noProof="0" smtClean="0">
                          <a:solidFill>
                            <a:srgbClr val="003300"/>
                          </a:solidFill>
                          <a:latin typeface="+mn-lt"/>
                        </a:rPr>
                        <a:t>Second </a:t>
                      </a:r>
                      <a:endParaRPr lang="en-GB" sz="2000" noProof="0">
                        <a:latin typeface="+mn-lt"/>
                      </a:endParaRPr>
                    </a:p>
                  </a:txBody>
                  <a:tcPr marT="45725" marB="45725" anchor="ctr"/>
                </a:tc>
                <a:tc>
                  <a:txBody>
                    <a:bodyPr/>
                    <a:lstStyle/>
                    <a:p>
                      <a:r>
                        <a:rPr lang="en-GB" sz="2000" noProof="0" smtClean="0">
                          <a:solidFill>
                            <a:srgbClr val="003300"/>
                          </a:solidFill>
                          <a:latin typeface="+mn-lt"/>
                        </a:rPr>
                        <a:t>Second </a:t>
                      </a:r>
                      <a:endParaRPr lang="en-GB" sz="2000" noProof="0">
                        <a:latin typeface="+mn-lt"/>
                      </a:endParaRPr>
                    </a:p>
                  </a:txBody>
                  <a:tcPr marT="45725" marB="45725" anchor="ctr"/>
                </a:tc>
                <a:tc>
                  <a:txBody>
                    <a:bodyPr/>
                    <a:lstStyle/>
                    <a:p>
                      <a:r>
                        <a:rPr lang="en-GB" sz="2000" noProof="0" dirty="0" smtClean="0">
                          <a:solidFill>
                            <a:srgbClr val="003300"/>
                          </a:solidFill>
                          <a:latin typeface="+mn-lt"/>
                        </a:rPr>
                        <a:t>Third</a:t>
                      </a:r>
                      <a:endParaRPr lang="en-GB" sz="2000" noProof="0" dirty="0">
                        <a:latin typeface="+mn-lt"/>
                      </a:endParaRPr>
                    </a:p>
                  </a:txBody>
                  <a:tcPr marT="45725" marB="45725" anchor="ctr"/>
                </a:tc>
                <a:extLst>
                  <a:ext uri="{0D108BD9-81ED-4DB2-BD59-A6C34878D82A}">
                    <a16:rowId xmlns="" xmlns:a16="http://schemas.microsoft.com/office/drawing/2014/main" val="1707294942"/>
                  </a:ext>
                </a:extLst>
              </a:tr>
              <a:tr h="370840">
                <a:tc>
                  <a:txBody>
                    <a:bodyPr/>
                    <a:lstStyle/>
                    <a:p>
                      <a:r>
                        <a:rPr lang="en-GB" sz="2000" noProof="0" smtClean="0">
                          <a:solidFill>
                            <a:srgbClr val="003300"/>
                          </a:solidFill>
                          <a:latin typeface="+mn-lt"/>
                        </a:rPr>
                        <a:t> Reading </a:t>
                      </a:r>
                      <a:endParaRPr lang="en-GB" sz="2000" noProof="0">
                        <a:latin typeface="+mn-lt"/>
                      </a:endParaRPr>
                    </a:p>
                  </a:txBody>
                  <a:tcPr marT="45725" marB="45725" anchor="ctr"/>
                </a:tc>
                <a:tc>
                  <a:txBody>
                    <a:bodyPr/>
                    <a:lstStyle/>
                    <a:p>
                      <a:r>
                        <a:rPr lang="en-GB" sz="2000" noProof="0" smtClean="0">
                          <a:solidFill>
                            <a:srgbClr val="003300"/>
                          </a:solidFill>
                          <a:latin typeface="+mn-lt"/>
                        </a:rPr>
                        <a:t>Third</a:t>
                      </a:r>
                      <a:endParaRPr lang="en-GB" sz="2000" noProof="0">
                        <a:latin typeface="+mn-lt"/>
                      </a:endParaRPr>
                    </a:p>
                  </a:txBody>
                  <a:tcPr marT="45725" marB="45725" anchor="ctr"/>
                </a:tc>
                <a:tc>
                  <a:txBody>
                    <a:bodyPr/>
                    <a:lstStyle/>
                    <a:p>
                      <a:r>
                        <a:rPr lang="en-GB" sz="2000" noProof="0" smtClean="0">
                          <a:solidFill>
                            <a:srgbClr val="003300"/>
                          </a:solidFill>
                          <a:latin typeface="+mn-lt"/>
                        </a:rPr>
                        <a:t>Third</a:t>
                      </a:r>
                      <a:endParaRPr lang="en-GB" sz="2000" noProof="0">
                        <a:latin typeface="+mn-lt"/>
                      </a:endParaRPr>
                    </a:p>
                  </a:txBody>
                  <a:tcPr marT="45725" marB="45725" anchor="ctr"/>
                </a:tc>
                <a:tc>
                  <a:txBody>
                    <a:bodyPr/>
                    <a:lstStyle/>
                    <a:p>
                      <a:r>
                        <a:rPr lang="en-GB" sz="2000" noProof="0" smtClean="0">
                          <a:solidFill>
                            <a:srgbClr val="003300"/>
                          </a:solidFill>
                          <a:latin typeface="+mn-lt"/>
                        </a:rPr>
                        <a:t> Second</a:t>
                      </a:r>
                      <a:endParaRPr lang="en-GB" sz="2000" noProof="0">
                        <a:latin typeface="+mn-lt"/>
                      </a:endParaRPr>
                    </a:p>
                  </a:txBody>
                  <a:tcPr marT="45725" marB="45725" anchor="ctr"/>
                </a:tc>
                <a:extLst>
                  <a:ext uri="{0D108BD9-81ED-4DB2-BD59-A6C34878D82A}">
                    <a16:rowId xmlns="" xmlns:a16="http://schemas.microsoft.com/office/drawing/2014/main" val="653544863"/>
                  </a:ext>
                </a:extLst>
              </a:tr>
              <a:tr h="370840">
                <a:tc>
                  <a:txBody>
                    <a:bodyPr/>
                    <a:lstStyle/>
                    <a:p>
                      <a:r>
                        <a:rPr lang="en-GB" sz="2000" noProof="0" smtClean="0">
                          <a:solidFill>
                            <a:srgbClr val="003300"/>
                          </a:solidFill>
                          <a:latin typeface="+mn-lt"/>
                        </a:rPr>
                        <a:t> Writing </a:t>
                      </a:r>
                      <a:endParaRPr lang="en-GB" sz="2000" noProof="0">
                        <a:latin typeface="+mn-lt"/>
                      </a:endParaRPr>
                    </a:p>
                  </a:txBody>
                  <a:tcPr marT="45725" marB="45725" anchor="ctr"/>
                </a:tc>
                <a:tc>
                  <a:txBody>
                    <a:bodyPr/>
                    <a:lstStyle/>
                    <a:p>
                      <a:r>
                        <a:rPr lang="en-GB" sz="2000" noProof="0" smtClean="0">
                          <a:solidFill>
                            <a:srgbClr val="003300"/>
                          </a:solidFill>
                          <a:latin typeface="+mn-lt"/>
                        </a:rPr>
                        <a:t>Fourth </a:t>
                      </a:r>
                      <a:endParaRPr lang="en-GB" sz="2000" noProof="0">
                        <a:latin typeface="+mn-lt"/>
                      </a:endParaRPr>
                    </a:p>
                  </a:txBody>
                  <a:tcPr marT="45725" marB="45725" anchor="ctr"/>
                </a:tc>
                <a:tc>
                  <a:txBody>
                    <a:bodyPr/>
                    <a:lstStyle/>
                    <a:p>
                      <a:r>
                        <a:rPr lang="en-GB" sz="2000" noProof="0" smtClean="0">
                          <a:solidFill>
                            <a:srgbClr val="003300"/>
                          </a:solidFill>
                          <a:latin typeface="+mn-lt"/>
                        </a:rPr>
                        <a:t>Fourth</a:t>
                      </a:r>
                      <a:endParaRPr lang="en-GB" sz="2000" noProof="0">
                        <a:latin typeface="+mn-lt"/>
                      </a:endParaRPr>
                    </a:p>
                  </a:txBody>
                  <a:tcPr marT="45725" marB="45725" anchor="ctr"/>
                </a:tc>
                <a:tc>
                  <a:txBody>
                    <a:bodyPr/>
                    <a:lstStyle/>
                    <a:p>
                      <a:r>
                        <a:rPr lang="en-GB" sz="2000" noProof="0" dirty="0" smtClean="0">
                          <a:solidFill>
                            <a:srgbClr val="003300"/>
                          </a:solidFill>
                          <a:latin typeface="+mn-lt"/>
                        </a:rPr>
                        <a:t>First</a:t>
                      </a:r>
                      <a:endParaRPr lang="en-GB" sz="2000" noProof="0" dirty="0">
                        <a:latin typeface="+mn-lt"/>
                      </a:endParaRPr>
                    </a:p>
                  </a:txBody>
                  <a:tcPr marT="45725" marB="45725" anchor="ctr"/>
                </a:tc>
                <a:extLst>
                  <a:ext uri="{0D108BD9-81ED-4DB2-BD59-A6C34878D82A}">
                    <a16:rowId xmlns="" xmlns:a16="http://schemas.microsoft.com/office/drawing/2014/main" val="3774009425"/>
                  </a:ext>
                </a:extLst>
              </a:tr>
            </a:tbl>
          </a:graphicData>
        </a:graphic>
      </p:graphicFrame>
    </p:spTree>
    <p:extLst>
      <p:ext uri="{BB962C8B-B14F-4D97-AF65-F5344CB8AC3E}">
        <p14:creationId xmlns:p14="http://schemas.microsoft.com/office/powerpoint/2010/main" val="55757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Task: Text- Purpose and Listening skills</a:t>
            </a:r>
            <a:endParaRPr lang="en-GB" dirty="0"/>
          </a:p>
        </p:txBody>
      </p:sp>
      <p:graphicFrame>
        <p:nvGraphicFramePr>
          <p:cNvPr id="6" name="Content Placeholder 5" descr="Purpose and Listening skills per Activity."/>
          <p:cNvGraphicFramePr>
            <a:graphicFrameLocks noGrp="1"/>
          </p:cNvGraphicFramePr>
          <p:nvPr>
            <p:ph idx="1"/>
            <p:custDataLst>
              <p:tags r:id="rId1"/>
            </p:custDataLst>
            <p:extLst>
              <p:ext uri="{D42A27DB-BD31-4B8C-83A1-F6EECF244321}">
                <p14:modId xmlns:p14="http://schemas.microsoft.com/office/powerpoint/2010/main" val="1376100823"/>
              </p:ext>
            </p:extLst>
          </p:nvPr>
        </p:nvGraphicFramePr>
        <p:xfrm>
          <a:off x="463550" y="1557338"/>
          <a:ext cx="8229600" cy="4114800"/>
        </p:xfrm>
        <a:graphic>
          <a:graphicData uri="http://schemas.openxmlformats.org/drawingml/2006/table">
            <a:tbl>
              <a:tblPr firstRow="1" bandRow="1">
                <a:tableStyleId>{69012ECD-51FC-41F1-AA8D-1B2483CD663E}</a:tableStyleId>
              </a:tblPr>
              <a:tblGrid>
                <a:gridCol w="2743200">
                  <a:extLst>
                    <a:ext uri="{9D8B030D-6E8A-4147-A177-3AD203B41FA5}">
                      <a16:colId xmlns="" xmlns:a16="http://schemas.microsoft.com/office/drawing/2014/main" val="3441000966"/>
                    </a:ext>
                  </a:extLst>
                </a:gridCol>
                <a:gridCol w="2743200">
                  <a:extLst>
                    <a:ext uri="{9D8B030D-6E8A-4147-A177-3AD203B41FA5}">
                      <a16:colId xmlns="" xmlns:a16="http://schemas.microsoft.com/office/drawing/2014/main" val="1545879788"/>
                    </a:ext>
                  </a:extLst>
                </a:gridCol>
                <a:gridCol w="2743200">
                  <a:extLst>
                    <a:ext uri="{9D8B030D-6E8A-4147-A177-3AD203B41FA5}">
                      <a16:colId xmlns="" xmlns:a16="http://schemas.microsoft.com/office/drawing/2014/main" val="1585464789"/>
                    </a:ext>
                  </a:extLst>
                </a:gridCol>
              </a:tblGrid>
              <a:tr h="370840">
                <a:tc>
                  <a:txBody>
                    <a:bodyPr/>
                    <a:lstStyle>
                      <a:lvl1pPr marL="0" algn="l" defTabSz="914400" rtl="0" eaLnBrk="1" latinLnBrk="0" hangingPunct="1">
                        <a:defRPr sz="1800" kern="1200">
                          <a:solidFill>
                            <a:schemeClr val="tx1"/>
                          </a:solidFill>
                          <a:latin typeface="Arial"/>
                          <a:ea typeface="黑体"/>
                        </a:defRPr>
                      </a:lvl1pPr>
                      <a:lvl2pPr marL="457200" algn="l" defTabSz="914400" rtl="0" eaLnBrk="1" latinLnBrk="0" hangingPunct="1">
                        <a:defRPr sz="1800" kern="1200">
                          <a:solidFill>
                            <a:schemeClr val="tx1"/>
                          </a:solidFill>
                          <a:latin typeface="Arial"/>
                          <a:ea typeface="黑体"/>
                        </a:defRPr>
                      </a:lvl2pPr>
                      <a:lvl3pPr marL="914400" algn="l" defTabSz="914400" rtl="0" eaLnBrk="1" latinLnBrk="0" hangingPunct="1">
                        <a:defRPr sz="1800" kern="1200">
                          <a:solidFill>
                            <a:schemeClr val="tx1"/>
                          </a:solidFill>
                          <a:latin typeface="Arial"/>
                          <a:ea typeface="黑体"/>
                        </a:defRPr>
                      </a:lvl3pPr>
                      <a:lvl4pPr marL="1371600" algn="l" defTabSz="914400" rtl="0" eaLnBrk="1" latinLnBrk="0" hangingPunct="1">
                        <a:defRPr sz="1800" kern="1200">
                          <a:solidFill>
                            <a:schemeClr val="tx1"/>
                          </a:solidFill>
                          <a:latin typeface="Arial"/>
                          <a:ea typeface="黑体"/>
                        </a:defRPr>
                      </a:lvl4pPr>
                      <a:lvl5pPr marL="1828800" algn="l" defTabSz="914400" rtl="0" eaLnBrk="1" latinLnBrk="0" hangingPunct="1">
                        <a:defRPr sz="1800" kern="1200">
                          <a:solidFill>
                            <a:schemeClr val="tx1"/>
                          </a:solidFill>
                          <a:latin typeface="Arial"/>
                          <a:ea typeface="黑体"/>
                        </a:defRPr>
                      </a:lvl5pPr>
                      <a:lvl6pPr marL="2286000" algn="l" defTabSz="914400" rtl="0" eaLnBrk="1" latinLnBrk="0" hangingPunct="1">
                        <a:defRPr sz="1800" kern="1200">
                          <a:solidFill>
                            <a:schemeClr val="tx1"/>
                          </a:solidFill>
                          <a:latin typeface="Arial"/>
                          <a:ea typeface="黑体"/>
                        </a:defRPr>
                      </a:lvl6pPr>
                      <a:lvl7pPr marL="2743200" algn="l" defTabSz="914400" rtl="0" eaLnBrk="1" latinLnBrk="0" hangingPunct="1">
                        <a:defRPr sz="1800" kern="1200">
                          <a:solidFill>
                            <a:schemeClr val="tx1"/>
                          </a:solidFill>
                          <a:latin typeface="Arial"/>
                          <a:ea typeface="黑体"/>
                        </a:defRPr>
                      </a:lvl7pPr>
                      <a:lvl8pPr marL="3200400" algn="l" defTabSz="914400" rtl="0" eaLnBrk="1" latinLnBrk="0" hangingPunct="1">
                        <a:defRPr sz="1800" kern="1200">
                          <a:solidFill>
                            <a:schemeClr val="tx1"/>
                          </a:solidFill>
                          <a:latin typeface="Arial"/>
                          <a:ea typeface="黑体"/>
                        </a:defRPr>
                      </a:lvl8pPr>
                      <a:lvl9pPr marL="3657600" algn="l" defTabSz="914400" rtl="0" eaLnBrk="1" latinLnBrk="0" hangingPunct="1">
                        <a:defRPr sz="1800" kern="1200">
                          <a:solidFill>
                            <a:schemeClr val="tx1"/>
                          </a:solidFill>
                          <a:latin typeface="Arial"/>
                          <a:ea typeface="黑体"/>
                        </a:defRPr>
                      </a:lvl9pPr>
                    </a:lstStyle>
                    <a:p>
                      <a:pPr>
                        <a:lnSpc>
                          <a:spcPct val="100000"/>
                        </a:lnSpc>
                        <a:spcBef>
                          <a:spcPts val="600"/>
                        </a:spcBef>
                        <a:spcAft>
                          <a:spcPts val="600"/>
                        </a:spcAft>
                      </a:pPr>
                      <a:r>
                        <a:rPr lang="en-GB" sz="2400" noProof="0" dirty="0" smtClean="0">
                          <a:solidFill>
                            <a:schemeClr val="bg1"/>
                          </a:solidFill>
                          <a:latin typeface="+mj-lt"/>
                        </a:rPr>
                        <a:t>Activity</a:t>
                      </a:r>
                      <a:endParaRPr lang="en-GB" sz="2400" noProof="0" dirty="0">
                        <a:solidFill>
                          <a:schemeClr val="bg1"/>
                        </a:solidFill>
                        <a:latin typeface="+mj-lt"/>
                        <a:ea typeface="Calibri"/>
                        <a:cs typeface="Times New Roman"/>
                      </a:endParaRPr>
                    </a:p>
                  </a:txBody>
                  <a:tcPr marL="68576" marR="68576" marT="0" marB="0">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00000"/>
                        </a:lnSpc>
                        <a:spcBef>
                          <a:spcPts val="600"/>
                        </a:spcBef>
                        <a:spcAft>
                          <a:spcPts val="600"/>
                        </a:spcAft>
                      </a:pPr>
                      <a:r>
                        <a:rPr lang="en-GB" sz="2400" noProof="0" dirty="0" smtClean="0">
                          <a:solidFill>
                            <a:schemeClr val="bg1"/>
                          </a:solidFill>
                          <a:latin typeface="+mj-lt"/>
                        </a:rPr>
                        <a:t>Purpose</a:t>
                      </a:r>
                      <a:endParaRPr lang="en-GB" sz="2400" noProof="0" dirty="0">
                        <a:solidFill>
                          <a:schemeClr val="bg1"/>
                        </a:solidFill>
                        <a:latin typeface="+mj-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GB" sz="2400" noProof="0" dirty="0" smtClean="0">
                          <a:solidFill>
                            <a:schemeClr val="bg1"/>
                          </a:solidFill>
                          <a:latin typeface="+mj-lt"/>
                          <a:ea typeface="+mn-ea"/>
                          <a:cs typeface="+mn-cs"/>
                        </a:rPr>
                        <a:t>Skills</a:t>
                      </a:r>
                      <a:endParaRPr lang="en-GB" sz="2400" noProof="0" dirty="0" smtClean="0">
                        <a:solidFill>
                          <a:schemeClr val="bg1"/>
                        </a:solidFill>
                        <a:latin typeface="+mj-lt"/>
                        <a:ea typeface="Calibri"/>
                        <a:cs typeface="Times New Roman"/>
                      </a:endParaRP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691942014"/>
                  </a:ext>
                </a:extLst>
              </a:tr>
              <a:tr h="370840">
                <a:tc>
                  <a:txBody>
                    <a:bodyPr/>
                    <a:lstStyle>
                      <a:lvl1pPr marL="0" algn="l" defTabSz="914400" rtl="0" eaLnBrk="1" latinLnBrk="0" hangingPunct="1">
                        <a:defRPr sz="1800" kern="1200">
                          <a:solidFill>
                            <a:schemeClr val="tx1"/>
                          </a:solidFill>
                          <a:latin typeface="Arial"/>
                          <a:ea typeface="黑体"/>
                        </a:defRPr>
                      </a:lvl1pPr>
                      <a:lvl2pPr marL="457200" algn="l" defTabSz="914400" rtl="0" eaLnBrk="1" latinLnBrk="0" hangingPunct="1">
                        <a:defRPr sz="1800" kern="1200">
                          <a:solidFill>
                            <a:schemeClr val="tx1"/>
                          </a:solidFill>
                          <a:latin typeface="Arial"/>
                          <a:ea typeface="黑体"/>
                        </a:defRPr>
                      </a:lvl2pPr>
                      <a:lvl3pPr marL="914400" algn="l" defTabSz="914400" rtl="0" eaLnBrk="1" latinLnBrk="0" hangingPunct="1">
                        <a:defRPr sz="1800" kern="1200">
                          <a:solidFill>
                            <a:schemeClr val="tx1"/>
                          </a:solidFill>
                          <a:latin typeface="Arial"/>
                          <a:ea typeface="黑体"/>
                        </a:defRPr>
                      </a:lvl3pPr>
                      <a:lvl4pPr marL="1371600" algn="l" defTabSz="914400" rtl="0" eaLnBrk="1" latinLnBrk="0" hangingPunct="1">
                        <a:defRPr sz="1800" kern="1200">
                          <a:solidFill>
                            <a:schemeClr val="tx1"/>
                          </a:solidFill>
                          <a:latin typeface="Arial"/>
                          <a:ea typeface="黑体"/>
                        </a:defRPr>
                      </a:lvl4pPr>
                      <a:lvl5pPr marL="1828800" algn="l" defTabSz="914400" rtl="0" eaLnBrk="1" latinLnBrk="0" hangingPunct="1">
                        <a:defRPr sz="1800" kern="1200">
                          <a:solidFill>
                            <a:schemeClr val="tx1"/>
                          </a:solidFill>
                          <a:latin typeface="Arial"/>
                          <a:ea typeface="黑体"/>
                        </a:defRPr>
                      </a:lvl5pPr>
                      <a:lvl6pPr marL="2286000" algn="l" defTabSz="914400" rtl="0" eaLnBrk="1" latinLnBrk="0" hangingPunct="1">
                        <a:defRPr sz="1800" kern="1200">
                          <a:solidFill>
                            <a:schemeClr val="tx1"/>
                          </a:solidFill>
                          <a:latin typeface="Arial"/>
                          <a:ea typeface="黑体"/>
                        </a:defRPr>
                      </a:lvl6pPr>
                      <a:lvl7pPr marL="2743200" algn="l" defTabSz="914400" rtl="0" eaLnBrk="1" latinLnBrk="0" hangingPunct="1">
                        <a:defRPr sz="1800" kern="1200">
                          <a:solidFill>
                            <a:schemeClr val="tx1"/>
                          </a:solidFill>
                          <a:latin typeface="Arial"/>
                          <a:ea typeface="黑体"/>
                        </a:defRPr>
                      </a:lvl7pPr>
                      <a:lvl8pPr marL="3200400" algn="l" defTabSz="914400" rtl="0" eaLnBrk="1" latinLnBrk="0" hangingPunct="1">
                        <a:defRPr sz="1800" kern="1200">
                          <a:solidFill>
                            <a:schemeClr val="tx1"/>
                          </a:solidFill>
                          <a:latin typeface="Arial"/>
                          <a:ea typeface="黑体"/>
                        </a:defRPr>
                      </a:lvl8pPr>
                      <a:lvl9pPr marL="3657600" algn="l" defTabSz="914400" rtl="0" eaLnBrk="1" latinLnBrk="0" hangingPunct="1">
                        <a:defRPr sz="1800" kern="1200">
                          <a:solidFill>
                            <a:schemeClr val="tx1"/>
                          </a:solidFill>
                          <a:latin typeface="Arial"/>
                          <a:ea typeface="黑体"/>
                        </a:defRPr>
                      </a:lvl9pPr>
                    </a:lstStyle>
                    <a:p>
                      <a:pPr>
                        <a:lnSpc>
                          <a:spcPct val="100000"/>
                        </a:lnSpc>
                        <a:spcBef>
                          <a:spcPts val="600"/>
                        </a:spcBef>
                        <a:spcAft>
                          <a:spcPts val="600"/>
                        </a:spcAft>
                      </a:pPr>
                      <a:r>
                        <a:rPr lang="en-GB" sz="2400" noProof="0" smtClean="0">
                          <a:latin typeface="+mj-lt"/>
                        </a:rPr>
                        <a:t>Listen to a lecture in class at the university.</a:t>
                      </a:r>
                      <a:endParaRPr lang="en-GB" sz="2400" noProof="0">
                        <a:latin typeface="+mj-lt"/>
                        <a:ea typeface="Calibri"/>
                        <a:cs typeface="Times New Roman"/>
                      </a:endParaRPr>
                    </a:p>
                  </a:txBody>
                  <a:tcPr marL="68576" marR="6857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00000"/>
                        </a:lnSpc>
                        <a:spcBef>
                          <a:spcPts val="600"/>
                        </a:spcBef>
                        <a:spcAft>
                          <a:spcPts val="600"/>
                        </a:spcAft>
                      </a:pPr>
                      <a:endParaRPr lang="en-GB" sz="2400" noProof="0">
                        <a:latin typeface="+mj-lt"/>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00000"/>
                        </a:lnSpc>
                        <a:spcBef>
                          <a:spcPts val="600"/>
                        </a:spcBef>
                        <a:spcAft>
                          <a:spcPts val="600"/>
                        </a:spcAft>
                      </a:pPr>
                      <a:endParaRPr lang="en-GB" sz="2400" noProof="0">
                        <a:latin typeface="+mj-lt"/>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3074746920"/>
                  </a:ext>
                </a:extLst>
              </a:tr>
              <a:tr h="370840">
                <a:tc>
                  <a:txBody>
                    <a:bodyPr/>
                    <a:lstStyle>
                      <a:lvl1pPr marL="0" algn="l" defTabSz="914400" rtl="0" eaLnBrk="1" latinLnBrk="0" hangingPunct="1">
                        <a:defRPr sz="1800" kern="1200">
                          <a:solidFill>
                            <a:schemeClr val="tx1"/>
                          </a:solidFill>
                          <a:latin typeface="Arial"/>
                          <a:ea typeface="黑体"/>
                        </a:defRPr>
                      </a:lvl1pPr>
                      <a:lvl2pPr marL="457200" algn="l" defTabSz="914400" rtl="0" eaLnBrk="1" latinLnBrk="0" hangingPunct="1">
                        <a:defRPr sz="1800" kern="1200">
                          <a:solidFill>
                            <a:schemeClr val="tx1"/>
                          </a:solidFill>
                          <a:latin typeface="Arial"/>
                          <a:ea typeface="黑体"/>
                        </a:defRPr>
                      </a:lvl2pPr>
                      <a:lvl3pPr marL="914400" algn="l" defTabSz="914400" rtl="0" eaLnBrk="1" latinLnBrk="0" hangingPunct="1">
                        <a:defRPr sz="1800" kern="1200">
                          <a:solidFill>
                            <a:schemeClr val="tx1"/>
                          </a:solidFill>
                          <a:latin typeface="Arial"/>
                          <a:ea typeface="黑体"/>
                        </a:defRPr>
                      </a:lvl3pPr>
                      <a:lvl4pPr marL="1371600" algn="l" defTabSz="914400" rtl="0" eaLnBrk="1" latinLnBrk="0" hangingPunct="1">
                        <a:defRPr sz="1800" kern="1200">
                          <a:solidFill>
                            <a:schemeClr val="tx1"/>
                          </a:solidFill>
                          <a:latin typeface="Arial"/>
                          <a:ea typeface="黑体"/>
                        </a:defRPr>
                      </a:lvl4pPr>
                      <a:lvl5pPr marL="1828800" algn="l" defTabSz="914400" rtl="0" eaLnBrk="1" latinLnBrk="0" hangingPunct="1">
                        <a:defRPr sz="1800" kern="1200">
                          <a:solidFill>
                            <a:schemeClr val="tx1"/>
                          </a:solidFill>
                          <a:latin typeface="Arial"/>
                          <a:ea typeface="黑体"/>
                        </a:defRPr>
                      </a:lvl5pPr>
                      <a:lvl6pPr marL="2286000" algn="l" defTabSz="914400" rtl="0" eaLnBrk="1" latinLnBrk="0" hangingPunct="1">
                        <a:defRPr sz="1800" kern="1200">
                          <a:solidFill>
                            <a:schemeClr val="tx1"/>
                          </a:solidFill>
                          <a:latin typeface="Arial"/>
                          <a:ea typeface="黑体"/>
                        </a:defRPr>
                      </a:lvl6pPr>
                      <a:lvl7pPr marL="2743200" algn="l" defTabSz="914400" rtl="0" eaLnBrk="1" latinLnBrk="0" hangingPunct="1">
                        <a:defRPr sz="1800" kern="1200">
                          <a:solidFill>
                            <a:schemeClr val="tx1"/>
                          </a:solidFill>
                          <a:latin typeface="Arial"/>
                          <a:ea typeface="黑体"/>
                        </a:defRPr>
                      </a:lvl7pPr>
                      <a:lvl8pPr marL="3200400" algn="l" defTabSz="914400" rtl="0" eaLnBrk="1" latinLnBrk="0" hangingPunct="1">
                        <a:defRPr sz="1800" kern="1200">
                          <a:solidFill>
                            <a:schemeClr val="tx1"/>
                          </a:solidFill>
                          <a:latin typeface="Arial"/>
                          <a:ea typeface="黑体"/>
                        </a:defRPr>
                      </a:lvl8pPr>
                      <a:lvl9pPr marL="3657600" algn="l" defTabSz="914400" rtl="0" eaLnBrk="1" latinLnBrk="0" hangingPunct="1">
                        <a:defRPr sz="1800" kern="1200">
                          <a:solidFill>
                            <a:schemeClr val="tx1"/>
                          </a:solidFill>
                          <a:latin typeface="Arial"/>
                          <a:ea typeface="黑体"/>
                        </a:defRPr>
                      </a:lvl9pPr>
                    </a:lstStyle>
                    <a:p>
                      <a:pPr>
                        <a:lnSpc>
                          <a:spcPct val="100000"/>
                        </a:lnSpc>
                        <a:spcBef>
                          <a:spcPts val="600"/>
                        </a:spcBef>
                        <a:spcAft>
                          <a:spcPts val="600"/>
                        </a:spcAft>
                      </a:pPr>
                      <a:r>
                        <a:rPr lang="en-GB" sz="2400" noProof="0" smtClean="0">
                          <a:latin typeface="+mj-lt"/>
                        </a:rPr>
                        <a:t>Listen to the evening news on TV.</a:t>
                      </a:r>
                      <a:endParaRPr lang="en-GB" sz="2400" noProof="0">
                        <a:latin typeface="+mj-lt"/>
                        <a:ea typeface="Calibri"/>
                        <a:cs typeface="Times New Roman"/>
                      </a:endParaRPr>
                    </a:p>
                  </a:txBody>
                  <a:tcPr marL="68576" marR="6857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00000"/>
                        </a:lnSpc>
                        <a:spcBef>
                          <a:spcPts val="600"/>
                        </a:spcBef>
                        <a:spcAft>
                          <a:spcPts val="600"/>
                        </a:spcAft>
                      </a:pPr>
                      <a:endParaRPr lang="en-GB" sz="2400" noProof="0">
                        <a:latin typeface="+mj-lt"/>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00000"/>
                        </a:lnSpc>
                        <a:spcBef>
                          <a:spcPts val="600"/>
                        </a:spcBef>
                        <a:spcAft>
                          <a:spcPts val="600"/>
                        </a:spcAft>
                      </a:pPr>
                      <a:endParaRPr lang="en-GB" sz="2400" noProof="0">
                        <a:latin typeface="+mj-lt"/>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3931008576"/>
                  </a:ext>
                </a:extLst>
              </a:tr>
              <a:tr h="370840">
                <a:tc>
                  <a:txBody>
                    <a:bodyPr/>
                    <a:lstStyle>
                      <a:lvl1pPr marL="0" algn="l" defTabSz="914400" rtl="0" eaLnBrk="1" latinLnBrk="0" hangingPunct="1">
                        <a:defRPr sz="1800" kern="1200">
                          <a:solidFill>
                            <a:schemeClr val="tx1"/>
                          </a:solidFill>
                          <a:latin typeface="Arial"/>
                          <a:ea typeface="黑体"/>
                        </a:defRPr>
                      </a:lvl1pPr>
                      <a:lvl2pPr marL="457200" algn="l" defTabSz="914400" rtl="0" eaLnBrk="1" latinLnBrk="0" hangingPunct="1">
                        <a:defRPr sz="1800" kern="1200">
                          <a:solidFill>
                            <a:schemeClr val="tx1"/>
                          </a:solidFill>
                          <a:latin typeface="Arial"/>
                          <a:ea typeface="黑体"/>
                        </a:defRPr>
                      </a:lvl2pPr>
                      <a:lvl3pPr marL="914400" algn="l" defTabSz="914400" rtl="0" eaLnBrk="1" latinLnBrk="0" hangingPunct="1">
                        <a:defRPr sz="1800" kern="1200">
                          <a:solidFill>
                            <a:schemeClr val="tx1"/>
                          </a:solidFill>
                          <a:latin typeface="Arial"/>
                          <a:ea typeface="黑体"/>
                        </a:defRPr>
                      </a:lvl3pPr>
                      <a:lvl4pPr marL="1371600" algn="l" defTabSz="914400" rtl="0" eaLnBrk="1" latinLnBrk="0" hangingPunct="1">
                        <a:defRPr sz="1800" kern="1200">
                          <a:solidFill>
                            <a:schemeClr val="tx1"/>
                          </a:solidFill>
                          <a:latin typeface="Arial"/>
                          <a:ea typeface="黑体"/>
                        </a:defRPr>
                      </a:lvl4pPr>
                      <a:lvl5pPr marL="1828800" algn="l" defTabSz="914400" rtl="0" eaLnBrk="1" latinLnBrk="0" hangingPunct="1">
                        <a:defRPr sz="1800" kern="1200">
                          <a:solidFill>
                            <a:schemeClr val="tx1"/>
                          </a:solidFill>
                          <a:latin typeface="Arial"/>
                          <a:ea typeface="黑体"/>
                        </a:defRPr>
                      </a:lvl5pPr>
                      <a:lvl6pPr marL="2286000" algn="l" defTabSz="914400" rtl="0" eaLnBrk="1" latinLnBrk="0" hangingPunct="1">
                        <a:defRPr sz="1800" kern="1200">
                          <a:solidFill>
                            <a:schemeClr val="tx1"/>
                          </a:solidFill>
                          <a:latin typeface="Arial"/>
                          <a:ea typeface="黑体"/>
                        </a:defRPr>
                      </a:lvl6pPr>
                      <a:lvl7pPr marL="2743200" algn="l" defTabSz="914400" rtl="0" eaLnBrk="1" latinLnBrk="0" hangingPunct="1">
                        <a:defRPr sz="1800" kern="1200">
                          <a:solidFill>
                            <a:schemeClr val="tx1"/>
                          </a:solidFill>
                          <a:latin typeface="Arial"/>
                          <a:ea typeface="黑体"/>
                        </a:defRPr>
                      </a:lvl7pPr>
                      <a:lvl8pPr marL="3200400" algn="l" defTabSz="914400" rtl="0" eaLnBrk="1" latinLnBrk="0" hangingPunct="1">
                        <a:defRPr sz="1800" kern="1200">
                          <a:solidFill>
                            <a:schemeClr val="tx1"/>
                          </a:solidFill>
                          <a:latin typeface="Arial"/>
                          <a:ea typeface="黑体"/>
                        </a:defRPr>
                      </a:lvl8pPr>
                      <a:lvl9pPr marL="3657600" algn="l" defTabSz="914400" rtl="0" eaLnBrk="1" latinLnBrk="0" hangingPunct="1">
                        <a:defRPr sz="1800" kern="1200">
                          <a:solidFill>
                            <a:schemeClr val="tx1"/>
                          </a:solidFill>
                          <a:latin typeface="Arial"/>
                          <a:ea typeface="黑体"/>
                        </a:defRPr>
                      </a:lvl9pPr>
                    </a:lstStyle>
                    <a:p>
                      <a:pPr>
                        <a:lnSpc>
                          <a:spcPct val="100000"/>
                        </a:lnSpc>
                        <a:spcBef>
                          <a:spcPts val="600"/>
                        </a:spcBef>
                        <a:spcAft>
                          <a:spcPts val="600"/>
                        </a:spcAft>
                      </a:pPr>
                      <a:r>
                        <a:rPr lang="en-GB" sz="2400" noProof="0" smtClean="0">
                          <a:latin typeface="+mj-lt"/>
                        </a:rPr>
                        <a:t>Listen to an announcement at the airport.</a:t>
                      </a:r>
                      <a:endParaRPr lang="en-GB" sz="2400" noProof="0">
                        <a:latin typeface="+mj-lt"/>
                        <a:ea typeface="Calibri"/>
                        <a:cs typeface="Times New Roman"/>
                      </a:endParaRPr>
                    </a:p>
                  </a:txBody>
                  <a:tcPr marL="68576" marR="6857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00000"/>
                        </a:lnSpc>
                        <a:spcBef>
                          <a:spcPts val="600"/>
                        </a:spcBef>
                        <a:spcAft>
                          <a:spcPts val="600"/>
                        </a:spcAft>
                      </a:pPr>
                      <a:endParaRPr lang="en-GB" sz="2400" noProof="0">
                        <a:latin typeface="+mj-lt"/>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00000"/>
                        </a:lnSpc>
                        <a:spcBef>
                          <a:spcPts val="600"/>
                        </a:spcBef>
                        <a:spcAft>
                          <a:spcPts val="600"/>
                        </a:spcAft>
                      </a:pPr>
                      <a:endParaRPr lang="en-GB" sz="2400" noProof="0">
                        <a:latin typeface="+mj-lt"/>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2284220551"/>
                  </a:ext>
                </a:extLst>
              </a:tr>
              <a:tr h="370840">
                <a:tc>
                  <a:txBody>
                    <a:bodyPr/>
                    <a:lstStyle>
                      <a:lvl1pPr marL="0" algn="l" defTabSz="914400" rtl="0" eaLnBrk="1" latinLnBrk="0" hangingPunct="1">
                        <a:defRPr sz="1800" kern="1200">
                          <a:solidFill>
                            <a:schemeClr val="tx1"/>
                          </a:solidFill>
                          <a:latin typeface="Arial"/>
                          <a:ea typeface="黑体"/>
                        </a:defRPr>
                      </a:lvl1pPr>
                      <a:lvl2pPr marL="457200" algn="l" defTabSz="914400" rtl="0" eaLnBrk="1" latinLnBrk="0" hangingPunct="1">
                        <a:defRPr sz="1800" kern="1200">
                          <a:solidFill>
                            <a:schemeClr val="tx1"/>
                          </a:solidFill>
                          <a:latin typeface="Arial"/>
                          <a:ea typeface="黑体"/>
                        </a:defRPr>
                      </a:lvl2pPr>
                      <a:lvl3pPr marL="914400" algn="l" defTabSz="914400" rtl="0" eaLnBrk="1" latinLnBrk="0" hangingPunct="1">
                        <a:defRPr sz="1800" kern="1200">
                          <a:solidFill>
                            <a:schemeClr val="tx1"/>
                          </a:solidFill>
                          <a:latin typeface="Arial"/>
                          <a:ea typeface="黑体"/>
                        </a:defRPr>
                      </a:lvl3pPr>
                      <a:lvl4pPr marL="1371600" algn="l" defTabSz="914400" rtl="0" eaLnBrk="1" latinLnBrk="0" hangingPunct="1">
                        <a:defRPr sz="1800" kern="1200">
                          <a:solidFill>
                            <a:schemeClr val="tx1"/>
                          </a:solidFill>
                          <a:latin typeface="Arial"/>
                          <a:ea typeface="黑体"/>
                        </a:defRPr>
                      </a:lvl4pPr>
                      <a:lvl5pPr marL="1828800" algn="l" defTabSz="914400" rtl="0" eaLnBrk="1" latinLnBrk="0" hangingPunct="1">
                        <a:defRPr sz="1800" kern="1200">
                          <a:solidFill>
                            <a:schemeClr val="tx1"/>
                          </a:solidFill>
                          <a:latin typeface="Arial"/>
                          <a:ea typeface="黑体"/>
                        </a:defRPr>
                      </a:lvl5pPr>
                      <a:lvl6pPr marL="2286000" algn="l" defTabSz="914400" rtl="0" eaLnBrk="1" latinLnBrk="0" hangingPunct="1">
                        <a:defRPr sz="1800" kern="1200">
                          <a:solidFill>
                            <a:schemeClr val="tx1"/>
                          </a:solidFill>
                          <a:latin typeface="Arial"/>
                          <a:ea typeface="黑体"/>
                        </a:defRPr>
                      </a:lvl6pPr>
                      <a:lvl7pPr marL="2743200" algn="l" defTabSz="914400" rtl="0" eaLnBrk="1" latinLnBrk="0" hangingPunct="1">
                        <a:defRPr sz="1800" kern="1200">
                          <a:solidFill>
                            <a:schemeClr val="tx1"/>
                          </a:solidFill>
                          <a:latin typeface="Arial"/>
                          <a:ea typeface="黑体"/>
                        </a:defRPr>
                      </a:lvl7pPr>
                      <a:lvl8pPr marL="3200400" algn="l" defTabSz="914400" rtl="0" eaLnBrk="1" latinLnBrk="0" hangingPunct="1">
                        <a:defRPr sz="1800" kern="1200">
                          <a:solidFill>
                            <a:schemeClr val="tx1"/>
                          </a:solidFill>
                          <a:latin typeface="Arial"/>
                          <a:ea typeface="黑体"/>
                        </a:defRPr>
                      </a:lvl8pPr>
                      <a:lvl9pPr marL="3657600" algn="l" defTabSz="914400" rtl="0" eaLnBrk="1" latinLnBrk="0" hangingPunct="1">
                        <a:defRPr sz="1800" kern="1200">
                          <a:solidFill>
                            <a:schemeClr val="tx1"/>
                          </a:solidFill>
                          <a:latin typeface="Arial"/>
                          <a:ea typeface="黑体"/>
                        </a:defRPr>
                      </a:lvl9pPr>
                    </a:lstStyle>
                    <a:p>
                      <a:pPr>
                        <a:lnSpc>
                          <a:spcPct val="100000"/>
                        </a:lnSpc>
                        <a:spcBef>
                          <a:spcPts val="600"/>
                        </a:spcBef>
                        <a:spcAft>
                          <a:spcPts val="600"/>
                        </a:spcAft>
                      </a:pPr>
                      <a:r>
                        <a:rPr lang="en-GB" sz="2400" noProof="0" dirty="0" smtClean="0">
                          <a:latin typeface="+mj-lt"/>
                        </a:rPr>
                        <a:t>Listen to football match on the radio.</a:t>
                      </a:r>
                      <a:endParaRPr lang="en-GB" sz="2400" noProof="0" dirty="0">
                        <a:latin typeface="+mj-lt"/>
                        <a:ea typeface="Calibri"/>
                        <a:cs typeface="Times New Roman"/>
                      </a:endParaRPr>
                    </a:p>
                  </a:txBody>
                  <a:tcPr marL="68576" marR="6857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00000"/>
                        </a:lnSpc>
                        <a:spcBef>
                          <a:spcPts val="600"/>
                        </a:spcBef>
                        <a:spcAft>
                          <a:spcPts val="600"/>
                        </a:spcAft>
                      </a:pPr>
                      <a:endParaRPr lang="en-GB" sz="2400" noProof="0">
                        <a:latin typeface="+mj-lt"/>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00000"/>
                        </a:lnSpc>
                        <a:spcBef>
                          <a:spcPts val="600"/>
                        </a:spcBef>
                        <a:spcAft>
                          <a:spcPts val="600"/>
                        </a:spcAft>
                      </a:pPr>
                      <a:endParaRPr lang="en-GB" sz="2400" noProof="0" dirty="0">
                        <a:latin typeface="+mj-lt"/>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897335795"/>
                  </a:ext>
                </a:extLst>
              </a:tr>
            </a:tbl>
          </a:graphicData>
        </a:graphic>
      </p:graphicFrame>
    </p:spTree>
    <p:extLst>
      <p:ext uri="{BB962C8B-B14F-4D97-AF65-F5344CB8AC3E}">
        <p14:creationId xmlns:p14="http://schemas.microsoft.com/office/powerpoint/2010/main" val="758845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Factors affecting listening comprehension difficulty (1/3)</a:t>
            </a:r>
            <a:endParaRPr lang="en-GB" dirty="0"/>
          </a:p>
        </p:txBody>
      </p:sp>
      <p:sp>
        <p:nvSpPr>
          <p:cNvPr id="3" name="Content Placeholder 2"/>
          <p:cNvSpPr>
            <a:spLocks noGrp="1"/>
          </p:cNvSpPr>
          <p:nvPr>
            <p:ph idx="1"/>
          </p:nvPr>
        </p:nvSpPr>
        <p:spPr/>
        <p:txBody>
          <a:bodyPr>
            <a:noAutofit/>
          </a:bodyPr>
          <a:lstStyle/>
          <a:p>
            <a:r>
              <a:rPr lang="en-GB" sz="2800" b="1" dirty="0" smtClean="0"/>
              <a:t>The way information is organized</a:t>
            </a:r>
            <a:r>
              <a:rPr lang="en-GB" sz="2800" dirty="0" smtClean="0"/>
              <a:t>. For example, there are some indications that listeners/readers remember more of the content of an expository text when it has informative title and when the main points come before the illustrations of main points.</a:t>
            </a:r>
          </a:p>
          <a:p>
            <a:r>
              <a:rPr lang="en-GB" sz="2800" b="1" dirty="0" smtClean="0"/>
              <a:t>The reader’s/listener’s familiarity with the topic and way of delivery, </a:t>
            </a:r>
            <a:r>
              <a:rPr lang="en-GB" sz="2800" dirty="0" smtClean="0"/>
              <a:t>his/her concern with the issues involved and his/her interest in the topic under consideration.</a:t>
            </a:r>
            <a:endParaRPr lang="en-GB" sz="2800" dirty="0"/>
          </a:p>
        </p:txBody>
      </p:sp>
    </p:spTree>
    <p:extLst>
      <p:ext uri="{BB962C8B-B14F-4D97-AF65-F5344CB8AC3E}">
        <p14:creationId xmlns:p14="http://schemas.microsoft.com/office/powerpoint/2010/main" val="83601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Factors affecting listening comprehension difficulty (2/3)</a:t>
            </a:r>
            <a:endParaRPr lang="en-GB" dirty="0"/>
          </a:p>
        </p:txBody>
      </p:sp>
      <p:sp>
        <p:nvSpPr>
          <p:cNvPr id="3" name="Content Placeholder 2"/>
          <p:cNvSpPr>
            <a:spLocks noGrp="1"/>
          </p:cNvSpPr>
          <p:nvPr>
            <p:ph idx="1"/>
          </p:nvPr>
        </p:nvSpPr>
        <p:spPr/>
        <p:txBody>
          <a:bodyPr>
            <a:normAutofit/>
          </a:bodyPr>
          <a:lstStyle/>
          <a:p>
            <a:r>
              <a:rPr lang="en-GB" sz="2800" b="1" dirty="0" smtClean="0"/>
              <a:t>The reader’s/listener’s familiarity with the particular type of discourse and genre. </a:t>
            </a:r>
          </a:p>
          <a:p>
            <a:r>
              <a:rPr lang="en-GB" sz="2800" b="1" dirty="0" smtClean="0"/>
              <a:t>Purposefulness of text </a:t>
            </a:r>
            <a:r>
              <a:rPr lang="en-GB" sz="2800" dirty="0" smtClean="0"/>
              <a:t>for the reader/listener.</a:t>
            </a:r>
          </a:p>
          <a:p>
            <a:r>
              <a:rPr lang="en-GB" sz="2800" b="1" dirty="0" smtClean="0"/>
              <a:t>The nature of the text. </a:t>
            </a:r>
            <a:r>
              <a:rPr lang="en-GB" sz="2800" dirty="0" smtClean="0"/>
              <a:t>Texts describing objects/giving instructions (“static”) are supposed to easier to understand than texts that focus on people’s opinions and ideas (“abstract”).</a:t>
            </a:r>
          </a:p>
          <a:p>
            <a:r>
              <a:rPr lang="en-GB" sz="2800" b="1" dirty="0" smtClean="0"/>
              <a:t>Processing load </a:t>
            </a:r>
            <a:r>
              <a:rPr lang="en-GB" sz="2800" dirty="0" smtClean="0"/>
              <a:t>(amount of information that needs to be processed and time available). </a:t>
            </a:r>
            <a:endParaRPr lang="en-GB" sz="2800" dirty="0"/>
          </a:p>
        </p:txBody>
      </p:sp>
    </p:spTree>
    <p:extLst>
      <p:ext uri="{BB962C8B-B14F-4D97-AF65-F5344CB8AC3E}">
        <p14:creationId xmlns:p14="http://schemas.microsoft.com/office/powerpoint/2010/main" val="774628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Factors affecting listening comprehension difficulty (3/3)</a:t>
            </a:r>
            <a:endParaRPr lang="en-GB" dirty="0"/>
          </a:p>
        </p:txBody>
      </p:sp>
      <p:sp>
        <p:nvSpPr>
          <p:cNvPr id="3" name="Content Placeholder 2"/>
          <p:cNvSpPr>
            <a:spLocks noGrp="1"/>
          </p:cNvSpPr>
          <p:nvPr>
            <p:ph idx="1"/>
          </p:nvPr>
        </p:nvSpPr>
        <p:spPr>
          <a:xfrm>
            <a:off x="464156" y="1556792"/>
            <a:ext cx="8229600" cy="4680520"/>
          </a:xfrm>
        </p:spPr>
        <p:txBody>
          <a:bodyPr>
            <a:noAutofit/>
          </a:bodyPr>
          <a:lstStyle/>
          <a:p>
            <a:r>
              <a:rPr lang="en-GB" sz="2800" b="1" dirty="0" smtClean="0"/>
              <a:t>Visual support </a:t>
            </a:r>
            <a:r>
              <a:rPr lang="en-GB" sz="2800" dirty="0" smtClean="0"/>
              <a:t>(graphics, photographs, tables) plays an important role in the interpretation of what readers/listeners are reading/listening to.</a:t>
            </a:r>
          </a:p>
          <a:p>
            <a:r>
              <a:rPr lang="en-GB" sz="2800" b="1" dirty="0" smtClean="0"/>
              <a:t>Type of reading/listening task</a:t>
            </a:r>
            <a:r>
              <a:rPr lang="en-GB" sz="2800" dirty="0" smtClean="0"/>
              <a:t>: Evaluative listening tasks (writing summaries or distinguishing fact from opinion) are more difficult than those involving immediate response.</a:t>
            </a:r>
            <a:endParaRPr lang="en-GB" sz="2800" dirty="0"/>
          </a:p>
        </p:txBody>
      </p:sp>
    </p:spTree>
    <p:extLst>
      <p:ext uri="{BB962C8B-B14F-4D97-AF65-F5344CB8AC3E}">
        <p14:creationId xmlns:p14="http://schemas.microsoft.com/office/powerpoint/2010/main" val="2562208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Listening for EFL learners </a:t>
            </a:r>
            <a:endParaRPr lang="en-GB" dirty="0"/>
          </a:p>
        </p:txBody>
      </p:sp>
      <p:sp>
        <p:nvSpPr>
          <p:cNvPr id="3" name="Content Placeholder 2"/>
          <p:cNvSpPr>
            <a:spLocks noGrp="1"/>
          </p:cNvSpPr>
          <p:nvPr>
            <p:ph idx="1"/>
          </p:nvPr>
        </p:nvSpPr>
        <p:spPr/>
        <p:txBody>
          <a:bodyPr/>
          <a:lstStyle/>
          <a:p>
            <a:pPr marL="0" indent="0">
              <a:buNone/>
            </a:pPr>
            <a:r>
              <a:rPr lang="en-GB" dirty="0" smtClean="0"/>
              <a:t>The features that cause problems to L1 listeners apply to L2 learners as well. However, the problems of L2 listeners are compounded by their limited proficiency in the foreign language. Based on your own experience as language learners, list some of the additional problems that foreign language listeners face when listening.</a:t>
            </a:r>
            <a:endParaRPr lang="en-GB" dirty="0"/>
          </a:p>
        </p:txBody>
      </p:sp>
    </p:spTree>
    <p:extLst>
      <p:ext uri="{BB962C8B-B14F-4D97-AF65-F5344CB8AC3E}">
        <p14:creationId xmlns:p14="http://schemas.microsoft.com/office/powerpoint/2010/main" val="1163306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How?</a:t>
            </a:r>
            <a:endParaRPr lang="en-GB" dirty="0"/>
          </a:p>
        </p:txBody>
      </p:sp>
      <p:sp>
        <p:nvSpPr>
          <p:cNvPr id="3" name="Content Placeholder 2"/>
          <p:cNvSpPr>
            <a:spLocks noGrp="1"/>
          </p:cNvSpPr>
          <p:nvPr>
            <p:ph idx="1"/>
          </p:nvPr>
        </p:nvSpPr>
        <p:spPr/>
        <p:txBody>
          <a:bodyPr/>
          <a:lstStyle/>
          <a:p>
            <a:r>
              <a:rPr lang="en-GB" dirty="0" smtClean="0"/>
              <a:t>How can we enhance our students’ listening abilities in the classroom and at the same time prepare them for real-life listening experiences? </a:t>
            </a:r>
          </a:p>
          <a:p>
            <a:pPr lvl="1"/>
            <a:r>
              <a:rPr lang="en-GB" sz="3200" dirty="0" smtClean="0"/>
              <a:t>By incorporating </a:t>
            </a:r>
            <a:r>
              <a:rPr lang="en-GB" sz="3200" b="1" dirty="0" smtClean="0"/>
              <a:t>authentic oral texts</a:t>
            </a:r>
            <a:r>
              <a:rPr lang="en-GB" sz="3200" dirty="0" smtClean="0"/>
              <a:t>.</a:t>
            </a:r>
            <a:endParaRPr lang="en-GB" sz="3200" dirty="0"/>
          </a:p>
        </p:txBody>
      </p:sp>
    </p:spTree>
    <p:extLst>
      <p:ext uri="{BB962C8B-B14F-4D97-AF65-F5344CB8AC3E}">
        <p14:creationId xmlns:p14="http://schemas.microsoft.com/office/powerpoint/2010/main" val="3948323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Listening to authentic texts</a:t>
            </a:r>
            <a:endParaRPr lang="en-GB" dirty="0"/>
          </a:p>
        </p:txBody>
      </p:sp>
      <p:sp>
        <p:nvSpPr>
          <p:cNvPr id="3" name="Content Placeholder 2"/>
          <p:cNvSpPr>
            <a:spLocks noGrp="1"/>
          </p:cNvSpPr>
          <p:nvPr>
            <p:ph idx="1"/>
          </p:nvPr>
        </p:nvSpPr>
        <p:spPr/>
        <p:txBody>
          <a:bodyPr>
            <a:noAutofit/>
          </a:bodyPr>
          <a:lstStyle/>
          <a:p>
            <a:pPr marL="0" indent="0">
              <a:spcBef>
                <a:spcPts val="1000"/>
              </a:spcBef>
              <a:buNone/>
            </a:pPr>
            <a:r>
              <a:rPr lang="en-GB" sz="2800" dirty="0" smtClean="0"/>
              <a:t>Listening to authentic texts is </a:t>
            </a:r>
            <a:r>
              <a:rPr lang="en-GB" sz="2800" b="1" dirty="0" smtClean="0"/>
              <a:t>demanding</a:t>
            </a:r>
            <a:r>
              <a:rPr lang="en-GB" sz="2800" dirty="0" smtClean="0"/>
              <a:t> because:</a:t>
            </a:r>
          </a:p>
          <a:p>
            <a:pPr>
              <a:spcBef>
                <a:spcPts val="1000"/>
              </a:spcBef>
            </a:pPr>
            <a:r>
              <a:rPr lang="en-GB" sz="2800" dirty="0" smtClean="0"/>
              <a:t>knowledge of the language is limited.</a:t>
            </a:r>
          </a:p>
          <a:p>
            <a:pPr>
              <a:spcBef>
                <a:spcPts val="1000"/>
              </a:spcBef>
            </a:pPr>
            <a:r>
              <a:rPr lang="en-GB" sz="2800" dirty="0" smtClean="0"/>
              <a:t>not used to everyday language being spoken naturally.</a:t>
            </a:r>
          </a:p>
          <a:p>
            <a:pPr>
              <a:spcBef>
                <a:spcPts val="1000"/>
              </a:spcBef>
            </a:pPr>
            <a:r>
              <a:rPr lang="en-GB" sz="2800" dirty="0" smtClean="0"/>
              <a:t>have little or no control over the speed of speech delivery.</a:t>
            </a:r>
          </a:p>
          <a:p>
            <a:pPr>
              <a:spcBef>
                <a:spcPts val="1000"/>
              </a:spcBef>
            </a:pPr>
            <a:r>
              <a:rPr lang="en-GB" sz="2800" dirty="0" smtClean="0"/>
              <a:t>cannot refer back to the text so that all that remains is a memory of what was said.</a:t>
            </a:r>
          </a:p>
          <a:p>
            <a:pPr>
              <a:spcBef>
                <a:spcPts val="1000"/>
              </a:spcBef>
            </a:pPr>
            <a:r>
              <a:rPr lang="en-GB" sz="2800" dirty="0" smtClean="0"/>
              <a:t>have very little time for working out meaning. </a:t>
            </a:r>
            <a:endParaRPr lang="en-GB" sz="2800" dirty="0"/>
          </a:p>
        </p:txBody>
      </p:sp>
    </p:spTree>
    <p:extLst>
      <p:ext uri="{BB962C8B-B14F-4D97-AF65-F5344CB8AC3E}">
        <p14:creationId xmlns:p14="http://schemas.microsoft.com/office/powerpoint/2010/main" val="1970466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semi authentic texts (1/2)</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t>Simulated (semi-scripted) texts: </a:t>
            </a:r>
          </a:p>
          <a:p>
            <a:r>
              <a:rPr lang="en-GB" dirty="0" smtClean="0"/>
              <a:t>produced through improvisation on the basis of scenarios, </a:t>
            </a:r>
          </a:p>
          <a:p>
            <a:r>
              <a:rPr lang="en-GB" dirty="0" smtClean="0"/>
              <a:t>exhibit features which have a high probability of occurrence in genuine acts of communication (Geddes and White, 1978: 137). </a:t>
            </a:r>
            <a:endParaRPr lang="en-GB" dirty="0"/>
          </a:p>
        </p:txBody>
      </p:sp>
    </p:spTree>
    <p:extLst>
      <p:ext uri="{BB962C8B-B14F-4D97-AF65-F5344CB8AC3E}">
        <p14:creationId xmlns:p14="http://schemas.microsoft.com/office/powerpoint/2010/main" val="1176671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semi authentic texts (2/2)</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t>Rewards for the learner:</a:t>
            </a:r>
          </a:p>
          <a:p>
            <a:r>
              <a:rPr lang="en-GB" dirty="0" smtClean="0"/>
              <a:t>exposed to discourse incorporating features of authentic speech, but in a controlled manner.</a:t>
            </a:r>
          </a:p>
          <a:p>
            <a:r>
              <a:rPr lang="en-GB" dirty="0" smtClean="0"/>
              <a:t>presented with learning and practice tasks designed with their level and abilities in mind.</a:t>
            </a:r>
          </a:p>
          <a:p>
            <a:r>
              <a:rPr lang="en-GB" dirty="0" smtClean="0"/>
              <a:t>prepared for exposure to language in uncontrolled situations outside the classroom.</a:t>
            </a:r>
            <a:endParaRPr lang="en-GB" dirty="0"/>
          </a:p>
        </p:txBody>
      </p:sp>
    </p:spTree>
    <p:extLst>
      <p:ext uri="{BB962C8B-B14F-4D97-AF65-F5344CB8AC3E}">
        <p14:creationId xmlns:p14="http://schemas.microsoft.com/office/powerpoint/2010/main" val="33873534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Criteria for adjusting authentic listening input to the classroom (1/3)</a:t>
            </a:r>
            <a:endParaRPr lang="en-GB" dirty="0"/>
          </a:p>
        </p:txBody>
      </p:sp>
      <p:sp>
        <p:nvSpPr>
          <p:cNvPr id="3" name="Content Placeholder 2"/>
          <p:cNvSpPr>
            <a:spLocks noGrp="1"/>
          </p:cNvSpPr>
          <p:nvPr>
            <p:ph idx="1"/>
          </p:nvPr>
        </p:nvSpPr>
        <p:spPr/>
        <p:txBody>
          <a:bodyPr>
            <a:noAutofit/>
          </a:bodyPr>
          <a:lstStyle/>
          <a:p>
            <a:r>
              <a:rPr lang="en-GB" sz="3000" b="1" dirty="0" smtClean="0"/>
              <a:t>Audio text repetition rate</a:t>
            </a:r>
            <a:r>
              <a:rPr lang="en-GB" sz="3000" dirty="0" smtClean="0"/>
              <a:t>: The lower the level the more times the students will need to listen to the texts.</a:t>
            </a:r>
          </a:p>
          <a:p>
            <a:r>
              <a:rPr lang="en-GB" sz="3000" b="1" dirty="0" smtClean="0"/>
              <a:t>Simplification of context  </a:t>
            </a:r>
            <a:r>
              <a:rPr lang="en-GB" sz="3000" dirty="0" smtClean="0"/>
              <a:t>the role of pre-listening activities (i.e., preview key lexis, help students tune in). </a:t>
            </a:r>
            <a:endParaRPr lang="en-GB" sz="3000" dirty="0"/>
          </a:p>
        </p:txBody>
      </p:sp>
    </p:spTree>
    <p:extLst>
      <p:ext uri="{BB962C8B-B14F-4D97-AF65-F5344CB8AC3E}">
        <p14:creationId xmlns:p14="http://schemas.microsoft.com/office/powerpoint/2010/main" val="2238265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dirty="0" smtClean="0"/>
              <a:t>Listening comprehension: the neglected language ability </a:t>
            </a:r>
            <a:endParaRPr lang="en-GB" dirty="0"/>
          </a:p>
        </p:txBody>
      </p:sp>
      <p:sp>
        <p:nvSpPr>
          <p:cNvPr id="2" name="Content Placeholder 1"/>
          <p:cNvSpPr>
            <a:spLocks noGrp="1"/>
          </p:cNvSpPr>
          <p:nvPr>
            <p:ph idx="1"/>
          </p:nvPr>
        </p:nvSpPr>
        <p:spPr/>
        <p:txBody>
          <a:bodyPr>
            <a:noAutofit/>
          </a:bodyPr>
          <a:lstStyle/>
          <a:p>
            <a:pPr marL="0" indent="0">
              <a:buNone/>
            </a:pPr>
            <a:r>
              <a:rPr lang="en-GB" sz="2800" dirty="0" smtClean="0"/>
              <a:t>For many years listening was neglected or poorly taught in the EFL classroom.</a:t>
            </a:r>
          </a:p>
          <a:p>
            <a:pPr marL="0" indent="0">
              <a:buNone/>
            </a:pPr>
            <a:r>
              <a:rPr lang="en-GB" sz="2800" b="1" dirty="0" smtClean="0"/>
              <a:t>Why?</a:t>
            </a:r>
          </a:p>
          <a:p>
            <a:r>
              <a:rPr lang="en-GB" sz="2800" b="1" dirty="0" smtClean="0"/>
              <a:t>Passive</a:t>
            </a:r>
            <a:r>
              <a:rPr lang="en-GB" sz="2800" dirty="0" smtClean="0"/>
              <a:t>: students’ exposure to spoken language provides adequate instruction.</a:t>
            </a:r>
          </a:p>
          <a:p>
            <a:r>
              <a:rPr lang="en-GB" sz="2800" b="1" dirty="0" smtClean="0"/>
              <a:t>Easy</a:t>
            </a:r>
            <a:r>
              <a:rPr lang="en-GB" sz="2800" dirty="0" smtClean="0"/>
              <a:t> in comparison to speaking and writing, causing less anxiety to students.</a:t>
            </a:r>
          </a:p>
          <a:p>
            <a:r>
              <a:rPr lang="en-GB" sz="2800" b="1" dirty="0" smtClean="0"/>
              <a:t>Practical complexities </a:t>
            </a:r>
            <a:r>
              <a:rPr lang="en-GB" sz="2800" dirty="0" smtClean="0"/>
              <a:t>in bringing spoken texts appropriate for listening to the classroom.</a:t>
            </a:r>
            <a:endParaRPr lang="en-GB" dirty="0"/>
          </a:p>
        </p:txBody>
      </p:sp>
    </p:spTree>
    <p:extLst>
      <p:ext uri="{BB962C8B-B14F-4D97-AF65-F5344CB8AC3E}">
        <p14:creationId xmlns:p14="http://schemas.microsoft.com/office/powerpoint/2010/main" val="13200629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Criteria for adjusting authentic listening input to the classroom (2/3)</a:t>
            </a:r>
            <a:endParaRPr lang="en-GB" dirty="0"/>
          </a:p>
        </p:txBody>
      </p:sp>
      <p:sp>
        <p:nvSpPr>
          <p:cNvPr id="3" name="Content Placeholder 2"/>
          <p:cNvSpPr>
            <a:spLocks noGrp="1"/>
          </p:cNvSpPr>
          <p:nvPr>
            <p:ph idx="1"/>
          </p:nvPr>
        </p:nvSpPr>
        <p:spPr/>
        <p:txBody>
          <a:bodyPr>
            <a:noAutofit/>
          </a:bodyPr>
          <a:lstStyle/>
          <a:p>
            <a:pPr>
              <a:spcBef>
                <a:spcPts val="600"/>
              </a:spcBef>
            </a:pPr>
            <a:r>
              <a:rPr lang="en-GB" sz="3000" b="1" dirty="0" smtClean="0"/>
              <a:t>Length of input</a:t>
            </a:r>
            <a:r>
              <a:rPr lang="en-GB" sz="3000" dirty="0" smtClean="0"/>
              <a:t>: The </a:t>
            </a:r>
            <a:r>
              <a:rPr lang="en-GB" sz="3000" b="1" dirty="0" smtClean="0"/>
              <a:t>shortness</a:t>
            </a:r>
            <a:r>
              <a:rPr lang="en-GB" sz="3000" dirty="0" smtClean="0"/>
              <a:t> of a text simplifies the task of comprehension -  chunking the input into manageable segments (one to three-minute segments).</a:t>
            </a:r>
          </a:p>
          <a:p>
            <a:pPr>
              <a:spcBef>
                <a:spcPts val="600"/>
              </a:spcBef>
            </a:pPr>
            <a:r>
              <a:rPr lang="en-GB" sz="3000" b="1" dirty="0" smtClean="0"/>
              <a:t>Provide support</a:t>
            </a:r>
            <a:r>
              <a:rPr lang="en-GB" sz="3000" dirty="0" smtClean="0"/>
              <a:t>: use of visual stimuli (i.e., picture, map, diagram).</a:t>
            </a:r>
          </a:p>
          <a:p>
            <a:pPr>
              <a:spcBef>
                <a:spcPts val="600"/>
              </a:spcBef>
            </a:pPr>
            <a:r>
              <a:rPr lang="en-GB" sz="3000" b="1" dirty="0" smtClean="0"/>
              <a:t>Topic familiarity</a:t>
            </a:r>
            <a:r>
              <a:rPr lang="en-GB" sz="3000" dirty="0" smtClean="0"/>
              <a:t>: choose passages that address your Ls’ needs and experiences and lie within their field of interest. </a:t>
            </a:r>
            <a:endParaRPr lang="en-GB" sz="3000" dirty="0"/>
          </a:p>
        </p:txBody>
      </p:sp>
    </p:spTree>
    <p:extLst>
      <p:ext uri="{BB962C8B-B14F-4D97-AF65-F5344CB8AC3E}">
        <p14:creationId xmlns:p14="http://schemas.microsoft.com/office/powerpoint/2010/main" val="7953644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Criteria for adjusting authentic listening input to the classroom (3/3)</a:t>
            </a:r>
            <a:endParaRPr lang="en-GB" dirty="0"/>
          </a:p>
        </p:txBody>
      </p:sp>
      <p:sp>
        <p:nvSpPr>
          <p:cNvPr id="3" name="Content Placeholder 2"/>
          <p:cNvSpPr>
            <a:spLocks noGrp="1"/>
          </p:cNvSpPr>
          <p:nvPr>
            <p:ph idx="1"/>
          </p:nvPr>
        </p:nvSpPr>
        <p:spPr/>
        <p:txBody>
          <a:bodyPr>
            <a:noAutofit/>
          </a:bodyPr>
          <a:lstStyle/>
          <a:p>
            <a:pPr>
              <a:spcBef>
                <a:spcPts val="600"/>
              </a:spcBef>
            </a:pPr>
            <a:r>
              <a:rPr lang="en-GB" sz="3000" b="1" dirty="0" smtClean="0"/>
              <a:t>Type of language</a:t>
            </a:r>
            <a:r>
              <a:rPr lang="en-GB" sz="3000" dirty="0" smtClean="0"/>
              <a:t>: lexical difficulty &amp; grammatical complexity.</a:t>
            </a:r>
          </a:p>
          <a:p>
            <a:pPr>
              <a:spcBef>
                <a:spcPts val="600"/>
              </a:spcBef>
            </a:pPr>
            <a:r>
              <a:rPr lang="en-GB" sz="3000" b="1" dirty="0" smtClean="0"/>
              <a:t>Text type</a:t>
            </a:r>
            <a:r>
              <a:rPr lang="en-GB" sz="3000" dirty="0" smtClean="0"/>
              <a:t>: transactional vs. interactional speech (Brown &amp; Yule, 1983).</a:t>
            </a:r>
          </a:p>
          <a:p>
            <a:pPr>
              <a:spcBef>
                <a:spcPts val="600"/>
              </a:spcBef>
            </a:pPr>
            <a:r>
              <a:rPr lang="en-GB" sz="3000" b="1" dirty="0" smtClean="0"/>
              <a:t>Paralinguistic features</a:t>
            </a:r>
            <a:r>
              <a:rPr lang="en-GB" sz="3000" dirty="0" smtClean="0"/>
              <a:t>: accent, rate of speech, number of speakers, background noise.</a:t>
            </a:r>
            <a:endParaRPr lang="en-GB" sz="3000" dirty="0"/>
          </a:p>
        </p:txBody>
      </p:sp>
    </p:spTree>
    <p:extLst>
      <p:ext uri="{BB962C8B-B14F-4D97-AF65-F5344CB8AC3E}">
        <p14:creationId xmlns:p14="http://schemas.microsoft.com/office/powerpoint/2010/main" val="1789431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Usefulness of Lund’s Taxonomy of listening skills &amp; tasks </a:t>
            </a:r>
            <a:endParaRPr lang="en-GB" dirty="0"/>
          </a:p>
        </p:txBody>
      </p:sp>
      <p:sp>
        <p:nvSpPr>
          <p:cNvPr id="3" name="Content Placeholder 2"/>
          <p:cNvSpPr>
            <a:spLocks noGrp="1"/>
          </p:cNvSpPr>
          <p:nvPr>
            <p:ph idx="1"/>
          </p:nvPr>
        </p:nvSpPr>
        <p:spPr/>
        <p:txBody>
          <a:bodyPr>
            <a:noAutofit/>
          </a:bodyPr>
          <a:lstStyle/>
          <a:p>
            <a:r>
              <a:rPr lang="en-GB" sz="2800" dirty="0" smtClean="0"/>
              <a:t>Helps teachers plan their listening lessons.</a:t>
            </a:r>
          </a:p>
          <a:p>
            <a:r>
              <a:rPr lang="en-GB" sz="2800" dirty="0" smtClean="0"/>
              <a:t>Guides teachers in structuring effective tasks at any level of language proficiency and any stage of the listening lesson.</a:t>
            </a:r>
          </a:p>
          <a:p>
            <a:r>
              <a:rPr lang="en-GB" sz="2800" dirty="0" smtClean="0"/>
              <a:t>Allows for wide variation in task difficulty for any given text.</a:t>
            </a:r>
          </a:p>
          <a:p>
            <a:r>
              <a:rPr lang="en-GB" sz="2800" dirty="0" smtClean="0"/>
              <a:t>Enables the use of authentic texts even at novice levels.</a:t>
            </a:r>
          </a:p>
          <a:p>
            <a:r>
              <a:rPr lang="en-GB" sz="2800" dirty="0" smtClean="0"/>
              <a:t>Focuses on students’ development of listening skills.</a:t>
            </a:r>
          </a:p>
        </p:txBody>
      </p:sp>
    </p:spTree>
    <p:extLst>
      <p:ext uri="{BB962C8B-B14F-4D97-AF65-F5344CB8AC3E}">
        <p14:creationId xmlns:p14="http://schemas.microsoft.com/office/powerpoint/2010/main" val="7677448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Lund’s Taxonomy of listening skills &amp; tasks (1/3)</a:t>
            </a:r>
            <a:endParaRPr lang="en-GB" dirty="0"/>
          </a:p>
        </p:txBody>
      </p:sp>
      <p:graphicFrame>
        <p:nvGraphicFramePr>
          <p:cNvPr id="6" name="Content Placeholder 5" descr="Listener Functions and Listener responses&#10;&#10;"/>
          <p:cNvGraphicFramePr>
            <a:graphicFrameLocks noGrp="1"/>
          </p:cNvGraphicFramePr>
          <p:nvPr>
            <p:ph idx="1"/>
            <p:custDataLst>
              <p:tags r:id="rId1"/>
            </p:custDataLst>
            <p:extLst>
              <p:ext uri="{D42A27DB-BD31-4B8C-83A1-F6EECF244321}">
                <p14:modId xmlns:p14="http://schemas.microsoft.com/office/powerpoint/2010/main" val="2814064368"/>
              </p:ext>
            </p:extLst>
          </p:nvPr>
        </p:nvGraphicFramePr>
        <p:xfrm>
          <a:off x="463550" y="1557338"/>
          <a:ext cx="8229600" cy="4297680"/>
        </p:xfrm>
        <a:graphic>
          <a:graphicData uri="http://schemas.openxmlformats.org/drawingml/2006/table">
            <a:tbl>
              <a:tblPr firstRow="1" bandRow="1">
                <a:tableStyleId>{69012ECD-51FC-41F1-AA8D-1B2483CD663E}</a:tableStyleId>
              </a:tblPr>
              <a:tblGrid>
                <a:gridCol w="3892426">
                  <a:extLst>
                    <a:ext uri="{9D8B030D-6E8A-4147-A177-3AD203B41FA5}">
                      <a16:colId xmlns="" xmlns:a16="http://schemas.microsoft.com/office/drawing/2014/main" val="3716162970"/>
                    </a:ext>
                  </a:extLst>
                </a:gridCol>
                <a:gridCol w="4337174">
                  <a:extLst>
                    <a:ext uri="{9D8B030D-6E8A-4147-A177-3AD203B41FA5}">
                      <a16:colId xmlns="" xmlns:a16="http://schemas.microsoft.com/office/drawing/2014/main" val="3683768053"/>
                    </a:ext>
                  </a:extLst>
                </a:gridCol>
              </a:tblGrid>
              <a:tr h="370840">
                <a:tc>
                  <a:txBody>
                    <a:bodyPr/>
                    <a:lstStyle/>
                    <a:p>
                      <a:pPr algn="ctr"/>
                      <a:r>
                        <a:rPr lang="en-GB" sz="2200" dirty="0" smtClean="0"/>
                        <a:t>Listener Functions</a:t>
                      </a:r>
                      <a:endParaRPr lang="en-GB" sz="2200" dirty="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r>
                        <a:rPr lang="en-GB" sz="2200" noProof="0" dirty="0" smtClean="0"/>
                        <a:t>Listener responses</a:t>
                      </a:r>
                      <a:endParaRPr lang="en-GB" sz="2200" noProof="0" dirty="0">
                        <a:latin typeface="+mn-lt"/>
                      </a:endParaRPr>
                    </a:p>
                  </a:txBody>
                  <a:tcPr marL="91439" marR="91439">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409187620"/>
                  </a:ext>
                </a:extLst>
              </a:tr>
              <a:tr h="370840">
                <a:tc>
                  <a:txBody>
                    <a:bodyPr/>
                    <a:lstStyle/>
                    <a:p>
                      <a:pPr algn="l">
                        <a:buFont typeface="Courier New" pitchFamily="49" charset="0"/>
                        <a:buNone/>
                      </a:pPr>
                      <a:r>
                        <a:rPr lang="en-GB" sz="2200" b="1" spc="-100" noProof="0" smtClean="0"/>
                        <a:t>Identification</a:t>
                      </a:r>
                      <a:r>
                        <a:rPr lang="en-GB" sz="2200" spc="-100" baseline="0" noProof="0" smtClean="0"/>
                        <a:t> (recognition &amp; discrimination)</a:t>
                      </a:r>
                    </a:p>
                    <a:p>
                      <a:pPr>
                        <a:buFont typeface="Courier New" pitchFamily="49" charset="0"/>
                        <a:buNone/>
                      </a:pPr>
                      <a:r>
                        <a:rPr lang="en-GB" sz="2200" spc="-100" baseline="0" noProof="0" smtClean="0"/>
                        <a:t>Ex.: </a:t>
                      </a:r>
                      <a:r>
                        <a:rPr lang="en-GB" sz="2200" spc="-100" baseline="0" noProof="0" smtClean="0">
                          <a:effectLst/>
                        </a:rPr>
                        <a:t>recognising </a:t>
                      </a:r>
                      <a:r>
                        <a:rPr lang="en-GB" sz="2200" spc="-100" baseline="0" noProof="0" smtClean="0"/>
                        <a:t>familiar words, looking for categories of words, discriminating between phonemic pairs.</a:t>
                      </a:r>
                      <a:endParaRPr lang="en-GB" sz="2200" spc="-100" noProof="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buFont typeface="Courier New" pitchFamily="49" charset="0"/>
                        <a:buNone/>
                      </a:pPr>
                      <a:r>
                        <a:rPr lang="en-GB" sz="2200" b="1" spc="-100" noProof="0" smtClean="0"/>
                        <a:t>Doing</a:t>
                      </a:r>
                      <a:r>
                        <a:rPr lang="en-GB" sz="2200" spc="-100" baseline="0" noProof="0" smtClean="0"/>
                        <a:t> (the listener responds physically rather than linguistically), e.g. movement directions, build sth, pantomine a product).</a:t>
                      </a:r>
                      <a:endParaRPr lang="en-GB" sz="2200" spc="-100" noProof="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3380788292"/>
                  </a:ext>
                </a:extLst>
              </a:tr>
              <a:tr h="370840">
                <a:tc>
                  <a:txBody>
                    <a:bodyPr/>
                    <a:lstStyle/>
                    <a:p>
                      <a:pPr>
                        <a:buFont typeface="Courier New" pitchFamily="49" charset="0"/>
                        <a:buNone/>
                      </a:pPr>
                      <a:r>
                        <a:rPr lang="en-GB" sz="2200" b="1" spc="-100" baseline="0" noProof="0" dirty="0" smtClean="0"/>
                        <a:t>Orientation</a:t>
                      </a:r>
                      <a:r>
                        <a:rPr lang="en-GB" sz="2200" spc="-100" baseline="0" noProof="0" dirty="0" smtClean="0"/>
                        <a:t> (tuning in; getting ready to process the message)</a:t>
                      </a:r>
                    </a:p>
                    <a:p>
                      <a:pPr>
                        <a:buFont typeface="Courier New" pitchFamily="49" charset="0"/>
                        <a:buNone/>
                      </a:pPr>
                      <a:r>
                        <a:rPr lang="en-GB" sz="2200" spc="-100" baseline="0" noProof="0" dirty="0" smtClean="0"/>
                        <a:t>Ex.: determining facts about the text, i.e., participants, their role, attitude, the genre, the context.</a:t>
                      </a:r>
                      <a:endParaRPr lang="en-GB" sz="2200" spc="-100" baseline="0" noProof="0" dirty="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indent="0">
                        <a:buFont typeface="Courier New" pitchFamily="49" charset="0"/>
                        <a:buNone/>
                      </a:pPr>
                      <a:r>
                        <a:rPr lang="en-GB" sz="2200" b="1" spc="-100" noProof="0" dirty="0" smtClean="0"/>
                        <a:t>Choosing</a:t>
                      </a:r>
                      <a:r>
                        <a:rPr lang="en-GB" sz="2200" spc="-100" noProof="0" dirty="0" smtClean="0"/>
                        <a:t> (activities</a:t>
                      </a:r>
                      <a:r>
                        <a:rPr lang="en-GB" sz="2200" spc="-100" baseline="0" noProof="0" dirty="0" smtClean="0"/>
                        <a:t> that involve selection), e.g. matching with pictures, placing pictures in order, selecting titles for a story.</a:t>
                      </a:r>
                      <a:endParaRPr lang="en-GB" sz="2200" b="1" spc="-100" baseline="0" noProof="0" dirty="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3531636826"/>
                  </a:ext>
                </a:extLst>
              </a:tr>
            </a:tbl>
          </a:graphicData>
        </a:graphic>
      </p:graphicFrame>
    </p:spTree>
    <p:extLst>
      <p:ext uri="{BB962C8B-B14F-4D97-AF65-F5344CB8AC3E}">
        <p14:creationId xmlns:p14="http://schemas.microsoft.com/office/powerpoint/2010/main" val="3961457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Lund’s Taxonomy of listening skills &amp; tasks (2/3)</a:t>
            </a:r>
            <a:endParaRPr lang="en-GB" dirty="0"/>
          </a:p>
        </p:txBody>
      </p:sp>
      <p:graphicFrame>
        <p:nvGraphicFramePr>
          <p:cNvPr id="6" name="Content Placeholder 5" descr="Listener Functions and Listener responses&#10;&#10;"/>
          <p:cNvGraphicFramePr>
            <a:graphicFrameLocks noGrp="1"/>
          </p:cNvGraphicFramePr>
          <p:nvPr>
            <p:ph idx="1"/>
            <p:custDataLst>
              <p:tags r:id="rId1"/>
            </p:custDataLst>
            <p:extLst>
              <p:ext uri="{D42A27DB-BD31-4B8C-83A1-F6EECF244321}">
                <p14:modId xmlns:p14="http://schemas.microsoft.com/office/powerpoint/2010/main" val="4161226391"/>
              </p:ext>
            </p:extLst>
          </p:nvPr>
        </p:nvGraphicFramePr>
        <p:xfrm>
          <a:off x="463550" y="1557338"/>
          <a:ext cx="8229600" cy="4053834"/>
        </p:xfrm>
        <a:graphic>
          <a:graphicData uri="http://schemas.openxmlformats.org/drawingml/2006/table">
            <a:tbl>
              <a:tblPr firstRow="1" bandRow="1">
                <a:tableStyleId>{69012ECD-51FC-41F1-AA8D-1B2483CD663E}</a:tableStyleId>
              </a:tblPr>
              <a:tblGrid>
                <a:gridCol w="4108450">
                  <a:extLst>
                    <a:ext uri="{9D8B030D-6E8A-4147-A177-3AD203B41FA5}">
                      <a16:colId xmlns="" xmlns:a16="http://schemas.microsoft.com/office/drawing/2014/main" val="3716162970"/>
                    </a:ext>
                  </a:extLst>
                </a:gridCol>
                <a:gridCol w="4121150">
                  <a:extLst>
                    <a:ext uri="{9D8B030D-6E8A-4147-A177-3AD203B41FA5}">
                      <a16:colId xmlns="" xmlns:a16="http://schemas.microsoft.com/office/drawing/2014/main" val="3683768053"/>
                    </a:ext>
                  </a:extLst>
                </a:gridCol>
              </a:tblGrid>
              <a:tr h="370840">
                <a:tc>
                  <a:txBody>
                    <a:bodyPr/>
                    <a:lstStyle/>
                    <a:p>
                      <a:pPr algn="ctr"/>
                      <a:r>
                        <a:rPr lang="en-GB" sz="2200" noProof="0" dirty="0" smtClean="0"/>
                        <a:t>Listener Functions</a:t>
                      </a:r>
                      <a:endParaRPr lang="en-GB" sz="2200" noProof="0" dirty="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r>
                        <a:rPr lang="en-GB" sz="2200" noProof="0" smtClean="0"/>
                        <a:t>Listener responses</a:t>
                      </a:r>
                      <a:endParaRPr lang="en-GB" sz="2200" noProof="0">
                        <a:latin typeface="+mn-lt"/>
                      </a:endParaRPr>
                    </a:p>
                  </a:txBody>
                  <a:tcPr marL="91439" marR="91439">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409187620"/>
                  </a:ext>
                </a:extLst>
              </a:tr>
              <a:tr h="370840">
                <a:tc>
                  <a:txBody>
                    <a:bodyPr/>
                    <a:lstStyle/>
                    <a:p>
                      <a:pPr>
                        <a:buFont typeface="Courier New" pitchFamily="49" charset="0"/>
                        <a:buNone/>
                      </a:pPr>
                      <a:r>
                        <a:rPr lang="en-GB" sz="2200" b="1" spc="-100" baseline="0" noProof="0" smtClean="0"/>
                        <a:t>Main idea comprehension </a:t>
                      </a:r>
                      <a:r>
                        <a:rPr lang="en-GB" sz="2200" spc="-100" baseline="0" noProof="0" smtClean="0"/>
                        <a:t>(understanding main ideas in the message).</a:t>
                      </a:r>
                      <a:endParaRPr lang="en-GB" sz="2200" spc="-100" baseline="0" noProof="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buFont typeface="Courier New" pitchFamily="49" charset="0"/>
                        <a:buNone/>
                      </a:pPr>
                      <a:r>
                        <a:rPr lang="en-GB" sz="2200" b="1" spc="-100" noProof="0" smtClean="0"/>
                        <a:t>Transferring</a:t>
                      </a:r>
                      <a:r>
                        <a:rPr lang="en-GB" sz="2200" spc="-100" noProof="0" smtClean="0"/>
                        <a:t> </a:t>
                      </a:r>
                      <a:r>
                        <a:rPr lang="en-GB" sz="2200" spc="-100" baseline="0" noProof="0" smtClean="0"/>
                        <a:t>(receiving information in one form and transferring it into another), e.g. drawing a sketch, trace a route on a map, fill in a table or chart).</a:t>
                      </a:r>
                      <a:endParaRPr lang="en-GB" sz="2200" spc="-100" baseline="0" noProof="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4235217952"/>
                  </a:ext>
                </a:extLst>
              </a:tr>
              <a:tr h="370840">
                <a:tc>
                  <a:txBody>
                    <a:bodyPr/>
                    <a:lstStyle/>
                    <a:p>
                      <a:pPr>
                        <a:buFont typeface="Courier New" pitchFamily="49" charset="0"/>
                        <a:buNone/>
                      </a:pPr>
                      <a:r>
                        <a:rPr lang="en-GB" sz="2200" b="1" spc="-100" baseline="0" noProof="0" smtClean="0"/>
                        <a:t>Detail comprehension </a:t>
                      </a:r>
                      <a:r>
                        <a:rPr lang="en-GB" sz="2200" spc="-100" baseline="0" noProof="0" smtClean="0"/>
                        <a:t>(getting specific information from the text).</a:t>
                      </a:r>
                      <a:endParaRPr lang="en-GB" sz="2200" spc="-100" baseline="0" noProof="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buFont typeface="Courier New" pitchFamily="49" charset="0"/>
                        <a:buNone/>
                      </a:pPr>
                      <a:r>
                        <a:rPr lang="en-GB" sz="2200" b="1" spc="-100" baseline="0" noProof="0" smtClean="0"/>
                        <a:t>Answering</a:t>
                      </a:r>
                      <a:r>
                        <a:rPr lang="en-GB" sz="2200" spc="-100" noProof="0" smtClean="0"/>
                        <a:t> </a:t>
                      </a:r>
                      <a:r>
                        <a:rPr lang="en-GB" sz="2200" spc="-100" baseline="0" noProof="0" smtClean="0"/>
                        <a:t>(answering questions about the text).</a:t>
                      </a:r>
                      <a:endParaRPr lang="en-GB" sz="2200" spc="-100" baseline="0" noProof="0" smtClean="0">
                        <a:latin typeface="+mn-lt"/>
                      </a:endParaRPr>
                    </a:p>
                  </a:txBody>
                  <a:tcPr marL="91439" marR="91439">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255621962"/>
                  </a:ext>
                </a:extLst>
              </a:tr>
              <a:tr h="37084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200" b="1" spc="-100" baseline="0" noProof="0" smtClean="0"/>
                        <a:t>Full comprehension </a:t>
                      </a:r>
                      <a:r>
                        <a:rPr lang="en-GB" sz="2200" spc="-100" baseline="0" noProof="0" smtClean="0"/>
                        <a:t>(understanding main ideas plus details in a text), </a:t>
                      </a:r>
                      <a:r>
                        <a:rPr lang="en-GB" sz="2200" spc="0" baseline="0" noProof="0" smtClean="0"/>
                        <a:t>e.g.. </a:t>
                      </a:r>
                      <a:r>
                        <a:rPr lang="en-GB" sz="2200" spc="-100" baseline="0" noProof="0" smtClean="0"/>
                        <a:t>understand a story to select an ending, understand a lecture and take notes) .</a:t>
                      </a:r>
                      <a:endParaRPr lang="en-GB" sz="2200" spc="-100" baseline="0" noProof="0" smtClean="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indent="0">
                        <a:lnSpc>
                          <a:spcPct val="100000"/>
                        </a:lnSpc>
                        <a:buFont typeface="Arial" panose="020B0604020202020204" pitchFamily="34" charset="0"/>
                        <a:buNone/>
                      </a:pPr>
                      <a:r>
                        <a:rPr lang="en-GB" sz="2200" b="1" noProof="0" dirty="0" smtClean="0"/>
                        <a:t>Condensing</a:t>
                      </a:r>
                      <a:r>
                        <a:rPr lang="en-GB" sz="2200" noProof="0" dirty="0" smtClean="0"/>
                        <a:t> (reducing the message),</a:t>
                      </a:r>
                      <a:r>
                        <a:rPr lang="en-GB" sz="2200" baseline="0" noProof="0" dirty="0" smtClean="0"/>
                        <a:t> </a:t>
                      </a:r>
                      <a:r>
                        <a:rPr lang="en-GB" sz="2200" noProof="0" dirty="0" smtClean="0"/>
                        <a:t>e.g..</a:t>
                      </a:r>
                      <a:r>
                        <a:rPr lang="en-GB" sz="2200" baseline="0" noProof="0" dirty="0" smtClean="0"/>
                        <a:t> note taking, outlines, summarizing.</a:t>
                      </a:r>
                      <a:endParaRPr lang="en-GB" sz="2200" noProof="0" dirty="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132584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Lund’s Taxonomy of listening skills &amp; tasks (3/3)</a:t>
            </a:r>
            <a:endParaRPr lang="en-GB" dirty="0"/>
          </a:p>
        </p:txBody>
      </p:sp>
      <p:graphicFrame>
        <p:nvGraphicFramePr>
          <p:cNvPr id="4" name="Content Placeholder 3" descr="Listener Functions and Listener responses&#10;"/>
          <p:cNvGraphicFramePr>
            <a:graphicFrameLocks noGrp="1"/>
          </p:cNvGraphicFramePr>
          <p:nvPr>
            <p:ph idx="1"/>
            <p:custDataLst>
              <p:tags r:id="rId1"/>
            </p:custDataLst>
            <p:extLst>
              <p:ext uri="{D42A27DB-BD31-4B8C-83A1-F6EECF244321}">
                <p14:modId xmlns:p14="http://schemas.microsoft.com/office/powerpoint/2010/main" val="1782154515"/>
              </p:ext>
            </p:extLst>
          </p:nvPr>
        </p:nvGraphicFramePr>
        <p:xfrm>
          <a:off x="457200" y="1557338"/>
          <a:ext cx="8075240" cy="4480530"/>
        </p:xfrm>
        <a:graphic>
          <a:graphicData uri="http://schemas.openxmlformats.org/drawingml/2006/table">
            <a:tbl>
              <a:tblPr firstRow="1" bandRow="1">
                <a:tableStyleId>{69012ECD-51FC-41F1-AA8D-1B2483CD663E}</a:tableStyleId>
              </a:tblPr>
              <a:tblGrid>
                <a:gridCol w="3898776">
                  <a:extLst>
                    <a:ext uri="{9D8B030D-6E8A-4147-A177-3AD203B41FA5}">
                      <a16:colId xmlns="" xmlns:a16="http://schemas.microsoft.com/office/drawing/2014/main" val="604392322"/>
                    </a:ext>
                  </a:extLst>
                </a:gridCol>
                <a:gridCol w="4176464">
                  <a:extLst>
                    <a:ext uri="{9D8B030D-6E8A-4147-A177-3AD203B41FA5}">
                      <a16:colId xmlns="" xmlns:a16="http://schemas.microsoft.com/office/drawing/2014/main" val="3179660570"/>
                    </a:ext>
                  </a:extLst>
                </a:gridCol>
              </a:tblGrid>
              <a:tr h="370840">
                <a:tc>
                  <a:txBody>
                    <a:bodyPr/>
                    <a:lstStyle/>
                    <a:p>
                      <a:pPr algn="ctr">
                        <a:lnSpc>
                          <a:spcPct val="100000"/>
                        </a:lnSpc>
                      </a:pPr>
                      <a:r>
                        <a:rPr lang="en-GB" sz="2200" noProof="0" dirty="0" smtClean="0"/>
                        <a:t>Listener Functions</a:t>
                      </a:r>
                      <a:endParaRPr lang="en-GB" sz="2200" noProof="0" dirty="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00000"/>
                        </a:lnSpc>
                      </a:pPr>
                      <a:r>
                        <a:rPr lang="en-GB" sz="2200" noProof="0" smtClean="0"/>
                        <a:t>Listener Responses</a:t>
                      </a:r>
                      <a:endParaRPr lang="en-GB" sz="2200" noProof="0">
                        <a:latin typeface="+mn-lt"/>
                      </a:endParaRPr>
                    </a:p>
                  </a:txBody>
                  <a:tcPr marT="45717" marB="45717">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3477766283"/>
                  </a:ext>
                </a:extLst>
              </a:tr>
              <a:tr h="37084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200" b="1" spc="-100" baseline="0" dirty="0" smtClean="0"/>
                        <a:t>Replication</a:t>
                      </a:r>
                      <a:r>
                        <a:rPr lang="en-GB" sz="2200" spc="-100" baseline="0" dirty="0" smtClean="0"/>
                        <a:t> (</a:t>
                      </a:r>
                      <a:r>
                        <a:rPr lang="en-GB" sz="2200" spc="-100" baseline="0" noProof="0" dirty="0" smtClean="0"/>
                        <a:t>reproduce</a:t>
                      </a:r>
                      <a:r>
                        <a:rPr lang="en-GB" sz="2200" spc="-100" baseline="0" dirty="0" smtClean="0"/>
                        <a:t> the message either in the same or a different modality) </a:t>
                      </a:r>
                      <a:r>
                        <a:rPr lang="en-GB" sz="2200" spc="0" baseline="0" dirty="0" smtClean="0"/>
                        <a:t>e.g. dictation, transcription, oral repetition).</a:t>
                      </a:r>
                      <a:endParaRPr lang="en-GB" sz="2200" b="1" spc="0" baseline="0" dirty="0" smtClean="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indent="0">
                        <a:lnSpc>
                          <a:spcPct val="100000"/>
                        </a:lnSpc>
                        <a:spcBef>
                          <a:spcPts val="400"/>
                        </a:spcBef>
                        <a:spcAft>
                          <a:spcPts val="0"/>
                        </a:spcAft>
                        <a:buFont typeface="Arial" panose="020B0604020202020204" pitchFamily="34" charset="0"/>
                        <a:buNone/>
                      </a:pPr>
                      <a:r>
                        <a:rPr lang="en-GB" sz="2200" b="1" noProof="0" smtClean="0"/>
                        <a:t>Extending</a:t>
                      </a:r>
                      <a:r>
                        <a:rPr lang="en-GB" sz="2200" noProof="0" smtClean="0"/>
                        <a:t> (the listener goes beyond what is provided),</a:t>
                      </a:r>
                      <a:r>
                        <a:rPr lang="en-GB" sz="2200" baseline="0" noProof="0" smtClean="0"/>
                        <a:t> </a:t>
                      </a:r>
                      <a:r>
                        <a:rPr lang="en-GB" sz="2200" noProof="0" smtClean="0"/>
                        <a:t>e.g..</a:t>
                      </a:r>
                      <a:r>
                        <a:rPr lang="en-GB" sz="2200" baseline="0" noProof="0" smtClean="0"/>
                        <a:t> </a:t>
                      </a:r>
                      <a:r>
                        <a:rPr lang="en-GB" sz="2200" noProof="0" smtClean="0"/>
                        <a:t>suggesting an ending to a story, predicting.</a:t>
                      </a: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930849621"/>
                  </a:ext>
                </a:extLst>
              </a:tr>
              <a:tr h="37084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l-GR" sz="2200" b="1" spc="0" baseline="0" dirty="0" smtClean="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400"/>
                        </a:spcBef>
                        <a:spcAft>
                          <a:spcPts val="0"/>
                        </a:spcAft>
                        <a:buClrTx/>
                        <a:buSzTx/>
                        <a:buFont typeface="Arial" panose="020B0604020202020204" pitchFamily="34" charset="0"/>
                        <a:buNone/>
                        <a:tabLst/>
                        <a:defRPr/>
                      </a:pPr>
                      <a:r>
                        <a:rPr lang="en-GB" sz="2200" b="1" noProof="0" dirty="0" smtClean="0"/>
                        <a:t>Duplicating</a:t>
                      </a:r>
                      <a:r>
                        <a:rPr lang="en-GB" sz="2200" noProof="0" dirty="0" smtClean="0"/>
                        <a:t> (the message is reproduced).</a:t>
                      </a:r>
                      <a:endParaRPr lang="en-GB" sz="2200" noProof="0" dirty="0" smtClean="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l-GR" sz="2200" b="1" spc="0" baseline="0" dirty="0" smtClean="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400"/>
                        </a:spcBef>
                        <a:spcAft>
                          <a:spcPts val="0"/>
                        </a:spcAft>
                        <a:buClrTx/>
                        <a:buSzTx/>
                        <a:buFont typeface="Arial" panose="020B0604020202020204" pitchFamily="34" charset="0"/>
                        <a:buNone/>
                        <a:tabLst/>
                        <a:defRPr/>
                      </a:pPr>
                      <a:r>
                        <a:rPr lang="en-GB" sz="2200" b="1" noProof="0" smtClean="0"/>
                        <a:t>Modeling</a:t>
                      </a:r>
                      <a:r>
                        <a:rPr lang="en-GB" sz="2200" noProof="0" smtClean="0"/>
                        <a:t> (text used as a model), e.g.. role playing after listening to a model).</a:t>
                      </a:r>
                      <a:endParaRPr lang="en-GB" sz="2200" noProof="0" smtClean="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l-GR" sz="2200" b="1" spc="0" baseline="0" dirty="0" smtClean="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400"/>
                        </a:spcBef>
                        <a:spcAft>
                          <a:spcPts val="0"/>
                        </a:spcAft>
                        <a:buClrTx/>
                        <a:buSzTx/>
                        <a:buFont typeface="Arial" panose="020B0604020202020204" pitchFamily="34" charset="0"/>
                        <a:buNone/>
                        <a:tabLst/>
                        <a:defRPr/>
                      </a:pPr>
                      <a:r>
                        <a:rPr lang="en-GB" sz="2200" b="1" noProof="0" dirty="0" smtClean="0"/>
                        <a:t>Conversing</a:t>
                      </a:r>
                      <a:r>
                        <a:rPr lang="en-GB" sz="2200" noProof="0" dirty="0" smtClean="0"/>
                        <a:t> (text used as a stimulus for conversation in the classroom).</a:t>
                      </a:r>
                      <a:endParaRPr lang="en-GB" sz="2200" noProof="0" dirty="0" smtClean="0">
                        <a:latin typeface="+mn-lt"/>
                      </a:endParaRPr>
                    </a:p>
                  </a:txBody>
                  <a:tcPr marT="45717" marB="4571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10373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three stages of a listening lesson</a:t>
            </a:r>
            <a:endParaRPr lang="en-GB" dirty="0"/>
          </a:p>
        </p:txBody>
      </p:sp>
      <p:sp>
        <p:nvSpPr>
          <p:cNvPr id="5" name="Content Placeholder 4"/>
          <p:cNvSpPr>
            <a:spLocks noGrp="1"/>
          </p:cNvSpPr>
          <p:nvPr>
            <p:ph idx="1"/>
          </p:nvPr>
        </p:nvSpPr>
        <p:spPr/>
        <p:txBody>
          <a:bodyPr/>
          <a:lstStyle/>
          <a:p>
            <a:r>
              <a:rPr lang="en-GB" dirty="0" smtClean="0"/>
              <a:t>Pre-listening :preparation stage.</a:t>
            </a:r>
          </a:p>
          <a:p>
            <a:r>
              <a:rPr lang="en-GB" dirty="0" smtClean="0"/>
              <a:t>While -listening stage: actual listening &amp; task   response.</a:t>
            </a:r>
          </a:p>
          <a:p>
            <a:r>
              <a:rPr lang="en-GB" dirty="0" smtClean="0"/>
              <a:t>Post-listening stage: feedback &amp; remedial work.</a:t>
            </a:r>
            <a:endParaRPr lang="en-GB" dirty="0"/>
          </a:p>
        </p:txBody>
      </p:sp>
    </p:spTree>
    <p:extLst>
      <p:ext uri="{BB962C8B-B14F-4D97-AF65-F5344CB8AC3E}">
        <p14:creationId xmlns:p14="http://schemas.microsoft.com/office/powerpoint/2010/main" val="16376276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Planning a listening lesson: Pre-listening (1/3)</a:t>
            </a:r>
            <a:endParaRPr lang="en-GB" dirty="0"/>
          </a:p>
        </p:txBody>
      </p:sp>
      <p:sp>
        <p:nvSpPr>
          <p:cNvPr id="3" name="Content Placeholder 2"/>
          <p:cNvSpPr>
            <a:spLocks noGrp="1"/>
          </p:cNvSpPr>
          <p:nvPr>
            <p:ph idx="1"/>
          </p:nvPr>
        </p:nvSpPr>
        <p:spPr/>
        <p:txBody>
          <a:bodyPr>
            <a:noAutofit/>
          </a:bodyPr>
          <a:lstStyle/>
          <a:p>
            <a:pPr marL="0" indent="0">
              <a:buNone/>
            </a:pPr>
            <a:r>
              <a:rPr lang="en-GB" dirty="0" smtClean="0"/>
              <a:t>The purpose of the </a:t>
            </a:r>
            <a:r>
              <a:rPr lang="en-GB" b="1" dirty="0" smtClean="0"/>
              <a:t>pre-listening stage </a:t>
            </a:r>
            <a:r>
              <a:rPr lang="en-GB" dirty="0" smtClean="0"/>
              <a:t>is to prepare the learners for what they are going to hear by:</a:t>
            </a:r>
          </a:p>
          <a:p>
            <a:r>
              <a:rPr lang="en-GB" sz="3200" dirty="0" smtClean="0"/>
              <a:t>activating existing prior knowledge,</a:t>
            </a:r>
            <a:endParaRPr lang="en-GB" dirty="0" smtClean="0"/>
          </a:p>
          <a:p>
            <a:r>
              <a:rPr lang="en-GB" sz="3200" dirty="0" smtClean="0"/>
              <a:t>introducing necessary schematic knowledge,  </a:t>
            </a:r>
            <a:endParaRPr lang="en-GB" dirty="0" smtClean="0"/>
          </a:p>
          <a:p>
            <a:r>
              <a:rPr lang="en-GB" sz="3200" dirty="0" smtClean="0"/>
              <a:t>introducing the language which students will encounter.</a:t>
            </a:r>
            <a:endParaRPr lang="en-GB" sz="3200" dirty="0"/>
          </a:p>
        </p:txBody>
      </p:sp>
    </p:spTree>
    <p:extLst>
      <p:ext uri="{BB962C8B-B14F-4D97-AF65-F5344CB8AC3E}">
        <p14:creationId xmlns:p14="http://schemas.microsoft.com/office/powerpoint/2010/main" val="10048754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Planning a listening lesson: </a:t>
            </a:r>
            <a:br>
              <a:rPr lang="en-GB" dirty="0" smtClean="0"/>
            </a:br>
            <a:r>
              <a:rPr lang="en-GB" dirty="0" smtClean="0"/>
              <a:t>Pre-listening (2/3)</a:t>
            </a:r>
            <a:endParaRPr lang="en-GB" dirty="0"/>
          </a:p>
        </p:txBody>
      </p:sp>
      <p:sp>
        <p:nvSpPr>
          <p:cNvPr id="3" name="Content Placeholder 2"/>
          <p:cNvSpPr>
            <a:spLocks noGrp="1"/>
          </p:cNvSpPr>
          <p:nvPr>
            <p:ph idx="1"/>
          </p:nvPr>
        </p:nvSpPr>
        <p:spPr/>
        <p:txBody>
          <a:bodyPr>
            <a:noAutofit/>
          </a:bodyPr>
          <a:lstStyle/>
          <a:p>
            <a:pPr marL="0" indent="0">
              <a:buNone/>
            </a:pPr>
            <a:r>
              <a:rPr lang="en-GB" dirty="0" smtClean="0"/>
              <a:t>The pre-listening stage ensures a higher level of success and may lead to greater confidence. Pre-listening may involve reading, writing, speaking tasks or all three, in the target language or in L1. </a:t>
            </a:r>
            <a:endParaRPr lang="en-GB" dirty="0"/>
          </a:p>
        </p:txBody>
      </p:sp>
    </p:spTree>
    <p:extLst>
      <p:ext uri="{BB962C8B-B14F-4D97-AF65-F5344CB8AC3E}">
        <p14:creationId xmlns:p14="http://schemas.microsoft.com/office/powerpoint/2010/main" val="2558206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Planning a listening lesson: </a:t>
            </a:r>
            <a:br>
              <a:rPr lang="en-GB" dirty="0" smtClean="0"/>
            </a:br>
            <a:r>
              <a:rPr lang="en-GB" dirty="0" smtClean="0"/>
              <a:t>Pre-listening (3/3)</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t>Objectives:</a:t>
            </a:r>
          </a:p>
          <a:p>
            <a:r>
              <a:rPr lang="en-GB" dirty="0" smtClean="0"/>
              <a:t>to contextualize the text.</a:t>
            </a:r>
          </a:p>
          <a:p>
            <a:r>
              <a:rPr lang="en-GB" dirty="0" smtClean="0"/>
              <a:t>to provide any information to help learners appreciate the setting and the role relationships between participants.</a:t>
            </a:r>
            <a:endParaRPr lang="en-GB" dirty="0"/>
          </a:p>
        </p:txBody>
      </p:sp>
    </p:spTree>
    <p:extLst>
      <p:ext uri="{BB962C8B-B14F-4D97-AF65-F5344CB8AC3E}">
        <p14:creationId xmlns:p14="http://schemas.microsoft.com/office/powerpoint/2010/main" val="3986605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Listening instruction today: </a:t>
            </a:r>
            <a:br>
              <a:rPr lang="en-GB" dirty="0" smtClean="0"/>
            </a:br>
            <a:r>
              <a:rPr lang="en-GB" dirty="0" smtClean="0"/>
              <a:t>limitations</a:t>
            </a:r>
            <a:endParaRPr lang="en-GB" dirty="0"/>
          </a:p>
        </p:txBody>
      </p:sp>
      <p:sp>
        <p:nvSpPr>
          <p:cNvPr id="3" name="Content Placeholder 2"/>
          <p:cNvSpPr>
            <a:spLocks noGrp="1"/>
          </p:cNvSpPr>
          <p:nvPr>
            <p:ph idx="1"/>
          </p:nvPr>
        </p:nvSpPr>
        <p:spPr/>
        <p:txBody>
          <a:bodyPr>
            <a:noAutofit/>
          </a:bodyPr>
          <a:lstStyle/>
          <a:p>
            <a:r>
              <a:rPr lang="en-GB" sz="2800" dirty="0" smtClean="0"/>
              <a:t>It tests rather than teaches listening comprehension.</a:t>
            </a:r>
          </a:p>
          <a:p>
            <a:pPr lvl="1"/>
            <a:r>
              <a:rPr lang="en-GB" dirty="0" smtClean="0"/>
              <a:t>Purposeless listening to audio texts.</a:t>
            </a:r>
          </a:p>
          <a:p>
            <a:pPr lvl="1"/>
            <a:r>
              <a:rPr lang="en-GB" dirty="0" smtClean="0"/>
              <a:t>Responding to a series of course book activities without preparation.</a:t>
            </a:r>
          </a:p>
          <a:p>
            <a:pPr lvl="1"/>
            <a:r>
              <a:rPr lang="en-GB" dirty="0" smtClean="0"/>
              <a:t>Feedback is given in the form of the ‘right’ answer.</a:t>
            </a:r>
          </a:p>
          <a:p>
            <a:r>
              <a:rPr lang="en-GB" sz="2800" dirty="0" smtClean="0"/>
              <a:t> It does not prepare learners for real-life listening.</a:t>
            </a:r>
          </a:p>
          <a:p>
            <a:pPr lvl="1"/>
            <a:r>
              <a:rPr lang="en-GB" dirty="0" smtClean="0"/>
              <a:t>Scripted texts written and recorded especially for teaching purposes.</a:t>
            </a:r>
            <a:endParaRPr lang="en-GB" dirty="0"/>
          </a:p>
        </p:txBody>
      </p:sp>
    </p:spTree>
    <p:extLst>
      <p:ext uri="{BB962C8B-B14F-4D97-AF65-F5344CB8AC3E}">
        <p14:creationId xmlns:p14="http://schemas.microsoft.com/office/powerpoint/2010/main" val="20685227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Activity types for the pre-listening stage (1/2)</a:t>
            </a:r>
            <a:endParaRPr lang="en-GB" dirty="0"/>
          </a:p>
        </p:txBody>
      </p:sp>
      <p:sp>
        <p:nvSpPr>
          <p:cNvPr id="3" name="Content Placeholder 2"/>
          <p:cNvSpPr>
            <a:spLocks noGrp="1"/>
          </p:cNvSpPr>
          <p:nvPr>
            <p:ph idx="1"/>
          </p:nvPr>
        </p:nvSpPr>
        <p:spPr/>
        <p:txBody>
          <a:bodyPr>
            <a:noAutofit/>
          </a:bodyPr>
          <a:lstStyle/>
          <a:p>
            <a:pPr>
              <a:spcBef>
                <a:spcPts val="1000"/>
              </a:spcBef>
            </a:pPr>
            <a:r>
              <a:rPr lang="en-GB" dirty="0" smtClean="0"/>
              <a:t>Predicting content from the title of a talk.</a:t>
            </a:r>
          </a:p>
          <a:p>
            <a:pPr>
              <a:spcBef>
                <a:spcPts val="1000"/>
              </a:spcBef>
            </a:pPr>
            <a:r>
              <a:rPr lang="en-GB" dirty="0" smtClean="0"/>
              <a:t>Talking about a picture which relates to the text.</a:t>
            </a:r>
          </a:p>
          <a:p>
            <a:pPr>
              <a:spcBef>
                <a:spcPts val="1000"/>
              </a:spcBef>
            </a:pPr>
            <a:r>
              <a:rPr lang="en-GB" dirty="0" smtClean="0"/>
              <a:t>Discuss relevant experiences.</a:t>
            </a:r>
          </a:p>
          <a:p>
            <a:pPr>
              <a:spcBef>
                <a:spcPts val="1000"/>
              </a:spcBef>
            </a:pPr>
            <a:r>
              <a:rPr lang="en-GB" dirty="0" smtClean="0"/>
              <a:t>Discussing the topic.</a:t>
            </a:r>
          </a:p>
          <a:p>
            <a:pPr>
              <a:spcBef>
                <a:spcPts val="1000"/>
              </a:spcBef>
            </a:pPr>
            <a:r>
              <a:rPr lang="en-GB" dirty="0" smtClean="0"/>
              <a:t>Answering a set of questions about the topic.</a:t>
            </a:r>
          </a:p>
          <a:p>
            <a:pPr>
              <a:spcBef>
                <a:spcPts val="1000"/>
              </a:spcBef>
            </a:pPr>
            <a:r>
              <a:rPr lang="en-GB" dirty="0" smtClean="0"/>
              <a:t>Agreeing or disagreeing with opinions about the topic.</a:t>
            </a:r>
          </a:p>
          <a:p>
            <a:pPr>
              <a:spcBef>
                <a:spcPts val="1000"/>
              </a:spcBef>
            </a:pPr>
            <a:endParaRPr lang="en-GB" dirty="0" smtClean="0"/>
          </a:p>
          <a:p>
            <a:pPr>
              <a:spcBef>
                <a:spcPts val="1000"/>
              </a:spcBef>
            </a:pPr>
            <a:endParaRPr lang="en-GB" dirty="0"/>
          </a:p>
        </p:txBody>
      </p:sp>
    </p:spTree>
    <p:extLst>
      <p:ext uri="{BB962C8B-B14F-4D97-AF65-F5344CB8AC3E}">
        <p14:creationId xmlns:p14="http://schemas.microsoft.com/office/powerpoint/2010/main" val="34028858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Activity types for the pre-listening stage (2/2)</a:t>
            </a:r>
            <a:endParaRPr lang="en-GB" dirty="0"/>
          </a:p>
        </p:txBody>
      </p:sp>
      <p:sp>
        <p:nvSpPr>
          <p:cNvPr id="3" name="Content Placeholder 2"/>
          <p:cNvSpPr>
            <a:spLocks noGrp="1"/>
          </p:cNvSpPr>
          <p:nvPr>
            <p:ph idx="1"/>
          </p:nvPr>
        </p:nvSpPr>
        <p:spPr/>
        <p:txBody>
          <a:bodyPr>
            <a:noAutofit/>
          </a:bodyPr>
          <a:lstStyle/>
          <a:p>
            <a:r>
              <a:rPr lang="en-GB" dirty="0" smtClean="0"/>
              <a:t>Associate vocabulary about the topic.</a:t>
            </a:r>
          </a:p>
          <a:p>
            <a:r>
              <a:rPr lang="en-GB" dirty="0" smtClean="0"/>
              <a:t>Predict information about the topic.</a:t>
            </a:r>
          </a:p>
          <a:p>
            <a:r>
              <a:rPr lang="en-GB" dirty="0" smtClean="0"/>
              <a:t>Write questions about the topic.</a:t>
            </a:r>
            <a:endParaRPr lang="en-GB" dirty="0"/>
          </a:p>
        </p:txBody>
      </p:sp>
    </p:spTree>
    <p:extLst>
      <p:ext uri="{BB962C8B-B14F-4D97-AF65-F5344CB8AC3E}">
        <p14:creationId xmlns:p14="http://schemas.microsoft.com/office/powerpoint/2010/main" val="8423046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While-Listening Stage (1/2)</a:t>
            </a:r>
            <a:endParaRPr lang="en-GB" dirty="0"/>
          </a:p>
        </p:txBody>
      </p:sp>
      <p:sp>
        <p:nvSpPr>
          <p:cNvPr id="3" name="Content Placeholder 2"/>
          <p:cNvSpPr>
            <a:spLocks noGrp="1"/>
          </p:cNvSpPr>
          <p:nvPr>
            <p:ph idx="1"/>
          </p:nvPr>
        </p:nvSpPr>
        <p:spPr/>
        <p:txBody>
          <a:bodyPr/>
          <a:lstStyle/>
          <a:p>
            <a:r>
              <a:rPr lang="en-GB" dirty="0" smtClean="0"/>
              <a:t>The purpose of while-listening stage is to help learners understand the text.</a:t>
            </a:r>
          </a:p>
          <a:p>
            <a:r>
              <a:rPr lang="en-GB" dirty="0" smtClean="0"/>
              <a:t>While learners listen they need to be given in an authentic purpose for listening and encouraged to attend to the text more intensively.</a:t>
            </a:r>
            <a:endParaRPr lang="en-GB" dirty="0"/>
          </a:p>
        </p:txBody>
      </p:sp>
    </p:spTree>
    <p:extLst>
      <p:ext uri="{BB962C8B-B14F-4D97-AF65-F5344CB8AC3E}">
        <p14:creationId xmlns:p14="http://schemas.microsoft.com/office/powerpoint/2010/main" val="37691110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While-Listening Stage (2/2)</a:t>
            </a:r>
            <a:endParaRPr lang="en-GB" dirty="0"/>
          </a:p>
        </p:txBody>
      </p:sp>
      <p:sp>
        <p:nvSpPr>
          <p:cNvPr id="3" name="Content Placeholder 2"/>
          <p:cNvSpPr>
            <a:spLocks noGrp="1"/>
          </p:cNvSpPr>
          <p:nvPr>
            <p:ph idx="1"/>
          </p:nvPr>
        </p:nvSpPr>
        <p:spPr/>
        <p:txBody>
          <a:bodyPr>
            <a:noAutofit/>
          </a:bodyPr>
          <a:lstStyle/>
          <a:p>
            <a:pPr marL="0" indent="0">
              <a:buNone/>
            </a:pPr>
            <a:r>
              <a:rPr lang="en-GB" sz="2800" dirty="0" smtClean="0"/>
              <a:t>The purpose of listening activities is to help them develop a variety of comprehension skills and elicit messages from the text. In training for listening comprehension, it is important to develop learners’ ability to understand the message(s), not every single word of the text. Training often involves moving from extensive to intensive listening, with texts and tasks that are interesting for learners, considering their age, experiences, etc.</a:t>
            </a:r>
            <a:endParaRPr lang="en-GB" sz="2800" dirty="0"/>
          </a:p>
        </p:txBody>
      </p:sp>
    </p:spTree>
    <p:extLst>
      <p:ext uri="{BB962C8B-B14F-4D97-AF65-F5344CB8AC3E}">
        <p14:creationId xmlns:p14="http://schemas.microsoft.com/office/powerpoint/2010/main" val="35491056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While-Listening activities</a:t>
            </a:r>
            <a:endParaRPr lang="en-GB" dirty="0"/>
          </a:p>
        </p:txBody>
      </p:sp>
      <p:sp>
        <p:nvSpPr>
          <p:cNvPr id="3" name="Content Placeholder 2"/>
          <p:cNvSpPr>
            <a:spLocks noGrp="1"/>
          </p:cNvSpPr>
          <p:nvPr>
            <p:ph idx="1"/>
          </p:nvPr>
        </p:nvSpPr>
        <p:spPr/>
        <p:txBody>
          <a:bodyPr/>
          <a:lstStyle/>
          <a:p>
            <a:r>
              <a:rPr lang="en-GB" dirty="0" smtClean="0"/>
              <a:t>Ticking multiple-choice items.</a:t>
            </a:r>
          </a:p>
          <a:p>
            <a:r>
              <a:rPr lang="en-GB" dirty="0" smtClean="0"/>
              <a:t>Filling in a chart.</a:t>
            </a:r>
          </a:p>
          <a:p>
            <a:r>
              <a:rPr lang="en-GB" dirty="0" smtClean="0"/>
              <a:t>Complete a table, map or picture.</a:t>
            </a:r>
          </a:p>
          <a:p>
            <a:r>
              <a:rPr lang="en-GB" dirty="0" smtClean="0"/>
              <a:t>Matching pictures with the text.</a:t>
            </a:r>
          </a:p>
          <a:p>
            <a:r>
              <a:rPr lang="en-GB" dirty="0" smtClean="0"/>
              <a:t>Making notes.</a:t>
            </a:r>
          </a:p>
          <a:p>
            <a:r>
              <a:rPr lang="en-GB" dirty="0" smtClean="0"/>
              <a:t>Answer questions.</a:t>
            </a:r>
          </a:p>
          <a:p>
            <a:r>
              <a:rPr lang="en-GB" dirty="0" smtClean="0"/>
              <a:t>Complete sentences.</a:t>
            </a:r>
            <a:endParaRPr lang="en-GB" dirty="0"/>
          </a:p>
        </p:txBody>
      </p:sp>
    </p:spTree>
    <p:extLst>
      <p:ext uri="{BB962C8B-B14F-4D97-AF65-F5344CB8AC3E}">
        <p14:creationId xmlns:p14="http://schemas.microsoft.com/office/powerpoint/2010/main" val="17387137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Post-Listening Stage</a:t>
            </a:r>
            <a:endParaRPr lang="en-GB" dirty="0"/>
          </a:p>
        </p:txBody>
      </p:sp>
      <p:sp>
        <p:nvSpPr>
          <p:cNvPr id="3" name="Content Placeholder 2"/>
          <p:cNvSpPr>
            <a:spLocks noGrp="1"/>
          </p:cNvSpPr>
          <p:nvPr>
            <p:ph idx="1"/>
          </p:nvPr>
        </p:nvSpPr>
        <p:spPr/>
        <p:txBody>
          <a:bodyPr/>
          <a:lstStyle/>
          <a:p>
            <a:r>
              <a:rPr lang="en-GB" dirty="0" smtClean="0"/>
              <a:t>The purpose of post-listening activities is to help learners connect what they have heard with their own ideas and experience. </a:t>
            </a:r>
          </a:p>
          <a:p>
            <a:r>
              <a:rPr lang="en-GB" dirty="0" smtClean="0"/>
              <a:t>Helps learners to move easily from listening to another skill.</a:t>
            </a:r>
            <a:endParaRPr lang="en-GB" dirty="0"/>
          </a:p>
        </p:txBody>
      </p:sp>
    </p:spTree>
    <p:extLst>
      <p:ext uri="{BB962C8B-B14F-4D97-AF65-F5344CB8AC3E}">
        <p14:creationId xmlns:p14="http://schemas.microsoft.com/office/powerpoint/2010/main" val="13131030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Post-Listening Activities</a:t>
            </a:r>
            <a:endParaRPr lang="en-GB" dirty="0"/>
          </a:p>
        </p:txBody>
      </p:sp>
      <p:sp>
        <p:nvSpPr>
          <p:cNvPr id="3" name="Content Placeholder 2"/>
          <p:cNvSpPr>
            <a:spLocks noGrp="1"/>
          </p:cNvSpPr>
          <p:nvPr>
            <p:ph idx="1"/>
          </p:nvPr>
        </p:nvSpPr>
        <p:spPr/>
        <p:txBody>
          <a:bodyPr/>
          <a:lstStyle/>
          <a:p>
            <a:r>
              <a:rPr lang="en-GB" dirty="0" smtClean="0"/>
              <a:t>Give opinions.</a:t>
            </a:r>
          </a:p>
          <a:p>
            <a:r>
              <a:rPr lang="en-GB" dirty="0" smtClean="0"/>
              <a:t>Relate similar experiences.</a:t>
            </a:r>
          </a:p>
          <a:p>
            <a:r>
              <a:rPr lang="en-GB" dirty="0" smtClean="0"/>
              <a:t>Role-play a similar interaction.</a:t>
            </a:r>
          </a:p>
          <a:p>
            <a:r>
              <a:rPr lang="en-GB" dirty="0" smtClean="0"/>
              <a:t>Write a brief report.</a:t>
            </a:r>
          </a:p>
          <a:p>
            <a:r>
              <a:rPr lang="en-GB" dirty="0" smtClean="0"/>
              <a:t>Write a similar text.</a:t>
            </a:r>
          </a:p>
          <a:p>
            <a:r>
              <a:rPr lang="en-GB" dirty="0" smtClean="0"/>
              <a:t>Debate the topic.</a:t>
            </a:r>
            <a:endParaRPr lang="en-GB" dirty="0"/>
          </a:p>
        </p:txBody>
      </p:sp>
    </p:spTree>
    <p:extLst>
      <p:ext uri="{BB962C8B-B14F-4D97-AF65-F5344CB8AC3E}">
        <p14:creationId xmlns:p14="http://schemas.microsoft.com/office/powerpoint/2010/main" val="35755307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listening tasks (1/2)</a:t>
            </a:r>
            <a:endParaRPr lang="en-GB" dirty="0"/>
          </a:p>
        </p:txBody>
      </p:sp>
      <p:graphicFrame>
        <p:nvGraphicFramePr>
          <p:cNvPr id="6" name="Content Placeholder 5" descr="Types of listening tasks with examples"/>
          <p:cNvGraphicFramePr>
            <a:graphicFrameLocks noGrp="1"/>
          </p:cNvGraphicFramePr>
          <p:nvPr>
            <p:ph idx="1"/>
            <p:custDataLst>
              <p:tags r:id="rId1"/>
            </p:custDataLst>
            <p:extLst>
              <p:ext uri="{D42A27DB-BD31-4B8C-83A1-F6EECF244321}">
                <p14:modId xmlns:p14="http://schemas.microsoft.com/office/powerpoint/2010/main" val="326104059"/>
              </p:ext>
            </p:extLst>
          </p:nvPr>
        </p:nvGraphicFramePr>
        <p:xfrm>
          <a:off x="539552" y="1557338"/>
          <a:ext cx="7992888" cy="4785294"/>
        </p:xfrm>
        <a:graphic>
          <a:graphicData uri="http://schemas.openxmlformats.org/drawingml/2006/table">
            <a:tbl>
              <a:tblPr firstRow="1" bandRow="1">
                <a:tableStyleId>{69012ECD-51FC-41F1-AA8D-1B2483CD663E}</a:tableStyleId>
              </a:tblPr>
              <a:tblGrid>
                <a:gridCol w="2928476">
                  <a:extLst>
                    <a:ext uri="{9D8B030D-6E8A-4147-A177-3AD203B41FA5}">
                      <a16:colId xmlns="" xmlns:a16="http://schemas.microsoft.com/office/drawing/2014/main" val="3077073493"/>
                    </a:ext>
                  </a:extLst>
                </a:gridCol>
                <a:gridCol w="5064412">
                  <a:extLst>
                    <a:ext uri="{9D8B030D-6E8A-4147-A177-3AD203B41FA5}">
                      <a16:colId xmlns="" xmlns:a16="http://schemas.microsoft.com/office/drawing/2014/main" val="691158695"/>
                    </a:ext>
                  </a:extLst>
                </a:gridCol>
              </a:tblGrid>
              <a:tr h="370840">
                <a:tc>
                  <a:txBody>
                    <a:bodyPr/>
                    <a:lstStyle/>
                    <a:p>
                      <a:pPr algn="l"/>
                      <a:r>
                        <a:rPr lang="en-GB" sz="2000" dirty="0" smtClean="0"/>
                        <a:t>Task type</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r>
                        <a:rPr lang="en-GB" sz="2000" dirty="0" smtClean="0"/>
                        <a:t>Example</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2000" kern="1200" noProof="0" dirty="0" smtClean="0"/>
                        <a:t>Multiple matching</a:t>
                      </a:r>
                      <a:endParaRPr kumimoji="0" lang="en-GB" sz="2000" kern="1200" noProof="0" dirty="0" smtClean="0">
                        <a:solidFill>
                          <a:schemeClr val="dk1"/>
                        </a:solidFill>
                        <a:latin typeface="+mn-lt"/>
                        <a:ea typeface="+mn-ea"/>
                        <a:cs typeface="+mn-cs"/>
                      </a:endParaRPr>
                    </a:p>
                  </a:txBody>
                  <a:tcPr marL="91436" marR="91436" marT="45708" marB="45708">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342900" indent="-342900" algn="l">
                        <a:buFont typeface="Arial" panose="020B0604020202020204" pitchFamily="34" charset="0"/>
                        <a:buChar char="•"/>
                      </a:pPr>
                      <a:r>
                        <a:rPr lang="en-GB" sz="2000" noProof="0" dirty="0" smtClean="0"/>
                        <a:t>Matching descriptions with pictures.</a:t>
                      </a:r>
                    </a:p>
                    <a:p>
                      <a:pPr marL="342900" indent="-342900" algn="l">
                        <a:buFont typeface="Arial" panose="020B0604020202020204" pitchFamily="34" charset="0"/>
                        <a:buChar char="•"/>
                      </a:pPr>
                      <a:r>
                        <a:rPr lang="en-GB" sz="2000" noProof="0" dirty="0" smtClean="0"/>
                        <a:t>Matching stories with titles / endings.</a:t>
                      </a:r>
                    </a:p>
                    <a:p>
                      <a:pPr marL="342900" indent="-342900" algn="l">
                        <a:buFont typeface="Arial" panose="020B0604020202020204" pitchFamily="34" charset="0"/>
                        <a:buChar char="•"/>
                      </a:pPr>
                      <a:r>
                        <a:rPr lang="en-GB" sz="2000" noProof="0" dirty="0" smtClean="0"/>
                        <a:t>Matching speakers with professions.</a:t>
                      </a:r>
                    </a:p>
                    <a:p>
                      <a:pPr marL="342900" indent="-342900" algn="l">
                        <a:buFont typeface="Arial" panose="020B0604020202020204" pitchFamily="34" charset="0"/>
                        <a:buChar char="•"/>
                      </a:pPr>
                      <a:r>
                        <a:rPr lang="en-GB" sz="2000" noProof="0" dirty="0" smtClean="0"/>
                        <a:t>Matching speakers with feelings.</a:t>
                      </a:r>
                      <a:endParaRPr lang="en-GB" sz="2000" noProof="0" dirty="0">
                        <a:latin typeface="+mn-lt"/>
                      </a:endParaRPr>
                    </a:p>
                  </a:txBody>
                  <a:tcPr marL="91436" marR="91436" marT="45708" marB="45708">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2733026447"/>
                  </a:ext>
                </a:extLst>
              </a:tr>
              <a:tr h="370840">
                <a:tc>
                  <a:txBody>
                    <a:bodyPr/>
                    <a:lstStyle/>
                    <a:p>
                      <a:pPr algn="l"/>
                      <a:r>
                        <a:rPr lang="en-GB" sz="2000" noProof="0" dirty="0" smtClean="0"/>
                        <a:t>Multiple choice </a:t>
                      </a:r>
                      <a:br>
                        <a:rPr lang="en-GB" sz="2000" noProof="0" dirty="0" smtClean="0"/>
                      </a:br>
                      <a:r>
                        <a:rPr lang="en-GB" sz="2000" noProof="0" dirty="0" smtClean="0"/>
                        <a:t>(A, B, or C)</a:t>
                      </a:r>
                      <a:endParaRPr lang="en-GB" sz="2000" noProof="0" dirty="0">
                        <a:latin typeface="+mn-lt"/>
                      </a:endParaRPr>
                    </a:p>
                  </a:txBody>
                  <a:tcPr marL="91436" marR="91436" marT="45708" marB="45708">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000" kern="1200" dirty="0" smtClean="0"/>
                        <a:t>What do you suppose the relationship between the two speakers is? </a:t>
                      </a:r>
                    </a:p>
                    <a:p>
                      <a:pPr marL="717550" indent="-342900" algn="l">
                        <a:buAutoNum type="alphaUcPeriod"/>
                      </a:pPr>
                      <a:r>
                        <a:rPr lang="en-GB" sz="1800" dirty="0" smtClean="0"/>
                        <a:t>Boss and employee.</a:t>
                      </a:r>
                    </a:p>
                    <a:p>
                      <a:pPr marL="717550" indent="-342900" algn="l">
                        <a:buAutoNum type="alphaUcPeriod"/>
                      </a:pPr>
                      <a:r>
                        <a:rPr lang="en-GB" sz="1800" dirty="0" smtClean="0"/>
                        <a:t>Brother and</a:t>
                      </a:r>
                      <a:r>
                        <a:rPr lang="en-GB" sz="1800" baseline="0" dirty="0" smtClean="0"/>
                        <a:t> sister.</a:t>
                      </a:r>
                    </a:p>
                    <a:p>
                      <a:pPr marL="717550" indent="-342900" algn="l">
                        <a:buAutoNum type="alphaUcPeriod"/>
                      </a:pPr>
                      <a:r>
                        <a:rPr lang="en-GB" sz="1800" baseline="0" dirty="0" smtClean="0"/>
                        <a:t>Doctor and patient.</a:t>
                      </a:r>
                    </a:p>
                    <a:p>
                      <a:pPr marL="342900" indent="-342900" algn="l">
                        <a:buFont typeface="+mj-lt"/>
                        <a:buNone/>
                      </a:pPr>
                      <a:r>
                        <a:rPr lang="en-GB" sz="2000" baseline="0" dirty="0" smtClean="0"/>
                        <a:t>2.  We are listening to a man:</a:t>
                      </a:r>
                    </a:p>
                    <a:p>
                      <a:pPr marL="717550" indent="-342900" algn="l">
                        <a:buFont typeface="+mj-lt"/>
                        <a:buAutoNum type="alphaUcPeriod"/>
                      </a:pPr>
                      <a:r>
                        <a:rPr lang="en-GB" sz="1800" baseline="0" dirty="0" smtClean="0"/>
                        <a:t>explaining the values of exercising.</a:t>
                      </a:r>
                    </a:p>
                    <a:p>
                      <a:pPr marL="717550" indent="-342900" algn="l">
                        <a:buFont typeface="+mj-lt"/>
                        <a:buAutoNum type="alphaUcPeriod"/>
                      </a:pPr>
                      <a:r>
                        <a:rPr lang="en-GB" sz="1800" baseline="0" dirty="0" smtClean="0"/>
                        <a:t>giving advice on healthy lifestyle.</a:t>
                      </a:r>
                    </a:p>
                    <a:p>
                      <a:pPr marL="717550" indent="-342900" algn="l">
                        <a:buFont typeface="+mj-lt"/>
                        <a:buAutoNum type="alphaUcPeriod"/>
                      </a:pPr>
                      <a:r>
                        <a:rPr lang="en-GB" sz="1800" baseline="0" dirty="0" smtClean="0"/>
                        <a:t>giving tips on healthy eating habits</a:t>
                      </a:r>
                      <a:r>
                        <a:rPr lang="en-GB" sz="2000" baseline="0" dirty="0" smtClean="0"/>
                        <a:t>.</a:t>
                      </a:r>
                      <a:endParaRPr lang="en-GB" sz="2000" baseline="0" dirty="0" smtClean="0">
                        <a:latin typeface="+mn-lt"/>
                      </a:endParaRPr>
                    </a:p>
                  </a:txBody>
                  <a:tcPr marL="91436" marR="91436" marT="45708" marB="45708">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2807368666"/>
                  </a:ext>
                </a:extLst>
              </a:tr>
              <a:tr h="370840">
                <a:tc>
                  <a:txBody>
                    <a:bodyPr/>
                    <a:lstStyle/>
                    <a:p>
                      <a:pPr algn="l"/>
                      <a:r>
                        <a:rPr lang="en-GB" sz="2000" noProof="0" dirty="0" smtClean="0"/>
                        <a:t>Ordering/Ticking pictures</a:t>
                      </a:r>
                      <a:endParaRPr lang="en-GB" sz="2000" noProof="0" dirty="0">
                        <a:latin typeface="+mn-lt"/>
                      </a:endParaRPr>
                    </a:p>
                  </a:txBody>
                  <a:tcPr marL="91436" marR="91436" marT="45708" marB="45708">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342900" indent="-342900" algn="l">
                        <a:buFont typeface="+mj-lt"/>
                        <a:buNone/>
                      </a:pPr>
                      <a:endParaRPr lang="en-US" sz="2000" baseline="0" dirty="0" smtClean="0">
                        <a:latin typeface="+mn-lt"/>
                      </a:endParaRPr>
                    </a:p>
                  </a:txBody>
                  <a:tcPr marL="91436" marR="91436" marT="45708" marB="45708">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613862026"/>
                  </a:ext>
                </a:extLst>
              </a:tr>
            </a:tbl>
          </a:graphicData>
        </a:graphic>
      </p:graphicFrame>
    </p:spTree>
    <p:extLst>
      <p:ext uri="{BB962C8B-B14F-4D97-AF65-F5344CB8AC3E}">
        <p14:creationId xmlns:p14="http://schemas.microsoft.com/office/powerpoint/2010/main" val="37452418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listening tasks (2/2)</a:t>
            </a:r>
            <a:endParaRPr lang="en-GB" dirty="0"/>
          </a:p>
        </p:txBody>
      </p:sp>
      <p:graphicFrame>
        <p:nvGraphicFramePr>
          <p:cNvPr id="4" name="Content Placeholder 3" descr="Types of listening tasks with examples"/>
          <p:cNvGraphicFramePr>
            <a:graphicFrameLocks noGrp="1"/>
          </p:cNvGraphicFramePr>
          <p:nvPr>
            <p:ph idx="1"/>
            <p:custDataLst>
              <p:tags r:id="rId1"/>
            </p:custDataLst>
            <p:extLst>
              <p:ext uri="{D42A27DB-BD31-4B8C-83A1-F6EECF244321}">
                <p14:modId xmlns:p14="http://schemas.microsoft.com/office/powerpoint/2010/main" val="631486712"/>
              </p:ext>
            </p:extLst>
          </p:nvPr>
        </p:nvGraphicFramePr>
        <p:xfrm>
          <a:off x="463550" y="1557338"/>
          <a:ext cx="8229600" cy="4643156"/>
        </p:xfrm>
        <a:graphic>
          <a:graphicData uri="http://schemas.openxmlformats.org/drawingml/2006/table">
            <a:tbl>
              <a:tblPr firstRow="1" bandRow="1">
                <a:tableStyleId>{69012ECD-51FC-41F1-AA8D-1B2483CD663E}</a:tableStyleId>
              </a:tblPr>
              <a:tblGrid>
                <a:gridCol w="1645920">
                  <a:extLst>
                    <a:ext uri="{9D8B030D-6E8A-4147-A177-3AD203B41FA5}">
                      <a16:colId xmlns="" xmlns:a16="http://schemas.microsoft.com/office/drawing/2014/main" val="3233488038"/>
                    </a:ext>
                  </a:extLst>
                </a:gridCol>
                <a:gridCol w="6583680">
                  <a:extLst>
                    <a:ext uri="{9D8B030D-6E8A-4147-A177-3AD203B41FA5}">
                      <a16:colId xmlns="" xmlns:a16="http://schemas.microsoft.com/office/drawing/2014/main" val="1561291742"/>
                    </a:ext>
                  </a:extLst>
                </a:gridCol>
              </a:tblGrid>
              <a:tr h="370840">
                <a:tc>
                  <a:txBody>
                    <a:bodyPr/>
                    <a:lstStyle/>
                    <a:p>
                      <a:pPr algn="ctr"/>
                      <a:r>
                        <a:rPr lang="en-GB" sz="2000" dirty="0" smtClean="0"/>
                        <a:t>Task type</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r>
                        <a:rPr lang="en-GB" sz="2000" smtClean="0"/>
                        <a:t>Example</a:t>
                      </a:r>
                      <a:endParaRPr lang="en-GB" sz="2000" dirty="0">
                        <a:latin typeface="+mn-lt"/>
                      </a:endParaRPr>
                    </a:p>
                  </a:txBody>
                  <a:tcPr marL="91448" marR="91448" marT="45723" marB="45723">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2940756718"/>
                  </a:ext>
                </a:extLst>
              </a:tr>
              <a:tr h="741680">
                <a:tc>
                  <a:txBody>
                    <a:bodyPr/>
                    <a:lstStyle/>
                    <a:p>
                      <a:r>
                        <a:rPr lang="en-GB" sz="2000" smtClean="0"/>
                        <a:t>True/ False / Not</a:t>
                      </a:r>
                      <a:r>
                        <a:rPr lang="en-GB" sz="2000" baseline="0" smtClean="0"/>
                        <a:t> stated</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kumimoji="0" lang="en-GB" sz="2000" kern="1200" smtClean="0"/>
                        <a:t>This part of England is historically more important than any other.</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69951015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2000" kern="1200" dirty="0" smtClean="0"/>
                        <a:t>Fill in</a:t>
                      </a:r>
                      <a:endParaRPr kumimoji="0" lang="en-GB" sz="2000" kern="1200" dirty="0" smtClean="0">
                        <a:solidFill>
                          <a:schemeClr val="dk1"/>
                        </a:solidFill>
                        <a:latin typeface="+mn-lt"/>
                        <a:ea typeface="+mn-ea"/>
                        <a:cs typeface="+mn-cs"/>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kumimoji="0" lang="en-GB" sz="2000" kern="1200" dirty="0" smtClean="0"/>
                        <a:t>The story is about two vices: ______ and envy.</a:t>
                      </a:r>
                    </a:p>
                    <a:p>
                      <a:r>
                        <a:rPr kumimoji="0" lang="en-GB" sz="2000" kern="1200" dirty="0" smtClean="0"/>
                        <a:t>The first man in the story wanted to become _____.</a:t>
                      </a:r>
                      <a:endParaRPr lang="el-GR"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154105325"/>
                  </a:ext>
                </a:extLst>
              </a:tr>
              <a:tr h="370840">
                <a:tc>
                  <a:txBody>
                    <a:bodyPr/>
                    <a:lstStyle/>
                    <a:p>
                      <a:r>
                        <a:rPr lang="en-GB" sz="2000" smtClean="0"/>
                        <a:t>Short answers</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kumimoji="0" lang="en-GB" sz="2000" kern="1200" smtClean="0"/>
                        <a:t>What’s the speaker’s profession?</a:t>
                      </a:r>
                    </a:p>
                    <a:p>
                      <a:r>
                        <a:rPr kumimoji="0" lang="en-GB" sz="2000" kern="1200" smtClean="0"/>
                        <a:t>What’s the speaker looking for?</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555896505"/>
                  </a:ext>
                </a:extLst>
              </a:tr>
              <a:tr h="370840">
                <a:tc>
                  <a:txBody>
                    <a:bodyPr/>
                    <a:lstStyle/>
                    <a:p>
                      <a:r>
                        <a:rPr lang="en-GB" sz="2000" smtClean="0"/>
                        <a:t>Listening close</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2000" kern="1200" smtClean="0"/>
                        <a:t>Make sure that you’ve made sufficient time for this meditation and that you will not be (21) ______</a:t>
                      </a:r>
                      <a:r>
                        <a:rPr kumimoji="0" lang="en-GB" sz="2000" kern="1200" baseline="0" smtClean="0"/>
                        <a:t>.</a:t>
                      </a:r>
                      <a:r>
                        <a:rPr kumimoji="0" lang="en-GB" sz="2000" kern="1200" smtClean="0"/>
                        <a:t>During this exercise you will observe and (22) ______different</a:t>
                      </a:r>
                      <a:r>
                        <a:rPr kumimoji="0" lang="en-GB" sz="2000" kern="1200" baseline="0" smtClean="0"/>
                        <a:t> </a:t>
                      </a:r>
                      <a:r>
                        <a:rPr kumimoji="0" lang="en-GB" sz="2000" kern="1200" smtClean="0"/>
                        <a:t>parts of yourself. </a:t>
                      </a:r>
                      <a:endParaRPr kumimoji="0" lang="en-GB" sz="2000" kern="1200" dirty="0" smtClean="0">
                        <a:solidFill>
                          <a:schemeClr val="dk1"/>
                        </a:solidFill>
                        <a:latin typeface="+mn-lt"/>
                        <a:ea typeface="+mn-ea"/>
                        <a:cs typeface="+mn-cs"/>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3897385608"/>
                  </a:ext>
                </a:extLst>
              </a:tr>
              <a:tr h="370840">
                <a:tc>
                  <a:txBody>
                    <a:bodyPr/>
                    <a:lstStyle/>
                    <a:p>
                      <a:r>
                        <a:rPr lang="en-GB" sz="2000" smtClean="0"/>
                        <a:t>Note-taking</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endParaRPr lang="el-GR"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722476463"/>
                  </a:ext>
                </a:extLst>
              </a:tr>
              <a:tr h="370840">
                <a:tc>
                  <a:txBody>
                    <a:bodyPr/>
                    <a:lstStyle/>
                    <a:p>
                      <a:r>
                        <a:rPr lang="en-GB" sz="2000" smtClean="0"/>
                        <a:t>Summarizing</a:t>
                      </a:r>
                      <a:endParaRPr lang="en-GB"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endParaRPr lang="el-GR" sz="2000" dirty="0">
                        <a:latin typeface="+mn-lt"/>
                      </a:endParaRPr>
                    </a:p>
                  </a:txBody>
                  <a:tcPr marL="91448" marR="91448" marT="45723" marB="4572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379651499"/>
                  </a:ext>
                </a:extLst>
              </a:tr>
            </a:tbl>
          </a:graphicData>
        </a:graphic>
      </p:graphicFrame>
    </p:spTree>
    <p:extLst>
      <p:ext uri="{BB962C8B-B14F-4D97-AF65-F5344CB8AC3E}">
        <p14:creationId xmlns:p14="http://schemas.microsoft.com/office/powerpoint/2010/main" val="11058116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457200" indent="-457200">
              <a:buNone/>
            </a:pPr>
            <a:r>
              <a:rPr lang="en-GB" sz="2400" dirty="0"/>
              <a:t>Anderson, A., &amp; Lynch, T. (1988). </a:t>
            </a:r>
            <a:r>
              <a:rPr lang="en-GB" sz="2400" i="1" dirty="0"/>
              <a:t>Listening</a:t>
            </a:r>
            <a:r>
              <a:rPr lang="en-GB" sz="2400" dirty="0"/>
              <a:t>. Oxford University Press.</a:t>
            </a:r>
          </a:p>
          <a:p>
            <a:pPr marL="457200" indent="-457200">
              <a:buNone/>
            </a:pPr>
            <a:r>
              <a:rPr lang="en-GB" sz="2400" dirty="0"/>
              <a:t>Buck, G. (2001). </a:t>
            </a:r>
            <a:r>
              <a:rPr lang="en-GB" sz="2400" i="1" dirty="0"/>
              <a:t>Assessing listening</a:t>
            </a:r>
            <a:r>
              <a:rPr lang="en-GB" sz="2400" dirty="0"/>
              <a:t>. Cambridge University Press.</a:t>
            </a:r>
          </a:p>
          <a:p>
            <a:pPr marL="457200" indent="-457200">
              <a:buNone/>
            </a:pPr>
            <a:r>
              <a:rPr lang="en-US" sz="2400" dirty="0"/>
              <a:t>Geddes, M., &amp; White, R. (1978). The use of semi-scripted simulated authentic speech in listening </a:t>
            </a:r>
            <a:r>
              <a:rPr lang="en-US" sz="2400" dirty="0" smtClean="0"/>
              <a:t>comprehension. </a:t>
            </a:r>
            <a:r>
              <a:rPr lang="en-US" sz="2400" i="1" dirty="0" smtClean="0"/>
              <a:t>Audiovisual language </a:t>
            </a:r>
            <a:r>
              <a:rPr lang="en-US" sz="2400" i="1" dirty="0"/>
              <a:t>journal, 16</a:t>
            </a:r>
            <a:r>
              <a:rPr lang="en-US" sz="2400" dirty="0"/>
              <a:t>(3), 137-45</a:t>
            </a:r>
            <a:r>
              <a:rPr lang="en-US" sz="2400" dirty="0" smtClean="0"/>
              <a:t>.</a:t>
            </a:r>
          </a:p>
          <a:p>
            <a:pPr marL="457200" indent="-457200">
              <a:buNone/>
            </a:pPr>
            <a:r>
              <a:rPr lang="en-GB" sz="2400" dirty="0" smtClean="0"/>
              <a:t>Brown</a:t>
            </a:r>
            <a:r>
              <a:rPr lang="en-GB" sz="2400" dirty="0"/>
              <a:t>, G., &amp; Yule, G. (1983). </a:t>
            </a:r>
            <a:r>
              <a:rPr lang="en-GB" sz="2400" i="1" dirty="0"/>
              <a:t>Discourse analysis</a:t>
            </a:r>
            <a:r>
              <a:rPr lang="en-GB" sz="2400" dirty="0"/>
              <a:t>. Cambridge University Press.</a:t>
            </a:r>
          </a:p>
          <a:p>
            <a:pPr marL="457200" indent="-457200">
              <a:buNone/>
            </a:pPr>
            <a:r>
              <a:rPr lang="en-GB" sz="2400" dirty="0"/>
              <a:t>Lund, R. J. (1990). A taxonomy for teaching second language listening. </a:t>
            </a:r>
            <a:r>
              <a:rPr lang="en-GB" sz="2400" i="1" dirty="0"/>
              <a:t>Foreign </a:t>
            </a:r>
            <a:r>
              <a:rPr lang="en-GB" sz="2400" i="1" dirty="0" smtClean="0"/>
              <a:t>Language </a:t>
            </a:r>
            <a:r>
              <a:rPr lang="en-GB" sz="2400" i="1" dirty="0"/>
              <a:t>A</a:t>
            </a:r>
            <a:r>
              <a:rPr lang="en-GB" sz="2400" i="1" dirty="0" smtClean="0"/>
              <a:t>nnals</a:t>
            </a:r>
            <a:r>
              <a:rPr lang="en-GB" sz="2400" dirty="0"/>
              <a:t>, </a:t>
            </a:r>
            <a:r>
              <a:rPr lang="en-GB" sz="2400" i="1" dirty="0"/>
              <a:t>23</a:t>
            </a:r>
            <a:r>
              <a:rPr lang="en-GB" sz="2400" dirty="0"/>
              <a:t>(2), 105-115.</a:t>
            </a:r>
          </a:p>
          <a:p>
            <a:pPr marL="0" indent="0">
              <a:buNone/>
            </a:pPr>
            <a:endParaRPr lang="en-GB" sz="2400" dirty="0"/>
          </a:p>
        </p:txBody>
      </p:sp>
    </p:spTree>
    <p:extLst>
      <p:ext uri="{BB962C8B-B14F-4D97-AF65-F5344CB8AC3E}">
        <p14:creationId xmlns:p14="http://schemas.microsoft.com/office/powerpoint/2010/main" val="2407899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dirty="0" smtClean="0"/>
              <a:t>Why is listening comprehension an important ability? (1/2)</a:t>
            </a:r>
            <a:endParaRPr lang="en-GB" dirty="0"/>
          </a:p>
        </p:txBody>
      </p:sp>
      <p:sp>
        <p:nvSpPr>
          <p:cNvPr id="2" name="Content Placeholder 1"/>
          <p:cNvSpPr>
            <a:spLocks noGrp="1"/>
          </p:cNvSpPr>
          <p:nvPr>
            <p:ph idx="1"/>
          </p:nvPr>
        </p:nvSpPr>
        <p:spPr/>
        <p:txBody>
          <a:bodyPr>
            <a:noAutofit/>
          </a:bodyPr>
          <a:lstStyle/>
          <a:p>
            <a:pPr>
              <a:spcBef>
                <a:spcPts val="600"/>
              </a:spcBef>
            </a:pPr>
            <a:r>
              <a:rPr lang="en-GB" dirty="0" smtClean="0"/>
              <a:t>It is vital for language learning as it provides essential input for the learner.</a:t>
            </a:r>
          </a:p>
          <a:p>
            <a:pPr>
              <a:spcBef>
                <a:spcPts val="600"/>
              </a:spcBef>
            </a:pPr>
            <a:r>
              <a:rPr lang="en-GB" dirty="0" smtClean="0"/>
              <a:t>It is necessary for communication “since we cannot communicate face-to-face unless speaking and listening are developed in tandem” (Anderson &amp; Lynch, 1988: 3).</a:t>
            </a:r>
            <a:endParaRPr lang="en-GB" dirty="0"/>
          </a:p>
        </p:txBody>
      </p:sp>
    </p:spTree>
    <p:extLst>
      <p:ext uri="{BB962C8B-B14F-4D97-AF65-F5344CB8AC3E}">
        <p14:creationId xmlns:p14="http://schemas.microsoft.com/office/powerpoint/2010/main" val="20337411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dirty="0"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a:t>Copyright National and </a:t>
            </a:r>
            <a:r>
              <a:rPr lang="en-GB" altLang="el-GR" sz="2000" dirty="0" err="1"/>
              <a:t>Kapodistrian</a:t>
            </a:r>
            <a:r>
              <a:rPr lang="en-GB" altLang="el-GR" sz="2000" dirty="0"/>
              <a:t> University of Athens, </a:t>
            </a:r>
            <a:r>
              <a:rPr lang="en-GB" altLang="el-GR" sz="2000" dirty="0" err="1"/>
              <a:t>Evdokia</a:t>
            </a:r>
            <a:r>
              <a:rPr lang="en-GB" altLang="el-GR" sz="2000" dirty="0"/>
              <a:t> </a:t>
            </a:r>
            <a:r>
              <a:rPr lang="en-GB" altLang="el-GR" sz="2000" dirty="0" err="1"/>
              <a:t>Karavas</a:t>
            </a:r>
            <a:r>
              <a:rPr lang="en-GB" altLang="el-GR" sz="2000" dirty="0"/>
              <a:t>. </a:t>
            </a:r>
            <a:r>
              <a:rPr lang="en-GB" altLang="el-GR" sz="2000" dirty="0" err="1"/>
              <a:t>Evdokia</a:t>
            </a:r>
            <a:r>
              <a:rPr lang="en-GB" altLang="el-GR" sz="2000" dirty="0"/>
              <a:t> </a:t>
            </a:r>
            <a:r>
              <a:rPr lang="en-GB" altLang="el-GR" sz="2000" dirty="0" err="1"/>
              <a:t>Karavas</a:t>
            </a:r>
            <a:r>
              <a:rPr lang="en-GB" altLang="el-GR" sz="2000" dirty="0"/>
              <a:t>. </a:t>
            </a:r>
            <a:r>
              <a:rPr lang="en-US" altLang="el-GR" sz="2000" dirty="0" smtClean="0"/>
              <a:t>“</a:t>
            </a:r>
            <a:r>
              <a:rPr lang="en-GB" altLang="el-GR" sz="2000" dirty="0" smtClean="0"/>
              <a:t>ELT </a:t>
            </a:r>
            <a:r>
              <a:rPr lang="en-GB" altLang="el-GR" sz="2000" dirty="0"/>
              <a:t>Methods and Practices. </a:t>
            </a:r>
            <a:r>
              <a:rPr lang="en-GB" sz="2000" dirty="0"/>
              <a:t>Dealing with Listening Skills</a:t>
            </a:r>
            <a:r>
              <a:rPr lang="en-GB" altLang="el-GR" sz="2000" dirty="0" smtClean="0"/>
              <a:t>”. </a:t>
            </a:r>
            <a:r>
              <a:rPr lang="en-GB" altLang="el-GR" sz="2000" dirty="0"/>
              <a:t>Edition: 1.0. Athens </a:t>
            </a:r>
            <a:r>
              <a:rPr lang="en-GB" altLang="el-GR" sz="2000" dirty="0" smtClean="0"/>
              <a:t>2015. </a:t>
            </a:r>
            <a:r>
              <a:rPr lang="en-GB" altLang="el-GR" sz="2000" dirty="0"/>
              <a:t>Available at the </a:t>
            </a:r>
            <a:r>
              <a:rPr lang="en-GB" altLang="el-GR" sz="2000" dirty="0">
                <a:hlinkClick r:id="rId4"/>
              </a:rPr>
              <a:t>ELT Methods and Practices </a:t>
            </a:r>
            <a:r>
              <a:rPr lang="en-GB" altLang="el-GR" sz="2000" dirty="0" smtClean="0">
                <a:hlinkClick r:id="rId4"/>
              </a:rPr>
              <a:t>Open Online Course</a:t>
            </a:r>
            <a:r>
              <a:rPr lang="en-GB" altLang="el-GR" sz="2000" dirty="0" smtClean="0"/>
              <a:t>.</a:t>
            </a:r>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dirty="0" smtClean="0"/>
              <a:t>Why is listening comprehension an important ability? (2/2)</a:t>
            </a:r>
            <a:endParaRPr lang="en-GB" dirty="0"/>
          </a:p>
        </p:txBody>
      </p:sp>
      <p:sp>
        <p:nvSpPr>
          <p:cNvPr id="2" name="Content Placeholder 1"/>
          <p:cNvSpPr>
            <a:spLocks noGrp="1"/>
          </p:cNvSpPr>
          <p:nvPr>
            <p:ph idx="1"/>
          </p:nvPr>
        </p:nvSpPr>
        <p:spPr/>
        <p:txBody>
          <a:bodyPr>
            <a:noAutofit/>
          </a:bodyPr>
          <a:lstStyle/>
          <a:p>
            <a:pPr>
              <a:spcBef>
                <a:spcPts val="600"/>
              </a:spcBef>
            </a:pPr>
            <a:r>
              <a:rPr lang="en-GB" dirty="0" smtClean="0"/>
              <a:t>It is significantly different from the other three language abilities in view of characteristics that are unique to listening (i.e., speech rate, accent, elision, the placement of stress and intonation, redundancy and hesitation).</a:t>
            </a:r>
            <a:endParaRPr lang="en-GB" dirty="0"/>
          </a:p>
        </p:txBody>
      </p:sp>
    </p:spTree>
    <p:extLst>
      <p:ext uri="{BB962C8B-B14F-4D97-AF65-F5344CB8AC3E}">
        <p14:creationId xmlns:p14="http://schemas.microsoft.com/office/powerpoint/2010/main" val="4252199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Listening: True OR False? (1/3)</a:t>
            </a:r>
            <a:endParaRPr lang="en-GB" dirty="0"/>
          </a:p>
        </p:txBody>
      </p:sp>
      <p:sp>
        <p:nvSpPr>
          <p:cNvPr id="3" name="Content Placeholder 2"/>
          <p:cNvSpPr>
            <a:spLocks noGrp="1"/>
          </p:cNvSpPr>
          <p:nvPr>
            <p:ph idx="1"/>
          </p:nvPr>
        </p:nvSpPr>
        <p:spPr/>
        <p:txBody>
          <a:bodyPr>
            <a:noAutofit/>
          </a:bodyPr>
          <a:lstStyle/>
          <a:p>
            <a:r>
              <a:rPr lang="en-GB" sz="2800" dirty="0" smtClean="0"/>
              <a:t>Reading and listening comprehension require us to be passive, whereas speaking and writing require us to be active. </a:t>
            </a:r>
          </a:p>
          <a:p>
            <a:r>
              <a:rPr lang="en-GB" sz="2800" dirty="0" smtClean="0"/>
              <a:t>Reception skills do not need to be explicitly developed in the foreign language classroom, since learners can transfer the comprehension skills they have developed by using their mother tongue.</a:t>
            </a:r>
          </a:p>
          <a:p>
            <a:r>
              <a:rPr lang="en-GB" sz="2800" dirty="0" smtClean="0"/>
              <a:t>Oral interaction involves both listening and speaking as meaning making practices. </a:t>
            </a:r>
            <a:endParaRPr lang="en-GB" dirty="0"/>
          </a:p>
        </p:txBody>
      </p:sp>
    </p:spTree>
    <p:extLst>
      <p:ext uri="{BB962C8B-B14F-4D97-AF65-F5344CB8AC3E}">
        <p14:creationId xmlns:p14="http://schemas.microsoft.com/office/powerpoint/2010/main" val="1750875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Listening: True OR False? (2/3)</a:t>
            </a:r>
            <a:endParaRPr lang="en-GB" dirty="0"/>
          </a:p>
        </p:txBody>
      </p:sp>
      <p:sp>
        <p:nvSpPr>
          <p:cNvPr id="3" name="Content Placeholder 2"/>
          <p:cNvSpPr>
            <a:spLocks noGrp="1"/>
          </p:cNvSpPr>
          <p:nvPr>
            <p:ph idx="1"/>
          </p:nvPr>
        </p:nvSpPr>
        <p:spPr/>
        <p:txBody>
          <a:bodyPr>
            <a:noAutofit/>
          </a:bodyPr>
          <a:lstStyle/>
          <a:p>
            <a:r>
              <a:rPr lang="en-GB" dirty="0" smtClean="0"/>
              <a:t>Listening comprehension is more difficult than reading comprehension. It involves very complex skills.</a:t>
            </a:r>
          </a:p>
          <a:p>
            <a:r>
              <a:rPr lang="en-GB" dirty="0" smtClean="0"/>
              <a:t>Listening and hearing are the same.</a:t>
            </a:r>
          </a:p>
          <a:p>
            <a:r>
              <a:rPr lang="en-GB" dirty="0" smtClean="0"/>
              <a:t>Good readers are good listeners.</a:t>
            </a:r>
          </a:p>
          <a:p>
            <a:r>
              <a:rPr lang="en-GB" dirty="0" smtClean="0"/>
              <a:t>Smarter people are better listeners.</a:t>
            </a:r>
            <a:endParaRPr lang="en-GB" dirty="0"/>
          </a:p>
        </p:txBody>
      </p:sp>
    </p:spTree>
    <p:extLst>
      <p:ext uri="{BB962C8B-B14F-4D97-AF65-F5344CB8AC3E}">
        <p14:creationId xmlns:p14="http://schemas.microsoft.com/office/powerpoint/2010/main" val="2872389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Listening: True OR False? (3/3)</a:t>
            </a:r>
            <a:endParaRPr lang="en-GB" dirty="0"/>
          </a:p>
        </p:txBody>
      </p:sp>
      <p:sp>
        <p:nvSpPr>
          <p:cNvPr id="3" name="Content Placeholder 2"/>
          <p:cNvSpPr>
            <a:spLocks noGrp="1"/>
          </p:cNvSpPr>
          <p:nvPr>
            <p:ph idx="1"/>
          </p:nvPr>
        </p:nvSpPr>
        <p:spPr/>
        <p:txBody>
          <a:bodyPr>
            <a:noAutofit/>
          </a:bodyPr>
          <a:lstStyle/>
          <a:p>
            <a:r>
              <a:rPr lang="en-GB" dirty="0" smtClean="0"/>
              <a:t>Listening improves with age.</a:t>
            </a:r>
          </a:p>
          <a:p>
            <a:r>
              <a:rPr lang="en-GB" dirty="0" smtClean="0"/>
              <a:t>In our mother tongue, first we develop our reception skills and then we develop our production skills, whereas in second language acquisition it is the other way around.</a:t>
            </a:r>
            <a:endParaRPr lang="en-GB" dirty="0"/>
          </a:p>
        </p:txBody>
      </p:sp>
    </p:spTree>
    <p:extLst>
      <p:ext uri="{BB962C8B-B14F-4D97-AF65-F5344CB8AC3E}">
        <p14:creationId xmlns:p14="http://schemas.microsoft.com/office/powerpoint/2010/main" val="29963403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CHECKTIMEDATE" val="9/8/2015 1:17:20 P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6.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7.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8.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9.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21.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19BE5290-89BF-4E7C-8182-3A5637FA15F9}">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222</TotalTime>
  <Words>3102</Words>
  <Application>Microsoft Office PowerPoint</Application>
  <PresentationFormat>On-screen Show (4:3)</PresentationFormat>
  <Paragraphs>318</Paragraphs>
  <Slides>56</Slides>
  <Notes>9</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Θέμα του Office</vt:lpstr>
      <vt:lpstr> ELT Methods and Practices</vt:lpstr>
      <vt:lpstr>The situation with the listening skill</vt:lpstr>
      <vt:lpstr>Listening comprehension: the neglected language ability </vt:lpstr>
      <vt:lpstr>Listening instruction today:  limitations</vt:lpstr>
      <vt:lpstr>Why is listening comprehension an important ability? (1/2)</vt:lpstr>
      <vt:lpstr>Why is listening comprehension an important ability? (2/2)</vt:lpstr>
      <vt:lpstr>Listening: True OR False? (1/3)</vt:lpstr>
      <vt:lpstr>Listening: True OR False? (2/3)</vt:lpstr>
      <vt:lpstr>Listening: True OR False? (3/3)</vt:lpstr>
      <vt:lpstr>What is listening comprehension? (1/2)</vt:lpstr>
      <vt:lpstr>What is listening comprehension? (2/2)</vt:lpstr>
      <vt:lpstr>How do we listen?</vt:lpstr>
      <vt:lpstr>Bottom-up processes (1/2)</vt:lpstr>
      <vt:lpstr>Bottom-up processes (2/2)</vt:lpstr>
      <vt:lpstr>Top-down processes (1/2)</vt:lpstr>
      <vt:lpstr>Top-down processes (2/2)</vt:lpstr>
      <vt:lpstr>Listening skills</vt:lpstr>
      <vt:lpstr>Types of listening (1/2)</vt:lpstr>
      <vt:lpstr>Types of listening (2/2)</vt:lpstr>
      <vt:lpstr>Task: Text- Purpose and Listening skills</vt:lpstr>
      <vt:lpstr>Factors affecting listening comprehension difficulty (1/3)</vt:lpstr>
      <vt:lpstr>Factors affecting listening comprehension difficulty (2/3)</vt:lpstr>
      <vt:lpstr>Factors affecting listening comprehension difficulty (3/3)</vt:lpstr>
      <vt:lpstr>TASK: Listening for EFL learners </vt:lpstr>
      <vt:lpstr>How?</vt:lpstr>
      <vt:lpstr>Listening to authentic texts</vt:lpstr>
      <vt:lpstr>Using semi authentic texts (1/2)</vt:lpstr>
      <vt:lpstr>Using semi authentic texts (2/2)</vt:lpstr>
      <vt:lpstr>Criteria for adjusting authentic listening input to the classroom (1/3)</vt:lpstr>
      <vt:lpstr>Criteria for adjusting authentic listening input to the classroom (2/3)</vt:lpstr>
      <vt:lpstr>Criteria for adjusting authentic listening input to the classroom (3/3)</vt:lpstr>
      <vt:lpstr>Usefulness of Lund’s Taxonomy of listening skills &amp; tasks </vt:lpstr>
      <vt:lpstr>Lund’s Taxonomy of listening skills &amp; tasks (1/3)</vt:lpstr>
      <vt:lpstr>Lund’s Taxonomy of listening skills &amp; tasks (2/3)</vt:lpstr>
      <vt:lpstr>Lund’s Taxonomy of listening skills &amp; tasks (3/3)</vt:lpstr>
      <vt:lpstr>The three stages of a listening lesson</vt:lpstr>
      <vt:lpstr>Planning a listening lesson: Pre-listening (1/3)</vt:lpstr>
      <vt:lpstr>Planning a listening lesson:  Pre-listening (2/3)</vt:lpstr>
      <vt:lpstr>Planning a listening lesson:  Pre-listening (3/3)</vt:lpstr>
      <vt:lpstr>Activity types for the pre-listening stage (1/2)</vt:lpstr>
      <vt:lpstr>Activity types for the pre-listening stage (2/2)</vt:lpstr>
      <vt:lpstr>While-Listening Stage (1/2)</vt:lpstr>
      <vt:lpstr>While-Listening Stage (2/2)</vt:lpstr>
      <vt:lpstr>While-Listening activities</vt:lpstr>
      <vt:lpstr>Post-Listening Stage</vt:lpstr>
      <vt:lpstr>Post-Listening Activities</vt:lpstr>
      <vt:lpstr>Types of listening tasks (1/2)</vt:lpstr>
      <vt:lpstr>Types of listening tasks (2/2)</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Listening Skills</dc:title>
  <dc:subject>ELT Methods and Practices</dc:subject>
  <dc:creator>Evdokia Karavas</dc:creator>
  <cp:keywords>listening comprehension, models of the listening comprehension process, listening purposes, oral texts and listening strategies, factors affecting listening comprehension difficulty, stages of a listening lesson, types of listening activities</cp:keywords>
  <dc:description>This unit focuses on the development of listening comprehension skills in the foreign language. The unit begins with an overview of models of the listening comprehension process highlighting the range of listening skills and strategies that students need to develop. Factors affecting listening comprehension difficulty for native speakers and foreign language learners are then discussed. The last part of the unit highlights the stages of a listening lesson, the purpose of each stage and kinds of activities that can be used in each stage to develop students’ reading comprehension skills.</dc:description>
  <cp:lastModifiedBy>Smaragda Papadopoulou</cp:lastModifiedBy>
  <cp:revision>46</cp:revision>
  <dcterms:created xsi:type="dcterms:W3CDTF">2015-08-10T14:47:42Z</dcterms:created>
  <dcterms:modified xsi:type="dcterms:W3CDTF">2015-09-08T11:57:36Z</dcterms:modified>
  <cp:category>Foreign Language Teaching and Learning</cp:category>
</cp:coreProperties>
</file>