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256" r:id="rId3"/>
    <p:sldId id="261" r:id="rId4"/>
    <p:sldId id="262" r:id="rId5"/>
    <p:sldId id="264" r:id="rId6"/>
    <p:sldId id="301" r:id="rId7"/>
    <p:sldId id="266" r:id="rId8"/>
    <p:sldId id="265" r:id="rId9"/>
    <p:sldId id="274" r:id="rId10"/>
    <p:sldId id="267" r:id="rId11"/>
    <p:sldId id="288" r:id="rId12"/>
    <p:sldId id="277" r:id="rId13"/>
    <p:sldId id="269" r:id="rId14"/>
    <p:sldId id="278" r:id="rId15"/>
    <p:sldId id="270" r:id="rId16"/>
    <p:sldId id="272" r:id="rId17"/>
    <p:sldId id="302" r:id="rId18"/>
    <p:sldId id="280" r:id="rId19"/>
    <p:sldId id="290" r:id="rId20"/>
    <p:sldId id="295" r:id="rId21"/>
    <p:sldId id="299" r:id="rId22"/>
    <p:sldId id="292" r:id="rId23"/>
    <p:sldId id="291" r:id="rId24"/>
    <p:sldId id="294" r:id="rId25"/>
  </p:sldIdLst>
  <p:sldSz cx="9144000" cy="6858000" type="screen4x3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301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302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διαλυμάτων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διαλυμάτων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διαλυμάτων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διαλυμάτων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διαλυμάτων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διαλυμάτων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Τεχνικές ανάλυσης διαλυμάτων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3.emf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Desktop\anal_geochem\fotos\LAB\MOV03072.M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 –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Τεχνικές ανάλυσης διαλυμάτων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Αριάδνη 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ΦΛΟΓΟΦΩΤΟΜΕΤΡΟ ΤΟΥ ΕΡΓΑΣΤΗΡΙΟΥ ΓΕΩΧΗΜΕΙΑΣ</a:t>
            </a:r>
          </a:p>
        </p:txBody>
      </p:sp>
      <p:pic>
        <p:nvPicPr>
          <p:cNvPr id="5" name="Picture 2" descr="flame_photometer" title="ΦΛΟΓΟΦΩΤΟΜΕΤΡΟ ΤΟΥ ΕΡΓΑΣΤΗΡΙΟΥ ΓΕΩΧΗΜΕΙΑ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57970"/>
            <a:ext cx="6432013" cy="397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6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ICP-AES</a:t>
            </a:r>
          </a:p>
        </p:txBody>
      </p:sp>
      <p:grpSp>
        <p:nvGrpSpPr>
          <p:cNvPr id="8" name="Group 2" descr="ICP-AES" title="Διάταξη ICP-AES"/>
          <p:cNvGrpSpPr>
            <a:grpSpLocks/>
          </p:cNvGrpSpPr>
          <p:nvPr/>
        </p:nvGrpSpPr>
        <p:grpSpPr bwMode="auto">
          <a:xfrm>
            <a:off x="971550" y="1557338"/>
            <a:ext cx="6737557" cy="4551362"/>
            <a:chOff x="368" y="740"/>
            <a:chExt cx="4934" cy="3044"/>
          </a:xfrm>
        </p:grpSpPr>
        <p:sp>
          <p:nvSpPr>
            <p:cNvPr id="11" name="Rectangle 3" descr="ICP-AES"/>
            <p:cNvSpPr>
              <a:spLocks noChangeArrowheads="1"/>
            </p:cNvSpPr>
            <p:nvPr/>
          </p:nvSpPr>
          <p:spPr bwMode="auto">
            <a:xfrm>
              <a:off x="1685" y="1748"/>
              <a:ext cx="104" cy="10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12" name="Picture 4" descr="[DECORATIVE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767"/>
              <a:ext cx="1260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[DECORATIVE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3292"/>
              <a:ext cx="525" cy="4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6" descr="[DECORATIVE]"/>
            <p:cNvSpPr>
              <a:spLocks/>
            </p:cNvSpPr>
            <p:nvPr/>
          </p:nvSpPr>
          <p:spPr bwMode="auto">
            <a:xfrm rot="-5400000">
              <a:off x="1497" y="2688"/>
              <a:ext cx="577" cy="735"/>
            </a:xfrm>
            <a:custGeom>
              <a:avLst/>
              <a:gdLst>
                <a:gd name="T0" fmla="*/ 0 w 1440"/>
                <a:gd name="T1" fmla="*/ 900 h 1440"/>
                <a:gd name="T2" fmla="*/ 720 w 1440"/>
                <a:gd name="T3" fmla="*/ 900 h 1440"/>
                <a:gd name="T4" fmla="*/ 720 w 1440"/>
                <a:gd name="T5" fmla="*/ 180 h 1440"/>
                <a:gd name="T6" fmla="*/ 900 w 1440"/>
                <a:gd name="T7" fmla="*/ 0 h 1440"/>
                <a:gd name="T8" fmla="*/ 1260 w 1440"/>
                <a:gd name="T9" fmla="*/ 0 h 1440"/>
                <a:gd name="T10" fmla="*/ 1440 w 1440"/>
                <a:gd name="T11" fmla="*/ 180 h 1440"/>
                <a:gd name="T12" fmla="*/ 1440 w 1440"/>
                <a:gd name="T13" fmla="*/ 900 h 1440"/>
                <a:gd name="T14" fmla="*/ 1440 w 1440"/>
                <a:gd name="T15" fmla="*/ 1440 h 1440"/>
                <a:gd name="T16" fmla="*/ 720 w 1440"/>
                <a:gd name="T17" fmla="*/ 1440 h 1440"/>
                <a:gd name="T18" fmla="*/ 720 w 1440"/>
                <a:gd name="T19" fmla="*/ 1080 h 1440"/>
                <a:gd name="T20" fmla="*/ 0 w 1440"/>
                <a:gd name="T21" fmla="*/ 108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440">
                  <a:moveTo>
                    <a:pt x="0" y="900"/>
                  </a:moveTo>
                  <a:lnTo>
                    <a:pt x="720" y="900"/>
                  </a:lnTo>
                  <a:lnTo>
                    <a:pt x="720" y="180"/>
                  </a:lnTo>
                  <a:lnTo>
                    <a:pt x="900" y="0"/>
                  </a:lnTo>
                  <a:lnTo>
                    <a:pt x="1260" y="0"/>
                  </a:lnTo>
                  <a:lnTo>
                    <a:pt x="1440" y="180"/>
                  </a:lnTo>
                  <a:lnTo>
                    <a:pt x="1440" y="900"/>
                  </a:lnTo>
                  <a:lnTo>
                    <a:pt x="1440" y="1440"/>
                  </a:lnTo>
                  <a:lnTo>
                    <a:pt x="720" y="1440"/>
                  </a:lnTo>
                  <a:lnTo>
                    <a:pt x="720" y="1080"/>
                  </a:lnTo>
                  <a:lnTo>
                    <a:pt x="0" y="10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1575" y="1108"/>
              <a:ext cx="315" cy="630"/>
              <a:chOff x="5206" y="2659"/>
              <a:chExt cx="534" cy="1080"/>
            </a:xfrm>
          </p:grpSpPr>
          <p:sp>
            <p:nvSpPr>
              <p:cNvPr id="57" name="AutoShape 8" descr="[DECORATIVE]"/>
              <p:cNvSpPr>
                <a:spLocks noChangeArrowheads="1"/>
              </p:cNvSpPr>
              <p:nvPr/>
            </p:nvSpPr>
            <p:spPr bwMode="auto">
              <a:xfrm rot="10800000">
                <a:off x="5206" y="2659"/>
                <a:ext cx="534" cy="1080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8" name="AutoShape 9" descr="[DECORATIVE]"/>
              <p:cNvSpPr>
                <a:spLocks noChangeArrowheads="1"/>
              </p:cNvSpPr>
              <p:nvPr/>
            </p:nvSpPr>
            <p:spPr bwMode="auto">
              <a:xfrm>
                <a:off x="5491" y="3214"/>
                <a:ext cx="189" cy="405"/>
              </a:xfrm>
              <a:prstGeom prst="flowChartDelay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9" name="AutoShape 10" descr="[DECORATIVE]"/>
              <p:cNvSpPr>
                <a:spLocks noChangeArrowheads="1"/>
              </p:cNvSpPr>
              <p:nvPr/>
            </p:nvSpPr>
            <p:spPr bwMode="auto">
              <a:xfrm rot="-10800000">
                <a:off x="5255" y="3216"/>
                <a:ext cx="188" cy="405"/>
              </a:xfrm>
              <a:prstGeom prst="flowChartDelay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6" name="Freeform 11" descr="[DECORATIVE]"/>
            <p:cNvSpPr>
              <a:spLocks/>
            </p:cNvSpPr>
            <p:nvPr/>
          </p:nvSpPr>
          <p:spPr bwMode="auto">
            <a:xfrm>
              <a:off x="1523" y="1403"/>
              <a:ext cx="420" cy="1364"/>
            </a:xfrm>
            <a:custGeom>
              <a:avLst/>
              <a:gdLst>
                <a:gd name="T0" fmla="*/ 0 w 720"/>
                <a:gd name="T1" fmla="*/ 0 h 1620"/>
                <a:gd name="T2" fmla="*/ 0 w 720"/>
                <a:gd name="T3" fmla="*/ 1260 h 1620"/>
                <a:gd name="T4" fmla="*/ 180 w 720"/>
                <a:gd name="T5" fmla="*/ 1620 h 1620"/>
                <a:gd name="T6" fmla="*/ 540 w 720"/>
                <a:gd name="T7" fmla="*/ 1620 h 1620"/>
                <a:gd name="T8" fmla="*/ 720 w 720"/>
                <a:gd name="T9" fmla="*/ 1260 h 1620"/>
                <a:gd name="T10" fmla="*/ 720 w 720"/>
                <a:gd name="T1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620">
                  <a:moveTo>
                    <a:pt x="0" y="0"/>
                  </a:moveTo>
                  <a:lnTo>
                    <a:pt x="0" y="1260"/>
                  </a:lnTo>
                  <a:lnTo>
                    <a:pt x="180" y="1620"/>
                  </a:lnTo>
                  <a:lnTo>
                    <a:pt x="540" y="1620"/>
                  </a:lnTo>
                  <a:lnTo>
                    <a:pt x="720" y="1260"/>
                  </a:lnTo>
                  <a:lnTo>
                    <a:pt x="72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2" descr="[DECORATIVE]"/>
            <p:cNvSpPr>
              <a:spLocks/>
            </p:cNvSpPr>
            <p:nvPr/>
          </p:nvSpPr>
          <p:spPr bwMode="auto">
            <a:xfrm>
              <a:off x="742" y="2909"/>
              <a:ext cx="807" cy="632"/>
            </a:xfrm>
            <a:custGeom>
              <a:avLst/>
              <a:gdLst>
                <a:gd name="T0" fmla="*/ 0 w 1080"/>
                <a:gd name="T1" fmla="*/ 1080 h 1080"/>
                <a:gd name="T2" fmla="*/ 0 w 1080"/>
                <a:gd name="T3" fmla="*/ 180 h 1080"/>
                <a:gd name="T4" fmla="*/ 0 w 1080"/>
                <a:gd name="T5" fmla="*/ 0 h 1080"/>
                <a:gd name="T6" fmla="*/ 1080 w 1080"/>
                <a:gd name="T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0" h="1080">
                  <a:moveTo>
                    <a:pt x="0" y="10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080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1969" y="1404"/>
              <a:ext cx="105" cy="357"/>
              <a:chOff x="4706" y="2390"/>
              <a:chExt cx="134" cy="460"/>
            </a:xfrm>
          </p:grpSpPr>
          <p:sp>
            <p:nvSpPr>
              <p:cNvPr id="54" name="Oval 14" descr="[DECORATIVE]"/>
              <p:cNvSpPr>
                <a:spLocks noChangeArrowheads="1"/>
              </p:cNvSpPr>
              <p:nvPr/>
            </p:nvSpPr>
            <p:spPr bwMode="auto">
              <a:xfrm>
                <a:off x="4706" y="2390"/>
                <a:ext cx="133" cy="13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" name="Oval 15" descr="[DECORATIVE]"/>
              <p:cNvSpPr>
                <a:spLocks noChangeArrowheads="1"/>
              </p:cNvSpPr>
              <p:nvPr/>
            </p:nvSpPr>
            <p:spPr bwMode="auto">
              <a:xfrm>
                <a:off x="4706" y="2547"/>
                <a:ext cx="133" cy="13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" name="Oval 16" descr="[DECORATIVE]"/>
              <p:cNvSpPr>
                <a:spLocks noChangeArrowheads="1"/>
              </p:cNvSpPr>
              <p:nvPr/>
            </p:nvSpPr>
            <p:spPr bwMode="auto">
              <a:xfrm>
                <a:off x="4706" y="2716"/>
                <a:ext cx="134" cy="13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1374" y="1395"/>
              <a:ext cx="106" cy="358"/>
              <a:chOff x="4706" y="2390"/>
              <a:chExt cx="134" cy="460"/>
            </a:xfrm>
          </p:grpSpPr>
          <p:sp>
            <p:nvSpPr>
              <p:cNvPr id="51" name="Oval 18" descr="[DECORATIVE]"/>
              <p:cNvSpPr>
                <a:spLocks noChangeArrowheads="1"/>
              </p:cNvSpPr>
              <p:nvPr/>
            </p:nvSpPr>
            <p:spPr bwMode="auto">
              <a:xfrm>
                <a:off x="4706" y="2390"/>
                <a:ext cx="133" cy="13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Oval 19" descr="[DECORATIVE]"/>
              <p:cNvSpPr>
                <a:spLocks noChangeArrowheads="1"/>
              </p:cNvSpPr>
              <p:nvPr/>
            </p:nvSpPr>
            <p:spPr bwMode="auto">
              <a:xfrm>
                <a:off x="4706" y="2547"/>
                <a:ext cx="133" cy="13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" name="Oval 20" descr="[DECORATIVE]"/>
              <p:cNvSpPr>
                <a:spLocks noChangeArrowheads="1"/>
              </p:cNvSpPr>
              <p:nvPr/>
            </p:nvSpPr>
            <p:spPr bwMode="auto">
              <a:xfrm>
                <a:off x="4706" y="2716"/>
                <a:ext cx="134" cy="13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" name="Rectangle 21" descr="[DECORATIVE]"/>
            <p:cNvSpPr>
              <a:spLocks noChangeArrowheads="1"/>
            </p:cNvSpPr>
            <p:nvPr/>
          </p:nvSpPr>
          <p:spPr bwMode="auto">
            <a:xfrm>
              <a:off x="473" y="1403"/>
              <a:ext cx="735" cy="4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>
                  <a:latin typeface="Tahoma" pitchFamily="34" charset="0"/>
                </a:rPr>
                <a:t>Γεννήτρια τάσης</a:t>
              </a:r>
            </a:p>
          </p:txBody>
        </p:sp>
        <p:sp>
          <p:nvSpPr>
            <p:cNvPr id="21" name="Line 22" descr="[DECORATIVE]"/>
            <p:cNvSpPr>
              <a:spLocks noChangeShapeType="1"/>
            </p:cNvSpPr>
            <p:nvPr/>
          </p:nvSpPr>
          <p:spPr bwMode="auto">
            <a:xfrm>
              <a:off x="1202" y="1439"/>
              <a:ext cx="20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Line 23" descr="[DECORATIVE]"/>
            <p:cNvSpPr>
              <a:spLocks noChangeShapeType="1"/>
            </p:cNvSpPr>
            <p:nvPr/>
          </p:nvSpPr>
          <p:spPr bwMode="auto">
            <a:xfrm>
              <a:off x="1207" y="1575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24" descr="[DECORATIVE]"/>
            <p:cNvSpPr>
              <a:spLocks noChangeShapeType="1"/>
            </p:cNvSpPr>
            <p:nvPr/>
          </p:nvSpPr>
          <p:spPr bwMode="auto">
            <a:xfrm>
              <a:off x="1209" y="1708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AutoShape 25" descr="[DECORATIVE]"/>
            <p:cNvSpPr>
              <a:spLocks noChangeArrowheads="1"/>
            </p:cNvSpPr>
            <p:nvPr/>
          </p:nvSpPr>
          <p:spPr bwMode="auto">
            <a:xfrm>
              <a:off x="1771" y="998"/>
              <a:ext cx="1963" cy="420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Oval 26" descr="[DECORATIVE]"/>
            <p:cNvSpPr>
              <a:spLocks noChangeArrowheads="1"/>
            </p:cNvSpPr>
            <p:nvPr/>
          </p:nvSpPr>
          <p:spPr bwMode="auto">
            <a:xfrm>
              <a:off x="2683" y="872"/>
              <a:ext cx="103" cy="6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AutoShape 27" descr="[DECORATIVE]"/>
            <p:cNvSpPr>
              <a:spLocks noChangeArrowheads="1"/>
            </p:cNvSpPr>
            <p:nvPr/>
          </p:nvSpPr>
          <p:spPr bwMode="auto">
            <a:xfrm>
              <a:off x="3715" y="991"/>
              <a:ext cx="1155" cy="7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Rectangle 28" descr="[DECORATIVE]"/>
            <p:cNvSpPr>
              <a:spLocks noChangeArrowheads="1"/>
            </p:cNvSpPr>
            <p:nvPr/>
          </p:nvSpPr>
          <p:spPr bwMode="auto">
            <a:xfrm>
              <a:off x="4738" y="1081"/>
              <a:ext cx="105" cy="3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Line 29" descr="[DECORATIVE]"/>
            <p:cNvSpPr>
              <a:spLocks noChangeShapeType="1"/>
            </p:cNvSpPr>
            <p:nvPr/>
          </p:nvSpPr>
          <p:spPr bwMode="auto">
            <a:xfrm>
              <a:off x="3676" y="1205"/>
              <a:ext cx="1071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29" name="Picture 30" descr="[DECORATIVE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" y="1788"/>
              <a:ext cx="1096" cy="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AutoShape 31" descr="[DECORATIVE]"/>
            <p:cNvCxnSpPr>
              <a:cxnSpLocks noChangeShapeType="1"/>
              <a:stCxn id="29" idx="2"/>
              <a:endCxn id="12" idx="0"/>
            </p:cNvCxnSpPr>
            <p:nvPr/>
          </p:nvCxnSpPr>
          <p:spPr bwMode="auto">
            <a:xfrm rot="16200000" flipH="1">
              <a:off x="4145" y="2240"/>
              <a:ext cx="675" cy="379"/>
            </a:xfrm>
            <a:prstGeom prst="bentConnector3">
              <a:avLst>
                <a:gd name="adj1" fmla="val 4992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3945" y="1743"/>
              <a:ext cx="685" cy="105"/>
              <a:chOff x="7206" y="2904"/>
              <a:chExt cx="870" cy="135"/>
            </a:xfrm>
          </p:grpSpPr>
          <p:sp>
            <p:nvSpPr>
              <p:cNvPr id="47" name="Oval 33" descr="[DECORATIVE]"/>
              <p:cNvSpPr>
                <a:spLocks noChangeArrowheads="1"/>
              </p:cNvSpPr>
              <p:nvPr/>
            </p:nvSpPr>
            <p:spPr bwMode="auto">
              <a:xfrm>
                <a:off x="7206" y="2904"/>
                <a:ext cx="133" cy="13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" name="Oval 34" descr="[DECORATIVE]"/>
              <p:cNvSpPr>
                <a:spLocks noChangeArrowheads="1"/>
              </p:cNvSpPr>
              <p:nvPr/>
            </p:nvSpPr>
            <p:spPr bwMode="auto">
              <a:xfrm>
                <a:off x="7434" y="2904"/>
                <a:ext cx="135" cy="13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Oval 35" descr="[DECORATIVE]"/>
              <p:cNvSpPr>
                <a:spLocks noChangeArrowheads="1"/>
              </p:cNvSpPr>
              <p:nvPr/>
            </p:nvSpPr>
            <p:spPr bwMode="auto">
              <a:xfrm>
                <a:off x="7700" y="2904"/>
                <a:ext cx="134" cy="13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" name="Oval 36" descr="[DECORATIVE]"/>
              <p:cNvSpPr>
                <a:spLocks noChangeArrowheads="1"/>
              </p:cNvSpPr>
              <p:nvPr/>
            </p:nvSpPr>
            <p:spPr bwMode="auto">
              <a:xfrm>
                <a:off x="7942" y="2904"/>
                <a:ext cx="134" cy="13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2" name="Line 37" descr="[DECORATIVE]"/>
            <p:cNvSpPr>
              <a:spLocks noChangeShapeType="1"/>
            </p:cNvSpPr>
            <p:nvPr/>
          </p:nvSpPr>
          <p:spPr bwMode="auto">
            <a:xfrm flipH="1">
              <a:off x="3998" y="1201"/>
              <a:ext cx="734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Line 38" descr="[DECORATIVE]"/>
            <p:cNvSpPr>
              <a:spLocks noChangeShapeType="1"/>
            </p:cNvSpPr>
            <p:nvPr/>
          </p:nvSpPr>
          <p:spPr bwMode="auto">
            <a:xfrm flipH="1">
              <a:off x="4148" y="1201"/>
              <a:ext cx="584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Line 39" descr="[DECORATIVE]"/>
            <p:cNvSpPr>
              <a:spLocks noChangeShapeType="1"/>
            </p:cNvSpPr>
            <p:nvPr/>
          </p:nvSpPr>
          <p:spPr bwMode="auto">
            <a:xfrm flipH="1">
              <a:off x="4375" y="1254"/>
              <a:ext cx="314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Line 40" descr="[DECORATIVE]"/>
            <p:cNvSpPr>
              <a:spLocks noChangeShapeType="1"/>
            </p:cNvSpPr>
            <p:nvPr/>
          </p:nvSpPr>
          <p:spPr bwMode="auto">
            <a:xfrm flipH="1">
              <a:off x="4551" y="1220"/>
              <a:ext cx="166" cy="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Text Box 41" descr="[DECORATIVE]"/>
            <p:cNvSpPr txBox="1">
              <a:spLocks noChangeArrowheads="1"/>
            </p:cNvSpPr>
            <p:nvPr/>
          </p:nvSpPr>
          <p:spPr bwMode="auto">
            <a:xfrm>
              <a:off x="998" y="3502"/>
              <a:ext cx="73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Δείγμα</a:t>
              </a:r>
            </a:p>
          </p:txBody>
        </p:sp>
        <p:sp>
          <p:nvSpPr>
            <p:cNvPr id="37" name="Text Box 42" descr="[DECORATIVE]"/>
            <p:cNvSpPr txBox="1">
              <a:spLocks noChangeArrowheads="1"/>
            </p:cNvSpPr>
            <p:nvPr/>
          </p:nvSpPr>
          <p:spPr bwMode="auto">
            <a:xfrm>
              <a:off x="2153" y="2767"/>
              <a:ext cx="734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Θάλαμος αεροζόλ</a:t>
              </a:r>
            </a:p>
          </p:txBody>
        </p:sp>
        <p:sp>
          <p:nvSpPr>
            <p:cNvPr id="38" name="Text Box 43" descr="[DECORATIVE]"/>
            <p:cNvSpPr txBox="1">
              <a:spLocks noChangeArrowheads="1"/>
            </p:cNvSpPr>
            <p:nvPr/>
          </p:nvSpPr>
          <p:spPr bwMode="auto">
            <a:xfrm>
              <a:off x="385" y="2557"/>
              <a:ext cx="113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 dirty="0" err="1">
                  <a:latin typeface="Tahoma" pitchFamily="34" charset="0"/>
                </a:rPr>
                <a:t>Εκνεφελωτής</a:t>
              </a:r>
              <a:endParaRPr lang="el-GR" altLang="el-GR" sz="1600" dirty="0">
                <a:latin typeface="Tahoma" pitchFamily="34" charset="0"/>
              </a:endParaRPr>
            </a:p>
          </p:txBody>
        </p:sp>
        <p:sp>
          <p:nvSpPr>
            <p:cNvPr id="39" name="Text Box 44" descr="[DECORATIVE]"/>
            <p:cNvSpPr txBox="1">
              <a:spLocks noChangeArrowheads="1"/>
            </p:cNvSpPr>
            <p:nvPr/>
          </p:nvSpPr>
          <p:spPr bwMode="auto">
            <a:xfrm>
              <a:off x="3800" y="740"/>
              <a:ext cx="130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Πολυχρωμάτορας</a:t>
              </a:r>
            </a:p>
          </p:txBody>
        </p:sp>
        <p:sp>
          <p:nvSpPr>
            <p:cNvPr id="40" name="Text Box 45" descr="[DECORATIVE]"/>
            <p:cNvSpPr txBox="1">
              <a:spLocks noChangeArrowheads="1"/>
            </p:cNvSpPr>
            <p:nvPr/>
          </p:nvSpPr>
          <p:spPr bwMode="auto">
            <a:xfrm>
              <a:off x="3939" y="2139"/>
              <a:ext cx="84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Ανιχνευτές</a:t>
              </a:r>
            </a:p>
          </p:txBody>
        </p:sp>
        <p:sp>
          <p:nvSpPr>
            <p:cNvPr id="41" name="Text Box 46" descr="[DECORATIVE]"/>
            <p:cNvSpPr txBox="1">
              <a:spLocks noChangeArrowheads="1"/>
            </p:cNvSpPr>
            <p:nvPr/>
          </p:nvSpPr>
          <p:spPr bwMode="auto">
            <a:xfrm>
              <a:off x="2468" y="1508"/>
              <a:ext cx="83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>
                  <a:latin typeface="Tahoma" pitchFamily="34" charset="0"/>
                </a:rPr>
                <a:t>Φακός</a:t>
              </a:r>
            </a:p>
          </p:txBody>
        </p:sp>
        <p:sp>
          <p:nvSpPr>
            <p:cNvPr id="42" name="Text Box 47" descr="[DECORATIVE]"/>
            <p:cNvSpPr txBox="1">
              <a:spLocks noChangeArrowheads="1"/>
            </p:cNvSpPr>
            <p:nvPr/>
          </p:nvSpPr>
          <p:spPr bwMode="auto">
            <a:xfrm>
              <a:off x="2271" y="2338"/>
              <a:ext cx="110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Τροφοδοσία Αργόν</a:t>
              </a:r>
            </a:p>
          </p:txBody>
        </p:sp>
        <p:sp>
          <p:nvSpPr>
            <p:cNvPr id="43" name="Line 48" descr="[DECORATIVE]"/>
            <p:cNvSpPr>
              <a:spLocks noChangeShapeType="1"/>
            </p:cNvSpPr>
            <p:nvPr/>
          </p:nvSpPr>
          <p:spPr bwMode="auto">
            <a:xfrm flipH="1" flipV="1">
              <a:off x="1981" y="2293"/>
              <a:ext cx="276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Text Box 49" descr="[DECORATIVE]"/>
            <p:cNvSpPr txBox="1">
              <a:spLocks noChangeArrowheads="1"/>
            </p:cNvSpPr>
            <p:nvPr/>
          </p:nvSpPr>
          <p:spPr bwMode="auto">
            <a:xfrm>
              <a:off x="1413" y="771"/>
              <a:ext cx="84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ICP Torch</a:t>
              </a:r>
            </a:p>
          </p:txBody>
        </p:sp>
        <p:sp>
          <p:nvSpPr>
            <p:cNvPr id="45" name="Rectangle 50" descr="[DECORATIVE]"/>
            <p:cNvSpPr>
              <a:spLocks noChangeArrowheads="1"/>
            </p:cNvSpPr>
            <p:nvPr/>
          </p:nvSpPr>
          <p:spPr bwMode="auto">
            <a:xfrm>
              <a:off x="1683" y="2750"/>
              <a:ext cx="10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Rectangle 51" descr="[DECORATIVE]"/>
            <p:cNvSpPr>
              <a:spLocks noChangeArrowheads="1"/>
            </p:cNvSpPr>
            <p:nvPr/>
          </p:nvSpPr>
          <p:spPr bwMode="auto">
            <a:xfrm>
              <a:off x="1876" y="2235"/>
              <a:ext cx="105" cy="10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308304" y="5910195"/>
            <a:ext cx="1440160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7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ΑΝΑΛΥΤΙΚΕΣ ΔΥΝΑΤΟΤΗΤΕΣ </a:t>
            </a:r>
            <a:r>
              <a:rPr lang="en-US" sz="4000" dirty="0"/>
              <a:t>ICP-AES</a:t>
            </a:r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Κυρίως ανάλυση διαλυμάτων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Περίπου 60 στοιχεία / ορισμένα μη μέταλλα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Προσδιορισμός συγκέντρωσης ⤍</a:t>
            </a:r>
            <a:r>
              <a:rPr lang="el-GR" sz="2800" dirty="0" smtClean="0"/>
              <a:t> </a:t>
            </a:r>
            <a:r>
              <a:rPr lang="el-GR" sz="2800" dirty="0"/>
              <a:t>καμπύλες βαθμονόμησης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Υψηλές </a:t>
            </a:r>
            <a:r>
              <a:rPr lang="el-GR" sz="2800" dirty="0" smtClean="0"/>
              <a:t>θερμοκρασίες ⤍ χαμηλά </a:t>
            </a:r>
            <a:r>
              <a:rPr lang="el-GR" sz="2800" dirty="0"/>
              <a:t>όρια ανίχνευσης (&lt;1μg/l)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Προβλήματα φασματικών παρεμποδίσεων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Περιορισμένες χημικές παρεμποδίσεις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ICP-MS</a:t>
            </a:r>
            <a:endParaRPr lang="el-GR" dirty="0"/>
          </a:p>
        </p:txBody>
      </p:sp>
      <p:grpSp>
        <p:nvGrpSpPr>
          <p:cNvPr id="12" name="Ομάδα 11" descr="ICP-MS" title="Διάταξη ICP-MS"/>
          <p:cNvGrpSpPr/>
          <p:nvPr/>
        </p:nvGrpSpPr>
        <p:grpSpPr>
          <a:xfrm>
            <a:off x="534192" y="1196975"/>
            <a:ext cx="8067950" cy="5078413"/>
            <a:chOff x="504825" y="1196975"/>
            <a:chExt cx="8316913" cy="5078413"/>
          </a:xfrm>
        </p:grpSpPr>
        <p:pic>
          <p:nvPicPr>
            <p:cNvPr id="13" name="Picture 2" descr="ICP-M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50" y="4640263"/>
              <a:ext cx="1633538" cy="1225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[DECORATIVE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88" y="4935538"/>
              <a:ext cx="906462" cy="850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AutoShape 4" descr="[DECORATIVE]"/>
            <p:cNvCxnSpPr>
              <a:cxnSpLocks noChangeShapeType="1"/>
              <a:stCxn id="32" idx="3"/>
              <a:endCxn id="13" idx="0"/>
            </p:cNvCxnSpPr>
            <p:nvPr/>
          </p:nvCxnSpPr>
          <p:spPr bwMode="auto">
            <a:xfrm rot="5400000">
              <a:off x="6209506" y="3250407"/>
              <a:ext cx="1401763" cy="1377950"/>
            </a:xfrm>
            <a:prstGeom prst="bentConnector3">
              <a:avLst>
                <a:gd name="adj1" fmla="val 6704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6" name="Text Box 5" descr="[DECORATIVE]"/>
            <p:cNvSpPr txBox="1">
              <a:spLocks noChangeArrowheads="1"/>
            </p:cNvSpPr>
            <p:nvPr/>
          </p:nvSpPr>
          <p:spPr bwMode="auto">
            <a:xfrm>
              <a:off x="504825" y="5911850"/>
              <a:ext cx="1270000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Δείγμα</a:t>
              </a:r>
            </a:p>
          </p:txBody>
        </p:sp>
        <p:sp>
          <p:nvSpPr>
            <p:cNvPr id="17" name="Text Box 6" descr="[DECORATIVE]"/>
            <p:cNvSpPr txBox="1">
              <a:spLocks noChangeArrowheads="1"/>
            </p:cNvSpPr>
            <p:nvPr/>
          </p:nvSpPr>
          <p:spPr bwMode="auto">
            <a:xfrm>
              <a:off x="5943600" y="1916113"/>
              <a:ext cx="2178050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Φίλτρο τετραπόλου</a:t>
              </a:r>
            </a:p>
          </p:txBody>
        </p:sp>
        <p:sp>
          <p:nvSpPr>
            <p:cNvPr id="18" name="Text Box 7" descr="[DECORATIVE]"/>
            <p:cNvSpPr txBox="1">
              <a:spLocks noChangeArrowheads="1"/>
            </p:cNvSpPr>
            <p:nvPr/>
          </p:nvSpPr>
          <p:spPr bwMode="auto">
            <a:xfrm rot="16200000">
              <a:off x="7914482" y="2750344"/>
              <a:ext cx="1452562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>
                  <a:latin typeface="Tahoma" pitchFamily="34" charset="0"/>
                </a:rPr>
                <a:t>Ανιχνευτής</a:t>
              </a:r>
            </a:p>
          </p:txBody>
        </p:sp>
        <p:sp>
          <p:nvSpPr>
            <p:cNvPr id="19" name="Text Box 8" descr="[DECORATIVE]"/>
            <p:cNvSpPr txBox="1">
              <a:spLocks noChangeArrowheads="1"/>
            </p:cNvSpPr>
            <p:nvPr/>
          </p:nvSpPr>
          <p:spPr bwMode="auto">
            <a:xfrm>
              <a:off x="5270500" y="2974975"/>
              <a:ext cx="1089025" cy="544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Οπτικό σύστημα</a:t>
              </a:r>
            </a:p>
          </p:txBody>
        </p:sp>
        <p:sp>
          <p:nvSpPr>
            <p:cNvPr id="20" name="Text Box 9" descr="[DECORATIVE]"/>
            <p:cNvSpPr txBox="1">
              <a:spLocks noChangeArrowheads="1"/>
            </p:cNvSpPr>
            <p:nvPr/>
          </p:nvSpPr>
          <p:spPr bwMode="auto">
            <a:xfrm>
              <a:off x="3681413" y="1706563"/>
              <a:ext cx="1452562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ICP Torch</a:t>
              </a:r>
            </a:p>
          </p:txBody>
        </p:sp>
        <p:sp>
          <p:nvSpPr>
            <p:cNvPr id="21" name="Freeform 10" descr="[DECORATIVE]"/>
            <p:cNvSpPr>
              <a:spLocks/>
            </p:cNvSpPr>
            <p:nvPr/>
          </p:nvSpPr>
          <p:spPr bwMode="auto">
            <a:xfrm>
              <a:off x="1397000" y="2014538"/>
              <a:ext cx="996950" cy="1270000"/>
            </a:xfrm>
            <a:custGeom>
              <a:avLst/>
              <a:gdLst>
                <a:gd name="T0" fmla="*/ 0 w 1440"/>
                <a:gd name="T1" fmla="*/ 900 h 1440"/>
                <a:gd name="T2" fmla="*/ 720 w 1440"/>
                <a:gd name="T3" fmla="*/ 900 h 1440"/>
                <a:gd name="T4" fmla="*/ 720 w 1440"/>
                <a:gd name="T5" fmla="*/ 180 h 1440"/>
                <a:gd name="T6" fmla="*/ 900 w 1440"/>
                <a:gd name="T7" fmla="*/ 0 h 1440"/>
                <a:gd name="T8" fmla="*/ 1260 w 1440"/>
                <a:gd name="T9" fmla="*/ 0 h 1440"/>
                <a:gd name="T10" fmla="*/ 1440 w 1440"/>
                <a:gd name="T11" fmla="*/ 180 h 1440"/>
                <a:gd name="T12" fmla="*/ 1440 w 1440"/>
                <a:gd name="T13" fmla="*/ 900 h 1440"/>
                <a:gd name="T14" fmla="*/ 1440 w 1440"/>
                <a:gd name="T15" fmla="*/ 1440 h 1440"/>
                <a:gd name="T16" fmla="*/ 720 w 1440"/>
                <a:gd name="T17" fmla="*/ 1440 h 1440"/>
                <a:gd name="T18" fmla="*/ 720 w 1440"/>
                <a:gd name="T19" fmla="*/ 1080 h 1440"/>
                <a:gd name="T20" fmla="*/ 0 w 1440"/>
                <a:gd name="T21" fmla="*/ 108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440">
                  <a:moveTo>
                    <a:pt x="0" y="900"/>
                  </a:moveTo>
                  <a:lnTo>
                    <a:pt x="720" y="900"/>
                  </a:lnTo>
                  <a:lnTo>
                    <a:pt x="720" y="180"/>
                  </a:lnTo>
                  <a:lnTo>
                    <a:pt x="900" y="0"/>
                  </a:lnTo>
                  <a:lnTo>
                    <a:pt x="1260" y="0"/>
                  </a:lnTo>
                  <a:lnTo>
                    <a:pt x="1440" y="180"/>
                  </a:lnTo>
                  <a:lnTo>
                    <a:pt x="1440" y="900"/>
                  </a:lnTo>
                  <a:lnTo>
                    <a:pt x="1440" y="1440"/>
                  </a:lnTo>
                  <a:lnTo>
                    <a:pt x="720" y="1440"/>
                  </a:lnTo>
                  <a:lnTo>
                    <a:pt x="720" y="1080"/>
                  </a:lnTo>
                  <a:lnTo>
                    <a:pt x="0" y="10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Text Box 11" descr="[DECORATIVE]"/>
            <p:cNvSpPr txBox="1">
              <a:spLocks noChangeArrowheads="1"/>
            </p:cNvSpPr>
            <p:nvPr/>
          </p:nvSpPr>
          <p:spPr bwMode="auto">
            <a:xfrm>
              <a:off x="1663700" y="3397250"/>
              <a:ext cx="1270000" cy="725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Θάλαμος αεροζόλ</a:t>
              </a:r>
            </a:p>
          </p:txBody>
        </p:sp>
        <p:sp>
          <p:nvSpPr>
            <p:cNvPr id="23" name="Text Box 12" descr="[DECORATIVE]"/>
            <p:cNvSpPr txBox="1">
              <a:spLocks noChangeArrowheads="1"/>
            </p:cNvSpPr>
            <p:nvPr/>
          </p:nvSpPr>
          <p:spPr bwMode="auto">
            <a:xfrm>
              <a:off x="827088" y="1196975"/>
              <a:ext cx="1452562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Εκνεφελωτής</a:t>
              </a:r>
            </a:p>
          </p:txBody>
        </p:sp>
        <p:sp>
          <p:nvSpPr>
            <p:cNvPr id="24" name="Rectangle 13" descr="[DECORATIVE]"/>
            <p:cNvSpPr>
              <a:spLocks noChangeArrowheads="1"/>
            </p:cNvSpPr>
            <p:nvPr/>
          </p:nvSpPr>
          <p:spPr bwMode="auto">
            <a:xfrm rot="5400000">
              <a:off x="3169444" y="1886744"/>
              <a:ext cx="141288" cy="1568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5" name="Group 14"/>
            <p:cNvGrpSpPr>
              <a:grpSpLocks/>
            </p:cNvGrpSpPr>
            <p:nvPr/>
          </p:nvGrpSpPr>
          <p:grpSpPr bwMode="auto">
            <a:xfrm rot="5400000">
              <a:off x="4316412" y="2174876"/>
              <a:ext cx="428625" cy="977900"/>
              <a:chOff x="5206" y="2659"/>
              <a:chExt cx="534" cy="1080"/>
            </a:xfrm>
          </p:grpSpPr>
          <p:sp>
            <p:nvSpPr>
              <p:cNvPr id="48" name="AutoShape 15" descr="[DECORATIVE]"/>
              <p:cNvSpPr>
                <a:spLocks noChangeArrowheads="1"/>
              </p:cNvSpPr>
              <p:nvPr/>
            </p:nvSpPr>
            <p:spPr bwMode="auto">
              <a:xfrm rot="10800000">
                <a:off x="5206" y="2659"/>
                <a:ext cx="534" cy="1080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AutoShape 16" descr="[DECORATIVE]"/>
              <p:cNvSpPr>
                <a:spLocks noChangeArrowheads="1"/>
              </p:cNvSpPr>
              <p:nvPr/>
            </p:nvSpPr>
            <p:spPr bwMode="auto">
              <a:xfrm>
                <a:off x="5491" y="3214"/>
                <a:ext cx="189" cy="405"/>
              </a:xfrm>
              <a:prstGeom prst="flowChartDelay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" name="AutoShape 17" descr="[DECORATIVE]"/>
              <p:cNvSpPr>
                <a:spLocks noChangeArrowheads="1"/>
              </p:cNvSpPr>
              <p:nvPr/>
            </p:nvSpPr>
            <p:spPr bwMode="auto">
              <a:xfrm rot="-10800000">
                <a:off x="5255" y="3216"/>
                <a:ext cx="188" cy="405"/>
              </a:xfrm>
              <a:prstGeom prst="flowChartDelay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6" name="Freeform 18" descr="[DECORATIVE]"/>
            <p:cNvSpPr>
              <a:spLocks/>
            </p:cNvSpPr>
            <p:nvPr/>
          </p:nvSpPr>
          <p:spPr bwMode="auto">
            <a:xfrm rot="5400000">
              <a:off x="3216276" y="1604962"/>
              <a:ext cx="569912" cy="2119313"/>
            </a:xfrm>
            <a:custGeom>
              <a:avLst/>
              <a:gdLst>
                <a:gd name="T0" fmla="*/ 0 w 720"/>
                <a:gd name="T1" fmla="*/ 0 h 1620"/>
                <a:gd name="T2" fmla="*/ 0 w 720"/>
                <a:gd name="T3" fmla="*/ 1260 h 1620"/>
                <a:gd name="T4" fmla="*/ 180 w 720"/>
                <a:gd name="T5" fmla="*/ 1620 h 1620"/>
                <a:gd name="T6" fmla="*/ 540 w 720"/>
                <a:gd name="T7" fmla="*/ 1620 h 1620"/>
                <a:gd name="T8" fmla="*/ 720 w 720"/>
                <a:gd name="T9" fmla="*/ 1260 h 1620"/>
                <a:gd name="T10" fmla="*/ 720 w 720"/>
                <a:gd name="T1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620">
                  <a:moveTo>
                    <a:pt x="0" y="0"/>
                  </a:moveTo>
                  <a:lnTo>
                    <a:pt x="0" y="1260"/>
                  </a:lnTo>
                  <a:lnTo>
                    <a:pt x="180" y="1620"/>
                  </a:lnTo>
                  <a:lnTo>
                    <a:pt x="540" y="1620"/>
                  </a:lnTo>
                  <a:lnTo>
                    <a:pt x="720" y="1260"/>
                  </a:lnTo>
                  <a:lnTo>
                    <a:pt x="72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7" name="Group 19"/>
            <p:cNvGrpSpPr>
              <a:grpSpLocks/>
            </p:cNvGrpSpPr>
            <p:nvPr/>
          </p:nvGrpSpPr>
          <p:grpSpPr bwMode="auto">
            <a:xfrm rot="5400000">
              <a:off x="4209256" y="2778919"/>
              <a:ext cx="144463" cy="555625"/>
              <a:chOff x="4706" y="2390"/>
              <a:chExt cx="134" cy="460"/>
            </a:xfrm>
          </p:grpSpPr>
          <p:sp>
            <p:nvSpPr>
              <p:cNvPr id="45" name="Oval 20" descr="[DECORATIVE]"/>
              <p:cNvSpPr>
                <a:spLocks noChangeArrowheads="1"/>
              </p:cNvSpPr>
              <p:nvPr/>
            </p:nvSpPr>
            <p:spPr bwMode="auto">
              <a:xfrm>
                <a:off x="4706" y="2390"/>
                <a:ext cx="133" cy="13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" name="Oval 21" descr="[DECORATIVE]"/>
              <p:cNvSpPr>
                <a:spLocks noChangeArrowheads="1"/>
              </p:cNvSpPr>
              <p:nvPr/>
            </p:nvSpPr>
            <p:spPr bwMode="auto">
              <a:xfrm>
                <a:off x="4706" y="2547"/>
                <a:ext cx="133" cy="13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Oval 22" descr="[DECORATIVE]"/>
              <p:cNvSpPr>
                <a:spLocks noChangeArrowheads="1"/>
              </p:cNvSpPr>
              <p:nvPr/>
            </p:nvSpPr>
            <p:spPr bwMode="auto">
              <a:xfrm>
                <a:off x="4706" y="2716"/>
                <a:ext cx="134" cy="13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8" name="Rectangle 23" descr="[DECORATIVE]"/>
            <p:cNvSpPr>
              <a:spLocks noChangeArrowheads="1"/>
            </p:cNvSpPr>
            <p:nvPr/>
          </p:nvSpPr>
          <p:spPr bwMode="auto">
            <a:xfrm rot="5400000">
              <a:off x="2314575" y="2587625"/>
              <a:ext cx="142875" cy="1619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" name="Group 24"/>
            <p:cNvGrpSpPr>
              <a:grpSpLocks/>
            </p:cNvGrpSpPr>
            <p:nvPr/>
          </p:nvGrpSpPr>
          <p:grpSpPr bwMode="auto">
            <a:xfrm rot="5400000">
              <a:off x="4187032" y="1989931"/>
              <a:ext cx="144462" cy="555625"/>
              <a:chOff x="4706" y="2390"/>
              <a:chExt cx="134" cy="460"/>
            </a:xfrm>
          </p:grpSpPr>
          <p:sp>
            <p:nvSpPr>
              <p:cNvPr id="42" name="Oval 25" descr="[DECORATIVE]"/>
              <p:cNvSpPr>
                <a:spLocks noChangeArrowheads="1"/>
              </p:cNvSpPr>
              <p:nvPr/>
            </p:nvSpPr>
            <p:spPr bwMode="auto">
              <a:xfrm>
                <a:off x="4706" y="2390"/>
                <a:ext cx="133" cy="13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" name="Oval 26" descr="[DECORATIVE]"/>
              <p:cNvSpPr>
                <a:spLocks noChangeArrowheads="1"/>
              </p:cNvSpPr>
              <p:nvPr/>
            </p:nvSpPr>
            <p:spPr bwMode="auto">
              <a:xfrm>
                <a:off x="4706" y="2547"/>
                <a:ext cx="133" cy="13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" name="Oval 27" descr="[DECORATIVE]"/>
              <p:cNvSpPr>
                <a:spLocks noChangeArrowheads="1"/>
              </p:cNvSpPr>
              <p:nvPr/>
            </p:nvSpPr>
            <p:spPr bwMode="auto">
              <a:xfrm>
                <a:off x="4706" y="2716"/>
                <a:ext cx="134" cy="13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" name="Freeform 28" descr="[DECORATIVE]"/>
            <p:cNvSpPr>
              <a:spLocks/>
            </p:cNvSpPr>
            <p:nvPr/>
          </p:nvSpPr>
          <p:spPr bwMode="auto">
            <a:xfrm>
              <a:off x="852488" y="1651000"/>
              <a:ext cx="1270000" cy="3449638"/>
            </a:xfrm>
            <a:custGeom>
              <a:avLst/>
              <a:gdLst>
                <a:gd name="T0" fmla="*/ 0 w 1260"/>
                <a:gd name="T1" fmla="*/ 3420 h 3420"/>
                <a:gd name="T2" fmla="*/ 0 w 1260"/>
                <a:gd name="T3" fmla="*/ 0 h 3420"/>
                <a:gd name="T4" fmla="*/ 1260 w 1260"/>
                <a:gd name="T5" fmla="*/ 0 h 3420"/>
                <a:gd name="T6" fmla="*/ 1260 w 1260"/>
                <a:gd name="T7" fmla="*/ 540 h 3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0" h="3420">
                  <a:moveTo>
                    <a:pt x="0" y="3420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260" y="54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Rectangle 29" descr="[DECORATIVE]"/>
            <p:cNvSpPr>
              <a:spLocks noChangeArrowheads="1"/>
            </p:cNvSpPr>
            <p:nvPr/>
          </p:nvSpPr>
          <p:spPr bwMode="auto">
            <a:xfrm>
              <a:off x="5222875" y="1917700"/>
              <a:ext cx="2900363" cy="16367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pic>
          <p:nvPicPr>
            <p:cNvPr id="32" name="Picture 30" descr="[DECORATIVE]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74177">
              <a:off x="7486650" y="2274888"/>
              <a:ext cx="714375" cy="140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5691188" y="2271713"/>
              <a:ext cx="1373187" cy="725487"/>
              <a:chOff x="7784" y="2271"/>
              <a:chExt cx="1362" cy="720"/>
            </a:xfrm>
          </p:grpSpPr>
          <p:pic>
            <p:nvPicPr>
              <p:cNvPr id="37" name="Picture 32" descr="[DECORATIVE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514" y="2541"/>
                <a:ext cx="720" cy="1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Line 33" descr="[DECORATIVE]"/>
              <p:cNvSpPr>
                <a:spLocks noChangeShapeType="1"/>
              </p:cNvSpPr>
              <p:nvPr/>
            </p:nvSpPr>
            <p:spPr bwMode="auto">
              <a:xfrm>
                <a:off x="8184" y="2436"/>
                <a:ext cx="9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Line 34" descr="[DECORATIVE]"/>
              <p:cNvSpPr>
                <a:spLocks noChangeShapeType="1"/>
              </p:cNvSpPr>
              <p:nvPr/>
            </p:nvSpPr>
            <p:spPr bwMode="auto">
              <a:xfrm>
                <a:off x="8051" y="2574"/>
                <a:ext cx="90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" name="Line 35" descr="[DECORATIVE]"/>
              <p:cNvSpPr>
                <a:spLocks noChangeShapeType="1"/>
              </p:cNvSpPr>
              <p:nvPr/>
            </p:nvSpPr>
            <p:spPr bwMode="auto">
              <a:xfrm>
                <a:off x="8246" y="2679"/>
                <a:ext cx="90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" name="Line 36" descr="[DECORATIVE]"/>
              <p:cNvSpPr>
                <a:spLocks noChangeShapeType="1"/>
              </p:cNvSpPr>
              <p:nvPr/>
            </p:nvSpPr>
            <p:spPr bwMode="auto">
              <a:xfrm>
                <a:off x="8126" y="2829"/>
                <a:ext cx="90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4" name="Freeform 37" descr="[DECORATIVE]"/>
            <p:cNvSpPr>
              <a:spLocks/>
            </p:cNvSpPr>
            <p:nvPr/>
          </p:nvSpPr>
          <p:spPr bwMode="auto">
            <a:xfrm>
              <a:off x="7096125" y="2547938"/>
              <a:ext cx="1022350" cy="619125"/>
            </a:xfrm>
            <a:custGeom>
              <a:avLst/>
              <a:gdLst>
                <a:gd name="T0" fmla="*/ 0 w 720"/>
                <a:gd name="T1" fmla="*/ 0 h 540"/>
                <a:gd name="T2" fmla="*/ 360 w 720"/>
                <a:gd name="T3" fmla="*/ 0 h 540"/>
                <a:gd name="T4" fmla="*/ 360 w 720"/>
                <a:gd name="T5" fmla="*/ 360 h 540"/>
                <a:gd name="T6" fmla="*/ 720 w 720"/>
                <a:gd name="T7" fmla="*/ 360 h 540"/>
                <a:gd name="T8" fmla="*/ 720 w 720"/>
                <a:gd name="T9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540">
                  <a:moveTo>
                    <a:pt x="0" y="0"/>
                  </a:moveTo>
                  <a:lnTo>
                    <a:pt x="360" y="0"/>
                  </a:lnTo>
                  <a:lnTo>
                    <a:pt x="360" y="360"/>
                  </a:lnTo>
                  <a:lnTo>
                    <a:pt x="720" y="360"/>
                  </a:lnTo>
                  <a:lnTo>
                    <a:pt x="720" y="54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AutoShape 38" descr="[DECORATIVE]"/>
            <p:cNvSpPr>
              <a:spLocks noChangeArrowheads="1"/>
            </p:cNvSpPr>
            <p:nvPr/>
          </p:nvSpPr>
          <p:spPr bwMode="auto">
            <a:xfrm>
              <a:off x="5332413" y="2471738"/>
              <a:ext cx="182562" cy="363537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AutoShape 39" descr="[DECORATIVE]"/>
            <p:cNvSpPr>
              <a:spLocks noChangeArrowheads="1"/>
            </p:cNvSpPr>
            <p:nvPr/>
          </p:nvSpPr>
          <p:spPr bwMode="auto">
            <a:xfrm>
              <a:off x="5033963" y="2582863"/>
              <a:ext cx="450850" cy="179387"/>
            </a:xfrm>
            <a:prstGeom prst="flowChartDecision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308304" y="5910195"/>
            <a:ext cx="1440160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8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ΑΝΑΛΥΤΙΚΕΣ ΔΥΝΑΤΟΤΗΤΕΣ </a:t>
            </a:r>
            <a:r>
              <a:rPr lang="en-US" sz="4000" dirty="0"/>
              <a:t>ICP-MS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Κυρίως ανάλυση διαλυμάτων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Περίπου 75 στοιχεία / μέταλλα και αμέταλλα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Προσδιορισμός συγκέντρωσης </a:t>
            </a:r>
            <a:r>
              <a:rPr lang="el-GR" sz="2800" dirty="0">
                <a:latin typeface="Cambria"/>
              </a:rPr>
              <a:t>⤍</a:t>
            </a:r>
            <a:r>
              <a:rPr lang="el-GR" sz="2800" dirty="0" smtClean="0"/>
              <a:t> </a:t>
            </a:r>
            <a:r>
              <a:rPr lang="el-GR" sz="2800" dirty="0"/>
              <a:t>καμπύλες βαθμονόμησης- ταυτοποίηση κορυφών φάσματος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Υψηλές </a:t>
            </a:r>
            <a:r>
              <a:rPr lang="el-GR" sz="2800" dirty="0" smtClean="0"/>
              <a:t>θερμοκρασίες </a:t>
            </a:r>
            <a:r>
              <a:rPr lang="el-GR" sz="2800" dirty="0">
                <a:latin typeface="Cambria"/>
              </a:rPr>
              <a:t>⤍</a:t>
            </a:r>
            <a:r>
              <a:rPr lang="el-GR" sz="2800" dirty="0" smtClean="0"/>
              <a:t> </a:t>
            </a:r>
            <a:r>
              <a:rPr lang="el-GR" sz="2800" dirty="0"/>
              <a:t>χαμηλά όρια ανίχνευσης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Αμελητέες παρεμποδίσεις (λίγες φασματικές)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Δυνατότητα </a:t>
            </a:r>
            <a:r>
              <a:rPr lang="el-GR" sz="2800" dirty="0" err="1" smtClean="0"/>
              <a:t>ημιποσοτικής</a:t>
            </a:r>
            <a:r>
              <a:rPr lang="el-GR" sz="2800" dirty="0" smtClean="0"/>
              <a:t> ανάλυσης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Συγκριτικός πίνακας φασματοσκοπικών μεθόδων (1/2)</a:t>
            </a:r>
            <a:endParaRPr lang="el-GR" sz="2800" dirty="0"/>
          </a:p>
        </p:txBody>
      </p:sp>
      <p:graphicFrame>
        <p:nvGraphicFramePr>
          <p:cNvPr id="9" name="Group 2" title="Συγκριτικός πίνακας φασματοσκοπικών μεθόδων 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599227"/>
              </p:ext>
            </p:extLst>
          </p:nvPr>
        </p:nvGraphicFramePr>
        <p:xfrm>
          <a:off x="28636" y="1196752"/>
          <a:ext cx="9036241" cy="4632960"/>
        </p:xfrm>
        <a:graphic>
          <a:graphicData uri="http://schemas.openxmlformats.org/drawingml/2006/table">
            <a:tbl>
              <a:tblPr firstRow="1"/>
              <a:tblGrid>
                <a:gridCol w="2024126"/>
                <a:gridCol w="1884617"/>
                <a:gridCol w="1543050"/>
                <a:gridCol w="1950530"/>
                <a:gridCol w="1633918"/>
              </a:tblGrid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ΧΑΡΑΚΤΗΡΙΣΤΙΚΟ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FAAS</a:t>
                      </a:r>
                      <a:endParaRPr kumimoji="0" lang="en-US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GAAS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ICP-AES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ICP-MS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Αριθμός προσδιοριζόμενων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στοιχείων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60+ (μέταλλα)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50+ (μέταλλα)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70+ (μέταλλα και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ορισμένα αμέταλλα)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75+ (μέταλλα και αμέταλλα)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Πολυστοιχειακή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Όχι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Όχι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Ναι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Ναι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Ταχύτητα ανάλυσης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Ταχεία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(για &lt;5 στοιχεία το δείγμα)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Βραδεία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(3-5 </a:t>
                      </a:r>
                      <a:r>
                        <a:rPr kumimoji="0" lang="en-US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min 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το στοιχείο)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Ταχεία (σύγχρονη ανάλυση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πολλών στοιχείων)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Ταχεία (σύγχρονη ανάλυση πολλών στοιχείων)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Ημι-ποσοτική ανάλυση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Όχι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Όχι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Ναι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Ναι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Ισοτοπική ανάλυση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Όχι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Όχι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Όχι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Ναι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Όρια ανίχνευσης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Καλά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Άριστα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Πολύ καλά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Άριστα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Εύρος προσδιοριζόμενης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συγκέντρωσης 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el-GR" altLang="el-G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el-GR" altLang="el-G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el-GR" altLang="el-G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el-GR" altLang="el-G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-10</a:t>
                      </a:r>
                      <a:r>
                        <a:rPr kumimoji="0" lang="el-GR" altLang="el-G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6296" y="6093296"/>
            <a:ext cx="1296144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1</a:t>
            </a:r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Συγκριτικός πίνακας φασματοσκοπικών μεθόδων (2/2)</a:t>
            </a:r>
            <a:endParaRPr lang="el-GR" sz="2800" dirty="0"/>
          </a:p>
        </p:txBody>
      </p:sp>
      <p:graphicFrame>
        <p:nvGraphicFramePr>
          <p:cNvPr id="9" name="Group 2" title="Συγκριτικός πίνακας φασματοσκοπικών μεθόδων 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6369198"/>
              </p:ext>
            </p:extLst>
          </p:nvPr>
        </p:nvGraphicFramePr>
        <p:xfrm>
          <a:off x="395536" y="1772816"/>
          <a:ext cx="7756594" cy="3749040"/>
        </p:xfrm>
        <a:graphic>
          <a:graphicData uri="http://schemas.openxmlformats.org/drawingml/2006/table">
            <a:tbl>
              <a:tblPr firstRow="1"/>
              <a:tblGrid>
                <a:gridCol w="1820330"/>
                <a:gridCol w="1305814"/>
                <a:gridCol w="1599502"/>
                <a:gridCol w="1479169"/>
                <a:gridCol w="1551779"/>
              </a:tblGrid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ΧΑΡΑΚΤΗΡΙΣΤΙΚΟ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FAAS</a:t>
                      </a:r>
                      <a:endParaRPr kumimoji="0" lang="en-US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GAAS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ICP-AES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ICP-MS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Επαναληψιμότητα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&lt;1%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&lt;5%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&lt;2%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&lt;3%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Αναλυόμενος όγκος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Μεγάλος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Μικρός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Μικρός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Μικρός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Παρεμποδίσεις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Φασματικές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Πολύ λίγες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Πολύ λίγες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Πολλές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Λίγες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Χημικές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Πολλές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Πολλές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Λίγες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Μερικές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4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Ανάπτυξη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μεθοδολογίας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Εύκολη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Δύσκολη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Σχετικά εύκολη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Δύσκολη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Ευχρηστία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Πολύ εύκολη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Μετρίως εύκολη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Εύκολη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Μετρίως εύκολη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Κόστος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Χαμηλό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Μέσο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Υψηλό</a:t>
                      </a:r>
                      <a:endParaRPr kumimoji="0" lang="el-GR" alt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tabLst>
                          <a:tab pos="457200" algn="r"/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alt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Πολύ υψηλό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36296" y="6093296"/>
            <a:ext cx="1296144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2</a:t>
            </a:r>
          </a:p>
        </p:txBody>
      </p:sp>
    </p:spTree>
    <p:extLst>
      <p:ext uri="{BB962C8B-B14F-4D97-AF65-F5344CB8AC3E}">
        <p14:creationId xmlns:p14="http://schemas.microsoft.com/office/powerpoint/2010/main" val="12327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Τεχνικές ανάλυσης </a:t>
            </a:r>
            <a:r>
              <a:rPr lang="el-GR" dirty="0" smtClean="0"/>
              <a:t>διαλυμάτων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ΠΕΡΙΕΧΟΜΕΝΑ</a:t>
            </a:r>
            <a:endParaRPr lang="el-GR" sz="4000" dirty="0"/>
          </a:p>
        </p:txBody>
      </p:sp>
      <p:sp>
        <p:nvSpPr>
          <p:cNvPr id="4" name="Θέση κει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endParaRPr lang="el-GR" altLang="el-GR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 smtClean="0"/>
              <a:t>Φασματοσκοπία </a:t>
            </a:r>
            <a:r>
              <a:rPr lang="el-GR" altLang="el-GR" dirty="0"/>
              <a:t>ατομικής </a:t>
            </a:r>
            <a:r>
              <a:rPr lang="el-GR" altLang="el-GR" dirty="0" smtClean="0"/>
              <a:t>απορρόφησης</a:t>
            </a:r>
            <a:endParaRPr lang="el-GR" altLang="el-GR" dirty="0"/>
          </a:p>
          <a:p>
            <a:pPr marL="609600" indent="-609600">
              <a:buFont typeface="Wingdings" pitchFamily="2" charset="2"/>
              <a:buAutoNum type="arabicPeriod"/>
            </a:pPr>
            <a:endParaRPr lang="el-GR" altLang="el-GR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 smtClean="0"/>
              <a:t>Φασματοσκοπία </a:t>
            </a:r>
            <a:r>
              <a:rPr lang="el-GR" altLang="el-GR" dirty="0"/>
              <a:t>ατομικής εκπομπής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l-GR" altLang="el-GR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 err="1" smtClean="0"/>
              <a:t>Φασματομετρία</a:t>
            </a:r>
            <a:r>
              <a:rPr lang="el-GR" altLang="el-GR" dirty="0" smtClean="0"/>
              <a:t> </a:t>
            </a:r>
            <a:r>
              <a:rPr lang="el-GR" altLang="el-GR" dirty="0"/>
              <a:t>μαζών</a:t>
            </a:r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Αριάδνη Αργυράκη, Αναπληρώτρια 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Τεχνικές ανάλυσης </a:t>
            </a:r>
            <a:r>
              <a:rPr lang="el-GR" sz="2000" dirty="0" smtClean="0"/>
              <a:t>διαλυμάτων».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F- AAS</a:t>
            </a:r>
          </a:p>
        </p:txBody>
      </p:sp>
      <p:grpSp>
        <p:nvGrpSpPr>
          <p:cNvPr id="44" name="Ομάδα 43" descr="F- AAS" title="Διάταξη F-AAS"/>
          <p:cNvGrpSpPr/>
          <p:nvPr/>
        </p:nvGrpSpPr>
        <p:grpSpPr>
          <a:xfrm>
            <a:off x="810946" y="1281113"/>
            <a:ext cx="6785390" cy="4778375"/>
            <a:chOff x="278606" y="549275"/>
            <a:chExt cx="8406607" cy="5510213"/>
          </a:xfrm>
        </p:grpSpPr>
        <p:pic>
          <p:nvPicPr>
            <p:cNvPr id="45" name="Picture 2" descr="F- AA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098550"/>
              <a:ext cx="719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" descr="[DECORATIVE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763" y="4868863"/>
              <a:ext cx="1187450" cy="1190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[DECORATIVE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25" y="4714875"/>
              <a:ext cx="117792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5" descr="[DECORATIVE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" y="1463675"/>
              <a:ext cx="736600" cy="901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9" name="Oval 6" descr="[DECORATIVE]"/>
            <p:cNvSpPr>
              <a:spLocks noChangeArrowheads="1"/>
            </p:cNvSpPr>
            <p:nvPr/>
          </p:nvSpPr>
          <p:spPr bwMode="auto">
            <a:xfrm>
              <a:off x="2744788" y="1281113"/>
              <a:ext cx="180975" cy="10969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Oval 7" descr="[DECORATIVE]"/>
            <p:cNvSpPr>
              <a:spLocks noChangeArrowheads="1"/>
            </p:cNvSpPr>
            <p:nvPr/>
          </p:nvSpPr>
          <p:spPr bwMode="auto">
            <a:xfrm>
              <a:off x="5121275" y="1281113"/>
              <a:ext cx="182563" cy="10969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Rectangle 8" descr="[DECORATIVE]"/>
            <p:cNvSpPr>
              <a:spLocks noChangeArrowheads="1"/>
            </p:cNvSpPr>
            <p:nvPr/>
          </p:nvSpPr>
          <p:spPr bwMode="auto">
            <a:xfrm>
              <a:off x="6584950" y="2378075"/>
              <a:ext cx="730250" cy="7318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Rectangle 9" descr="[DECORATIVE]"/>
            <p:cNvSpPr>
              <a:spLocks noChangeArrowheads="1"/>
            </p:cNvSpPr>
            <p:nvPr/>
          </p:nvSpPr>
          <p:spPr bwMode="auto">
            <a:xfrm>
              <a:off x="6218238" y="1463675"/>
              <a:ext cx="1646237" cy="73183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Rectangle 10" descr="[DECORATIVE]"/>
            <p:cNvSpPr>
              <a:spLocks noChangeArrowheads="1"/>
            </p:cNvSpPr>
            <p:nvPr/>
          </p:nvSpPr>
          <p:spPr bwMode="auto">
            <a:xfrm>
              <a:off x="5853113" y="3657600"/>
              <a:ext cx="549275" cy="549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Rectangle 11" descr="[DECORATIVE]"/>
            <p:cNvSpPr>
              <a:spLocks noChangeArrowheads="1"/>
            </p:cNvSpPr>
            <p:nvPr/>
          </p:nvSpPr>
          <p:spPr bwMode="auto">
            <a:xfrm>
              <a:off x="6765925" y="3657600"/>
              <a:ext cx="549275" cy="549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cxnSp>
          <p:nvCxnSpPr>
            <p:cNvPr id="55" name="AutoShape 12" descr="[DECORATIVE]"/>
            <p:cNvCxnSpPr>
              <a:cxnSpLocks noChangeShapeType="1"/>
              <a:stCxn id="51" idx="1"/>
              <a:endCxn id="53" idx="0"/>
            </p:cNvCxnSpPr>
            <p:nvPr/>
          </p:nvCxnSpPr>
          <p:spPr bwMode="auto">
            <a:xfrm rot="10800000" flipV="1">
              <a:off x="6127750" y="2743200"/>
              <a:ext cx="457200" cy="91440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3" descr="[DECORATIVE]"/>
            <p:cNvCxnSpPr>
              <a:cxnSpLocks noChangeShapeType="1"/>
              <a:stCxn id="51" idx="2"/>
              <a:endCxn id="54" idx="0"/>
            </p:cNvCxnSpPr>
            <p:nvPr/>
          </p:nvCxnSpPr>
          <p:spPr bwMode="auto">
            <a:xfrm rot="16200000" flipH="1">
              <a:off x="6721475" y="3338513"/>
              <a:ext cx="547687" cy="904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4" descr="[DECORATIVE]"/>
            <p:cNvCxnSpPr>
              <a:cxnSpLocks noChangeShapeType="1"/>
              <a:stCxn id="52" idx="2"/>
              <a:endCxn id="51" idx="0"/>
            </p:cNvCxnSpPr>
            <p:nvPr/>
          </p:nvCxnSpPr>
          <p:spPr bwMode="auto">
            <a:xfrm rot="5400000">
              <a:off x="6904038" y="2241550"/>
              <a:ext cx="182562" cy="904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5" descr="[DECORATIVE]"/>
            <p:cNvCxnSpPr>
              <a:cxnSpLocks noChangeShapeType="1"/>
              <a:endCxn id="49" idx="1"/>
            </p:cNvCxnSpPr>
            <p:nvPr/>
          </p:nvCxnSpPr>
          <p:spPr bwMode="auto">
            <a:xfrm flipV="1">
              <a:off x="917575" y="1441450"/>
              <a:ext cx="1854200" cy="3857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6" descr="[DECORATIVE]"/>
            <p:cNvCxnSpPr>
              <a:cxnSpLocks noChangeShapeType="1"/>
              <a:endCxn id="49" idx="3"/>
            </p:cNvCxnSpPr>
            <p:nvPr/>
          </p:nvCxnSpPr>
          <p:spPr bwMode="auto">
            <a:xfrm>
              <a:off x="917575" y="1827213"/>
              <a:ext cx="1854200" cy="390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17" descr="[DECORATIVE]"/>
            <p:cNvCxnSpPr>
              <a:cxnSpLocks noChangeShapeType="1"/>
              <a:stCxn id="49" idx="1"/>
              <a:endCxn id="50" idx="5"/>
            </p:cNvCxnSpPr>
            <p:nvPr/>
          </p:nvCxnSpPr>
          <p:spPr bwMode="auto">
            <a:xfrm>
              <a:off x="2770188" y="1441450"/>
              <a:ext cx="2506662" cy="776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8" descr="[DECORATIVE]"/>
            <p:cNvCxnSpPr>
              <a:cxnSpLocks noChangeShapeType="1"/>
              <a:stCxn id="49" idx="3"/>
              <a:endCxn id="50" idx="7"/>
            </p:cNvCxnSpPr>
            <p:nvPr/>
          </p:nvCxnSpPr>
          <p:spPr bwMode="auto">
            <a:xfrm flipV="1">
              <a:off x="2770188" y="1441450"/>
              <a:ext cx="2506662" cy="776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9" descr="[DECORATIVE]"/>
            <p:cNvCxnSpPr>
              <a:cxnSpLocks noChangeShapeType="1"/>
              <a:stCxn id="50" idx="7"/>
              <a:endCxn id="52" idx="1"/>
            </p:cNvCxnSpPr>
            <p:nvPr/>
          </p:nvCxnSpPr>
          <p:spPr bwMode="auto">
            <a:xfrm>
              <a:off x="5276850" y="1441450"/>
              <a:ext cx="941388" cy="387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Freeform 20" descr="[DECORATIVE]"/>
            <p:cNvSpPr>
              <a:spLocks/>
            </p:cNvSpPr>
            <p:nvPr/>
          </p:nvSpPr>
          <p:spPr bwMode="auto">
            <a:xfrm>
              <a:off x="3638550" y="3668713"/>
              <a:ext cx="584200" cy="793750"/>
            </a:xfrm>
            <a:custGeom>
              <a:avLst/>
              <a:gdLst>
                <a:gd name="T0" fmla="*/ 0 w 1440"/>
                <a:gd name="T1" fmla="*/ 900 h 1440"/>
                <a:gd name="T2" fmla="*/ 720 w 1440"/>
                <a:gd name="T3" fmla="*/ 900 h 1440"/>
                <a:gd name="T4" fmla="*/ 720 w 1440"/>
                <a:gd name="T5" fmla="*/ 180 h 1440"/>
                <a:gd name="T6" fmla="*/ 900 w 1440"/>
                <a:gd name="T7" fmla="*/ 0 h 1440"/>
                <a:gd name="T8" fmla="*/ 1260 w 1440"/>
                <a:gd name="T9" fmla="*/ 0 h 1440"/>
                <a:gd name="T10" fmla="*/ 1440 w 1440"/>
                <a:gd name="T11" fmla="*/ 180 h 1440"/>
                <a:gd name="T12" fmla="*/ 1440 w 1440"/>
                <a:gd name="T13" fmla="*/ 900 h 1440"/>
                <a:gd name="T14" fmla="*/ 1440 w 1440"/>
                <a:gd name="T15" fmla="*/ 1440 h 1440"/>
                <a:gd name="T16" fmla="*/ 720 w 1440"/>
                <a:gd name="T17" fmla="*/ 1440 h 1440"/>
                <a:gd name="T18" fmla="*/ 720 w 1440"/>
                <a:gd name="T19" fmla="*/ 1080 h 1440"/>
                <a:gd name="T20" fmla="*/ 0 w 1440"/>
                <a:gd name="T21" fmla="*/ 108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440">
                  <a:moveTo>
                    <a:pt x="0" y="900"/>
                  </a:moveTo>
                  <a:lnTo>
                    <a:pt x="720" y="900"/>
                  </a:lnTo>
                  <a:lnTo>
                    <a:pt x="720" y="180"/>
                  </a:lnTo>
                  <a:lnTo>
                    <a:pt x="900" y="0"/>
                  </a:lnTo>
                  <a:lnTo>
                    <a:pt x="1260" y="0"/>
                  </a:lnTo>
                  <a:lnTo>
                    <a:pt x="1440" y="180"/>
                  </a:lnTo>
                  <a:lnTo>
                    <a:pt x="1440" y="900"/>
                  </a:lnTo>
                  <a:lnTo>
                    <a:pt x="1440" y="1440"/>
                  </a:lnTo>
                  <a:lnTo>
                    <a:pt x="720" y="1440"/>
                  </a:lnTo>
                  <a:lnTo>
                    <a:pt x="720" y="1080"/>
                  </a:lnTo>
                  <a:lnTo>
                    <a:pt x="0" y="10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21" descr="[DECORATIVE]"/>
            <p:cNvSpPr>
              <a:spLocks/>
            </p:cNvSpPr>
            <p:nvPr/>
          </p:nvSpPr>
          <p:spPr bwMode="auto">
            <a:xfrm>
              <a:off x="3074988" y="2085975"/>
              <a:ext cx="1463675" cy="1747838"/>
            </a:xfrm>
            <a:custGeom>
              <a:avLst/>
              <a:gdLst>
                <a:gd name="T0" fmla="*/ 0 w 1620"/>
                <a:gd name="T1" fmla="*/ 1620 h 1980"/>
                <a:gd name="T2" fmla="*/ 720 w 1620"/>
                <a:gd name="T3" fmla="*/ 1620 h 1980"/>
                <a:gd name="T4" fmla="*/ 720 w 1620"/>
                <a:gd name="T5" fmla="*/ 720 h 1980"/>
                <a:gd name="T6" fmla="*/ 900 w 1620"/>
                <a:gd name="T7" fmla="*/ 720 h 1980"/>
                <a:gd name="T8" fmla="*/ 900 w 1620"/>
                <a:gd name="T9" fmla="*/ 360 h 1980"/>
                <a:gd name="T10" fmla="*/ 540 w 1620"/>
                <a:gd name="T11" fmla="*/ 180 h 1980"/>
                <a:gd name="T12" fmla="*/ 540 w 1620"/>
                <a:gd name="T13" fmla="*/ 0 h 1980"/>
                <a:gd name="T14" fmla="*/ 1620 w 1620"/>
                <a:gd name="T15" fmla="*/ 0 h 1980"/>
                <a:gd name="T16" fmla="*/ 1620 w 1620"/>
                <a:gd name="T17" fmla="*/ 180 h 1980"/>
                <a:gd name="T18" fmla="*/ 1260 w 1620"/>
                <a:gd name="T19" fmla="*/ 360 h 1980"/>
                <a:gd name="T20" fmla="*/ 1260 w 1620"/>
                <a:gd name="T21" fmla="*/ 720 h 1980"/>
                <a:gd name="T22" fmla="*/ 1440 w 1620"/>
                <a:gd name="T23" fmla="*/ 720 h 1980"/>
                <a:gd name="T24" fmla="*/ 1440 w 1620"/>
                <a:gd name="T25" fmla="*/ 1980 h 1980"/>
                <a:gd name="T26" fmla="*/ 720 w 1620"/>
                <a:gd name="T27" fmla="*/ 1980 h 1980"/>
                <a:gd name="T28" fmla="*/ 720 w 1620"/>
                <a:gd name="T29" fmla="*/ 1800 h 1980"/>
                <a:gd name="T30" fmla="*/ 0 w 1620"/>
                <a:gd name="T31" fmla="*/ 180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0" h="1980">
                  <a:moveTo>
                    <a:pt x="0" y="1620"/>
                  </a:moveTo>
                  <a:lnTo>
                    <a:pt x="720" y="1620"/>
                  </a:lnTo>
                  <a:lnTo>
                    <a:pt x="720" y="720"/>
                  </a:lnTo>
                  <a:lnTo>
                    <a:pt x="900" y="720"/>
                  </a:lnTo>
                  <a:lnTo>
                    <a:pt x="900" y="360"/>
                  </a:lnTo>
                  <a:lnTo>
                    <a:pt x="540" y="180"/>
                  </a:lnTo>
                  <a:lnTo>
                    <a:pt x="540" y="0"/>
                  </a:lnTo>
                  <a:lnTo>
                    <a:pt x="1620" y="0"/>
                  </a:lnTo>
                  <a:lnTo>
                    <a:pt x="1620" y="180"/>
                  </a:lnTo>
                  <a:lnTo>
                    <a:pt x="1260" y="360"/>
                  </a:lnTo>
                  <a:lnTo>
                    <a:pt x="1260" y="720"/>
                  </a:lnTo>
                  <a:lnTo>
                    <a:pt x="1440" y="720"/>
                  </a:lnTo>
                  <a:lnTo>
                    <a:pt x="1440" y="1980"/>
                  </a:lnTo>
                  <a:lnTo>
                    <a:pt x="720" y="1980"/>
                  </a:lnTo>
                  <a:lnTo>
                    <a:pt x="720" y="1800"/>
                  </a:lnTo>
                  <a:lnTo>
                    <a:pt x="0" y="18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5" name="Line 22" descr="[DECORATIVE]"/>
            <p:cNvSpPr>
              <a:spLocks noChangeShapeType="1"/>
            </p:cNvSpPr>
            <p:nvPr/>
          </p:nvSpPr>
          <p:spPr bwMode="auto">
            <a:xfrm flipH="1">
              <a:off x="4067175" y="2205038"/>
              <a:ext cx="12700" cy="3455987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66" name="AutoShape 23" descr="[DECORATIVE]"/>
            <p:cNvCxnSpPr>
              <a:cxnSpLocks noChangeShapeType="1"/>
            </p:cNvCxnSpPr>
            <p:nvPr/>
          </p:nvCxnSpPr>
          <p:spPr bwMode="auto">
            <a:xfrm flipV="1">
              <a:off x="5303838" y="1828800"/>
              <a:ext cx="939800" cy="3889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Freeform 24" descr="[DECORATIVE]"/>
            <p:cNvSpPr>
              <a:spLocks/>
            </p:cNvSpPr>
            <p:nvPr/>
          </p:nvSpPr>
          <p:spPr bwMode="auto">
            <a:xfrm>
              <a:off x="7561263" y="1463675"/>
              <a:ext cx="192087" cy="695325"/>
            </a:xfrm>
            <a:custGeom>
              <a:avLst/>
              <a:gdLst>
                <a:gd name="T0" fmla="*/ 0 w 210"/>
                <a:gd name="T1" fmla="*/ 0 h 720"/>
                <a:gd name="T2" fmla="*/ 180 w 210"/>
                <a:gd name="T3" fmla="*/ 180 h 720"/>
                <a:gd name="T4" fmla="*/ 180 w 210"/>
                <a:gd name="T5" fmla="*/ 360 h 720"/>
                <a:gd name="T6" fmla="*/ 180 w 210"/>
                <a:gd name="T7" fmla="*/ 540 h 720"/>
                <a:gd name="T8" fmla="*/ 0 w 210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720">
                  <a:moveTo>
                    <a:pt x="0" y="0"/>
                  </a:moveTo>
                  <a:cubicBezTo>
                    <a:pt x="75" y="60"/>
                    <a:pt x="150" y="120"/>
                    <a:pt x="180" y="180"/>
                  </a:cubicBezTo>
                  <a:cubicBezTo>
                    <a:pt x="210" y="240"/>
                    <a:pt x="180" y="300"/>
                    <a:pt x="180" y="360"/>
                  </a:cubicBezTo>
                  <a:cubicBezTo>
                    <a:pt x="180" y="420"/>
                    <a:pt x="210" y="480"/>
                    <a:pt x="180" y="540"/>
                  </a:cubicBezTo>
                  <a:cubicBezTo>
                    <a:pt x="150" y="600"/>
                    <a:pt x="75" y="660"/>
                    <a:pt x="0" y="72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68" name="AutoShape 25" descr="[DECORATIVE]"/>
            <p:cNvCxnSpPr>
              <a:cxnSpLocks noChangeShapeType="1"/>
              <a:stCxn id="52" idx="1"/>
              <a:endCxn id="67" idx="1"/>
            </p:cNvCxnSpPr>
            <p:nvPr/>
          </p:nvCxnSpPr>
          <p:spPr bwMode="auto">
            <a:xfrm flipV="1">
              <a:off x="6218238" y="1636713"/>
              <a:ext cx="1508125" cy="192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26" descr="[DECORATIVE]"/>
            <p:cNvCxnSpPr>
              <a:cxnSpLocks noChangeShapeType="1"/>
              <a:stCxn id="52" idx="1"/>
              <a:endCxn id="67" idx="3"/>
            </p:cNvCxnSpPr>
            <p:nvPr/>
          </p:nvCxnSpPr>
          <p:spPr bwMode="auto">
            <a:xfrm>
              <a:off x="6218238" y="1828800"/>
              <a:ext cx="1508125" cy="155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0" name="Text Box 27" descr="[DECORATIVE]"/>
            <p:cNvSpPr txBox="1">
              <a:spLocks noChangeArrowheads="1"/>
            </p:cNvSpPr>
            <p:nvPr/>
          </p:nvSpPr>
          <p:spPr bwMode="auto">
            <a:xfrm>
              <a:off x="6328405" y="823118"/>
              <a:ext cx="2347282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altLang="el-GR" sz="1600" dirty="0" err="1"/>
                <a:t>Μονοχρωμάτορας</a:t>
              </a:r>
              <a:endParaRPr lang="el-GR" altLang="el-GR" sz="1600" dirty="0"/>
            </a:p>
          </p:txBody>
        </p:sp>
        <p:sp>
          <p:nvSpPr>
            <p:cNvPr id="71" name="Text Box 28" descr="[DECORATIVE]"/>
            <p:cNvSpPr txBox="1">
              <a:spLocks noChangeArrowheads="1"/>
            </p:cNvSpPr>
            <p:nvPr/>
          </p:nvSpPr>
          <p:spPr bwMode="auto">
            <a:xfrm>
              <a:off x="7315200" y="2560638"/>
              <a:ext cx="1360488" cy="3667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el-GR" altLang="el-GR" sz="1600"/>
                <a:t>Ενισχυτής</a:t>
              </a:r>
            </a:p>
          </p:txBody>
        </p:sp>
        <p:sp>
          <p:nvSpPr>
            <p:cNvPr id="72" name="Text Box 29" descr="[DECORATIVE]"/>
            <p:cNvSpPr txBox="1">
              <a:spLocks noChangeArrowheads="1"/>
            </p:cNvSpPr>
            <p:nvPr/>
          </p:nvSpPr>
          <p:spPr bwMode="auto">
            <a:xfrm>
              <a:off x="5592763" y="4206874"/>
              <a:ext cx="3082924" cy="365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r>
                <a:rPr lang="el-GR" altLang="el-GR" sz="1600" dirty="0" err="1"/>
                <a:t>Φωτοπολλαπλασιαστές</a:t>
              </a:r>
              <a:endParaRPr lang="el-GR" altLang="el-GR" sz="1600" dirty="0"/>
            </a:p>
          </p:txBody>
        </p:sp>
        <p:cxnSp>
          <p:nvCxnSpPr>
            <p:cNvPr id="73" name="AutoShape 30" descr="[DECORATIVE]"/>
            <p:cNvCxnSpPr>
              <a:cxnSpLocks noChangeShapeType="1"/>
              <a:stCxn id="72" idx="2"/>
              <a:endCxn id="46" idx="1"/>
            </p:cNvCxnSpPr>
            <p:nvPr/>
          </p:nvCxnSpPr>
          <p:spPr bwMode="auto">
            <a:xfrm rot="16200000" flipH="1">
              <a:off x="6869905" y="4836318"/>
              <a:ext cx="892176" cy="36353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4" name="Text Box 31" descr="[DECORATIVE]"/>
            <p:cNvSpPr txBox="1">
              <a:spLocks noChangeArrowheads="1"/>
            </p:cNvSpPr>
            <p:nvPr/>
          </p:nvSpPr>
          <p:spPr bwMode="auto">
            <a:xfrm>
              <a:off x="278606" y="824705"/>
              <a:ext cx="1646237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altLang="el-GR" sz="1600" dirty="0"/>
                <a:t>Λυχνία καθόδου</a:t>
              </a:r>
            </a:p>
          </p:txBody>
        </p:sp>
        <p:sp>
          <p:nvSpPr>
            <p:cNvPr id="75" name="Text Box 32" descr="[DECORATIVE]"/>
            <p:cNvSpPr txBox="1">
              <a:spLocks noChangeArrowheads="1"/>
            </p:cNvSpPr>
            <p:nvPr/>
          </p:nvSpPr>
          <p:spPr bwMode="auto">
            <a:xfrm>
              <a:off x="1101725" y="5121275"/>
              <a:ext cx="2555875" cy="6985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l-GR" altLang="el-GR" sz="1600" dirty="0"/>
                <a:t>Αναλυόμενο διάλυμα δείγματος</a:t>
              </a:r>
            </a:p>
          </p:txBody>
        </p:sp>
        <p:sp>
          <p:nvSpPr>
            <p:cNvPr id="76" name="Text Box 33" descr="[DECORATIVE]"/>
            <p:cNvSpPr txBox="1">
              <a:spLocks noChangeArrowheads="1"/>
            </p:cNvSpPr>
            <p:nvPr/>
          </p:nvSpPr>
          <p:spPr bwMode="auto">
            <a:xfrm>
              <a:off x="1543050" y="3995738"/>
              <a:ext cx="14636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l-GR" altLang="el-GR" sz="1600"/>
                <a:t>Οξειδωτικό αέριο</a:t>
              </a:r>
            </a:p>
          </p:txBody>
        </p:sp>
        <p:sp>
          <p:nvSpPr>
            <p:cNvPr id="77" name="Text Box 34" descr="[DECORATIVE]"/>
            <p:cNvSpPr txBox="1">
              <a:spLocks noChangeArrowheads="1"/>
            </p:cNvSpPr>
            <p:nvPr/>
          </p:nvSpPr>
          <p:spPr bwMode="auto">
            <a:xfrm>
              <a:off x="1557338" y="3175000"/>
              <a:ext cx="14636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altLang="el-GR" sz="1600"/>
                <a:t>Καύσιμο αέριο</a:t>
              </a:r>
            </a:p>
          </p:txBody>
        </p:sp>
        <p:sp>
          <p:nvSpPr>
            <p:cNvPr id="78" name="Line 35" descr="[DECORATIVE]"/>
            <p:cNvSpPr>
              <a:spLocks noChangeShapeType="1"/>
            </p:cNvSpPr>
            <p:nvPr/>
          </p:nvSpPr>
          <p:spPr bwMode="auto">
            <a:xfrm>
              <a:off x="2743200" y="4206875"/>
              <a:ext cx="731838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9" name="Line 36" descr="[DECORATIVE]"/>
            <p:cNvSpPr>
              <a:spLocks noChangeShapeType="1"/>
            </p:cNvSpPr>
            <p:nvPr/>
          </p:nvSpPr>
          <p:spPr bwMode="auto">
            <a:xfrm>
              <a:off x="2312988" y="3575050"/>
              <a:ext cx="73183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0" name="AutoShape 37" descr="[DECORATIVE]"/>
            <p:cNvSpPr>
              <a:spLocks/>
            </p:cNvSpPr>
            <p:nvPr/>
          </p:nvSpPr>
          <p:spPr bwMode="auto">
            <a:xfrm>
              <a:off x="4543425" y="2179638"/>
              <a:ext cx="211138" cy="2193925"/>
            </a:xfrm>
            <a:prstGeom prst="rightBrace">
              <a:avLst>
                <a:gd name="adj1" fmla="val 8659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1" name="Rectangle 38" descr="[DECORATIVE]"/>
            <p:cNvSpPr>
              <a:spLocks noChangeArrowheads="1"/>
            </p:cNvSpPr>
            <p:nvPr/>
          </p:nvSpPr>
          <p:spPr bwMode="auto">
            <a:xfrm rot="16200000">
              <a:off x="3500438" y="3190875"/>
              <a:ext cx="26860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/>
                <a:t>Εκνεφελωτής</a:t>
              </a:r>
            </a:p>
          </p:txBody>
        </p:sp>
        <p:sp>
          <p:nvSpPr>
            <p:cNvPr id="82" name="Text Box 39" descr="[DECORATIVE]"/>
            <p:cNvSpPr txBox="1">
              <a:spLocks noChangeArrowheads="1"/>
            </p:cNvSpPr>
            <p:nvPr/>
          </p:nvSpPr>
          <p:spPr bwMode="auto">
            <a:xfrm>
              <a:off x="3492500" y="549275"/>
              <a:ext cx="935038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altLang="el-GR" sz="1600" dirty="0"/>
                <a:t>Φλόγα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812360" y="5851613"/>
            <a:ext cx="143501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Εικόνα 1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Μέτρηση διαλυμάτων με </a:t>
            </a:r>
            <a:r>
              <a:rPr lang="en-US" dirty="0" smtClean="0"/>
              <a:t>F-AAS</a:t>
            </a:r>
            <a:endParaRPr lang="el-GR" sz="4400" dirty="0"/>
          </a:p>
        </p:txBody>
      </p:sp>
      <p:pic>
        <p:nvPicPr>
          <p:cNvPr id="4" name="Picture 5" descr="DSC03070" title="Μέτρηση διαλυμάτων με F-AA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42" y="15573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96336" y="5689334"/>
            <a:ext cx="143501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Εικόνα </a:t>
            </a:r>
            <a:r>
              <a:rPr lang="en-US" dirty="0" smtClean="0"/>
              <a:t>2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 smtClean="0"/>
              <a:t>3</a:t>
            </a:r>
            <a:endParaRPr lang="el-GR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Διαλύματα για μέτρηση με </a:t>
            </a:r>
            <a:r>
              <a:rPr lang="en-US" dirty="0" smtClean="0"/>
              <a:t>F-AAS</a:t>
            </a:r>
            <a:endParaRPr lang="el-GR" dirty="0"/>
          </a:p>
        </p:txBody>
      </p:sp>
      <p:pic>
        <p:nvPicPr>
          <p:cNvPr id="10" name="MOV03072.MPG" title="Διαλύματα για μέτρηση με F-AAS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9352"/>
            <a:ext cx="5139167" cy="38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 AAS</a:t>
            </a:r>
          </a:p>
        </p:txBody>
      </p:sp>
      <p:grpSp>
        <p:nvGrpSpPr>
          <p:cNvPr id="6" name="Ομάδα 5" descr="G- AAS" title="Διάταξη G-AAS"/>
          <p:cNvGrpSpPr/>
          <p:nvPr/>
        </p:nvGrpSpPr>
        <p:grpSpPr>
          <a:xfrm>
            <a:off x="587374" y="1724026"/>
            <a:ext cx="7653337" cy="4508500"/>
            <a:chOff x="1042988" y="2060575"/>
            <a:chExt cx="7821612" cy="4508500"/>
          </a:xfrm>
        </p:grpSpPr>
        <p:pic>
          <p:nvPicPr>
            <p:cNvPr id="7" name="Picture 2" descr="G- AA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5157788"/>
              <a:ext cx="1262063" cy="141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[DECORATIVE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263" y="3109913"/>
              <a:ext cx="627062" cy="85725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4" descr="[DECORATIVE]"/>
            <p:cNvSpPr>
              <a:spLocks noChangeArrowheads="1"/>
            </p:cNvSpPr>
            <p:nvPr/>
          </p:nvSpPr>
          <p:spPr bwMode="auto">
            <a:xfrm>
              <a:off x="3233738" y="2935288"/>
              <a:ext cx="155575" cy="10429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Oval 5" descr="[DECORATIVE]"/>
            <p:cNvSpPr>
              <a:spLocks noChangeArrowheads="1"/>
            </p:cNvSpPr>
            <p:nvPr/>
          </p:nvSpPr>
          <p:spPr bwMode="auto">
            <a:xfrm>
              <a:off x="5254625" y="2935288"/>
              <a:ext cx="157163" cy="10429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Rectangle 6" descr="[DECORATIVE]"/>
            <p:cNvSpPr>
              <a:spLocks noChangeArrowheads="1"/>
            </p:cNvSpPr>
            <p:nvPr/>
          </p:nvSpPr>
          <p:spPr bwMode="auto">
            <a:xfrm>
              <a:off x="6500813" y="3978275"/>
              <a:ext cx="620712" cy="695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Rectangle 7" descr="[DECORATIVE]"/>
            <p:cNvSpPr>
              <a:spLocks noChangeArrowheads="1"/>
            </p:cNvSpPr>
            <p:nvPr/>
          </p:nvSpPr>
          <p:spPr bwMode="auto">
            <a:xfrm>
              <a:off x="6188075" y="3109913"/>
              <a:ext cx="1400175" cy="69373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Rectangle 8" descr="[DECORATIVE]"/>
            <p:cNvSpPr>
              <a:spLocks noChangeArrowheads="1"/>
            </p:cNvSpPr>
            <p:nvPr/>
          </p:nvSpPr>
          <p:spPr bwMode="auto">
            <a:xfrm>
              <a:off x="5878513" y="5194300"/>
              <a:ext cx="466725" cy="520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Rectangle 9" descr="[DECORATIVE]"/>
            <p:cNvSpPr>
              <a:spLocks noChangeArrowheads="1"/>
            </p:cNvSpPr>
            <p:nvPr/>
          </p:nvSpPr>
          <p:spPr bwMode="auto">
            <a:xfrm>
              <a:off x="6654800" y="5194300"/>
              <a:ext cx="466725" cy="520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cxnSp>
          <p:nvCxnSpPr>
            <p:cNvPr id="15" name="AutoShape 10" descr="[DECORATIVE]"/>
            <p:cNvCxnSpPr>
              <a:cxnSpLocks noChangeShapeType="1"/>
              <a:stCxn id="11" idx="1"/>
              <a:endCxn id="13" idx="0"/>
            </p:cNvCxnSpPr>
            <p:nvPr/>
          </p:nvCxnSpPr>
          <p:spPr bwMode="auto">
            <a:xfrm rot="10800000" flipV="1">
              <a:off x="6111875" y="4325938"/>
              <a:ext cx="388938" cy="86836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1" descr="[DECORATIVE]"/>
            <p:cNvCxnSpPr>
              <a:cxnSpLocks noChangeShapeType="1"/>
              <a:stCxn id="11" idx="2"/>
              <a:endCxn id="14" idx="0"/>
            </p:cNvCxnSpPr>
            <p:nvPr/>
          </p:nvCxnSpPr>
          <p:spPr bwMode="auto">
            <a:xfrm rot="16200000" flipH="1">
              <a:off x="6589713" y="4895850"/>
              <a:ext cx="520700" cy="76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2" descr="[DECORATIVE]"/>
            <p:cNvCxnSpPr>
              <a:cxnSpLocks noChangeShapeType="1"/>
              <a:stCxn id="12" idx="2"/>
              <a:endCxn id="11" idx="0"/>
            </p:cNvCxnSpPr>
            <p:nvPr/>
          </p:nvCxnSpPr>
          <p:spPr bwMode="auto">
            <a:xfrm rot="5400000">
              <a:off x="6762750" y="3852863"/>
              <a:ext cx="174625" cy="76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3" descr="[DECORATIVE]"/>
            <p:cNvCxnSpPr>
              <a:cxnSpLocks noChangeShapeType="1"/>
              <a:endCxn id="9" idx="1"/>
            </p:cNvCxnSpPr>
            <p:nvPr/>
          </p:nvCxnSpPr>
          <p:spPr bwMode="auto">
            <a:xfrm flipV="1">
              <a:off x="1677988" y="3087688"/>
              <a:ext cx="1577975" cy="366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4" descr="[DECORATIVE]"/>
            <p:cNvCxnSpPr>
              <a:cxnSpLocks noChangeShapeType="1"/>
              <a:endCxn id="9" idx="3"/>
            </p:cNvCxnSpPr>
            <p:nvPr/>
          </p:nvCxnSpPr>
          <p:spPr bwMode="auto">
            <a:xfrm>
              <a:off x="1677988" y="3454400"/>
              <a:ext cx="1577975" cy="37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5" descr="[DECORATIVE]"/>
            <p:cNvCxnSpPr>
              <a:cxnSpLocks noChangeShapeType="1"/>
              <a:stCxn id="9" idx="1"/>
              <a:endCxn id="10" idx="5"/>
            </p:cNvCxnSpPr>
            <p:nvPr/>
          </p:nvCxnSpPr>
          <p:spPr bwMode="auto">
            <a:xfrm>
              <a:off x="3255963" y="3087688"/>
              <a:ext cx="2132012" cy="7381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6" descr="[DECORATIVE]"/>
            <p:cNvCxnSpPr>
              <a:cxnSpLocks noChangeShapeType="1"/>
            </p:cNvCxnSpPr>
            <p:nvPr/>
          </p:nvCxnSpPr>
          <p:spPr bwMode="auto">
            <a:xfrm flipV="1">
              <a:off x="3263900" y="3121025"/>
              <a:ext cx="2132013" cy="736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7" descr="[DECORATIVE]"/>
            <p:cNvCxnSpPr>
              <a:cxnSpLocks noChangeShapeType="1"/>
              <a:stCxn id="10" idx="7"/>
              <a:endCxn id="12" idx="1"/>
            </p:cNvCxnSpPr>
            <p:nvPr/>
          </p:nvCxnSpPr>
          <p:spPr bwMode="auto">
            <a:xfrm>
              <a:off x="5387975" y="3087688"/>
              <a:ext cx="800100" cy="3698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Freeform 18" descr="[DECORATIVE]"/>
            <p:cNvSpPr>
              <a:spLocks/>
            </p:cNvSpPr>
            <p:nvPr/>
          </p:nvSpPr>
          <p:spPr bwMode="auto">
            <a:xfrm rot="5400000">
              <a:off x="4021138" y="2711450"/>
              <a:ext cx="868362" cy="1017588"/>
            </a:xfrm>
            <a:custGeom>
              <a:avLst/>
              <a:gdLst>
                <a:gd name="T0" fmla="*/ 0 w 1440"/>
                <a:gd name="T1" fmla="*/ 900 h 1440"/>
                <a:gd name="T2" fmla="*/ 720 w 1440"/>
                <a:gd name="T3" fmla="*/ 900 h 1440"/>
                <a:gd name="T4" fmla="*/ 720 w 1440"/>
                <a:gd name="T5" fmla="*/ 180 h 1440"/>
                <a:gd name="T6" fmla="*/ 900 w 1440"/>
                <a:gd name="T7" fmla="*/ 0 h 1440"/>
                <a:gd name="T8" fmla="*/ 1260 w 1440"/>
                <a:gd name="T9" fmla="*/ 0 h 1440"/>
                <a:gd name="T10" fmla="*/ 1440 w 1440"/>
                <a:gd name="T11" fmla="*/ 180 h 1440"/>
                <a:gd name="T12" fmla="*/ 1440 w 1440"/>
                <a:gd name="T13" fmla="*/ 900 h 1440"/>
                <a:gd name="T14" fmla="*/ 1440 w 1440"/>
                <a:gd name="T15" fmla="*/ 1440 h 1440"/>
                <a:gd name="T16" fmla="*/ 720 w 1440"/>
                <a:gd name="T17" fmla="*/ 1440 h 1440"/>
                <a:gd name="T18" fmla="*/ 720 w 1440"/>
                <a:gd name="T19" fmla="*/ 1080 h 1440"/>
                <a:gd name="T20" fmla="*/ 0 w 1440"/>
                <a:gd name="T21" fmla="*/ 108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1440">
                  <a:moveTo>
                    <a:pt x="0" y="900"/>
                  </a:moveTo>
                  <a:lnTo>
                    <a:pt x="720" y="900"/>
                  </a:lnTo>
                  <a:lnTo>
                    <a:pt x="720" y="180"/>
                  </a:lnTo>
                  <a:lnTo>
                    <a:pt x="900" y="0"/>
                  </a:lnTo>
                  <a:lnTo>
                    <a:pt x="1260" y="0"/>
                  </a:lnTo>
                  <a:lnTo>
                    <a:pt x="1440" y="180"/>
                  </a:lnTo>
                  <a:lnTo>
                    <a:pt x="1440" y="900"/>
                  </a:lnTo>
                  <a:lnTo>
                    <a:pt x="1440" y="1440"/>
                  </a:lnTo>
                  <a:lnTo>
                    <a:pt x="720" y="1440"/>
                  </a:lnTo>
                  <a:lnTo>
                    <a:pt x="720" y="1080"/>
                  </a:lnTo>
                  <a:lnTo>
                    <a:pt x="0" y="10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24" name="AutoShape 19" descr="[DECORATIVE]"/>
            <p:cNvCxnSpPr>
              <a:cxnSpLocks noChangeShapeType="1"/>
            </p:cNvCxnSpPr>
            <p:nvPr/>
          </p:nvCxnSpPr>
          <p:spPr bwMode="auto">
            <a:xfrm flipV="1">
              <a:off x="5410200" y="3457575"/>
              <a:ext cx="800100" cy="368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Freeform 20" descr="[DECORATIVE]"/>
            <p:cNvSpPr>
              <a:spLocks/>
            </p:cNvSpPr>
            <p:nvPr/>
          </p:nvSpPr>
          <p:spPr bwMode="auto">
            <a:xfrm>
              <a:off x="7331075" y="3109913"/>
              <a:ext cx="163513" cy="660400"/>
            </a:xfrm>
            <a:custGeom>
              <a:avLst/>
              <a:gdLst>
                <a:gd name="T0" fmla="*/ 0 w 210"/>
                <a:gd name="T1" fmla="*/ 0 h 720"/>
                <a:gd name="T2" fmla="*/ 180 w 210"/>
                <a:gd name="T3" fmla="*/ 180 h 720"/>
                <a:gd name="T4" fmla="*/ 180 w 210"/>
                <a:gd name="T5" fmla="*/ 360 h 720"/>
                <a:gd name="T6" fmla="*/ 180 w 210"/>
                <a:gd name="T7" fmla="*/ 540 h 720"/>
                <a:gd name="T8" fmla="*/ 0 w 210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720">
                  <a:moveTo>
                    <a:pt x="0" y="0"/>
                  </a:moveTo>
                  <a:cubicBezTo>
                    <a:pt x="75" y="60"/>
                    <a:pt x="150" y="120"/>
                    <a:pt x="180" y="180"/>
                  </a:cubicBezTo>
                  <a:cubicBezTo>
                    <a:pt x="210" y="240"/>
                    <a:pt x="180" y="300"/>
                    <a:pt x="180" y="360"/>
                  </a:cubicBezTo>
                  <a:cubicBezTo>
                    <a:pt x="180" y="420"/>
                    <a:pt x="210" y="480"/>
                    <a:pt x="180" y="540"/>
                  </a:cubicBezTo>
                  <a:cubicBezTo>
                    <a:pt x="150" y="600"/>
                    <a:pt x="75" y="660"/>
                    <a:pt x="0" y="72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26" name="AutoShape 21" descr="[DECORATIVE]"/>
            <p:cNvCxnSpPr>
              <a:cxnSpLocks noChangeShapeType="1"/>
              <a:stCxn id="12" idx="1"/>
              <a:endCxn id="25" idx="1"/>
            </p:cNvCxnSpPr>
            <p:nvPr/>
          </p:nvCxnSpPr>
          <p:spPr bwMode="auto">
            <a:xfrm flipV="1">
              <a:off x="6188075" y="3275013"/>
              <a:ext cx="1282700" cy="1825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2" descr="[DECORATIVE]"/>
            <p:cNvCxnSpPr>
              <a:cxnSpLocks noChangeShapeType="1"/>
              <a:stCxn id="12" idx="1"/>
              <a:endCxn id="25" idx="3"/>
            </p:cNvCxnSpPr>
            <p:nvPr/>
          </p:nvCxnSpPr>
          <p:spPr bwMode="auto">
            <a:xfrm>
              <a:off x="6188075" y="3457575"/>
              <a:ext cx="1282700" cy="1476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8" name="Text Box 23" descr="[DECORATIVE]"/>
            <p:cNvSpPr txBox="1">
              <a:spLocks noChangeArrowheads="1"/>
            </p:cNvSpPr>
            <p:nvPr/>
          </p:nvSpPr>
          <p:spPr bwMode="auto">
            <a:xfrm>
              <a:off x="6156325" y="2565400"/>
              <a:ext cx="220027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altLang="el-GR">
                  <a:latin typeface="Tahoma" pitchFamily="34" charset="0"/>
                </a:rPr>
                <a:t>Μονοχρωμάτορας</a:t>
              </a:r>
            </a:p>
          </p:txBody>
        </p:sp>
        <p:sp>
          <p:nvSpPr>
            <p:cNvPr id="29" name="Text Box 24" descr="[DECORATIVE]"/>
            <p:cNvSpPr txBox="1">
              <a:spLocks noChangeArrowheads="1"/>
            </p:cNvSpPr>
            <p:nvPr/>
          </p:nvSpPr>
          <p:spPr bwMode="auto">
            <a:xfrm>
              <a:off x="7092950" y="3933825"/>
              <a:ext cx="177165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Ενισχυτής</a:t>
              </a:r>
            </a:p>
          </p:txBody>
        </p:sp>
        <p:sp>
          <p:nvSpPr>
            <p:cNvPr id="30" name="Text Box 25" descr="[DECORATIVE]"/>
            <p:cNvSpPr txBox="1">
              <a:spLocks noChangeArrowheads="1"/>
            </p:cNvSpPr>
            <p:nvPr/>
          </p:nvSpPr>
          <p:spPr bwMode="auto">
            <a:xfrm>
              <a:off x="2843213" y="5229225"/>
              <a:ext cx="273050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altLang="el-GR">
                  <a:latin typeface="Tahoma" pitchFamily="34" charset="0"/>
                </a:rPr>
                <a:t>Φωτοπολλαπλασιαστές</a:t>
              </a:r>
            </a:p>
          </p:txBody>
        </p:sp>
        <p:sp>
          <p:nvSpPr>
            <p:cNvPr id="31" name="Text Box 26" descr="[DECORATIVE]"/>
            <p:cNvSpPr txBox="1">
              <a:spLocks noChangeArrowheads="1"/>
            </p:cNvSpPr>
            <p:nvPr/>
          </p:nvSpPr>
          <p:spPr bwMode="auto">
            <a:xfrm>
              <a:off x="1042988" y="2420938"/>
              <a:ext cx="140017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altLang="el-GR">
                  <a:latin typeface="Tahoma" pitchFamily="34" charset="0"/>
                </a:rPr>
                <a:t>Λυχνία καθόδου</a:t>
              </a:r>
            </a:p>
          </p:txBody>
        </p:sp>
        <p:sp>
          <p:nvSpPr>
            <p:cNvPr id="32" name="Text Box 27" descr="[DECORATIVE]"/>
            <p:cNvSpPr txBox="1">
              <a:spLocks noChangeArrowheads="1"/>
            </p:cNvSpPr>
            <p:nvPr/>
          </p:nvSpPr>
          <p:spPr bwMode="auto">
            <a:xfrm>
              <a:off x="2555875" y="4005263"/>
              <a:ext cx="2705100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l-GR" altLang="el-GR">
                  <a:latin typeface="Tahoma" pitchFamily="34" charset="0"/>
                </a:rPr>
                <a:t>Εξαχνωτής γραφίτη</a:t>
              </a:r>
            </a:p>
          </p:txBody>
        </p:sp>
        <p:pic>
          <p:nvPicPr>
            <p:cNvPr id="33" name="Picture 29" descr="[DECORATIVE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2060575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752029" y="5623924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/>
              <a:t>4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ΚΑΜΠΥΛΗ ΒΑΘΜΟΝΟΜΗΣΗΣ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/>
              <a:t>5</a:t>
            </a:r>
            <a:endParaRPr lang="el-GR" dirty="0" smtClean="0"/>
          </a:p>
        </p:txBody>
      </p:sp>
      <p:grpSp>
        <p:nvGrpSpPr>
          <p:cNvPr id="6" name="Ομάδα 5" descr="ΚΑΜΠΥΛΗ ΒΑΘΜΟΝΟΜΗΣΗΣ" title="Καμπύλη βαθμονόμησης"/>
          <p:cNvGrpSpPr/>
          <p:nvPr/>
        </p:nvGrpSpPr>
        <p:grpSpPr>
          <a:xfrm>
            <a:off x="467544" y="1738313"/>
            <a:ext cx="7941444" cy="4504531"/>
            <a:chOff x="323850" y="1738313"/>
            <a:chExt cx="8085138" cy="4786312"/>
          </a:xfrm>
        </p:grpSpPr>
        <p:sp>
          <p:nvSpPr>
            <p:cNvPr id="9" name="Freeform 2" descr="ΚΑΜΠΥΛΗ ΒΑΘΜΟΝΟΜΗΣΗΣ"/>
            <p:cNvSpPr>
              <a:spLocks/>
            </p:cNvSpPr>
            <p:nvPr/>
          </p:nvSpPr>
          <p:spPr bwMode="auto">
            <a:xfrm>
              <a:off x="1641475" y="1825625"/>
              <a:ext cx="6767513" cy="3946525"/>
            </a:xfrm>
            <a:custGeom>
              <a:avLst/>
              <a:gdLst>
                <a:gd name="T0" fmla="*/ 0 w 6480"/>
                <a:gd name="T1" fmla="*/ 0 h 3780"/>
                <a:gd name="T2" fmla="*/ 0 w 6480"/>
                <a:gd name="T3" fmla="*/ 3780 h 3780"/>
                <a:gd name="T4" fmla="*/ 6480 w 6480"/>
                <a:gd name="T5" fmla="*/ 3780 h 3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80" h="3780">
                  <a:moveTo>
                    <a:pt x="0" y="0"/>
                  </a:moveTo>
                  <a:lnTo>
                    <a:pt x="0" y="3780"/>
                  </a:lnTo>
                  <a:lnTo>
                    <a:pt x="6480" y="37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Line 3" descr="[DECORATIVE]"/>
            <p:cNvSpPr>
              <a:spLocks noChangeShapeType="1"/>
            </p:cNvSpPr>
            <p:nvPr/>
          </p:nvSpPr>
          <p:spPr bwMode="auto">
            <a:xfrm flipV="1">
              <a:off x="1641475" y="1825625"/>
              <a:ext cx="6767513" cy="3946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4" descr="[DECORATIVE]"/>
            <p:cNvSpPr>
              <a:spLocks/>
            </p:cNvSpPr>
            <p:nvPr/>
          </p:nvSpPr>
          <p:spPr bwMode="auto">
            <a:xfrm>
              <a:off x="1641475" y="2576513"/>
              <a:ext cx="6767513" cy="3195637"/>
            </a:xfrm>
            <a:custGeom>
              <a:avLst/>
              <a:gdLst>
                <a:gd name="T0" fmla="*/ 0 w 6480"/>
                <a:gd name="T1" fmla="*/ 3060 h 3060"/>
                <a:gd name="T2" fmla="*/ 3060 w 6480"/>
                <a:gd name="T3" fmla="*/ 1260 h 3060"/>
                <a:gd name="T4" fmla="*/ 4680 w 6480"/>
                <a:gd name="T5" fmla="*/ 360 h 3060"/>
                <a:gd name="T6" fmla="*/ 6480 w 6480"/>
                <a:gd name="T7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0" h="3060">
                  <a:moveTo>
                    <a:pt x="0" y="3060"/>
                  </a:moveTo>
                  <a:cubicBezTo>
                    <a:pt x="1140" y="2385"/>
                    <a:pt x="2280" y="1710"/>
                    <a:pt x="3060" y="1260"/>
                  </a:cubicBezTo>
                  <a:cubicBezTo>
                    <a:pt x="3840" y="810"/>
                    <a:pt x="4110" y="570"/>
                    <a:pt x="4680" y="360"/>
                  </a:cubicBezTo>
                  <a:cubicBezTo>
                    <a:pt x="5250" y="150"/>
                    <a:pt x="5865" y="75"/>
                    <a:pt x="648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Oval 5" descr="[DECORATIVE]"/>
            <p:cNvSpPr>
              <a:spLocks noChangeArrowheads="1"/>
            </p:cNvSpPr>
            <p:nvPr/>
          </p:nvSpPr>
          <p:spPr bwMode="auto">
            <a:xfrm>
              <a:off x="2982913" y="4819650"/>
              <a:ext cx="187325" cy="1873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Oval 6" descr="[DECORATIVE]"/>
            <p:cNvSpPr>
              <a:spLocks noChangeArrowheads="1"/>
            </p:cNvSpPr>
            <p:nvPr/>
          </p:nvSpPr>
          <p:spPr bwMode="auto">
            <a:xfrm>
              <a:off x="5905500" y="3108325"/>
              <a:ext cx="187325" cy="188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Oval 7" descr="[DECORATIVE]"/>
            <p:cNvSpPr>
              <a:spLocks noChangeArrowheads="1"/>
            </p:cNvSpPr>
            <p:nvPr/>
          </p:nvSpPr>
          <p:spPr bwMode="auto">
            <a:xfrm>
              <a:off x="7083425" y="2673350"/>
              <a:ext cx="185738" cy="1873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Oval 8" descr="[DECORATIVE]"/>
            <p:cNvSpPr>
              <a:spLocks noChangeArrowheads="1"/>
            </p:cNvSpPr>
            <p:nvPr/>
          </p:nvSpPr>
          <p:spPr bwMode="auto">
            <a:xfrm>
              <a:off x="4459288" y="3970338"/>
              <a:ext cx="185737" cy="1873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 Box 9" descr="[DECORATIVE]"/>
            <p:cNvSpPr txBox="1">
              <a:spLocks noChangeArrowheads="1"/>
            </p:cNvSpPr>
            <p:nvPr/>
          </p:nvSpPr>
          <p:spPr bwMode="auto">
            <a:xfrm>
              <a:off x="3708400" y="5961063"/>
              <a:ext cx="2068513" cy="563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Συγκέντρωση</a:t>
              </a:r>
            </a:p>
          </p:txBody>
        </p:sp>
        <p:sp>
          <p:nvSpPr>
            <p:cNvPr id="17" name="Text Box 10" descr="[DECORATIVE]"/>
            <p:cNvSpPr txBox="1">
              <a:spLocks noChangeArrowheads="1"/>
            </p:cNvSpPr>
            <p:nvPr/>
          </p:nvSpPr>
          <p:spPr bwMode="auto">
            <a:xfrm>
              <a:off x="323850" y="2201863"/>
              <a:ext cx="2068513" cy="563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Απορρόφηση</a:t>
              </a:r>
            </a:p>
          </p:txBody>
        </p:sp>
        <p:sp>
          <p:nvSpPr>
            <p:cNvPr id="18" name="Text Box 11" descr="[DECORATIVE]"/>
            <p:cNvSpPr txBox="1">
              <a:spLocks noChangeArrowheads="1"/>
            </p:cNvSpPr>
            <p:nvPr/>
          </p:nvSpPr>
          <p:spPr bwMode="auto">
            <a:xfrm>
              <a:off x="4648200" y="4268788"/>
              <a:ext cx="1503363" cy="563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Standards</a:t>
              </a:r>
            </a:p>
          </p:txBody>
        </p:sp>
        <p:sp>
          <p:nvSpPr>
            <p:cNvPr id="19" name="Line 12" descr="[DECORATIVE]"/>
            <p:cNvSpPr>
              <a:spLocks noChangeShapeType="1"/>
            </p:cNvSpPr>
            <p:nvPr/>
          </p:nvSpPr>
          <p:spPr bwMode="auto">
            <a:xfrm flipH="1" flipV="1">
              <a:off x="4648200" y="4081463"/>
              <a:ext cx="225425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Line 13" descr="[DECORATIVE]"/>
            <p:cNvSpPr>
              <a:spLocks noChangeShapeType="1"/>
            </p:cNvSpPr>
            <p:nvPr/>
          </p:nvSpPr>
          <p:spPr bwMode="auto">
            <a:xfrm flipV="1">
              <a:off x="5499100" y="3370263"/>
              <a:ext cx="460375" cy="950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14" descr="[DECORATIVE]"/>
            <p:cNvSpPr>
              <a:spLocks/>
            </p:cNvSpPr>
            <p:nvPr/>
          </p:nvSpPr>
          <p:spPr bwMode="auto">
            <a:xfrm>
              <a:off x="1616075" y="3043238"/>
              <a:ext cx="4689475" cy="2767012"/>
            </a:xfrm>
            <a:custGeom>
              <a:avLst/>
              <a:gdLst>
                <a:gd name="T0" fmla="*/ 0 w 3960"/>
                <a:gd name="T1" fmla="*/ 0 h 2340"/>
                <a:gd name="T2" fmla="*/ 3960 w 3960"/>
                <a:gd name="T3" fmla="*/ 0 h 2340"/>
                <a:gd name="T4" fmla="*/ 3960 w 3960"/>
                <a:gd name="T5" fmla="*/ 2340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60" h="2340">
                  <a:moveTo>
                    <a:pt x="0" y="0"/>
                  </a:moveTo>
                  <a:lnTo>
                    <a:pt x="3960" y="0"/>
                  </a:lnTo>
                  <a:lnTo>
                    <a:pt x="3960" y="234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Text Box 15" descr="[DECORATIVE]"/>
            <p:cNvSpPr txBox="1">
              <a:spLocks noChangeArrowheads="1"/>
            </p:cNvSpPr>
            <p:nvPr/>
          </p:nvSpPr>
          <p:spPr bwMode="auto">
            <a:xfrm>
              <a:off x="2916238" y="1738313"/>
              <a:ext cx="2255837" cy="75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l-GR" altLang="el-GR" sz="1600">
                  <a:latin typeface="Tahoma" pitchFamily="34" charset="0"/>
                </a:rPr>
                <a:t>Εύρος μετρούμενης συγκέντρωσης</a:t>
              </a:r>
            </a:p>
          </p:txBody>
        </p:sp>
        <p:sp>
          <p:nvSpPr>
            <p:cNvPr id="23" name="Line 16" descr="[DECORATIVE]"/>
            <p:cNvSpPr>
              <a:spLocks noChangeShapeType="1"/>
            </p:cNvSpPr>
            <p:nvPr/>
          </p:nvSpPr>
          <p:spPr bwMode="auto">
            <a:xfrm>
              <a:off x="1639888" y="2576513"/>
              <a:ext cx="4700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Rectangle 17" descr="[DECORATIVE]"/>
            <p:cNvSpPr>
              <a:spLocks noChangeArrowheads="1"/>
            </p:cNvSpPr>
            <p:nvPr/>
          </p:nvSpPr>
          <p:spPr bwMode="auto">
            <a:xfrm>
              <a:off x="3735388" y="4368800"/>
              <a:ext cx="193675" cy="1905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Text Box 18" descr="[DECORATIVE]"/>
            <p:cNvSpPr txBox="1">
              <a:spLocks noChangeArrowheads="1"/>
            </p:cNvSpPr>
            <p:nvPr/>
          </p:nvSpPr>
          <p:spPr bwMode="auto">
            <a:xfrm>
              <a:off x="3708400" y="4832350"/>
              <a:ext cx="1501775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l-GR" altLang="el-GR" sz="1600">
                  <a:latin typeface="Tahoma" pitchFamily="34" charset="0"/>
                </a:rPr>
                <a:t>Αναλυόμενο δείγμα</a:t>
              </a:r>
            </a:p>
          </p:txBody>
        </p:sp>
        <p:sp>
          <p:nvSpPr>
            <p:cNvPr id="26" name="Line 19" descr="[DECORATIVE]"/>
            <p:cNvSpPr>
              <a:spLocks noChangeShapeType="1"/>
            </p:cNvSpPr>
            <p:nvPr/>
          </p:nvSpPr>
          <p:spPr bwMode="auto">
            <a:xfrm flipH="1" flipV="1">
              <a:off x="3944938" y="4614863"/>
              <a:ext cx="139700" cy="217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ΠΑΡΕΜΠΟΔΙΣΕΙΣ </a:t>
            </a:r>
            <a:r>
              <a:rPr lang="en-US" dirty="0"/>
              <a:t>AAS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Φυσικές</a:t>
            </a:r>
            <a:r>
              <a:rPr lang="el-GR" sz="2400" dirty="0"/>
              <a:t> παρεμποδίσεις οι οποίες σχετίζονται με το ιξώδες ή την πυκνότητα των </a:t>
            </a:r>
            <a:r>
              <a:rPr lang="el-GR" sz="2400" dirty="0" smtClean="0"/>
              <a:t>διαλυμάτων.</a:t>
            </a:r>
          </a:p>
          <a:p>
            <a:r>
              <a:rPr lang="el-GR" sz="2400" dirty="0" smtClean="0"/>
              <a:t> </a:t>
            </a:r>
            <a:r>
              <a:rPr lang="el-GR" sz="2400" b="1" dirty="0"/>
              <a:t>Χημικές </a:t>
            </a:r>
            <a:r>
              <a:rPr lang="el-GR" sz="2400" dirty="0"/>
              <a:t>παρεμποδίσεις οι οποίες σχετίζονται με ατελή διέγερση των ατόμων, λόγω παρουσίας άλλων στοιχείων και χημικών ενώσεων στο υλικό της μήτρας του διαλύματος.</a:t>
            </a:r>
          </a:p>
          <a:p>
            <a:r>
              <a:rPr lang="el-GR" sz="2400" b="1" dirty="0"/>
              <a:t>Φασματικές</a:t>
            </a:r>
            <a:r>
              <a:rPr lang="el-GR" sz="2400" dirty="0"/>
              <a:t> παρεμποδίσεις εμφανίζονται όταν η γραμμή του φάσματος του υπό ανάλυση στοιχείου επικαλύπτεται από τη φασματική γραμμή κάποιου άλλου στοιχείου ή ένωσης.</a:t>
            </a:r>
          </a:p>
          <a:p>
            <a:r>
              <a:rPr lang="el-GR" sz="2400" dirty="0"/>
              <a:t>Παρεμποδίσεις </a:t>
            </a:r>
            <a:r>
              <a:rPr lang="el-GR" sz="2400" b="1" dirty="0"/>
              <a:t>ιονισμού </a:t>
            </a:r>
          </a:p>
          <a:p>
            <a:r>
              <a:rPr lang="el-GR" sz="2400" dirty="0"/>
              <a:t>Παρεμποδίσεις  </a:t>
            </a:r>
            <a:r>
              <a:rPr lang="el-GR" sz="2400" b="1" dirty="0"/>
              <a:t>υποβάθρου</a:t>
            </a:r>
            <a:r>
              <a:rPr lang="el-GR" sz="2400" dirty="0"/>
              <a:t> οφείλονται σε μοριακές ενώσεις του </a:t>
            </a:r>
            <a:r>
              <a:rPr lang="el-GR" sz="2400" dirty="0" smtClean="0"/>
              <a:t>υποστρώματος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ΦΑΣΜΑΤΟΣΚΟΠΙΑ ΑΤΟΜΙΚΗΣ ΕΚΠΟΜΠΗΣ (</a:t>
            </a:r>
            <a:r>
              <a:rPr lang="en-US" sz="3600" dirty="0"/>
              <a:t>AES)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Φάσμα εκπομπής διεγερμένων ατόμων</a:t>
            </a:r>
          </a:p>
          <a:p>
            <a:r>
              <a:rPr lang="el-GR" dirty="0"/>
              <a:t> </a:t>
            </a:r>
            <a:r>
              <a:rPr lang="el-GR" dirty="0" err="1"/>
              <a:t>Φλογοφωτομετρία</a:t>
            </a:r>
            <a:r>
              <a:rPr lang="el-GR" dirty="0"/>
              <a:t> εκπομπής για προσδιορισμό K, </a:t>
            </a:r>
            <a:r>
              <a:rPr lang="el-GR" dirty="0" err="1"/>
              <a:t>Na</a:t>
            </a:r>
            <a:endParaRPr lang="el-GR" dirty="0"/>
          </a:p>
          <a:p>
            <a:r>
              <a:rPr lang="el-GR" dirty="0"/>
              <a:t> Χρήση πλάσματος με επαγωγική σύζευξη (ICP) </a:t>
            </a:r>
            <a:r>
              <a:rPr lang="el-GR" dirty="0" smtClean="0">
                <a:latin typeface="Cambria"/>
              </a:rPr>
              <a:t>⤍ </a:t>
            </a:r>
            <a:r>
              <a:rPr lang="el-GR" dirty="0" smtClean="0"/>
              <a:t>υψηλότερες </a:t>
            </a:r>
            <a:r>
              <a:rPr lang="el-GR" dirty="0"/>
              <a:t>θερμοκρασίες/ καλύτερη </a:t>
            </a:r>
            <a:r>
              <a:rPr lang="el-GR" dirty="0" err="1"/>
              <a:t>ατομοποίηση</a:t>
            </a:r>
            <a:endParaRPr lang="el-GR" dirty="0"/>
          </a:p>
          <a:p>
            <a:r>
              <a:rPr lang="el-GR" dirty="0"/>
              <a:t>Πλάσμα = κατάσταση ύλης σε υψηλές θερμοκρασίες (&gt;6000K) όπου όλα τα μόρια έχουν διασπασθεί</a:t>
            </a:r>
          </a:p>
          <a:p>
            <a:r>
              <a:rPr lang="el-GR" dirty="0"/>
              <a:t> ICP-AES: </a:t>
            </a:r>
            <a:r>
              <a:rPr lang="el-GR" dirty="0" err="1"/>
              <a:t>Πολυστοιχειακή</a:t>
            </a:r>
            <a:r>
              <a:rPr lang="el-GR" dirty="0"/>
              <a:t> τεχνική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5 3:53:21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ADD3CE7-AE2E-415F-88CA-2580C750AFC2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783</Words>
  <Application>Microsoft Office PowerPoint</Application>
  <PresentationFormat>Προβολή στην οθόνη (4:3)</PresentationFormat>
  <Paragraphs>238</Paragraphs>
  <Slides>23</Slides>
  <Notes>22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Υδρογεωχημεία –  Αναλυτική Γεωχημεία</vt:lpstr>
      <vt:lpstr>ΠΕΡΙΕΧΟΜΕΝΑ</vt:lpstr>
      <vt:lpstr>F- AAS</vt:lpstr>
      <vt:lpstr>Μέτρηση διαλυμάτων με F-AAS</vt:lpstr>
      <vt:lpstr>Διαλύματα για μέτρηση με F-AAS</vt:lpstr>
      <vt:lpstr>G- AAS</vt:lpstr>
      <vt:lpstr>ΚΑΜΠΥΛΗ ΒΑΘΜΟΝΟΜΗΣΗΣ</vt:lpstr>
      <vt:lpstr>ΠΑΡΕΜΠΟΔΙΣΕΙΣ AAS</vt:lpstr>
      <vt:lpstr>ΦΑΣΜΑΤΟΣΚΟΠΙΑ ΑΤΟΜΙΚΗΣ ΕΚΠΟΜΠΗΣ (AES)</vt:lpstr>
      <vt:lpstr>ΦΛΟΓΟΦΩΤΟΜΕΤΡΟ ΤΟΥ ΕΡΓΑΣΤΗΡΙΟΥ ΓΕΩΧΗΜΕΙΑΣ</vt:lpstr>
      <vt:lpstr>ICP-AES</vt:lpstr>
      <vt:lpstr>ΑΝΑΛΥΤΙΚΕΣ ΔΥΝΑΤΟΤΗΤΕΣ ICP-AES</vt:lpstr>
      <vt:lpstr>ICP-MS</vt:lpstr>
      <vt:lpstr>ΑΝΑΛΥΤΙΚΕΣ ΔΥΝΑΤΟΤΗΤΕΣ ICP-MS</vt:lpstr>
      <vt:lpstr>Συγκριτικός πίνακας φασματοσκοπικών μεθόδων (1/2)</vt:lpstr>
      <vt:lpstr>Συγκριτικός πίνακας φασματοσκοπικών μεθόδων (2/2)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Αριάδνη Αργυράκη</dc:creator>
  <cp:keywords>Αναλυτική γεωχημεία</cp:keywords>
  <cp:lastModifiedBy>Hara</cp:lastModifiedBy>
  <cp:revision>185</cp:revision>
  <dcterms:created xsi:type="dcterms:W3CDTF">2012-09-06T09:03:05Z</dcterms:created>
  <dcterms:modified xsi:type="dcterms:W3CDTF">2015-07-23T12:53:48Z</dcterms:modified>
  <cp:category>Τεχνικές φασματοσκοπίας</cp:category>
</cp:coreProperties>
</file>