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Default Extension="doc" ContentType="application/msword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5"/>
  </p:notesMasterIdLst>
  <p:sldIdLst>
    <p:sldId id="417" r:id="rId2"/>
    <p:sldId id="419" r:id="rId3"/>
    <p:sldId id="420" r:id="rId4"/>
    <p:sldId id="421" r:id="rId5"/>
    <p:sldId id="422" r:id="rId6"/>
    <p:sldId id="423" r:id="rId7"/>
    <p:sldId id="424" r:id="rId8"/>
    <p:sldId id="425" r:id="rId9"/>
    <p:sldId id="443" r:id="rId10"/>
    <p:sldId id="427" r:id="rId11"/>
    <p:sldId id="444" r:id="rId12"/>
    <p:sldId id="429" r:id="rId13"/>
    <p:sldId id="431" r:id="rId14"/>
    <p:sldId id="432" r:id="rId15"/>
    <p:sldId id="433" r:id="rId16"/>
    <p:sldId id="434" r:id="rId17"/>
    <p:sldId id="435" r:id="rId18"/>
    <p:sldId id="436" r:id="rId19"/>
    <p:sldId id="437" r:id="rId20"/>
    <p:sldId id="438" r:id="rId21"/>
    <p:sldId id="445" r:id="rId22"/>
    <p:sldId id="440" r:id="rId23"/>
    <p:sldId id="441" r:id="rId24"/>
    <p:sldId id="442" r:id="rId25"/>
    <p:sldId id="410" r:id="rId26"/>
    <p:sldId id="411" r:id="rId27"/>
    <p:sldId id="412" r:id="rId28"/>
    <p:sldId id="446" r:id="rId29"/>
    <p:sldId id="447" r:id="rId30"/>
    <p:sldId id="414" r:id="rId31"/>
    <p:sldId id="415" r:id="rId32"/>
    <p:sldId id="416" r:id="rId33"/>
    <p:sldId id="44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CC"/>
    <a:srgbClr val="006699"/>
    <a:srgbClr val="F2F1E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0220" autoAdjust="0"/>
    <p:restoredTop sz="82729" autoAdjust="0"/>
  </p:normalViewPr>
  <p:slideViewPr>
    <p:cSldViewPr snapToGrid="0">
      <p:cViewPr varScale="1">
        <p:scale>
          <a:sx n="60" d="100"/>
          <a:sy n="60" d="100"/>
        </p:scale>
        <p:origin x="-138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806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A15CB-E518-42D0-B086-3B1AF5864A87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DB2FB-1A1E-483C-8906-5BB705B55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36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3775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4501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5014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6297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39302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02242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451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15576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730069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132558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9071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7741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5474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439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4923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2745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670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7376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5346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1819"/>
            <a:ext cx="7772400" cy="1415846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99" y="3602037"/>
            <a:ext cx="6894871" cy="2710273"/>
          </a:xfrm>
        </p:spPr>
        <p:txBody>
          <a:bodyPr/>
          <a:lstStyle>
            <a:lvl1pPr marL="0" indent="0" algn="ctr">
              <a:buNone/>
              <a:defRPr lang="en-US" sz="2400" b="1" smtClean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l-GR" sz="2800" dirty="0" smtClean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5800" y="62159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361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2"/>
          </p:nvPr>
        </p:nvSpPr>
        <p:spPr>
          <a:xfrm>
            <a:off x="3790950" y="1828800"/>
            <a:ext cx="4724400" cy="4379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28650" y="1798638"/>
            <a:ext cx="3101975" cy="4410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0118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022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quarter" idx="12"/>
          </p:nvPr>
        </p:nvSpPr>
        <p:spPr>
          <a:xfrm>
            <a:off x="628650" y="1855788"/>
            <a:ext cx="7886700" cy="230505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8" name="Θέση εικόνας 7"/>
          <p:cNvSpPr>
            <a:spLocks noGrp="1"/>
          </p:cNvSpPr>
          <p:nvPr>
            <p:ph type="pic" sz="quarter" idx="13"/>
          </p:nvPr>
        </p:nvSpPr>
        <p:spPr>
          <a:xfrm>
            <a:off x="628650" y="4214813"/>
            <a:ext cx="7886700" cy="19478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9479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54200"/>
            <a:ext cx="3890963" cy="4308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668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28650" y="1853430"/>
            <a:ext cx="3836988" cy="43092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15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30238" y="2160588"/>
            <a:ext cx="2949575" cy="37004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2833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7393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Media Placeholder 5"/>
          <p:cNvSpPr>
            <a:spLocks noGrp="1"/>
          </p:cNvSpPr>
          <p:nvPr>
            <p:ph type="media" sz="quarter" idx="12"/>
          </p:nvPr>
        </p:nvSpPr>
        <p:spPr>
          <a:xfrm>
            <a:off x="628650" y="1854200"/>
            <a:ext cx="7886700" cy="3860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47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7"/>
          </p:nvPr>
        </p:nvSpPr>
        <p:spPr>
          <a:xfrm>
            <a:off x="62865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9"/>
          <p:cNvSpPr>
            <a:spLocks noGrp="1"/>
          </p:cNvSpPr>
          <p:nvPr>
            <p:ph sz="quarter" idx="18"/>
          </p:nvPr>
        </p:nvSpPr>
        <p:spPr>
          <a:xfrm>
            <a:off x="4724400" y="184833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9"/>
          </p:nvPr>
        </p:nvSpPr>
        <p:spPr>
          <a:xfrm>
            <a:off x="473710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8603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737100" y="1854200"/>
            <a:ext cx="3778250" cy="2044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682875" y="4075111"/>
            <a:ext cx="3778250" cy="203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02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391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27050" y="2311400"/>
            <a:ext cx="252095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302000" y="2311400"/>
            <a:ext cx="250190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076950" y="2311400"/>
            <a:ext cx="2495550" cy="31877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7252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753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2η. Εργαστηριακή Άσκηση Προσδιορισμού Γεννητικής Ωριμότητας</a:t>
            </a: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BEF342-2835-42A0-82E7-8F11B41EFF7B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962269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2η. Εργαστηριακή Άσκηση Προσδιορισμού Γεννητικής Ωριμότητας</a:t>
            </a: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B1905F-30DF-4D45-B058-D71E67DAD701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072260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2η. Εργαστηριακή Άσκηση Προσδιορισμού Γεννητικής Ωριμότητας</a:t>
            </a: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B5016B-D418-45B5-BBE3-24BC475F8F48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148839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0713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37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415" y="3386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2953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8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913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3"/>
          </p:nvPr>
        </p:nvSpPr>
        <p:spPr>
          <a:xfrm>
            <a:off x="628651" y="1794694"/>
            <a:ext cx="7886699" cy="38369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14"/>
          </p:nvPr>
        </p:nvSpPr>
        <p:spPr>
          <a:xfrm>
            <a:off x="628650" y="5735636"/>
            <a:ext cx="7940675" cy="485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9660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SmartArt 5"/>
          <p:cNvSpPr>
            <a:spLocks noGrp="1"/>
          </p:cNvSpPr>
          <p:nvPr>
            <p:ph type="dgm" sz="quarter" idx="12"/>
          </p:nvPr>
        </p:nvSpPr>
        <p:spPr>
          <a:xfrm>
            <a:off x="628650" y="1858963"/>
            <a:ext cx="7886700" cy="4261618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1513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628650" y="1843088"/>
            <a:ext cx="5300663" cy="42624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091238" y="1843088"/>
            <a:ext cx="2595562" cy="4233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3088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3889" y="6325416"/>
            <a:ext cx="6830668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4557" y="6325416"/>
            <a:ext cx="550793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 rotWithShape="1">
          <a:blip r:embed="rId26" cstate="print"/>
          <a:srcRect l="1" r="85167"/>
          <a:stretch/>
        </p:blipFill>
        <p:spPr>
          <a:xfrm>
            <a:off x="628650" y="6164722"/>
            <a:ext cx="505239" cy="622325"/>
          </a:xfrm>
          <a:prstGeom prst="rect">
            <a:avLst/>
          </a:prstGeom>
        </p:spPr>
      </p:pic>
      <p:cxnSp>
        <p:nvCxnSpPr>
          <p:cNvPr id="18" name="Straight Connector 17"/>
          <p:cNvCxnSpPr/>
          <p:nvPr userDrawn="1"/>
        </p:nvCxnSpPr>
        <p:spPr>
          <a:xfrm>
            <a:off x="1133889" y="6261916"/>
            <a:ext cx="7381461" cy="0"/>
          </a:xfrm>
          <a:prstGeom prst="line">
            <a:avLst/>
          </a:prstGeom>
          <a:ln w="381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585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79" r:id="rId5"/>
    <p:sldLayoutId id="2147483686" r:id="rId6"/>
    <p:sldLayoutId id="2147483666" r:id="rId7"/>
    <p:sldLayoutId id="2147483671" r:id="rId8"/>
    <p:sldLayoutId id="2147483672" r:id="rId9"/>
    <p:sldLayoutId id="2147483673" r:id="rId10"/>
    <p:sldLayoutId id="2147483674" r:id="rId11"/>
    <p:sldLayoutId id="2147483685" r:id="rId12"/>
    <p:sldLayoutId id="2147483681" r:id="rId13"/>
    <p:sldLayoutId id="2147483682" r:id="rId14"/>
    <p:sldLayoutId id="2147483680" r:id="rId15"/>
    <p:sldLayoutId id="2147483669" r:id="rId16"/>
    <p:sldLayoutId id="2147483675" r:id="rId17"/>
    <p:sldLayoutId id="2147483676" r:id="rId18"/>
    <p:sldLayoutId id="2147483678" r:id="rId19"/>
    <p:sldLayoutId id="2147483677" r:id="rId20"/>
    <p:sldLayoutId id="2147483683" r:id="rId21"/>
    <p:sldLayoutId id="2147483687" r:id="rId22"/>
    <p:sldLayoutId id="2147483688" r:id="rId23"/>
    <p:sldLayoutId id="2147483689" r:id="rId2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66CC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2.doc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Ιχθυολογία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589" y="3607452"/>
            <a:ext cx="7502822" cy="2710273"/>
          </a:xfrm>
        </p:spPr>
        <p:txBody>
          <a:bodyPr>
            <a:normAutofit lnSpcReduction="10000"/>
          </a:bodyPr>
          <a:lstStyle/>
          <a:p>
            <a:r>
              <a:rPr lang="el-GR" sz="2800" dirty="0">
                <a:solidFill>
                  <a:srgbClr val="0066CC"/>
                </a:solidFill>
              </a:rPr>
              <a:t>Ενότητα </a:t>
            </a:r>
            <a:r>
              <a:rPr lang="en-US" sz="2800" dirty="0" smtClean="0">
                <a:solidFill>
                  <a:srgbClr val="0066CC"/>
                </a:solidFill>
              </a:rPr>
              <a:t>2</a:t>
            </a:r>
            <a:r>
              <a:rPr lang="el-GR" sz="2800" dirty="0" smtClean="0">
                <a:solidFill>
                  <a:srgbClr val="0066CC"/>
                </a:solidFill>
              </a:rPr>
              <a:t>η</a:t>
            </a:r>
            <a:r>
              <a:rPr lang="en-US" sz="2800" dirty="0" smtClean="0">
                <a:solidFill>
                  <a:srgbClr val="0066CC"/>
                </a:solidFill>
              </a:rPr>
              <a:t>. </a:t>
            </a:r>
            <a:r>
              <a:rPr lang="el-GR" sz="2800" dirty="0" smtClean="0">
                <a:solidFill>
                  <a:srgbClr val="0066CC"/>
                </a:solidFill>
              </a:rPr>
              <a:t>Εργαστηριακή Άσκηση </a:t>
            </a:r>
            <a:endParaRPr lang="el-GR" sz="2800" dirty="0" smtClean="0">
              <a:solidFill>
                <a:srgbClr val="0066CC"/>
              </a:solidFill>
            </a:endParaRPr>
          </a:p>
          <a:p>
            <a:r>
              <a:rPr lang="el-GR" sz="2800" dirty="0" smtClean="0">
                <a:solidFill>
                  <a:srgbClr val="0066CC"/>
                </a:solidFill>
              </a:rPr>
              <a:t>Προσδιορισμός </a:t>
            </a:r>
            <a:r>
              <a:rPr lang="el-GR" sz="2800" dirty="0" smtClean="0">
                <a:solidFill>
                  <a:srgbClr val="0066CC"/>
                </a:solidFill>
              </a:rPr>
              <a:t>Γεννητικής Ωριμότητας</a:t>
            </a:r>
          </a:p>
          <a:p>
            <a:endParaRPr lang="el-GR" dirty="0"/>
          </a:p>
          <a:p>
            <a:r>
              <a:rPr lang="el-GR" dirty="0"/>
              <a:t>Περσεφόνη Μεγαλοφώνου, </a:t>
            </a:r>
            <a:r>
              <a:rPr lang="el-GR" dirty="0" smtClean="0"/>
              <a:t>Αναπλ. </a:t>
            </a:r>
            <a:r>
              <a:rPr lang="el-GR" dirty="0"/>
              <a:t>Καθηγήτρια</a:t>
            </a:r>
          </a:p>
          <a:p>
            <a:r>
              <a:rPr lang="el-GR" dirty="0"/>
              <a:t>Σχολή Θετικών Επιστημών</a:t>
            </a:r>
          </a:p>
          <a:p>
            <a:r>
              <a:rPr lang="el-GR" dirty="0"/>
              <a:t>Τμήμα Βιολογίας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27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Μακροσκοπική παρατήρηση </a:t>
            </a:r>
            <a:r>
              <a:rPr lang="el-GR" sz="4000" dirty="0" smtClean="0"/>
              <a:t>γονάδων </a:t>
            </a:r>
            <a:endParaRPr lang="el-GR" sz="4000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Αν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ασηκώστε με προσοχή το μυϊκό τοίχωμα και παρατηρείστε το περιτόναιο που καλύπτει τα τοιχώματα . </a:t>
            </a:r>
          </a:p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Αφ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αιρέστε με προσοχή τα όργανα της σπλαχνικής κοιλότητας. </a:t>
            </a:r>
          </a:p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Παρα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τηρείστε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τα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όργ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ανα αναπαραγωγής που βρίσκονται πάνω </a:t>
            </a:r>
            <a:r>
              <a:rPr lang="el-GR" altLang="en-US" sz="2400" dirty="0" smtClean="0">
                <a:solidFill>
                  <a:srgbClr val="000000"/>
                </a:solidFill>
                <a:effectLst/>
              </a:rPr>
              <a:t>και πίσω 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από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στομάχι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και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έντερο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lnSpc>
                <a:spcPct val="150000"/>
              </a:lnSpc>
              <a:buClr>
                <a:srgbClr val="FF9933"/>
              </a:buClr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FF3300"/>
              </a:buClr>
              <a:buFont typeface="Wingdings" panose="05000000000000000000" pitchFamily="2" charset="2"/>
              <a:buChar char="Ø"/>
            </a:pPr>
            <a:endParaRPr lang="en-GB" altLang="en-US" sz="2000" b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Μετρήσεις γονάδων</a:t>
            </a:r>
            <a:endParaRPr lang="el-GR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en-US" sz="2400" dirty="0" err="1">
                <a:solidFill>
                  <a:srgbClr val="000000"/>
                </a:solidFill>
              </a:rPr>
              <a:t>Αφ</a:t>
            </a:r>
            <a:r>
              <a:rPr lang="en-US" sz="2400" dirty="0">
                <a:solidFill>
                  <a:srgbClr val="000000"/>
                </a:solidFill>
              </a:rPr>
              <a:t>αιρέστε με προσοχή τις γονάδες και προσδιορίστε μακροσκοπικά το</a:t>
            </a:r>
            <a:r>
              <a:rPr lang="en-US" sz="2400" b="1" dirty="0"/>
              <a:t> φύλο </a:t>
            </a:r>
            <a:r>
              <a:rPr lang="en-US" sz="2400" dirty="0">
                <a:solidFill>
                  <a:srgbClr val="000000"/>
                </a:solidFill>
              </a:rPr>
              <a:t>του ατόμου.  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 err="1">
                <a:solidFill>
                  <a:srgbClr val="000000"/>
                </a:solidFill>
              </a:rPr>
              <a:t>Μετρήστε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το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 err="1"/>
              <a:t>μήκος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των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γονάδων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σε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χιλιοστά</a:t>
            </a:r>
            <a:r>
              <a:rPr lang="en-US" sz="2400" dirty="0">
                <a:solidFill>
                  <a:srgbClr val="000000"/>
                </a:solidFill>
              </a:rPr>
              <a:t> και </a:t>
            </a:r>
            <a:r>
              <a:rPr lang="en-US" sz="2400" dirty="0" err="1">
                <a:solidFill>
                  <a:srgbClr val="000000"/>
                </a:solidFill>
              </a:rPr>
              <a:t>το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/>
              <a:t>β</a:t>
            </a:r>
            <a:r>
              <a:rPr lang="en-US" sz="2400" b="1" dirty="0" err="1"/>
              <a:t>άρος</a:t>
            </a:r>
            <a:r>
              <a:rPr lang="en-US" sz="2400" b="1" dirty="0"/>
              <a:t> </a:t>
            </a:r>
            <a:r>
              <a:rPr lang="en-US" sz="2400" dirty="0" err="1">
                <a:solidFill>
                  <a:srgbClr val="000000"/>
                </a:solidFill>
              </a:rPr>
              <a:t>τους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σε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γρ</a:t>
            </a:r>
            <a:r>
              <a:rPr lang="en-US" sz="2400" dirty="0">
                <a:solidFill>
                  <a:srgbClr val="000000"/>
                </a:solidFill>
              </a:rPr>
              <a:t>αμμάρια.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 err="1">
                <a:solidFill>
                  <a:srgbClr val="000000"/>
                </a:solidFill>
              </a:rPr>
              <a:t>Προσδιορίστε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το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 err="1"/>
              <a:t>στάδιο</a:t>
            </a:r>
            <a:r>
              <a:rPr lang="en-US" sz="2400" b="1" dirty="0"/>
              <a:t> </a:t>
            </a:r>
            <a:r>
              <a:rPr lang="en-US" sz="2400" b="1" dirty="0" err="1"/>
              <a:t>γεννητικής</a:t>
            </a:r>
            <a:r>
              <a:rPr lang="en-US" sz="2400" b="1" dirty="0"/>
              <a:t> </a:t>
            </a:r>
            <a:r>
              <a:rPr lang="en-US" sz="2400" b="1" dirty="0" err="1"/>
              <a:t>ωριμότητ</a:t>
            </a:r>
            <a:r>
              <a:rPr lang="en-US" sz="2400" b="1" dirty="0"/>
              <a:t>ας </a:t>
            </a:r>
            <a:r>
              <a:rPr lang="en-US" sz="2400" dirty="0">
                <a:solidFill>
                  <a:srgbClr val="000000"/>
                </a:solidFill>
              </a:rPr>
              <a:t>σύμφωνα με την κλίμακα γεννητικής ωριμότητας.</a:t>
            </a:r>
          </a:p>
          <a:p>
            <a:pPr>
              <a:lnSpc>
                <a:spcPct val="150000"/>
              </a:lnSpc>
              <a:buClr>
                <a:srgbClr val="FF9933"/>
              </a:buClr>
              <a:buFont typeface="Wingdings" panose="05000000000000000000" pitchFamily="2" charset="2"/>
              <a:buChar char="Ø"/>
            </a:pPr>
            <a:endParaRPr lang="en-US" altLang="en-US" sz="200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FF3300"/>
              </a:buClr>
              <a:buFont typeface="Wingdings" panose="05000000000000000000" pitchFamily="2" charset="2"/>
              <a:buChar char="Ø"/>
            </a:pPr>
            <a:endParaRPr lang="en-GB" altLang="en-US" sz="200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179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γονάδων</a:t>
            </a:r>
            <a:endParaRPr lang="el-GR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Είν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αι δύο επιμήκη όργανα το μήκος, το βάρος, και η μορφή των  οποίων ποικίλει ανάλογα με το φύλο και το στάδιο γεννητικής ωριμότητας. </a:t>
            </a:r>
          </a:p>
          <a:p>
            <a:pPr>
              <a:spcBef>
                <a:spcPts val="1200"/>
              </a:spcBef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Αυτές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υποβα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στάζοντ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αι από το ραχιαίο τοίχωμα της σπλαχνικής κοιλότητας με την μεσεντέριο μεμβράνη </a:t>
            </a:r>
          </a:p>
          <a:p>
            <a:pPr lvl="1">
              <a:spcBef>
                <a:spcPts val="1200"/>
              </a:spcBef>
              <a:buSzPct val="75000"/>
            </a:pPr>
            <a:r>
              <a:rPr lang="en-US" altLang="en-US" sz="2200" b="1" dirty="0" err="1" smtClean="0">
                <a:effectLst/>
              </a:rPr>
              <a:t>μεσοωοθήκη</a:t>
            </a:r>
            <a:r>
              <a:rPr lang="en-US" altLang="en-US" sz="2200" b="1" dirty="0" smtClean="0">
                <a:effectLst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στ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 θηλυκά και </a:t>
            </a:r>
          </a:p>
          <a:p>
            <a:pPr lvl="1">
              <a:spcBef>
                <a:spcPts val="1200"/>
              </a:spcBef>
              <a:buSzPct val="75000"/>
            </a:pPr>
            <a:r>
              <a:rPr lang="en-US" altLang="en-US" sz="2200" b="1" dirty="0" err="1" smtClean="0">
                <a:effectLst/>
              </a:rPr>
              <a:t>μεσόρχιο</a:t>
            </a:r>
            <a:r>
              <a:rPr lang="en-US" altLang="en-US" sz="2200" b="1" dirty="0" smtClean="0">
                <a:effectLst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στ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 αρσενικά άτομα.  </a:t>
            </a:r>
          </a:p>
          <a:p>
            <a:pPr>
              <a:spcBef>
                <a:spcPts val="1200"/>
              </a:spcBef>
            </a:pP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Η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μεμ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βράνη αυτή είναι χαλαρή, με μεγάλα κύτταρα, λεπτά τοιχώματα, περιέχει λιπώδη ιστό  και είναι πλούσια σε αιμοφόρα αγγεία. </a:t>
            </a:r>
          </a:p>
          <a:p>
            <a:pPr>
              <a:lnSpc>
                <a:spcPct val="150000"/>
              </a:lnSpc>
              <a:buClr>
                <a:srgbClr val="FF9933"/>
              </a:buClr>
              <a:buFont typeface="Wingdings" panose="05000000000000000000" pitchFamily="2" charset="2"/>
              <a:buChar char="Ø"/>
            </a:pPr>
            <a:endParaRPr lang="en-US" altLang="en-US" sz="2000" b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FF9933"/>
              </a:buClr>
              <a:buFont typeface="Wingdings" panose="05000000000000000000" pitchFamily="2" charset="2"/>
              <a:buChar char="Ø"/>
            </a:pPr>
            <a:endParaRPr lang="en-GB" altLang="en-US" sz="2000" b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Ωοθήκες</a:t>
            </a:r>
            <a:endParaRPr lang="el-GR" dirty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Clr>
                <a:schemeClr val="tx1"/>
              </a:buClr>
              <a:defRPr/>
            </a:pPr>
            <a:r>
              <a:rPr lang="el-GR" sz="2200" dirty="0" smtClean="0">
                <a:solidFill>
                  <a:srgbClr val="000000"/>
                </a:solidFill>
                <a:effectLst/>
              </a:rPr>
              <a:t>Θέση γονάδων στη σπλαχνική κοιλότητα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.</a:t>
            </a:r>
            <a:endParaRPr lang="el-GR" sz="2200" dirty="0" smtClean="0">
              <a:solidFill>
                <a:srgbClr val="000000"/>
              </a:solidFill>
              <a:effectLst/>
            </a:endParaRPr>
          </a:p>
          <a:p>
            <a:pPr>
              <a:buClr>
                <a:schemeClr val="tx1"/>
              </a:buClr>
              <a:defRPr/>
            </a:pPr>
            <a:endParaRPr lang="el-GR" sz="2200" dirty="0" smtClean="0">
              <a:solidFill>
                <a:srgbClr val="000000"/>
              </a:solidFill>
              <a:effectLst/>
            </a:endParaRPr>
          </a:p>
          <a:p>
            <a:pPr>
              <a:buClr>
                <a:schemeClr val="tx1"/>
              </a:buClr>
              <a:defRPr/>
            </a:pPr>
            <a:r>
              <a:rPr lang="el-GR" sz="2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Παρατηρούμε το χρώμα, την υφή και την παρουσία αγγείων επιφανειακά</a:t>
            </a:r>
            <a:r>
              <a:rPr lang="en-US" sz="2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en-GB" sz="22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Clr>
                <a:schemeClr val="tx1"/>
              </a:buClr>
              <a:defRPr/>
            </a:pPr>
            <a:endParaRPr lang="el-GR" sz="2200" dirty="0" smtClean="0">
              <a:solidFill>
                <a:srgbClr val="000000"/>
              </a:solidFill>
              <a:effectLst/>
            </a:endParaRPr>
          </a:p>
          <a:p>
            <a:pPr>
              <a:buClr>
                <a:schemeClr val="tx1"/>
              </a:buClr>
              <a:defRPr/>
            </a:pPr>
            <a:r>
              <a:rPr lang="el-GR" sz="2200" dirty="0" smtClean="0">
                <a:solidFill>
                  <a:srgbClr val="000000"/>
                </a:solidFill>
                <a:effectLst/>
              </a:rPr>
              <a:t>Γονάδες που έχουν αφαιρεθεί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.</a:t>
            </a:r>
            <a:r>
              <a:rPr lang="el-GR" sz="2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>
              <a:buClr>
                <a:srgbClr val="FF9933"/>
              </a:buClr>
              <a:buFont typeface="Wingdings" pitchFamily="2" charset="2"/>
              <a:buChar char="Ø"/>
              <a:defRPr/>
            </a:pPr>
            <a:endParaRPr lang="el-GR" sz="20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367088" y="1766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4767" y="1825625"/>
            <a:ext cx="3034966" cy="4351338"/>
          </a:xfrm>
        </p:spPr>
      </p:pic>
      <p:sp>
        <p:nvSpPr>
          <p:cNvPr id="9" name="TextBox 8"/>
          <p:cNvSpPr txBox="1"/>
          <p:nvPr/>
        </p:nvSpPr>
        <p:spPr>
          <a:xfrm>
            <a:off x="7675874" y="583569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4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75874" y="379057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3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Αρσενικά άτομα</a:t>
            </a:r>
            <a:endParaRPr lang="el-GR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Οι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200" b="1" dirty="0" err="1" smtClean="0">
                <a:effectLst/>
              </a:rPr>
              <a:t>όρχεις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,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στ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 αρσενικά άτομα, έχουν συνήθως ροδόχρουν </a:t>
            </a: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χρώμα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και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λεί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 υφή. </a:t>
            </a:r>
            <a:endParaRPr lang="el-GR" altLang="en-US" sz="22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Είν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αι πιο πεπλατυσμένοι από τις ωοθήκες και ενώνονται σε μερικά είδη στο πίσω τμήμα τους. </a:t>
            </a:r>
            <a:endParaRPr lang="el-GR" altLang="en-US" sz="22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Οι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σπ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ερμ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αταγωγοί εκβάλουν δια μέσου του </a:t>
            </a:r>
            <a:r>
              <a:rPr lang="el-GR" altLang="en-US" sz="2200" dirty="0" err="1" smtClean="0">
                <a:solidFill>
                  <a:srgbClr val="000000"/>
                </a:solidFill>
                <a:effectLst/>
              </a:rPr>
              <a:t>ουρο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γεννητικού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π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όρου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, 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κρι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βώς πίσω από την έδρα.  </a:t>
            </a:r>
            <a:endParaRPr lang="el-GR" altLang="en-US" sz="22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Πριν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αναπαρα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γωγική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π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ερίοδο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υξάνοντ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αι σε μήκος και πάχος</a:t>
            </a:r>
            <a:r>
              <a:rPr lang="el-GR" altLang="en-US" sz="2200" dirty="0" smtClean="0">
                <a:solidFill>
                  <a:srgbClr val="000000"/>
                </a:solidFill>
                <a:effectLst/>
              </a:rPr>
              <a:t>,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π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ροσλ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αμβάνουν δε λευκό χρώμα.</a:t>
            </a:r>
          </a:p>
          <a:p>
            <a:pPr>
              <a:lnSpc>
                <a:spcPct val="150000"/>
              </a:lnSpc>
              <a:buClr>
                <a:srgbClr val="FF9933"/>
              </a:buClr>
              <a:buFont typeface="Wingdings" panose="05000000000000000000" pitchFamily="2" charset="2"/>
              <a:buChar char="Ø"/>
            </a:pPr>
            <a:endParaRPr lang="el-GR" altLang="en-US" sz="2000" b="1" dirty="0" smtClean="0">
              <a:solidFill>
                <a:srgbClr val="000000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Όρχεις</a:t>
            </a:r>
            <a:endParaRPr lang="el-GR" dirty="0"/>
          </a:p>
        </p:txBody>
      </p:sp>
      <p:sp>
        <p:nvSpPr>
          <p:cNvPr id="2048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85800" y="1971098"/>
            <a:ext cx="3886200" cy="435133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l-GR" altLang="en-US" sz="2000" dirty="0" smtClean="0">
                <a:solidFill>
                  <a:srgbClr val="000000"/>
                </a:solidFill>
                <a:effectLst/>
              </a:rPr>
              <a:t>Θέση </a:t>
            </a:r>
            <a:r>
              <a:rPr lang="el-GR" altLang="en-US" sz="2000" dirty="0" err="1" smtClean="0">
                <a:solidFill>
                  <a:srgbClr val="000000"/>
                </a:solidFill>
                <a:effectLst/>
              </a:rPr>
              <a:t>γονάδων</a:t>
            </a:r>
            <a:r>
              <a:rPr lang="el-GR" altLang="en-US" sz="2000" dirty="0" smtClean="0">
                <a:solidFill>
                  <a:srgbClr val="000000"/>
                </a:solidFill>
                <a:effectLst/>
              </a:rPr>
              <a:t> στη σπλαχνική κοιλότητα.</a:t>
            </a:r>
          </a:p>
          <a:p>
            <a:pPr>
              <a:buClr>
                <a:schemeClr val="tx1"/>
              </a:buClr>
            </a:pPr>
            <a:endParaRPr lang="el-GR" altLang="en-US" sz="2000" dirty="0" smtClean="0">
              <a:solidFill>
                <a:srgbClr val="000000"/>
              </a:solidFill>
              <a:effectLst/>
            </a:endParaRPr>
          </a:p>
          <a:p>
            <a:pPr>
              <a:buClr>
                <a:schemeClr val="tx1"/>
              </a:buClr>
            </a:pPr>
            <a:endParaRPr lang="el-GR" altLang="en-US" sz="2000" dirty="0" smtClean="0">
              <a:solidFill>
                <a:srgbClr val="000000"/>
              </a:solidFill>
              <a:effectLst/>
            </a:endParaRPr>
          </a:p>
          <a:p>
            <a:pPr>
              <a:buClr>
                <a:schemeClr val="tx1"/>
              </a:buClr>
            </a:pPr>
            <a:endParaRPr lang="el-GR" altLang="en-US" sz="2000" dirty="0" smtClean="0">
              <a:solidFill>
                <a:srgbClr val="000000"/>
              </a:solidFill>
              <a:effectLst/>
            </a:endParaRPr>
          </a:p>
          <a:p>
            <a:pPr>
              <a:buClr>
                <a:schemeClr val="tx1"/>
              </a:buClr>
            </a:pPr>
            <a:endParaRPr lang="el-GR" altLang="en-US" sz="2000" dirty="0" smtClean="0">
              <a:solidFill>
                <a:srgbClr val="000000"/>
              </a:solidFill>
              <a:effectLst/>
            </a:endParaRPr>
          </a:p>
          <a:p>
            <a:pPr>
              <a:buClr>
                <a:schemeClr val="tx1"/>
              </a:buClr>
            </a:pPr>
            <a:r>
              <a:rPr lang="el-GR" altLang="en-US" sz="2000" dirty="0" err="1" smtClean="0">
                <a:solidFill>
                  <a:srgbClr val="000000"/>
                </a:solidFill>
                <a:effectLst/>
              </a:rPr>
              <a:t>Γονάδες</a:t>
            </a:r>
            <a:r>
              <a:rPr lang="el-GR" altLang="en-US" sz="2000" dirty="0" smtClean="0">
                <a:solidFill>
                  <a:srgbClr val="000000"/>
                </a:solidFill>
                <a:effectLst/>
              </a:rPr>
              <a:t> που έχουν αφαιρεθεί .</a:t>
            </a:r>
            <a:endParaRPr lang="en-GB" altLang="en-US" sz="2000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367088" y="1766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6817" y="1825625"/>
            <a:ext cx="3350865" cy="4351338"/>
          </a:xfrm>
        </p:spPr>
      </p:pic>
      <p:sp>
        <p:nvSpPr>
          <p:cNvPr id="8" name="TextBox 7"/>
          <p:cNvSpPr txBox="1"/>
          <p:nvPr/>
        </p:nvSpPr>
        <p:spPr>
          <a:xfrm>
            <a:off x="7901220" y="327942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5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64557" y="583569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6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75907739"/>
              </p:ext>
            </p:extLst>
          </p:nvPr>
        </p:nvGraphicFramePr>
        <p:xfrm>
          <a:off x="1173523" y="1768339"/>
          <a:ext cx="6796953" cy="4776924"/>
        </p:xfrm>
        <a:graphic>
          <a:graphicData uri="http://schemas.openxmlformats.org/presentationml/2006/ole">
            <p:oleObj spid="_x0000_s5153" name="Document" r:id="rId3" imgW="7705471" imgH="5429012" progId="Word.Document.8">
              <p:embed/>
            </p:oleObj>
          </a:graphicData>
        </a:graphic>
      </p:graphicFrame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Κλίμακα σταδίων γεννητικής </a:t>
            </a:r>
            <a:r>
              <a:rPr lang="el-GR" sz="4000" dirty="0" smtClean="0"/>
              <a:t>ωριμότητας 1/2</a:t>
            </a:r>
            <a:endParaRPr lang="el-GR" sz="400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55726079"/>
              </p:ext>
            </p:extLst>
          </p:nvPr>
        </p:nvGraphicFramePr>
        <p:xfrm>
          <a:off x="1350577" y="1690689"/>
          <a:ext cx="6442845" cy="4727429"/>
        </p:xfrm>
        <a:graphic>
          <a:graphicData uri="http://schemas.openxmlformats.org/presentationml/2006/ole">
            <p:oleObj spid="_x0000_s6177" name="Document" r:id="rId3" imgW="7705471" imgH="5666593" progId="Word.Document.8">
              <p:embed/>
            </p:oleObj>
          </a:graphicData>
        </a:graphic>
      </p:graphicFrame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Κλίμακα σταδίων γεννητικής </a:t>
            </a:r>
            <a:r>
              <a:rPr lang="el-GR" sz="4000" dirty="0" smtClean="0"/>
              <a:t>ωριμότητας 2/2</a:t>
            </a:r>
            <a:endParaRPr lang="el-GR" sz="4000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Γοναδοσωματικός</a:t>
            </a:r>
            <a:r>
              <a:rPr lang="el-GR" dirty="0"/>
              <a:t> δείκτης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628650" y="1825625"/>
            <a:ext cx="7742840" cy="3881492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en-US" altLang="en-US" sz="4000" dirty="0">
                <a:solidFill>
                  <a:srgbClr val="000000"/>
                </a:solidFill>
              </a:rPr>
              <a:t>Ο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γον</a:t>
            </a:r>
            <a:r>
              <a:rPr lang="en-US" altLang="en-US" sz="4000" dirty="0" smtClean="0">
                <a:solidFill>
                  <a:srgbClr val="000000"/>
                </a:solidFill>
              </a:rPr>
              <a:t>αδοσωματικός </a:t>
            </a:r>
            <a:r>
              <a:rPr lang="en-US" altLang="en-US" sz="4000" dirty="0">
                <a:solidFill>
                  <a:srgbClr val="000000"/>
                </a:solidFill>
              </a:rPr>
              <a:t>δείκτης, ως δείκτης της γεννητικής ωριμότητας, </a:t>
            </a:r>
            <a:r>
              <a:rPr lang="en-US" altLang="en-US" sz="4000" dirty="0" smtClean="0">
                <a:solidFill>
                  <a:srgbClr val="000000"/>
                </a:solidFill>
              </a:rPr>
              <a:t>υπολογίζεται με βάση </a:t>
            </a:r>
            <a:r>
              <a:rPr lang="en-US" altLang="en-US" sz="4000" dirty="0">
                <a:solidFill>
                  <a:srgbClr val="000000"/>
                </a:solidFill>
              </a:rPr>
              <a:t>την εξίσωση</a:t>
            </a:r>
            <a:r>
              <a:rPr lang="en-US" altLang="en-US" sz="4000" dirty="0" smtClean="0">
                <a:solidFill>
                  <a:srgbClr val="000000"/>
                </a:solidFill>
              </a:rPr>
              <a:t>:</a:t>
            </a:r>
            <a:endParaRPr lang="el-GR" altLang="en-US" sz="4000" dirty="0" smtClean="0">
              <a:solidFill>
                <a:srgbClr val="000000"/>
              </a:solidFill>
            </a:endParaRP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en-US" altLang="en-US" sz="4000" dirty="0">
              <a:solidFill>
                <a:srgbClr val="0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</a:rPr>
              <a:t>		</a:t>
            </a:r>
            <a:r>
              <a:rPr lang="en-US" altLang="en-US" sz="4000" b="1" dirty="0"/>
              <a:t>GSI = </a:t>
            </a:r>
            <a:r>
              <a:rPr lang="en-US" altLang="en-US" sz="4000" b="1" u="sng" dirty="0" err="1"/>
              <a:t>Wg</a:t>
            </a:r>
            <a:r>
              <a:rPr lang="en-US" altLang="en-US" sz="4000" b="1" u="sng" dirty="0"/>
              <a:t>  x  100</a:t>
            </a:r>
            <a:endParaRPr lang="en-US" altLang="en-US" sz="4000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4000" b="1" dirty="0"/>
              <a:t>                                  </a:t>
            </a:r>
            <a:r>
              <a:rPr lang="el-GR" altLang="en-US" sz="4000" b="1" dirty="0" smtClean="0"/>
              <a:t>             </a:t>
            </a:r>
            <a:r>
              <a:rPr lang="en-US" altLang="en-US" sz="4000" b="1" dirty="0" smtClean="0"/>
              <a:t>W</a:t>
            </a:r>
            <a:endParaRPr lang="en-US" altLang="en-US" sz="4000" b="1" dirty="0"/>
          </a:p>
          <a:p>
            <a:pPr marL="0" indent="0">
              <a:lnSpc>
                <a:spcPct val="150000"/>
              </a:lnSpc>
              <a:buNone/>
            </a:pPr>
            <a:r>
              <a:rPr lang="el-GR" altLang="en-US" sz="4000" dirty="0" smtClean="0">
                <a:solidFill>
                  <a:srgbClr val="000000"/>
                </a:solidFill>
              </a:rPr>
              <a:t>       </a:t>
            </a:r>
            <a:r>
              <a:rPr lang="en-US" altLang="en-US" sz="4000" dirty="0" smtClean="0">
                <a:solidFill>
                  <a:srgbClr val="000000"/>
                </a:solidFill>
              </a:rPr>
              <a:t>όπ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ου</a:t>
            </a:r>
            <a:r>
              <a:rPr lang="en-US" altLang="en-US" sz="4000" dirty="0" smtClean="0">
                <a:solidFill>
                  <a:srgbClr val="000000"/>
                </a:solidFill>
              </a:rPr>
              <a:t>:  GSI  =  ο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γον</a:t>
            </a:r>
            <a:r>
              <a:rPr lang="en-US" altLang="en-US" sz="4000" dirty="0" smtClean="0">
                <a:solidFill>
                  <a:srgbClr val="000000"/>
                </a:solidFill>
              </a:rPr>
              <a:t>αδοσωματικός δείκτης,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4000" dirty="0" smtClean="0">
                <a:solidFill>
                  <a:srgbClr val="000000"/>
                </a:solidFill>
              </a:rPr>
              <a:t> 	     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Wg</a:t>
            </a:r>
            <a:r>
              <a:rPr lang="en-US" altLang="en-US" sz="4000" dirty="0" smtClean="0">
                <a:solidFill>
                  <a:srgbClr val="000000"/>
                </a:solidFill>
              </a:rPr>
              <a:t>  </a:t>
            </a:r>
            <a:r>
              <a:rPr lang="el-GR" altLang="en-US" sz="40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dirty="0" smtClean="0">
                <a:solidFill>
                  <a:srgbClr val="000000"/>
                </a:solidFill>
              </a:rPr>
              <a:t>=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το</a:t>
            </a:r>
            <a:r>
              <a:rPr lang="en-US" altLang="en-US" sz="4000" dirty="0" smtClean="0">
                <a:solidFill>
                  <a:srgbClr val="000000"/>
                </a:solidFill>
              </a:rPr>
              <a:t> β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άρος</a:t>
            </a:r>
            <a:r>
              <a:rPr lang="en-US" altLang="en-US" sz="40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των</a:t>
            </a:r>
            <a:r>
              <a:rPr lang="en-US" altLang="en-US" sz="40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δύο</a:t>
            </a:r>
            <a:r>
              <a:rPr lang="en-US" altLang="en-US" sz="40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γονάδων</a:t>
            </a:r>
            <a:r>
              <a:rPr lang="en-US" altLang="en-US" sz="40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σε</a:t>
            </a:r>
            <a:r>
              <a:rPr lang="en-US" altLang="en-US" sz="4000" dirty="0" smtClean="0">
                <a:solidFill>
                  <a:srgbClr val="000000"/>
                </a:solidFill>
              </a:rPr>
              <a:t> g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4000" dirty="0" smtClean="0">
                <a:solidFill>
                  <a:srgbClr val="000000"/>
                </a:solidFill>
              </a:rPr>
              <a:t>	       W    =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το</a:t>
            </a:r>
            <a:r>
              <a:rPr lang="en-US" altLang="en-US" sz="4000" dirty="0" smtClean="0">
                <a:solidFill>
                  <a:srgbClr val="000000"/>
                </a:solidFill>
              </a:rPr>
              <a:t> καθα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ρό</a:t>
            </a:r>
            <a:r>
              <a:rPr lang="en-US" altLang="en-US" sz="4000" dirty="0" smtClean="0">
                <a:solidFill>
                  <a:srgbClr val="000000"/>
                </a:solidFill>
              </a:rPr>
              <a:t> β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άρος</a:t>
            </a:r>
            <a:r>
              <a:rPr lang="en-US" altLang="en-US" sz="40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του</a:t>
            </a:r>
            <a:r>
              <a:rPr lang="en-US" altLang="en-US" sz="4000" dirty="0" smtClean="0">
                <a:solidFill>
                  <a:srgbClr val="000000"/>
                </a:solidFill>
              </a:rPr>
              <a:t> α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τόμου</a:t>
            </a:r>
            <a:r>
              <a:rPr lang="en-US" altLang="en-US" sz="40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dirty="0" err="1" smtClean="0">
                <a:solidFill>
                  <a:srgbClr val="000000"/>
                </a:solidFill>
              </a:rPr>
              <a:t>σε</a:t>
            </a:r>
            <a:r>
              <a:rPr lang="en-US" altLang="en-US" sz="4000" dirty="0" smtClean="0">
                <a:solidFill>
                  <a:srgbClr val="000000"/>
                </a:solidFill>
              </a:rPr>
              <a:t> g</a:t>
            </a:r>
            <a:endParaRPr lang="el-GR" altLang="en-US" sz="4000" dirty="0" smtClean="0">
              <a:solidFill>
                <a:schemeClr val="bg2"/>
              </a:solidFill>
            </a:endParaRPr>
          </a:p>
          <a:p>
            <a:endParaRPr lang="el-GR" sz="5100" dirty="0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333750" y="1700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Μικροσκοπική </a:t>
            </a:r>
            <a:r>
              <a:rPr lang="el-GR" dirty="0" smtClean="0"/>
              <a:t>παρατήρηση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5548" y="1854200"/>
            <a:ext cx="3028641" cy="2068513"/>
          </a:xfrm>
        </p:spPr>
      </p:pic>
      <p:pic>
        <p:nvPicPr>
          <p:cNvPr id="90121" name="Picture 9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5004990" y="4048125"/>
            <a:ext cx="3129758" cy="2114550"/>
          </a:xfrm>
          <a:ln w="12700" cap="flat">
            <a:solidFill>
              <a:schemeClr val="accent2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2" name="Θέση περιεχομένου 1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Clr>
                <a:schemeClr val="tx1"/>
              </a:buClr>
              <a:defRPr/>
            </a:pPr>
            <a:r>
              <a:rPr lang="en-US" sz="2900" dirty="0">
                <a:solidFill>
                  <a:srgbClr val="000000"/>
                </a:solidFill>
              </a:rPr>
              <a:t>Η </a:t>
            </a:r>
            <a:r>
              <a:rPr lang="en-US" sz="2900" dirty="0" err="1">
                <a:solidFill>
                  <a:srgbClr val="000000"/>
                </a:solidFill>
              </a:rPr>
              <a:t>μικροσκο</a:t>
            </a:r>
            <a:r>
              <a:rPr lang="en-US" sz="2900" dirty="0">
                <a:solidFill>
                  <a:srgbClr val="000000"/>
                </a:solidFill>
              </a:rPr>
              <a:t>πική παρατήρηση των οργάνων αναπαραγωγής εξασφαλίζει μεγαλύτερη σιγουριά στον προσδιορισμό του φύλου των ιχθύων και του σταδίου γεννητικής ωριμότητας αυτών. </a:t>
            </a:r>
            <a:endParaRPr lang="el-GR" sz="2900" dirty="0">
              <a:solidFill>
                <a:srgbClr val="000000"/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buClr>
                <a:schemeClr val="tx1"/>
              </a:buClr>
              <a:defRPr/>
            </a:pPr>
            <a:r>
              <a:rPr lang="en-US" sz="2900" dirty="0">
                <a:solidFill>
                  <a:srgbClr val="000000"/>
                </a:solidFill>
              </a:rPr>
              <a:t>Επ</a:t>
            </a:r>
            <a:r>
              <a:rPr lang="en-US" sz="2900" dirty="0" err="1">
                <a:solidFill>
                  <a:srgbClr val="000000"/>
                </a:solidFill>
              </a:rPr>
              <a:t>ίσης</a:t>
            </a:r>
            <a:r>
              <a:rPr lang="en-US" sz="2900" dirty="0">
                <a:solidFill>
                  <a:srgbClr val="000000"/>
                </a:solidFill>
              </a:rPr>
              <a:t>, πα</a:t>
            </a:r>
            <a:r>
              <a:rPr lang="en-US" sz="2900" dirty="0" err="1">
                <a:solidFill>
                  <a:srgbClr val="000000"/>
                </a:solidFill>
              </a:rPr>
              <a:t>ρέχει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την</a:t>
            </a:r>
            <a:r>
              <a:rPr lang="en-US" sz="2900" dirty="0">
                <a:solidFill>
                  <a:srgbClr val="000000"/>
                </a:solidFill>
              </a:rPr>
              <a:t> </a:t>
            </a:r>
            <a:r>
              <a:rPr lang="en-US" sz="2900" dirty="0" err="1">
                <a:solidFill>
                  <a:srgbClr val="000000"/>
                </a:solidFill>
              </a:rPr>
              <a:t>δυν</a:t>
            </a:r>
            <a:r>
              <a:rPr lang="en-US" sz="2900" dirty="0">
                <a:solidFill>
                  <a:srgbClr val="000000"/>
                </a:solidFill>
              </a:rPr>
              <a:t>ατότητα, με τον κατάλληλο εξοπλισμό, να μετρηθεί εύκολα η διάμετρος των ωοκυττάρων. </a:t>
            </a:r>
          </a:p>
          <a:p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701343" y="355125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7</a:t>
            </a:r>
            <a:endParaRPr lang="el-GR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853732" y="587011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8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Γενικά</a:t>
            </a:r>
            <a:endParaRPr lang="el-GR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rmAutofit/>
          </a:bodyPr>
          <a:lstStyle/>
          <a:p>
            <a:pPr marL="114300" indent="-342900">
              <a:spcBef>
                <a:spcPts val="1200"/>
              </a:spcBef>
              <a:defRPr/>
            </a:pPr>
            <a:r>
              <a:rPr lang="en-US" sz="2200" dirty="0" smtClean="0">
                <a:solidFill>
                  <a:srgbClr val="000000"/>
                </a:solidFill>
                <a:effectLst/>
              </a:rPr>
              <a:t>Η </a:t>
            </a:r>
            <a:r>
              <a:rPr lang="en-US" sz="2200" b="1" dirty="0" smtClean="0"/>
              <a:t>αναπαρα</a:t>
            </a:r>
            <a:r>
              <a:rPr lang="en-US" sz="2200" b="1" dirty="0" err="1" smtClean="0"/>
              <a:t>γωγή</a:t>
            </a:r>
            <a:r>
              <a:rPr lang="en-US" sz="2200" dirty="0" smtClean="0">
                <a:solidFill>
                  <a:srgbClr val="FF9933"/>
                </a:solidFill>
                <a:effectLst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είν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αι ένας κρίκος στον κύκλο ζωής κάθε οργανισμού, απαραίτητος για την εξασφάλιση της συνέχισης των ειδών. </a:t>
            </a:r>
            <a:endParaRPr lang="el-GR" sz="2200" dirty="0" smtClean="0">
              <a:solidFill>
                <a:srgbClr val="000000"/>
              </a:solidFill>
              <a:effectLst/>
            </a:endParaRPr>
          </a:p>
          <a:p>
            <a:pPr marL="114300" indent="-342900">
              <a:spcBef>
                <a:spcPts val="1200"/>
              </a:spcBef>
              <a:defRPr/>
            </a:pPr>
            <a:endParaRPr lang="en-US" sz="2200" dirty="0" smtClean="0">
              <a:solidFill>
                <a:srgbClr val="000000"/>
              </a:solidFill>
              <a:effectLst/>
            </a:endParaRPr>
          </a:p>
          <a:p>
            <a:pPr marL="114300" indent="-342900">
              <a:spcBef>
                <a:spcPts val="1200"/>
              </a:spcBef>
              <a:defRPr/>
            </a:pPr>
            <a:r>
              <a:rPr lang="en-US" sz="2200" dirty="0" err="1" smtClean="0">
                <a:solidFill>
                  <a:srgbClr val="000000"/>
                </a:solidFill>
                <a:effectLst/>
              </a:rPr>
              <a:t>Οι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β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ιολογικές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γνώσεις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π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ου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α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φορούν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αναπαρα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γωγή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των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ψα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ριών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στο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 π</a:t>
            </a:r>
            <a:r>
              <a:rPr lang="en-US" sz="2200" dirty="0" err="1" smtClean="0">
                <a:solidFill>
                  <a:srgbClr val="000000"/>
                </a:solidFill>
                <a:effectLst/>
              </a:rPr>
              <a:t>ερι</a:t>
            </a:r>
            <a:r>
              <a:rPr lang="en-US" sz="2200" dirty="0" smtClean="0">
                <a:solidFill>
                  <a:srgbClr val="000000"/>
                </a:solidFill>
                <a:effectLst/>
              </a:rPr>
              <a:t>βάλλον που ζουν, τόσο για πρακτικούς όσο και για θεωρητικούς σκοπούς συγκαταλέγονται μεταξύ των σημαντικότερων στόχων των ιχθυολογικών ερευνών. </a:t>
            </a:r>
            <a:endParaRPr lang="en-GB" sz="2200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789" y="1815722"/>
            <a:ext cx="8324422" cy="3632475"/>
          </a:xfrm>
        </p:spPr>
      </p:pic>
      <p:sp>
        <p:nvSpPr>
          <p:cNvPr id="9" name="Τίτλο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Μικροσκοπική παρατήρηση </a:t>
            </a:r>
            <a:r>
              <a:rPr lang="el-GR" dirty="0" smtClean="0"/>
              <a:t>Ωοθηκών</a:t>
            </a:r>
            <a:endParaRPr lang="el-GR" dirty="0"/>
          </a:p>
        </p:txBody>
      </p:sp>
      <p:sp>
        <p:nvSpPr>
          <p:cNvPr id="12" name="Θέση υποσέλιδου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445248" y="5584544"/>
            <a:ext cx="82535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l-GR" sz="1600" dirty="0" smtClean="0"/>
              <a:t>Ιστολογικές μεταβολές στην ανάπτυξη των </a:t>
            </a:r>
            <a:r>
              <a:rPr lang="el-GR" sz="1600" dirty="0" err="1" smtClean="0"/>
              <a:t>γονάδων</a:t>
            </a:r>
            <a:r>
              <a:rPr lang="el-GR" sz="1600" dirty="0" smtClean="0"/>
              <a:t> του κολιού (θηλυκό άτομο).                            Α-</a:t>
            </a:r>
            <a:r>
              <a:rPr lang="en-US" sz="1600" dirty="0" smtClean="0"/>
              <a:t>C</a:t>
            </a:r>
            <a:r>
              <a:rPr lang="el-GR" sz="1600" dirty="0"/>
              <a:t> ανάπτυξη των ωοθηκών και </a:t>
            </a:r>
            <a:r>
              <a:rPr lang="el-GR" sz="1600" dirty="0" smtClean="0"/>
              <a:t>ωογένεση.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8692402" y="523937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9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9807"/>
          <a:stretch/>
        </p:blipFill>
        <p:spPr>
          <a:xfrm>
            <a:off x="628650" y="1747666"/>
            <a:ext cx="7827409" cy="3469631"/>
          </a:xfrm>
        </p:spPr>
      </p:pic>
      <p:sp>
        <p:nvSpPr>
          <p:cNvPr id="9" name="Τίτλο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Μικροσκοπική </a:t>
            </a:r>
            <a:r>
              <a:rPr lang="el-GR" dirty="0" smtClean="0"/>
              <a:t>παρατήρηση Όρχεων</a:t>
            </a:r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11369" y="5350404"/>
            <a:ext cx="76446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/>
              <a:t>Ιστολογικές μεταβολές στην ανάπτυξη των </a:t>
            </a:r>
            <a:r>
              <a:rPr lang="el-GR" sz="1600" dirty="0" err="1"/>
              <a:t>γονάδων</a:t>
            </a:r>
            <a:r>
              <a:rPr lang="el-GR" sz="1600" dirty="0"/>
              <a:t> του κολιού </a:t>
            </a:r>
            <a:r>
              <a:rPr lang="el-GR" sz="1600" dirty="0" smtClean="0"/>
              <a:t>(αρσενικό </a:t>
            </a:r>
            <a:r>
              <a:rPr lang="el-GR" sz="1600" dirty="0"/>
              <a:t>άτομο</a:t>
            </a:r>
            <a:r>
              <a:rPr lang="el-GR" sz="1600" dirty="0" smtClean="0"/>
              <a:t>).            </a:t>
            </a:r>
            <a:r>
              <a:rPr lang="en-US" sz="1600" dirty="0" smtClean="0"/>
              <a:t>D-F, </a:t>
            </a:r>
            <a:r>
              <a:rPr lang="el-GR" sz="1600" dirty="0" smtClean="0"/>
              <a:t>ορχικά </a:t>
            </a:r>
            <a:r>
              <a:rPr lang="el-GR" sz="1600" dirty="0" err="1" smtClean="0"/>
              <a:t>κυστίδια</a:t>
            </a:r>
            <a:r>
              <a:rPr lang="el-GR" sz="1600" dirty="0" smtClean="0"/>
              <a:t>, </a:t>
            </a:r>
            <a:r>
              <a:rPr lang="el-GR" sz="1600" dirty="0" err="1" smtClean="0"/>
              <a:t>σπερματογόνια</a:t>
            </a:r>
            <a:r>
              <a:rPr lang="el-GR" sz="1600" dirty="0" smtClean="0"/>
              <a:t>, σπερματοζωάρια.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8456059" y="496016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10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216316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Παρατήρηση </a:t>
            </a:r>
            <a:r>
              <a:rPr lang="el-GR" dirty="0" smtClean="0"/>
              <a:t>ωοκυττάρων</a:t>
            </a:r>
            <a:endParaRPr lang="el-GR" dirty="0"/>
          </a:p>
        </p:txBody>
      </p:sp>
      <p:sp>
        <p:nvSpPr>
          <p:cNvPr id="93220" name="Rectangle 3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Παρατηρήστε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στο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μικροσκόπιο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ιστολογικά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παρασκευάσματα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θηλυκών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γονάδων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και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περιγράψτε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ωοκύτταρα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που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παρατηρείτε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Μετρ</a:t>
            </a:r>
            <a:r>
              <a:rPr lang="el-GR" sz="2400" dirty="0" smtClean="0">
                <a:solidFill>
                  <a:srgbClr val="000000"/>
                </a:solidFill>
                <a:effectLst/>
              </a:rPr>
              <a:t>ή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διάμετρο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των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ωοκυττάρων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στο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σύστημα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ανάλυσης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εικόνας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Υπολογίστε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ελάχιστη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μέγιστη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μέση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τιμή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καθώς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επίσης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σταθερή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απόκλιση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στα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ωοκύτταρα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που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μετρήσατε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spcBef>
                <a:spcPts val="1200"/>
              </a:spcBef>
              <a:defRPr/>
            </a:pPr>
            <a:endParaRPr lang="en-US" sz="20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50000"/>
              </a:lnSpc>
              <a:defRPr/>
            </a:pPr>
            <a:endParaRPr lang="en-GB" sz="2000" dirty="0" smtClean="0">
              <a:solidFill>
                <a:schemeClr val="bg2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Παρατήρηση </a:t>
            </a:r>
            <a:r>
              <a:rPr lang="el-GR" sz="4000" dirty="0" smtClean="0"/>
              <a:t>φρέσκων παρασκευασμάτων</a:t>
            </a:r>
            <a:endParaRPr lang="el-GR" sz="4000" dirty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Αφ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αιρέστε ένα μικρό κομμάτι από τις γονάδες, τοποθετήστε το επί υάλινης αντικειμενοφόρου πλάκας </a:t>
            </a:r>
          </a:p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l-GR" altLang="en-US" sz="2400" dirty="0" smtClean="0">
                <a:solidFill>
                  <a:srgbClr val="000000"/>
                </a:solidFill>
                <a:effectLst/>
              </a:rPr>
              <a:t>Μ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ε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σύνθλιψη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σε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μί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α-δυο σταγόνες θαλασσινού νερού ετοιμάστε ένα φρέσκο παρασκεύασμα. </a:t>
            </a:r>
          </a:p>
          <a:p>
            <a:pPr>
              <a:spcBef>
                <a:spcPts val="1200"/>
              </a:spcBef>
              <a:buClr>
                <a:schemeClr val="tx1"/>
              </a:buClr>
            </a:pP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Παρα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τηρήστε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παρα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σκεύ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ασμα στο μικροσκόπιο. Μπ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ορείτε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να ανα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γνωρίσετε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φύλο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;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l-GR" altLang="en-US" sz="2000" b="1" dirty="0" smtClean="0">
              <a:solidFill>
                <a:srgbClr val="000000"/>
              </a:solidFill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Ωοκύτταρα ξιφία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2214942"/>
            <a:ext cx="7886700" cy="3572703"/>
          </a:xfrm>
        </p:spPr>
      </p:pic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131988" y="542573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1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 Παρουσίασης</a:t>
            </a:r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81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4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1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Ιστορικού Εκδόσεων</a:t>
            </a:r>
            <a:r>
              <a:rPr lang="en-US" altLang="en-US" sz="4000" smtClean="0"/>
              <a:t> </a:t>
            </a:r>
            <a:r>
              <a:rPr lang="el-GR" altLang="en-US" sz="4000" smtClean="0"/>
              <a:t>Έργου</a:t>
            </a:r>
            <a:endParaRPr lang="en-US" altLang="en-US" sz="4000" smtClean="0"/>
          </a:p>
        </p:txBody>
      </p:sp>
      <p:sp useBgFill="1">
        <p:nvSpPr>
          <p:cNvPr id="11264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n-US" sz="2000" smtClean="0"/>
              <a:t>Το παρόν έργο αποτελεί την έκδοση 1.0.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2η. Εργαστηριακή Άσκηση Προσδιορισμού Γεννητικής Ωριμότητας</a:t>
            </a:r>
            <a:endParaRPr lang="el-GR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1F546-0C8F-4432-ACA8-6C0ADB8BBB42}" type="slidenum">
              <a:rPr lang="el-GR" smtClean="0"/>
              <a:pPr>
                <a:defRPr/>
              </a:pPr>
              <a:t>28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Αναφοράς</a:t>
            </a:r>
            <a:endParaRPr lang="en-US" altLang="en-US" sz="4000" smtClean="0"/>
          </a:p>
        </p:txBody>
      </p:sp>
      <p:sp useBgFill="1">
        <p:nvSpPr>
          <p:cNvPr id="11366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n-US" sz="2000" dirty="0" err="1" smtClean="0"/>
              <a:t>Copyright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Εθνικόν</a:t>
            </a:r>
            <a:r>
              <a:rPr lang="el-GR" altLang="en-US" sz="2000" dirty="0" smtClean="0"/>
              <a:t> και </a:t>
            </a:r>
            <a:r>
              <a:rPr lang="el-GR" altLang="en-US" sz="2000" dirty="0" err="1" smtClean="0"/>
              <a:t>Καποδιστριακόν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Πανεπιστήμιον</a:t>
            </a:r>
            <a:r>
              <a:rPr lang="el-GR" altLang="en-US" sz="2000" dirty="0" smtClean="0"/>
              <a:t> Αθηνών</a:t>
            </a:r>
            <a:r>
              <a:rPr lang="en-US" altLang="en-US" sz="2000" dirty="0" smtClean="0"/>
              <a:t>, </a:t>
            </a:r>
            <a:r>
              <a:rPr lang="el-GR" altLang="en-US" sz="2000" dirty="0" smtClean="0"/>
              <a:t>Περσεφόνη Μεγαλοφώνου, Επίκουρη Καθηγήτρια. «Ιχθυολογία.</a:t>
            </a:r>
            <a:r>
              <a:rPr lang="el-GR" altLang="en-US" sz="2000" dirty="0" smtClean="0">
                <a:solidFill>
                  <a:srgbClr val="FF0000"/>
                </a:solidFill>
              </a:rPr>
              <a:t> </a:t>
            </a:r>
            <a:r>
              <a:rPr lang="el-GR" altLang="en-US" sz="2000" dirty="0" smtClean="0"/>
              <a:t>Ενότητα </a:t>
            </a:r>
            <a:r>
              <a:rPr lang="en-US" altLang="en-US" sz="2000" dirty="0" smtClean="0"/>
              <a:t>3</a:t>
            </a:r>
            <a:r>
              <a:rPr lang="el-GR" altLang="en-US" sz="2000" dirty="0" smtClean="0"/>
              <a:t>η. Εργαστηριακή Άσκηση Προσδιορισμού Γεννητικής Ωριμότητας». Έκδοση: 1.0. Αθήνα 201</a:t>
            </a:r>
            <a:r>
              <a:rPr lang="en-US" altLang="en-US" sz="2000" dirty="0" smtClean="0"/>
              <a:t>5</a:t>
            </a:r>
            <a:r>
              <a:rPr lang="el-GR" altLang="en-US" sz="2000" dirty="0" smtClean="0"/>
              <a:t>. Διαθέσιμο από τη δικτυακή διεύθυνση: </a:t>
            </a:r>
            <a:r>
              <a:rPr lang="en-GB" altLang="en-US" sz="2000" dirty="0"/>
              <a:t>http://</a:t>
            </a:r>
            <a:r>
              <a:rPr lang="en-GB" altLang="en-US" sz="2000" dirty="0" smtClean="0"/>
              <a:t>opencourses.uoa.gr/courses/BIOL1</a:t>
            </a:r>
            <a:r>
              <a:rPr lang="el-GR" altLang="en-US" sz="2000" dirty="0" smtClean="0"/>
              <a:t>01</a:t>
            </a:r>
            <a:r>
              <a:rPr lang="en-GB" altLang="en-US" sz="2000" dirty="0" smtClean="0"/>
              <a:t>/</a:t>
            </a:r>
            <a:r>
              <a:rPr lang="el-GR" altLang="en-US" sz="2000" dirty="0" smtClean="0"/>
              <a:t>.</a:t>
            </a:r>
          </a:p>
          <a:p>
            <a:pPr marL="0" indent="0"/>
            <a:endParaRPr lang="el-GR" altLang="en-US" dirty="0" smtClean="0"/>
          </a:p>
          <a:p>
            <a:pPr marL="0" indent="0"/>
            <a:endParaRPr lang="en-US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2η. Εργαστηριακή Άσκηση Προσδιορισμού Γεννητικής Ωριμότητας</a:t>
            </a:r>
            <a:endParaRPr lang="el-GR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EBA9A-717F-4E81-A601-969B4396BD57}" type="slidenum">
              <a:rPr lang="el-GR" smtClean="0"/>
              <a:pPr>
                <a:defRPr/>
              </a:pPr>
              <a:t>29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584109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chemeClr val="tx1"/>
              </a:buClr>
              <a:defRPr/>
            </a:pP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Θα γίνει ανατομή και περιγραφή των γονάδων ενός </a:t>
            </a: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οστεϊχθύος.</a:t>
            </a:r>
            <a:endParaRPr lang="en-GB" sz="24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  <a:buClr>
                <a:schemeClr val="tx1"/>
              </a:buClr>
              <a:defRPr/>
            </a:pP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Θα προσδιοριστεί το </a:t>
            </a: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φύλο.</a:t>
            </a:r>
            <a:endParaRPr lang="en-GB" sz="24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  <a:buClr>
                <a:schemeClr val="tx1"/>
              </a:buClr>
              <a:defRPr/>
            </a:pP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Θα </a:t>
            </a:r>
            <a:r>
              <a:rPr lang="el-GR" sz="2400" dirty="0" smtClean="0">
                <a:solidFill>
                  <a:srgbClr val="000000"/>
                </a:solidFill>
                <a:effectLst/>
              </a:rPr>
              <a:t>γίνουν</a:t>
            </a: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 μετρήσεις του ιχθύος και των γονάδων </a:t>
            </a: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του.  </a:t>
            </a:r>
            <a:endParaRPr lang="en-US" sz="2400" dirty="0" smtClean="0">
              <a:solidFill>
                <a:srgbClr val="000000"/>
              </a:solidFill>
              <a:effectLst/>
              <a:cs typeface="Arial" pitchFamily="34" charset="0"/>
            </a:endParaRPr>
          </a:p>
          <a:p>
            <a:pPr>
              <a:lnSpc>
                <a:spcPct val="100000"/>
              </a:lnSpc>
              <a:buClr>
                <a:schemeClr val="tx1"/>
              </a:buClr>
              <a:defRPr/>
            </a:pPr>
            <a:r>
              <a:rPr lang="el-GR" sz="2400" dirty="0" smtClean="0">
                <a:solidFill>
                  <a:srgbClr val="000000"/>
                </a:solidFill>
                <a:effectLst/>
              </a:rPr>
              <a:t>Θ</a:t>
            </a: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α  υπολογισθεί ο γοναδοσωματικός </a:t>
            </a: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δείκτης.</a:t>
            </a:r>
            <a:endParaRPr lang="en-US" sz="2400" dirty="0" smtClean="0">
              <a:solidFill>
                <a:srgbClr val="000000"/>
              </a:solidFill>
              <a:effectLst/>
              <a:cs typeface="Arial" pitchFamily="34" charset="0"/>
            </a:endParaRPr>
          </a:p>
          <a:p>
            <a:pPr>
              <a:lnSpc>
                <a:spcPct val="100000"/>
              </a:lnSpc>
              <a:buClr>
                <a:schemeClr val="tx1"/>
              </a:buClr>
              <a:defRPr/>
            </a:pP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Θα εκτιμηθεί το στάδιο γεννητικής ωριμότητας του </a:t>
            </a: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ιχθύος.</a:t>
            </a:r>
            <a:endParaRPr lang="el-GR" sz="2400" dirty="0" smtClean="0">
              <a:solidFill>
                <a:srgbClr val="000000"/>
              </a:solidFill>
              <a:effectLst/>
              <a:cs typeface="Times New Roman" pitchFamily="18" charset="0"/>
            </a:endParaRPr>
          </a:p>
          <a:p>
            <a:pPr>
              <a:lnSpc>
                <a:spcPct val="100000"/>
              </a:lnSpc>
              <a:buClr>
                <a:schemeClr val="tx1"/>
              </a:buClr>
              <a:defRPr/>
            </a:pPr>
            <a:r>
              <a:rPr lang="el-GR" sz="2400" dirty="0" smtClean="0">
                <a:solidFill>
                  <a:srgbClr val="000000"/>
                </a:solidFill>
                <a:effectLst/>
                <a:cs typeface="Arial" pitchFamily="34" charset="0"/>
              </a:rPr>
              <a:t>Θα παρατηρηθούν ιστολογικά παρασκευάσματα γονάδων ιχθύων και θα γίνουν μετρήσεις ωοκυττάρων.</a:t>
            </a:r>
            <a:endParaRPr lang="en-GB" sz="24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533400" indent="-533400" algn="just">
              <a:lnSpc>
                <a:spcPct val="150000"/>
              </a:lnSpc>
              <a:buClr>
                <a:srgbClr val="FFFF00"/>
              </a:buClr>
              <a:buFont typeface="Wingdings" pitchFamily="2" charset="2"/>
              <a:buNone/>
              <a:defRPr/>
            </a:pPr>
            <a:endParaRPr lang="en-GB" sz="2000" dirty="0" smtClean="0">
              <a:solidFill>
                <a:schemeClr val="bg2"/>
              </a:solidFill>
            </a:endParaRPr>
          </a:p>
          <a:p>
            <a:pPr marL="533400" indent="-533400">
              <a:lnSpc>
                <a:spcPct val="150000"/>
              </a:lnSpc>
              <a:defRPr/>
            </a:pPr>
            <a:endParaRPr lang="el-GR" sz="2000" b="1" dirty="0" smtClean="0">
              <a:solidFill>
                <a:schemeClr val="bg2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Εργασίες</a:t>
            </a: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9850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4" y="1066800"/>
            <a:ext cx="8305801" cy="2110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4320" y="2776024"/>
            <a:ext cx="1405355" cy="4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0025" y="3267074"/>
            <a:ext cx="8543926" cy="293370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01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6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b="1" dirty="0"/>
              <a:t>Σημείωμα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Χρήσης </a:t>
            </a:r>
            <a:r>
              <a:rPr lang="el-GR" b="1" dirty="0"/>
              <a:t>Έργων </a:t>
            </a:r>
            <a:r>
              <a:rPr lang="el-GR" b="1" dirty="0" smtClean="0"/>
              <a:t>Τρίτων</a:t>
            </a:r>
            <a:r>
              <a:rPr lang="en-US" b="1" dirty="0" smtClean="0"/>
              <a:t> (1/2)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</a:t>
            </a:r>
          </a:p>
          <a:p>
            <a:r>
              <a:rPr lang="el-GR" sz="1600" b="1" dirty="0" smtClean="0"/>
              <a:t>Εικόνα 1</a:t>
            </a:r>
            <a:r>
              <a:rPr lang="en-US" sz="1600" b="1" dirty="0" smtClean="0"/>
              <a:t>.</a:t>
            </a:r>
            <a:r>
              <a:rPr lang="el-GR" sz="1600" dirty="0"/>
              <a:t> </a:t>
            </a:r>
            <a:r>
              <a:rPr lang="en-US" sz="1600" dirty="0" smtClean="0"/>
              <a:t>Kummel </a:t>
            </a:r>
            <a:r>
              <a:rPr lang="en-US" sz="1600" dirty="0"/>
              <a:t>(</a:t>
            </a:r>
            <a:r>
              <a:rPr lang="en-US" sz="1600" dirty="0" err="1"/>
              <a:t>Merluccius</a:t>
            </a:r>
            <a:r>
              <a:rPr lang="en-US" sz="1600" dirty="0"/>
              <a:t> </a:t>
            </a:r>
            <a:r>
              <a:rPr lang="en-US" sz="1600" dirty="0" err="1"/>
              <a:t>merluccius</a:t>
            </a:r>
            <a:r>
              <a:rPr lang="en-US" sz="1600" dirty="0"/>
              <a:t>). </a:t>
            </a:r>
            <a:r>
              <a:rPr lang="el-GR" sz="1600" dirty="0"/>
              <a:t>Σύνδεσμος: </a:t>
            </a:r>
            <a:r>
              <a:rPr lang="en-US" sz="1600" dirty="0"/>
              <a:t>http://ec.europa.eu/fisheries/marine_species/wild_species/index_sv.htm. </a:t>
            </a:r>
            <a:r>
              <a:rPr lang="el-GR" sz="1600" dirty="0"/>
              <a:t>Πηγή: </a:t>
            </a:r>
            <a:r>
              <a:rPr lang="en-US" sz="1600" dirty="0"/>
              <a:t>http://ec.europa.eu/.</a:t>
            </a:r>
          </a:p>
          <a:p>
            <a:r>
              <a:rPr lang="el-GR" sz="1600" b="1" dirty="0" smtClean="0"/>
              <a:t>Εικόνα </a:t>
            </a:r>
            <a:r>
              <a:rPr lang="el-GR" sz="1600" b="1" dirty="0"/>
              <a:t>2. </a:t>
            </a:r>
            <a:r>
              <a:rPr lang="en-US" sz="1600" dirty="0"/>
              <a:t>Copyright © 2012 Information &amp; Communication Technology Centre, University Of </a:t>
            </a:r>
            <a:r>
              <a:rPr lang="en-US" sz="1600" dirty="0" err="1"/>
              <a:t>Kelaniya</a:t>
            </a:r>
            <a:r>
              <a:rPr lang="en-US" sz="1600" dirty="0"/>
              <a:t>, Sri Lanka. All Rights Reserved. </a:t>
            </a:r>
            <a:r>
              <a:rPr lang="el-GR" sz="1600" dirty="0"/>
              <a:t>Σύνδεσμος: </a:t>
            </a:r>
            <a:r>
              <a:rPr lang="en-US" sz="1600" dirty="0"/>
              <a:t>http://www.kln.ac.lk/science/depts/zoology/index.php?option=com_content&amp;view=article&amp;id=51&amp;Itemid=10. </a:t>
            </a:r>
            <a:r>
              <a:rPr lang="el-GR" sz="1600" dirty="0"/>
              <a:t>Πηγή: </a:t>
            </a:r>
            <a:r>
              <a:rPr lang="en-US" sz="1600" dirty="0"/>
              <a:t>http://www.kln.ac.lk. </a:t>
            </a:r>
          </a:p>
          <a:p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3. </a:t>
            </a:r>
            <a:r>
              <a:rPr lang="en-US" sz="1600" dirty="0" err="1"/>
              <a:t>Sphyraena</a:t>
            </a:r>
            <a:r>
              <a:rPr lang="en-US" sz="1600" dirty="0"/>
              <a:t> </a:t>
            </a:r>
            <a:r>
              <a:rPr lang="en-US" sz="1600" dirty="0" err="1"/>
              <a:t>sphyraena</a:t>
            </a:r>
            <a:r>
              <a:rPr lang="en-US" sz="1600" dirty="0"/>
              <a:t> (Linnaeus, </a:t>
            </a:r>
            <a:r>
              <a:rPr lang="en-US" sz="1600" dirty="0" smtClean="0"/>
              <a:t>1758). Details </a:t>
            </a:r>
            <a:r>
              <a:rPr lang="en-US" sz="1600" dirty="0"/>
              <a:t>of the female gonads. Photos by MCH/Andreas I. Iliopoulos. Malawi Cichlid Homepage © 1999-2006. All rights reserved. </a:t>
            </a:r>
            <a:r>
              <a:rPr lang="el-GR" sz="1600" dirty="0"/>
              <a:t>Σύνδεσμος: </a:t>
            </a:r>
            <a:r>
              <a:rPr lang="en-US" sz="1600" dirty="0"/>
              <a:t>http://www.malawicichlidhomepage.com/other/sphyraena_sphyraena.html. </a:t>
            </a:r>
            <a:r>
              <a:rPr lang="el-GR" sz="1600" dirty="0"/>
              <a:t>Πηγή: </a:t>
            </a:r>
            <a:r>
              <a:rPr lang="en-US" sz="1600" dirty="0"/>
              <a:t>http://www.malawicichlidhomepage.com.</a:t>
            </a:r>
          </a:p>
          <a:p>
            <a:r>
              <a:rPr lang="el-GR" sz="1600" b="1" dirty="0" smtClean="0"/>
              <a:t>Εικόνα </a:t>
            </a:r>
            <a:r>
              <a:rPr lang="el-GR" sz="1600" b="1" dirty="0"/>
              <a:t>4. </a:t>
            </a:r>
            <a:r>
              <a:rPr lang="en-US" sz="1600" dirty="0"/>
              <a:t>Copyrighted.</a:t>
            </a:r>
          </a:p>
          <a:p>
            <a:r>
              <a:rPr lang="el-GR" sz="1600" b="1" dirty="0" smtClean="0"/>
              <a:t>Εικόνα </a:t>
            </a:r>
            <a:r>
              <a:rPr lang="el-GR" sz="1600" b="1" dirty="0"/>
              <a:t>5. </a:t>
            </a:r>
            <a:r>
              <a:rPr lang="en-US" sz="1600" dirty="0"/>
              <a:t>Blue Salmon. </a:t>
            </a:r>
            <a:r>
              <a:rPr lang="el-GR" sz="1600" dirty="0"/>
              <a:t>Σύνδεσμος: </a:t>
            </a:r>
            <a:r>
              <a:rPr lang="en-US" sz="1600" dirty="0"/>
              <a:t>https://aapgai.wordpress.com/2010/04/02/note-on-blue-salmon-caught-at-upper-mertoun-22nd-march-2010/. </a:t>
            </a:r>
            <a:r>
              <a:rPr lang="el-GR" sz="1600" dirty="0"/>
              <a:t>Πηγή:</a:t>
            </a:r>
            <a:r>
              <a:rPr lang="en-US" sz="1600" dirty="0"/>
              <a:t>https://aapgai.wordpress.com.</a:t>
            </a:r>
          </a:p>
          <a:p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30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b="1" dirty="0"/>
              <a:t>Σημείωμα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Χρήσης </a:t>
            </a:r>
            <a:r>
              <a:rPr lang="el-GR" b="1" dirty="0"/>
              <a:t>Έργων </a:t>
            </a:r>
            <a:r>
              <a:rPr lang="el-GR" b="1" dirty="0" smtClean="0"/>
              <a:t>Τρίτων</a:t>
            </a:r>
            <a:r>
              <a:rPr lang="en-US" b="1" dirty="0" smtClean="0"/>
              <a:t> (2/2)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r>
              <a:rPr lang="el-GR" sz="1600" b="1" dirty="0"/>
              <a:t>Εικόνα 6. </a:t>
            </a:r>
            <a:r>
              <a:rPr lang="en-US" sz="1600" dirty="0"/>
              <a:t>A typical male salmon with its gonads for scale. Copyright 2015 </a:t>
            </a:r>
            <a:r>
              <a:rPr lang="en-US" sz="1600" dirty="0" err="1"/>
              <a:t>Sciblogs</a:t>
            </a:r>
            <a:r>
              <a:rPr lang="en-US" sz="1600" dirty="0"/>
              <a:t>.  </a:t>
            </a:r>
            <a:r>
              <a:rPr lang="el-GR" sz="1600" dirty="0"/>
              <a:t>Σύνδεσμος: </a:t>
            </a:r>
            <a:r>
              <a:rPr lang="en-US" sz="1600" dirty="0"/>
              <a:t>http://sciblogs.co.nz/ice-doctor/2015/03/06/triple-s-rated-sex-salmon-and-scicomm/. </a:t>
            </a:r>
            <a:r>
              <a:rPr lang="el-GR" sz="1600" dirty="0"/>
              <a:t>Πηγή: </a:t>
            </a:r>
            <a:r>
              <a:rPr lang="en-US" sz="1600" dirty="0"/>
              <a:t>http://sciblogs.co.nz. </a:t>
            </a:r>
          </a:p>
          <a:p>
            <a:r>
              <a:rPr lang="el-GR" sz="1600" b="1" dirty="0" smtClean="0"/>
              <a:t>Εικόνα </a:t>
            </a:r>
            <a:r>
              <a:rPr lang="el-GR" sz="1600" b="1" dirty="0"/>
              <a:t>7 και 8</a:t>
            </a:r>
            <a:r>
              <a:rPr lang="el-GR" sz="1600" dirty="0"/>
              <a:t>. </a:t>
            </a:r>
            <a:r>
              <a:rPr lang="en-US" sz="1600" dirty="0"/>
              <a:t>Copyrighted.</a:t>
            </a:r>
          </a:p>
          <a:p>
            <a:r>
              <a:rPr lang="el-GR" sz="1600" b="1" dirty="0" smtClean="0"/>
              <a:t>Εικόνα </a:t>
            </a:r>
            <a:r>
              <a:rPr lang="el-GR" sz="1600" b="1" dirty="0"/>
              <a:t>9. </a:t>
            </a:r>
            <a:r>
              <a:rPr lang="en-US" sz="1600" dirty="0"/>
              <a:t>Copyright © 2003-2008 Kinki University. Japan. All rights reserved. </a:t>
            </a:r>
            <a:r>
              <a:rPr lang="el-GR" sz="1600" dirty="0"/>
              <a:t>Σύνδεσμος: </a:t>
            </a:r>
            <a:r>
              <a:rPr lang="en-US" sz="1600" dirty="0"/>
              <a:t>http://www.flku.jp/coe/finalreport/chapter1/12.html.  </a:t>
            </a:r>
            <a:r>
              <a:rPr lang="el-GR" sz="1600" dirty="0"/>
              <a:t>Πηγή: </a:t>
            </a:r>
            <a:r>
              <a:rPr lang="en-US" sz="1600" dirty="0"/>
              <a:t>http://www.flku.jp.</a:t>
            </a:r>
          </a:p>
          <a:p>
            <a:r>
              <a:rPr lang="el-GR" sz="1600" b="1" dirty="0" smtClean="0"/>
              <a:t>Εικόνα </a:t>
            </a:r>
            <a:r>
              <a:rPr lang="el-GR" sz="1600" b="1" dirty="0"/>
              <a:t>10. </a:t>
            </a:r>
            <a:r>
              <a:rPr lang="en-US" sz="1600" dirty="0"/>
              <a:t>Copyright © 2003-2008 Kinki University. Japan. All rights reserved. </a:t>
            </a:r>
            <a:r>
              <a:rPr lang="el-GR" sz="1600" dirty="0"/>
              <a:t>Σύνδεσμος: </a:t>
            </a:r>
            <a:r>
              <a:rPr lang="en-US" sz="1600" dirty="0"/>
              <a:t>http://www.flku.jp/coe/finalreport/chapter1/12.html.  </a:t>
            </a:r>
            <a:r>
              <a:rPr lang="el-GR" sz="1600" dirty="0"/>
              <a:t>Πηγή: </a:t>
            </a:r>
            <a:r>
              <a:rPr lang="en-US" sz="1600" dirty="0"/>
              <a:t>http://www.flku.jp.</a:t>
            </a:r>
          </a:p>
          <a:p>
            <a:r>
              <a:rPr lang="el-GR" sz="1600" b="1" dirty="0" smtClean="0"/>
              <a:t>Εικόνα </a:t>
            </a:r>
            <a:r>
              <a:rPr lang="el-GR" sz="1600" b="1" dirty="0"/>
              <a:t>11. </a:t>
            </a:r>
            <a:r>
              <a:rPr lang="en-US" sz="1600" dirty="0"/>
              <a:t>Copyrighted.</a:t>
            </a:r>
          </a:p>
          <a:p>
            <a:pPr>
              <a:spcBef>
                <a:spcPts val="600"/>
              </a:spcBef>
            </a:pPr>
            <a:endParaRPr lang="el-GR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2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1200"/>
              </a:spcBef>
            </a:pPr>
            <a:r>
              <a:rPr lang="el-GR" altLang="en-US" sz="2400" dirty="0" smtClean="0">
                <a:solidFill>
                  <a:srgbClr val="000000"/>
                </a:solidFill>
                <a:effectLst/>
              </a:rPr>
              <a:t>Η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εξοικείωση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των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φοιτητών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με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τη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παρα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τήρηση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,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συλλογή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και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μονιμο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ποίηση γονάδων ιχθύων, </a:t>
            </a:r>
          </a:p>
          <a:p>
            <a:pPr marL="0">
              <a:spcBef>
                <a:spcPts val="1200"/>
              </a:spcBef>
            </a:pPr>
            <a:endParaRPr lang="en-US" altLang="en-US" sz="2400" dirty="0" smtClean="0">
              <a:solidFill>
                <a:srgbClr val="000000"/>
              </a:solidFill>
              <a:effectLst/>
            </a:endParaRPr>
          </a:p>
          <a:p>
            <a:pPr marL="0">
              <a:spcBef>
                <a:spcPts val="1200"/>
              </a:spcBef>
            </a:pPr>
            <a:r>
              <a:rPr lang="el-GR" altLang="en-US" sz="2400" dirty="0" smtClean="0">
                <a:solidFill>
                  <a:srgbClr val="000000"/>
                </a:solidFill>
                <a:effectLst/>
              </a:rPr>
              <a:t>Η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εξάσκησή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τους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στη</a:t>
            </a:r>
            <a:r>
              <a:rPr lang="el-GR" altLang="en-US" sz="2400" dirty="0" smtClean="0">
                <a:solidFill>
                  <a:srgbClr val="000000"/>
                </a:solidFill>
                <a:effectLst/>
              </a:rPr>
              <a:t>ν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εκτίμηση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των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en-US" sz="2400" dirty="0" err="1" smtClean="0">
                <a:solidFill>
                  <a:srgbClr val="000000"/>
                </a:solidFill>
                <a:effectLst/>
              </a:rPr>
              <a:t>σταδίων</a:t>
            </a:r>
            <a:r>
              <a:rPr lang="en-US" altLang="en-US" sz="2400" dirty="0" smtClean="0">
                <a:solidFill>
                  <a:srgbClr val="000000"/>
                </a:solidFill>
                <a:effectLst/>
              </a:rPr>
              <a:t> γεννητικής ωριμότητας και στον υπολογισμό του γοναδοσωματικού δείκτη.</a:t>
            </a:r>
          </a:p>
          <a:p>
            <a:pPr>
              <a:lnSpc>
                <a:spcPct val="150000"/>
              </a:lnSpc>
              <a:buFont typeface="Monotype Sorts" charset="2"/>
              <a:buNone/>
            </a:pPr>
            <a:endParaRPr lang="en-GB" altLang="en-US" sz="2000" b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Σκοπός της άσκησης</a:t>
            </a: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Θα εξετασθεί ένας αντιπρόσωπος </a:t>
            </a:r>
            <a:br>
              <a:rPr lang="el-GR" dirty="0"/>
            </a:br>
            <a:r>
              <a:rPr lang="el-GR" dirty="0"/>
              <a:t>της οικογένειας </a:t>
            </a:r>
            <a:r>
              <a:rPr lang="el-GR" dirty="0" err="1"/>
              <a:t>Merlucidae</a:t>
            </a:r>
            <a:endParaRPr lang="el-GR" dirty="0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063895" y="5067992"/>
            <a:ext cx="31130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el-GR" sz="1600" dirty="0"/>
              <a:t>Μπακαλιάρος, </a:t>
            </a:r>
            <a:r>
              <a:rPr kumimoji="1" lang="en-US" sz="1600" i="1" dirty="0" err="1"/>
              <a:t>Merlucius</a:t>
            </a:r>
            <a:r>
              <a:rPr kumimoji="1" lang="en-US" sz="1600" i="1" dirty="0"/>
              <a:t> </a:t>
            </a:r>
            <a:r>
              <a:rPr kumimoji="1" lang="en-US" sz="1600" i="1" dirty="0" err="1"/>
              <a:t>merlucius</a:t>
            </a:r>
            <a:endParaRPr kumimoji="1" lang="en-GB" sz="1600" i="1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94419" y="571668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682" y="2447364"/>
            <a:ext cx="7487515" cy="26206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4000" dirty="0"/>
              <a:t>Για την άσκηση </a:t>
            </a:r>
            <a:r>
              <a:rPr lang="el-GR" sz="4000" dirty="0" smtClean="0"/>
              <a:t>είναι απαραίτητα: </a:t>
            </a:r>
            <a:endParaRPr lang="en-GB" sz="4000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605873" y="1526080"/>
            <a:ext cx="7886700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Ζυγός</a:t>
            </a:r>
            <a:endParaRPr lang="en-US" altLang="en-US" sz="22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Ιχθυόμετρο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,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χάρ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ακας,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μεγενθυτικός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φα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κός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,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λαβ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ίδ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α,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κα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ρφίτσες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,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ντικειμενοφόροι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 π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</a:rPr>
              <a:t>λάκες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endParaRPr lang="en-GB" altLang="en-US" sz="2200" dirty="0" smtClean="0">
              <a:solidFill>
                <a:schemeClr val="bg2"/>
              </a:solidFill>
              <a:effectLst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Στα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l-GR" sz="2400" dirty="0" smtClean="0">
                <a:solidFill>
                  <a:srgbClr val="000000"/>
                </a:solidFill>
                <a:effectLst/>
              </a:rPr>
              <a:t>ψ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άρια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σπάνιες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είναι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οι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περιπτώσεις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που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δύο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φύλα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διακρίνονται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από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εξωτερικούς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δευτερογενείς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φυλετικούς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χαρακτήρες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(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φυλετικός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διμορφισμός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). </a:t>
            </a:r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endParaRPr lang="en-US" sz="2400" dirty="0" smtClean="0">
              <a:solidFill>
                <a:srgbClr val="000000"/>
              </a:solidFill>
              <a:effectLst/>
            </a:endParaRPr>
          </a:p>
          <a:p>
            <a:pPr>
              <a:spcBef>
                <a:spcPts val="1200"/>
              </a:spcBef>
              <a:buClr>
                <a:schemeClr val="tx1"/>
              </a:buClr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Για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προσδιορισμό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του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φύλου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τις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περισσότερες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φορές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είναι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απαραίτητη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η </a:t>
            </a:r>
            <a:r>
              <a:rPr lang="en-US" sz="2400" b="1" dirty="0" err="1" smtClean="0"/>
              <a:t>ανατομή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του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ιχθύος</a:t>
            </a:r>
            <a:r>
              <a:rPr lang="en-US" sz="2400" b="1" dirty="0" smtClean="0"/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και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η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μακροσκοπική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παρατήρηση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των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γονάδων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του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.</a:t>
            </a:r>
            <a:r>
              <a:rPr lang="en-US" sz="2400" dirty="0" smtClean="0"/>
              <a:t> </a:t>
            </a:r>
          </a:p>
          <a:p>
            <a:pPr>
              <a:lnSpc>
                <a:spcPct val="150000"/>
              </a:lnSpc>
              <a:defRPr/>
            </a:pPr>
            <a:endParaRPr lang="en-GB" sz="2000" b="1" dirty="0" smtClean="0">
              <a:solidFill>
                <a:srgbClr val="000000"/>
              </a:solidFill>
              <a:effectLst/>
              <a:latin typeface="Arial" pitchFamily="34" charset="0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Προσδιορισμός φύλου</a:t>
            </a: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Ανατομή </a:t>
            </a:r>
            <a:r>
              <a:rPr lang="el-GR" dirty="0" smtClean="0"/>
              <a:t>Ιχθύος </a:t>
            </a:r>
            <a:endParaRPr lang="el-GR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Τοποθετήστε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ιχθύ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κεφάλι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προς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τα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αριστερά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σας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και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κοιλιά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προς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μέρος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σας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. 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Αν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ασηκώνοντας τον οργανισμό, εντοπίστε την  ουρογεννητική οπή.</a:t>
            </a:r>
          </a:p>
          <a:p>
            <a:pPr>
              <a:spcBef>
                <a:spcPts val="1200"/>
              </a:spcBef>
              <a:defRPr/>
            </a:pPr>
            <a:r>
              <a:rPr lang="el-GR" sz="2400" dirty="0" smtClean="0">
                <a:solidFill>
                  <a:srgbClr val="000000"/>
                </a:solidFill>
                <a:effectLst/>
              </a:rPr>
              <a:t>Ξ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εκινώντας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από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αυτό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σημείο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κόψτε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κατά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μήκος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μέσης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κοιλιακής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γραμμής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προς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κεφάλι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 err="1" smtClean="0">
                <a:solidFill>
                  <a:srgbClr val="000000"/>
                </a:solidFill>
                <a:effectLst/>
              </a:rPr>
              <a:t>Κατόπιν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εκτελέστε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δύο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κάθετες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προς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προηγούμενη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τομές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προς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την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άνω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πλευρά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του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ffectLst/>
              </a:rPr>
              <a:t>ιχθύος</a:t>
            </a:r>
            <a:r>
              <a:rPr lang="en-US" sz="240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lnSpc>
                <a:spcPct val="150000"/>
              </a:lnSpc>
              <a:buClr>
                <a:srgbClr val="FF9933"/>
              </a:buClr>
              <a:buFont typeface="Wingdings" pitchFamily="2" charset="2"/>
              <a:buChar char="Ø"/>
              <a:defRPr/>
            </a:pPr>
            <a:endParaRPr lang="el-GR" sz="20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Εικόνα ανατομής Πέρκας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6177" y="1825625"/>
            <a:ext cx="5911645" cy="4351338"/>
          </a:xfrm>
        </p:spPr>
      </p:pic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2η. Εργαστηριακή Άσκηση Προσδιορισμού Γεννητικής Ωριμότητας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12654" y="583569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41043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Πρασινοκίτρινο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Θέμα του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PLATE1.pptx" id="{384095AA-3FED-4702-B384-88A1E9625162}" vid="{8E3B2130-187F-4ED6-B635-B15099330E8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1433</TotalTime>
  <Words>1598</Words>
  <Application>Microsoft Office PowerPoint</Application>
  <PresentationFormat>On-screen Show (4:3)</PresentationFormat>
  <Paragraphs>236</Paragraphs>
  <Slides>33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Θέμα του Office</vt:lpstr>
      <vt:lpstr>Document</vt:lpstr>
      <vt:lpstr>Ιχθυολογία</vt:lpstr>
      <vt:lpstr>Γενικά</vt:lpstr>
      <vt:lpstr>Εργασίες</vt:lpstr>
      <vt:lpstr>Σκοπός της άσκησης</vt:lpstr>
      <vt:lpstr>Θα εξετασθεί ένας αντιπρόσωπος  της οικογένειας Merlucidae</vt:lpstr>
      <vt:lpstr>Για την άσκηση είναι απαραίτητα: </vt:lpstr>
      <vt:lpstr>Προσδιορισμός φύλου</vt:lpstr>
      <vt:lpstr>Ανατομή Ιχθύος </vt:lpstr>
      <vt:lpstr>Εικόνα ανατομής Πέρκας</vt:lpstr>
      <vt:lpstr>Μακροσκοπική παρατήρηση γονάδων </vt:lpstr>
      <vt:lpstr>Μετρήσεις γονάδων</vt:lpstr>
      <vt:lpstr>Περιγραφή γονάδων</vt:lpstr>
      <vt:lpstr>Ωοθήκες</vt:lpstr>
      <vt:lpstr>Αρσενικά άτομα</vt:lpstr>
      <vt:lpstr>Όρχεις</vt:lpstr>
      <vt:lpstr>Κλίμακα σταδίων γεννητικής ωριμότητας 1/2</vt:lpstr>
      <vt:lpstr>Κλίμακα σταδίων γεννητικής ωριμότητας 2/2</vt:lpstr>
      <vt:lpstr>Γοναδοσωματικός δείκτης</vt:lpstr>
      <vt:lpstr>Μικροσκοπική παρατήρηση</vt:lpstr>
      <vt:lpstr>Μικροσκοπική παρατήρηση Ωοθηκών</vt:lpstr>
      <vt:lpstr>Μικροσκοπική παρατήρηση Όρχεων</vt:lpstr>
      <vt:lpstr>Παρατήρηση ωοκυττάρων</vt:lpstr>
      <vt:lpstr>Παρατήρηση φρέσκων παρασκευασμάτων</vt:lpstr>
      <vt:lpstr>Ωοκύτταρα ξιφία</vt:lpstr>
      <vt:lpstr>Τέλος Παρουσίασης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 Χρήσης Έργων Τρίτων (1/2)</vt:lpstr>
      <vt:lpstr>Σημείωμα  Χρήσης Έργων Τρίτων (2/2)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Vassiliki Siafaka</dc:creator>
  <cp:lastModifiedBy>Πανεπιστημιο</cp:lastModifiedBy>
  <cp:revision>233</cp:revision>
  <dcterms:created xsi:type="dcterms:W3CDTF">2015-03-24T06:43:16Z</dcterms:created>
  <dcterms:modified xsi:type="dcterms:W3CDTF">2016-10-18T03:12:49Z</dcterms:modified>
</cp:coreProperties>
</file>