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2.xml" ContentType="application/vnd.openxmlformats-officedocument.presentationml.notesSlide+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notesSlides/notesSlide4.xml" ContentType="application/vnd.openxmlformats-officedocument.presentationml.notesSlide+xml"/>
  <Override PartName="/ppt/tags/tag20.xml" ContentType="application/vnd.openxmlformats-officedocument.presentationml.tags+xml"/>
  <Override PartName="/ppt/notesSlides/notesSlide5.xml" ContentType="application/vnd.openxmlformats-officedocument.presentationml.notesSlide+xml"/>
  <Override PartName="/ppt/tags/tag21.xml" ContentType="application/vnd.openxmlformats-officedocument.presentationml.tags+xml"/>
  <Override PartName="/ppt/notesSlides/notesSlide6.xml" ContentType="application/vnd.openxmlformats-officedocument.presentationml.notesSlide+xml"/>
  <Override PartName="/ppt/tags/tag22.xml" ContentType="application/vnd.openxmlformats-officedocument.presentationml.tags+xml"/>
  <Override PartName="/ppt/notesSlides/notesSlide7.xml" ContentType="application/vnd.openxmlformats-officedocument.presentationml.notesSlide+xml"/>
  <Override PartName="/ppt/tags/tag23.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notesSlides/notesSlide9.xml" ContentType="application/vnd.openxmlformats-officedocument.presentationml.notesSlide+xml"/>
  <Override PartName="/ppt/tags/tag25.xml" ContentType="application/vnd.openxmlformats-officedocument.presentationml.tags+xml"/>
  <Override PartName="/ppt/notesSlides/notesSlide10.xml" ContentType="application/vnd.openxmlformats-officedocument.presentationml.notesSlide+xml"/>
  <Override PartName="/ppt/tags/tag26.xml" ContentType="application/vnd.openxmlformats-officedocument.presentationml.tags+xml"/>
  <Override PartName="/ppt/notesSlides/notesSlide11.xml" ContentType="application/vnd.openxmlformats-officedocument.presentationml.notesSlide+xml"/>
  <Override PartName="/ppt/tags/tag27.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0"/>
  </p:notesMasterIdLst>
  <p:sldIdLst>
    <p:sldId id="256" r:id="rId3"/>
    <p:sldId id="409" r:id="rId4"/>
    <p:sldId id="449" r:id="rId5"/>
    <p:sldId id="450" r:id="rId6"/>
    <p:sldId id="451" r:id="rId7"/>
    <p:sldId id="452" r:id="rId8"/>
    <p:sldId id="453" r:id="rId9"/>
    <p:sldId id="454" r:id="rId10"/>
    <p:sldId id="455" r:id="rId11"/>
    <p:sldId id="456" r:id="rId12"/>
    <p:sldId id="457" r:id="rId13"/>
    <p:sldId id="458" r:id="rId14"/>
    <p:sldId id="459" r:id="rId15"/>
    <p:sldId id="460" r:id="rId16"/>
    <p:sldId id="461" r:id="rId17"/>
    <p:sldId id="462" r:id="rId18"/>
    <p:sldId id="463" r:id="rId19"/>
    <p:sldId id="464" r:id="rId20"/>
    <p:sldId id="465" r:id="rId21"/>
    <p:sldId id="466" r:id="rId22"/>
    <p:sldId id="467" r:id="rId23"/>
    <p:sldId id="475" r:id="rId24"/>
    <p:sldId id="470" r:id="rId25"/>
    <p:sldId id="471" r:id="rId26"/>
    <p:sldId id="472" r:id="rId27"/>
    <p:sldId id="474" r:id="rId28"/>
    <p:sldId id="405" r:id="rId29"/>
    <p:sldId id="295" r:id="rId30"/>
    <p:sldId id="299" r:id="rId31"/>
    <p:sldId id="292" r:id="rId32"/>
    <p:sldId id="403" r:id="rId33"/>
    <p:sldId id="404" r:id="rId34"/>
    <p:sldId id="395" r:id="rId35"/>
    <p:sldId id="476" r:id="rId36"/>
    <p:sldId id="477" r:id="rId37"/>
    <p:sldId id="478" r:id="rId38"/>
    <p:sldId id="479" r:id="rId39"/>
  </p:sldIdLst>
  <p:sldSz cx="9144000" cy="6858000" type="screen4x3"/>
  <p:notesSz cx="6858000" cy="9144000"/>
  <p:custDataLst>
    <p:tags r:id="rId41"/>
  </p:custDataLst>
  <p:defaultTextStyle>
    <a:defPPr>
      <a:defRPr lang="el-G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bstaff" initials="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EF1F6"/>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Μεσαίο στυλ 1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05" autoAdjust="0"/>
    <p:restoredTop sz="99314" autoAdjust="0"/>
  </p:normalViewPr>
  <p:slideViewPr>
    <p:cSldViewPr>
      <p:cViewPr varScale="1">
        <p:scale>
          <a:sx n="55" d="100"/>
          <a:sy n="55" d="100"/>
        </p:scale>
        <p:origin x="-96" y="-12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55" d="100"/>
          <a:sy n="55" d="100"/>
        </p:scale>
        <p:origin x="2796"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C7D3C1E-0845-4ABF-954B-F70E375DE123}" type="datetimeFigureOut">
              <a:rPr lang="el-GR"/>
              <a:pPr>
                <a:defRPr/>
              </a:pPr>
              <a:t>28/9/2015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8CE03170-25D6-4778-83FB-92F1A65A5547}" type="slidenum">
              <a:rPr lang="el-GR" altLang="en-US"/>
              <a:pPr>
                <a:defRPr/>
              </a:pPr>
              <a:t>‹#›</a:t>
            </a:fld>
            <a:endParaRPr lang="el-GR" altLang="en-US"/>
          </a:p>
        </p:txBody>
      </p:sp>
    </p:spTree>
    <p:extLst>
      <p:ext uri="{BB962C8B-B14F-4D97-AF65-F5344CB8AC3E}">
        <p14:creationId xmlns:p14="http://schemas.microsoft.com/office/powerpoint/2010/main" val="28360408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54C40DD-53F5-4BDD-B1E5-3B07234C4671}" type="slidenum">
              <a:rPr lang="el-GR" altLang="en-US" smtClean="0">
                <a:latin typeface="Calibri" panose="020F0502020204030204" pitchFamily="34" charset="0"/>
              </a:rPr>
              <a:pPr/>
              <a:t>1</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450735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35</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7500764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36</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982256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37</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844179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27</a:t>
            </a:fld>
            <a:endParaRPr lang="el-GR" altLang="el-GR"/>
          </a:p>
        </p:txBody>
      </p:sp>
    </p:spTree>
    <p:extLst>
      <p:ext uri="{BB962C8B-B14F-4D97-AF65-F5344CB8AC3E}">
        <p14:creationId xmlns:p14="http://schemas.microsoft.com/office/powerpoint/2010/main" val="2438546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0B0B027-1002-4DBF-BBE1-041965AC7A60}" type="slidenum">
              <a:rPr lang="el-GR" altLang="en-US" smtClean="0">
                <a:latin typeface="Calibri" panose="020F0502020204030204" pitchFamily="34" charset="0"/>
              </a:rPr>
              <a:pPr/>
              <a:t>28</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402584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8BC42A-62C5-42F8-BECE-62E934B8A2FA}" type="slidenum">
              <a:rPr lang="el-GR" altLang="en-US" smtClean="0">
                <a:latin typeface="Calibri" panose="020F0502020204030204" pitchFamily="34" charset="0"/>
              </a:rPr>
              <a:pPr/>
              <a:t>29</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309302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C2B2CE-B648-4AE9-A373-31D9942A6EC5}" type="slidenum">
              <a:rPr lang="el-GR" altLang="en-US" smtClean="0">
                <a:latin typeface="Calibri" panose="020F0502020204030204" pitchFamily="34" charset="0"/>
              </a:rPr>
              <a:pPr/>
              <a:t>30</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11246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31</a:t>
            </a:fld>
            <a:endParaRPr lang="el-GR" altLang="el-GR"/>
          </a:p>
        </p:txBody>
      </p:sp>
    </p:spTree>
    <p:extLst>
      <p:ext uri="{BB962C8B-B14F-4D97-AF65-F5344CB8AC3E}">
        <p14:creationId xmlns:p14="http://schemas.microsoft.com/office/powerpoint/2010/main" val="21596979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32</a:t>
            </a:fld>
            <a:endParaRPr lang="el-GR" altLang="el-GR"/>
          </a:p>
        </p:txBody>
      </p:sp>
    </p:spTree>
    <p:extLst>
      <p:ext uri="{BB962C8B-B14F-4D97-AF65-F5344CB8AC3E}">
        <p14:creationId xmlns:p14="http://schemas.microsoft.com/office/powerpoint/2010/main" val="4068402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33</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2471842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0A89272-13D0-440B-B679-313BBBB43303}" type="slidenum">
              <a:rPr lang="el-GR" altLang="en-US" smtClean="0">
                <a:latin typeface="Calibri" panose="020F0502020204030204" pitchFamily="34" charset="0"/>
              </a:rPr>
              <a:pPr/>
              <a:t>34</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1547710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237170835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A9937C5E-44C6-4AED-9B32-E3290D0E33E7}"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cs typeface="+mn-cs"/>
              </a:rPr>
              <a:t>Experiential Materials for the Digital Enrichment of Greek EFL Textbooks</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72945020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949102411"/>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B8F9EAF8-E772-48DD-89D6-6E6BC9549410}"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rPr>
              <a:t>Experiential Materials for the Digital Enrichment of Greek EFL Textbooks</a:t>
            </a: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203298428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326717542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EBDF6BF-90B0-4579-A8E8-DD9DB15263D5}"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smtClean="0">
                <a:solidFill>
                  <a:srgbClr val="5075BC"/>
                </a:solidFill>
                <a:latin typeface="+mn-lt"/>
              </a:rPr>
              <a:t>Experiential Materials for the Digital Enrichment of Greek EFL Textbooks</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16435014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D137C48-08CC-4E1A-8FA1-4A79D8CE0173}"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8"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Experiential Materials for the Digital Enrichment of Greek EFL Textbooks</a:t>
            </a:r>
          </a:p>
        </p:txBody>
      </p:sp>
      <p:pic>
        <p:nvPicPr>
          <p:cNvPr id="9" name="Picture 8"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2073126030"/>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4F9DC2BF-8478-44B9-8B34-556DB3AF3A01}"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Experiential Materials for the Digital Enrichment of Greek EFL Textbooks</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192590136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129002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FC5336A2-424C-4D34-A257-5FD5194606E7}"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7"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Experiential Materials for the Digital Enrichment of Greek EFL Textbooks</a:t>
            </a:r>
          </a:p>
        </p:txBody>
      </p:sp>
      <p:pic>
        <p:nvPicPr>
          <p:cNvPr id="8" name="Picture 7"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27609130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defRPr/>
            </a:pPr>
            <a:fld id="{5F9EF59D-6953-49E0-AFE1-ABE088D7B1D6}" type="slidenum">
              <a:rPr lang="el-GR" altLang="en-US" sz="1200" smtClean="0">
                <a:solidFill>
                  <a:srgbClr val="5075BC"/>
                </a:solidFill>
                <a:latin typeface="Calibri" panose="020F0502020204030204" pitchFamily="34" charset="0"/>
              </a:rPr>
              <a:pPr algn="ctr" eaLnBrk="1" hangingPunct="1">
                <a:defRPr/>
              </a:pPr>
              <a:t>‹#›</a:t>
            </a:fld>
            <a:endParaRPr lang="el-GR" altLang="en-US" sz="1200" smtClean="0">
              <a:solidFill>
                <a:srgbClr val="5075BC"/>
              </a:solidFill>
              <a:latin typeface="Calibri" panose="020F0502020204030204" pitchFamily="34" charset="0"/>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smtClean="0">
                <a:ln>
                  <a:noFill/>
                </a:ln>
                <a:solidFill>
                  <a:srgbClr val="5075BC"/>
                </a:solidFill>
                <a:effectLst/>
                <a:uLnTx/>
                <a:uFillTx/>
                <a:latin typeface="Calibri"/>
                <a:ea typeface="+mn-ea"/>
                <a:cs typeface="Arial" panose="020B0604020202020204" pitchFamily="34" charset="0"/>
              </a:rPr>
              <a:t>Experiential Materials for the Digital Enrichment of Greek EFL Textbooks</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415307503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Sld>
  <p:clrMap bg1="lt1" tx1="dk1" bg2="lt2" tx2="dk2" accent1="accent1" accent2="accent2" accent3="accent3" accent4="accent4" accent5="accent5" accent6="accent6" hlink="hlink" folHlink="folHlink"/>
  <p:sldLayoutIdLst>
    <p:sldLayoutId id="2147483777" r:id="rId1"/>
    <p:sldLayoutId id="2147483781" r:id="rId2"/>
    <p:sldLayoutId id="2147483778" r:id="rId3"/>
    <p:sldLayoutId id="2147483782" r:id="rId4"/>
    <p:sldLayoutId id="2147483783" r:id="rId5"/>
    <p:sldLayoutId id="2147483784" r:id="rId6"/>
    <p:sldLayoutId id="2147483779" r:id="rId7"/>
    <p:sldLayoutId id="2147483785" r:id="rId8"/>
    <p:sldLayoutId id="2147483786" r:id="rId9"/>
    <p:sldLayoutId id="2147483787" r:id="rId10"/>
    <p:sldLayoutId id="2147483780" r:id="rId11"/>
  </p:sldLayoutIdLst>
  <p:transition/>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A_Beg_U4L3_To_Bin_or_Not_to_Bin.flv" TargetMode="Externa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8.xml"/><Relationship Id="rId1" Type="http://schemas.openxmlformats.org/officeDocument/2006/relationships/tags" Target="../tags/tag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photodentro.edu.gr/v/item/video/8522/771" TargetMode="Externa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hyperlink" Target="http://photodentro.edu.gr/v/item/video/8522/933" TargetMode="Externa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photodentro.edu.gr/v/item/video/8522/927" TargetMode="Externa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photodentro.edu.gr/v/item/video/8522/768" TargetMode="Externa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hyperlink" Target="http://photodentro.edu.gr/v/item/video/8522/765" TargetMode="Externa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hyperlink" Target="http://photodentro.edu.gr/v/item/video/8522/769" TargetMode="Externa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hyperlink" Target="http://photodentro.edu.gr/v/item/video/8522/766" TargetMode="Externa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photodentro.edu.gr/lor/r/8521/6217" TargetMode="External"/><Relationship Id="rId2" Type="http://schemas.openxmlformats.org/officeDocument/2006/relationships/slideLayout" Target="../slideLayouts/slideLayout4.xml"/><Relationship Id="rId1" Type="http://schemas.openxmlformats.org/officeDocument/2006/relationships/tags" Target="../tags/tag15.xml"/><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3" Type="http://schemas.openxmlformats.org/officeDocument/2006/relationships/hyperlink" Target="http://photodentro.edu.gr/lor/r/8521/6222" TargetMode="External"/><Relationship Id="rId2" Type="http://schemas.openxmlformats.org/officeDocument/2006/relationships/slideLayout" Target="../slideLayouts/slideLayout4.xml"/><Relationship Id="rId1" Type="http://schemas.openxmlformats.org/officeDocument/2006/relationships/tags" Target="../tags/tag16.xml"/><Relationship Id="rId5" Type="http://schemas.openxmlformats.org/officeDocument/2006/relationships/image" Target="../media/image20.png"/><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21.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18.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hyperlink" Target="http://opencourses.uoa.gr/courses/ENL10/" TargetMode="Externa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21.xml"/><Relationship Id="rId5" Type="http://schemas.openxmlformats.org/officeDocument/2006/relationships/image" Target="../media/image22.png"/><Relationship Id="rId4" Type="http://schemas.openxmlformats.org/officeDocument/2006/relationships/hyperlink" Target="%5b1%5d%20http:/creativecommons.org/licenses/by-nc-sa/4.0/" TargetMode="Externa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33.xml.rels><?xml version="1.0" encoding="UTF-8" standalone="yes"?>
<Relationships xmlns="http://schemas.openxmlformats.org/package/2006/relationships"><Relationship Id="rId8" Type="http://schemas.openxmlformats.org/officeDocument/2006/relationships/hyperlink" Target="http://ebooks.edu.gr/modules/ebook/show.php/DSDIM-E103/440/2920,11559/" TargetMode="External"/><Relationship Id="rId3" Type="http://schemas.openxmlformats.org/officeDocument/2006/relationships/notesSlide" Target="../notesSlides/notesSlide8.xml"/><Relationship Id="rId7" Type="http://schemas.openxmlformats.org/officeDocument/2006/relationships/hyperlink" Target="http://photodentro.edu.gr/video/r/8522/789" TargetMode="External"/><Relationship Id="rId2" Type="http://schemas.openxmlformats.org/officeDocument/2006/relationships/slideLayout" Target="../slideLayouts/slideLayout2.xml"/><Relationship Id="rId1" Type="http://schemas.openxmlformats.org/officeDocument/2006/relationships/tags" Target="../tags/tag23.xml"/><Relationship Id="rId6" Type="http://schemas.openxmlformats.org/officeDocument/2006/relationships/hyperlink" Target="http://ebooks.edu.gr/modules/ebook/show.php/DSDIM-F101/441/2925,11599/" TargetMode="External"/><Relationship Id="rId5" Type="http://schemas.openxmlformats.org/officeDocument/2006/relationships/hyperlink" Target="https://creativecommons.org/licenses/by-nc-sa/3.0/gr/" TargetMode="External"/><Relationship Id="rId4" Type="http://schemas.openxmlformats.org/officeDocument/2006/relationships/hyperlink" Target="http://photodentro.edu.gr/video/r/8522/788" TargetMode="External"/></Relationships>
</file>

<file path=ppt/slides/_rels/slide34.xml.rels><?xml version="1.0" encoding="UTF-8" standalone="yes"?>
<Relationships xmlns="http://schemas.openxmlformats.org/package/2006/relationships"><Relationship Id="rId8" Type="http://schemas.openxmlformats.org/officeDocument/2006/relationships/hyperlink" Target="http://photodentro.edu.gr/video/r/8522/771" TargetMode="External"/><Relationship Id="rId3" Type="http://schemas.openxmlformats.org/officeDocument/2006/relationships/notesSlide" Target="../notesSlides/notesSlide9.xml"/><Relationship Id="rId7" Type="http://schemas.openxmlformats.org/officeDocument/2006/relationships/hyperlink" Target="http://photodentro.edu.gr/video/simple-search?newQuery=yes&amp;query=Virtual%20tour" TargetMode="External"/><Relationship Id="rId2" Type="http://schemas.openxmlformats.org/officeDocument/2006/relationships/slideLayout" Target="../slideLayouts/slideLayout2.xml"/><Relationship Id="rId1" Type="http://schemas.openxmlformats.org/officeDocument/2006/relationships/tags" Target="../tags/tag24.xml"/><Relationship Id="rId6" Type="http://schemas.openxmlformats.org/officeDocument/2006/relationships/hyperlink" Target="http://photodentro.edu.gr/video/r/8522/877" TargetMode="External"/><Relationship Id="rId5" Type="http://schemas.openxmlformats.org/officeDocument/2006/relationships/hyperlink" Target="https://creativecommons.org/licenses/by-nc-sa/3.0/gr/" TargetMode="External"/><Relationship Id="rId4" Type="http://schemas.openxmlformats.org/officeDocument/2006/relationships/hyperlink" Target="http://photodentro.edu.gr/video/r/8522/875"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http://photodentro.edu.gr/video/r/8522/765" TargetMode="External"/><Relationship Id="rId3" Type="http://schemas.openxmlformats.org/officeDocument/2006/relationships/notesSlide" Target="../notesSlides/notesSlide10.xml"/><Relationship Id="rId7" Type="http://schemas.openxmlformats.org/officeDocument/2006/relationships/hyperlink" Target="http://photodentro.edu.gr/video/r/8522/768" TargetMode="External"/><Relationship Id="rId2" Type="http://schemas.openxmlformats.org/officeDocument/2006/relationships/slideLayout" Target="../slideLayouts/slideLayout2.xml"/><Relationship Id="rId1" Type="http://schemas.openxmlformats.org/officeDocument/2006/relationships/tags" Target="../tags/tag25.xml"/><Relationship Id="rId6" Type="http://schemas.openxmlformats.org/officeDocument/2006/relationships/hyperlink" Target="http://photodentro.edu.gr/video/r/8522/927" TargetMode="External"/><Relationship Id="rId5" Type="http://schemas.openxmlformats.org/officeDocument/2006/relationships/hyperlink" Target="https://creativecommons.org/licenses/by-nc-sa/3.0/gr/" TargetMode="External"/><Relationship Id="rId4" Type="http://schemas.openxmlformats.org/officeDocument/2006/relationships/hyperlink" Target="http://photodentro.edu.gr/video/r/8522/933" TargetMode="External"/></Relationships>
</file>

<file path=ppt/slides/_rels/slide36.xml.rels><?xml version="1.0" encoding="UTF-8" standalone="yes"?>
<Relationships xmlns="http://schemas.openxmlformats.org/package/2006/relationships"><Relationship Id="rId8" Type="http://schemas.openxmlformats.org/officeDocument/2006/relationships/hyperlink" Target="http://photodentro.edu.gr/lor/r/8521/6220" TargetMode="External"/><Relationship Id="rId3" Type="http://schemas.openxmlformats.org/officeDocument/2006/relationships/notesSlide" Target="../notesSlides/notesSlide11.xml"/><Relationship Id="rId7" Type="http://schemas.openxmlformats.org/officeDocument/2006/relationships/hyperlink" Target="http://photodentro.edu.gr/lor/r/8521/6217" TargetMode="External"/><Relationship Id="rId2" Type="http://schemas.openxmlformats.org/officeDocument/2006/relationships/slideLayout" Target="../slideLayouts/slideLayout2.xml"/><Relationship Id="rId1" Type="http://schemas.openxmlformats.org/officeDocument/2006/relationships/tags" Target="../tags/tag26.xml"/><Relationship Id="rId6" Type="http://schemas.openxmlformats.org/officeDocument/2006/relationships/hyperlink" Target="http://photodentro.edu.gr/video/r/8522/766" TargetMode="External"/><Relationship Id="rId5" Type="http://schemas.openxmlformats.org/officeDocument/2006/relationships/hyperlink" Target="https://creativecommons.org/licenses/by-nc-sa/3.0/gr/" TargetMode="External"/><Relationship Id="rId4" Type="http://schemas.openxmlformats.org/officeDocument/2006/relationships/hyperlink" Target="http://photodentro.edu.gr/video/r/8522/769" TargetMode="Externa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7.xml"/><Relationship Id="rId5" Type="http://schemas.openxmlformats.org/officeDocument/2006/relationships/hyperlink" Target="https://creativecommons.org/licenses/by-nc-sa/3.0/gr/" TargetMode="External"/><Relationship Id="rId4" Type="http://schemas.openxmlformats.org/officeDocument/2006/relationships/hyperlink" Target="http://photodentro.edu.gr/lor/r/8521/6222"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photodentro.edu.gr/v/item/video/8522/788"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5.xml"/><Relationship Id="rId1" Type="http://schemas.openxmlformats.org/officeDocument/2006/relationships/tags" Target="../tags/tag4.xml"/><Relationship Id="rId5" Type="http://schemas.openxmlformats.org/officeDocument/2006/relationships/image" Target="../media/image6.png"/><Relationship Id="rId4" Type="http://schemas.openxmlformats.org/officeDocument/2006/relationships/hyperlink" Target="http://photodentro.edu.gr/v/item/video/8522/789"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5.xml"/><Relationship Id="rId1" Type="http://schemas.openxmlformats.org/officeDocument/2006/relationships/tags" Target="../tags/tag5.xml"/><Relationship Id="rId5" Type="http://schemas.openxmlformats.org/officeDocument/2006/relationships/image" Target="../media/image8.png"/><Relationship Id="rId4" Type="http://schemas.openxmlformats.org/officeDocument/2006/relationships/hyperlink" Target="http://photodentro.edu.gr/v/item/video/8522/87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p>
        </p:txBody>
      </p:sp>
      <p:sp>
        <p:nvSpPr>
          <p:cNvPr id="3" name="Υπότιτλος 2"/>
          <p:cNvSpPr>
            <a:spLocks noGrp="1"/>
          </p:cNvSpPr>
          <p:nvPr>
            <p:ph type="subTitle" idx="1"/>
          </p:nvPr>
        </p:nvSpPr>
        <p:spPr>
          <a:xfrm>
            <a:off x="684213" y="3384550"/>
            <a:ext cx="7775575" cy="1752600"/>
          </a:xfrm>
        </p:spPr>
        <p:txBody>
          <a:bodyPr rtlCol="0">
            <a:noAutofit/>
          </a:bodyPr>
          <a:lstStyle/>
          <a:p>
            <a:pPr eaLnBrk="1" fontAlgn="auto" hangingPunct="1">
              <a:spcAft>
                <a:spcPts val="0"/>
              </a:spcAft>
              <a:defRPr/>
            </a:pPr>
            <a:r>
              <a:rPr lang="en-GB" sz="2800" dirty="0" smtClean="0">
                <a:solidFill>
                  <a:srgbClr val="5075BC"/>
                </a:solidFill>
                <a:latin typeface="+mj-lt"/>
                <a:ea typeface="+mj-ea"/>
                <a:cs typeface="+mj-cs"/>
              </a:rPr>
              <a:t>Unit 7.4: </a:t>
            </a:r>
            <a:r>
              <a:rPr lang="en-GB" sz="2800" dirty="0" smtClean="0"/>
              <a:t>Experiential Materials for the Digital Enrichment of Greek EFL Textbooks</a:t>
            </a:r>
          </a:p>
          <a:p>
            <a:pPr eaLnBrk="1" fontAlgn="auto" hangingPunct="1">
              <a:spcAft>
                <a:spcPts val="0"/>
              </a:spcAft>
              <a:defRPr/>
            </a:pPr>
            <a:endParaRPr lang="en-GB" sz="2000" dirty="0" smtClean="0"/>
          </a:p>
          <a:p>
            <a:pPr eaLnBrk="1" fontAlgn="auto" hangingPunct="1">
              <a:spcAft>
                <a:spcPts val="0"/>
              </a:spcAft>
              <a:defRPr/>
            </a:pPr>
            <a:r>
              <a:rPr lang="en-GB" sz="2800" dirty="0" smtClean="0"/>
              <a:t>Bessie </a:t>
            </a:r>
            <a:r>
              <a:rPr lang="en-GB" sz="2800" dirty="0" err="1" smtClean="0"/>
              <a:t>Mitsikopoulou</a:t>
            </a:r>
            <a:endParaRPr lang="en-GB" sz="2800" dirty="0" smtClean="0"/>
          </a:p>
          <a:p>
            <a:pPr eaLnBrk="1" fontAlgn="auto" hangingPunct="1">
              <a:spcAft>
                <a:spcPts val="0"/>
              </a:spcAft>
              <a:defRPr/>
            </a:pPr>
            <a:r>
              <a:rPr lang="en-GB" sz="2800" dirty="0" smtClean="0"/>
              <a:t>School of Philosophy</a:t>
            </a:r>
          </a:p>
          <a:p>
            <a:pPr eaLnBrk="1" fontAlgn="auto" hangingPunct="1">
              <a:spcAft>
                <a:spcPts val="0"/>
              </a:spcAft>
              <a:defRPr/>
            </a:pPr>
            <a:r>
              <a:rPr lang="en-GB" sz="2800" dirty="0" smtClean="0"/>
              <a:t>Faculty of English Language and Literature</a:t>
            </a:r>
            <a:endParaRPr lang="en-GB" sz="2800" dirty="0"/>
          </a:p>
        </p:txBody>
      </p:sp>
    </p:spTree>
    <p:custDataLst>
      <p:tags r:id="rId1"/>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Digital Stories for </a:t>
            </a:r>
            <a:r>
              <a:rPr lang="en-GB" dirty="0" smtClean="0"/>
              <a:t>Gymnasium</a:t>
            </a:r>
            <a:endParaRPr lang="en-GB" dirty="0"/>
          </a:p>
        </p:txBody>
      </p:sp>
      <p:sp>
        <p:nvSpPr>
          <p:cNvPr id="7" name="Θέση περιεχομένου 6"/>
          <p:cNvSpPr>
            <a:spLocks noGrp="1"/>
          </p:cNvSpPr>
          <p:nvPr>
            <p:ph sz="half" idx="1"/>
          </p:nvPr>
        </p:nvSpPr>
        <p:spPr/>
        <p:txBody>
          <a:bodyPr/>
          <a:lstStyle/>
          <a:p>
            <a:pPr marL="0" indent="0" eaLnBrk="1" hangingPunct="1">
              <a:lnSpc>
                <a:spcPct val="100000"/>
              </a:lnSpc>
              <a:spcBef>
                <a:spcPts val="600"/>
              </a:spcBef>
              <a:buFont typeface="Arial" charset="0"/>
              <a:buNone/>
              <a:defRPr/>
            </a:pPr>
            <a:r>
              <a:rPr lang="en-GB" b="1" dirty="0" smtClean="0"/>
              <a:t>Α Beginners:</a:t>
            </a:r>
          </a:p>
          <a:p>
            <a:pPr eaLnBrk="1" hangingPunct="1">
              <a:lnSpc>
                <a:spcPct val="100000"/>
              </a:lnSpc>
              <a:spcBef>
                <a:spcPts val="600"/>
              </a:spcBef>
              <a:defRPr/>
            </a:pPr>
            <a:r>
              <a:rPr lang="en-GB" dirty="0" smtClean="0"/>
              <a:t>To Bin or not to Bin,</a:t>
            </a:r>
          </a:p>
          <a:p>
            <a:pPr eaLnBrk="1" hangingPunct="1">
              <a:lnSpc>
                <a:spcPct val="100000"/>
              </a:lnSpc>
              <a:spcBef>
                <a:spcPts val="600"/>
              </a:spcBef>
              <a:defRPr/>
            </a:pPr>
            <a:r>
              <a:rPr lang="en-GB" dirty="0" smtClean="0"/>
              <a:t>A Small Step.</a:t>
            </a:r>
          </a:p>
          <a:p>
            <a:pPr marL="0" indent="0" eaLnBrk="1" hangingPunct="1">
              <a:lnSpc>
                <a:spcPct val="100000"/>
              </a:lnSpc>
              <a:spcBef>
                <a:spcPts val="1200"/>
              </a:spcBef>
              <a:buNone/>
              <a:defRPr/>
            </a:pPr>
            <a:r>
              <a:rPr lang="en-GB" b="1" dirty="0" smtClean="0"/>
              <a:t>Β Advanced:</a:t>
            </a:r>
          </a:p>
          <a:p>
            <a:pPr eaLnBrk="1" hangingPunct="1">
              <a:lnSpc>
                <a:spcPct val="100000"/>
              </a:lnSpc>
              <a:spcBef>
                <a:spcPts val="600"/>
              </a:spcBef>
              <a:defRPr/>
            </a:pPr>
            <a:r>
              <a:rPr lang="en-GB" dirty="0" smtClean="0"/>
              <a:t>The Way We Look,</a:t>
            </a:r>
          </a:p>
          <a:p>
            <a:pPr eaLnBrk="1" hangingPunct="1">
              <a:lnSpc>
                <a:spcPct val="100000"/>
              </a:lnSpc>
              <a:spcBef>
                <a:spcPts val="600"/>
              </a:spcBef>
              <a:defRPr/>
            </a:pPr>
            <a:r>
              <a:rPr lang="en-GB" dirty="0" smtClean="0"/>
              <a:t>Joined in our Diversity,</a:t>
            </a:r>
          </a:p>
          <a:p>
            <a:pPr eaLnBrk="1" hangingPunct="1">
              <a:lnSpc>
                <a:spcPct val="100000"/>
              </a:lnSpc>
              <a:spcBef>
                <a:spcPts val="600"/>
              </a:spcBef>
              <a:defRPr/>
            </a:pPr>
            <a:r>
              <a:rPr lang="en-GB" dirty="0" smtClean="0"/>
              <a:t>The Land Of </a:t>
            </a:r>
            <a:r>
              <a:rPr lang="en-GB" dirty="0" err="1" smtClean="0"/>
              <a:t>Pharaos</a:t>
            </a:r>
            <a:r>
              <a:rPr lang="en-GB" dirty="0" smtClean="0"/>
              <a:t>,</a:t>
            </a:r>
          </a:p>
          <a:p>
            <a:pPr eaLnBrk="1" hangingPunct="1">
              <a:lnSpc>
                <a:spcPct val="100000"/>
              </a:lnSpc>
              <a:spcBef>
                <a:spcPts val="600"/>
              </a:spcBef>
              <a:defRPr/>
            </a:pPr>
            <a:r>
              <a:rPr lang="en-GB" dirty="0" err="1" smtClean="0"/>
              <a:t>Elyths</a:t>
            </a:r>
            <a:r>
              <a:rPr lang="en-GB" dirty="0" smtClean="0"/>
              <a:t>,</a:t>
            </a:r>
          </a:p>
          <a:p>
            <a:pPr eaLnBrk="1" hangingPunct="1">
              <a:lnSpc>
                <a:spcPct val="100000"/>
              </a:lnSpc>
              <a:spcBef>
                <a:spcPts val="600"/>
              </a:spcBef>
              <a:defRPr/>
            </a:pPr>
            <a:r>
              <a:rPr lang="en-GB" dirty="0" smtClean="0"/>
              <a:t>Feed me better.</a:t>
            </a:r>
            <a:endParaRPr lang="en-GB" dirty="0"/>
          </a:p>
        </p:txBody>
      </p:sp>
      <p:sp>
        <p:nvSpPr>
          <p:cNvPr id="8" name="Θέση περιεχομένου 7"/>
          <p:cNvSpPr>
            <a:spLocks noGrp="1"/>
          </p:cNvSpPr>
          <p:nvPr>
            <p:ph sz="half" idx="2"/>
          </p:nvPr>
        </p:nvSpPr>
        <p:spPr/>
        <p:txBody>
          <a:bodyPr/>
          <a:lstStyle/>
          <a:p>
            <a:pPr marL="0" indent="0" eaLnBrk="1" hangingPunct="1">
              <a:spcBef>
                <a:spcPts val="600"/>
              </a:spcBef>
              <a:buNone/>
              <a:defRPr/>
            </a:pPr>
            <a:r>
              <a:rPr lang="en-GB" b="1" dirty="0" smtClean="0"/>
              <a:t>Β Beginners:</a:t>
            </a:r>
          </a:p>
          <a:p>
            <a:pPr eaLnBrk="1" hangingPunct="1">
              <a:lnSpc>
                <a:spcPct val="100000"/>
              </a:lnSpc>
              <a:spcBef>
                <a:spcPts val="600"/>
              </a:spcBef>
              <a:defRPr/>
            </a:pPr>
            <a:r>
              <a:rPr lang="en-GB" dirty="0" smtClean="0"/>
              <a:t>Children Of the Forest,</a:t>
            </a:r>
          </a:p>
          <a:p>
            <a:pPr eaLnBrk="1" hangingPunct="1">
              <a:lnSpc>
                <a:spcPct val="100000"/>
              </a:lnSpc>
              <a:spcBef>
                <a:spcPts val="600"/>
              </a:spcBef>
              <a:defRPr/>
            </a:pPr>
            <a:r>
              <a:rPr lang="en-GB" dirty="0" smtClean="0"/>
              <a:t>Act It Out,</a:t>
            </a:r>
          </a:p>
          <a:p>
            <a:pPr marL="0" indent="0" eaLnBrk="1" hangingPunct="1">
              <a:spcBef>
                <a:spcPts val="1200"/>
              </a:spcBef>
              <a:buNone/>
              <a:defRPr/>
            </a:pPr>
            <a:r>
              <a:rPr lang="en-GB" b="1" dirty="0" smtClean="0"/>
              <a:t>C:</a:t>
            </a:r>
          </a:p>
          <a:p>
            <a:pPr eaLnBrk="1" hangingPunct="1">
              <a:lnSpc>
                <a:spcPct val="100000"/>
              </a:lnSpc>
              <a:spcBef>
                <a:spcPts val="600"/>
              </a:spcBef>
              <a:defRPr/>
            </a:pPr>
            <a:r>
              <a:rPr lang="en-GB" dirty="0" smtClean="0"/>
              <a:t>Pompeii,</a:t>
            </a:r>
          </a:p>
          <a:p>
            <a:pPr eaLnBrk="1" hangingPunct="1">
              <a:lnSpc>
                <a:spcPct val="100000"/>
              </a:lnSpc>
              <a:spcBef>
                <a:spcPts val="600"/>
              </a:spcBef>
              <a:defRPr/>
            </a:pPr>
            <a:r>
              <a:rPr lang="en-GB" dirty="0" smtClean="0"/>
              <a:t>Halloween,</a:t>
            </a:r>
          </a:p>
          <a:p>
            <a:pPr eaLnBrk="1" hangingPunct="1">
              <a:lnSpc>
                <a:spcPct val="100000"/>
              </a:lnSpc>
              <a:spcBef>
                <a:spcPts val="600"/>
              </a:spcBef>
              <a:defRPr/>
            </a:pPr>
            <a:r>
              <a:rPr lang="en-GB" dirty="0" smtClean="0"/>
              <a:t>Guy Fawkes.</a:t>
            </a:r>
            <a:endParaRPr lang="en-GB" dirty="0"/>
          </a:p>
        </p:txBody>
      </p:sp>
    </p:spTree>
    <p:extLst>
      <p:ext uri="{BB962C8B-B14F-4D97-AF65-F5344CB8AC3E}">
        <p14:creationId xmlns:p14="http://schemas.microsoft.com/office/powerpoint/2010/main" val="264137585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normAutofit fontScale="90000"/>
          </a:bodyPr>
          <a:lstStyle/>
          <a:p>
            <a:r>
              <a:rPr lang="en-GB" dirty="0" smtClean="0"/>
              <a:t>Example of a Digital Story for Gymnasium</a:t>
            </a:r>
            <a:endParaRPr lang="en-GB" dirty="0"/>
          </a:p>
        </p:txBody>
      </p:sp>
      <p:pic>
        <p:nvPicPr>
          <p:cNvPr id="7" name="Picture 4" descr="Screenshot from the digital story.">
            <a:hlinkClick r:id="rId3" action="ppaction://hlinkfile"/>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12357" r="12515"/>
          <a:stretch/>
        </p:blipFill>
        <p:spPr bwMode="auto">
          <a:xfrm>
            <a:off x="1547664" y="1557338"/>
            <a:ext cx="6048672"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5"/>
          <p:cNvSpPr txBox="1">
            <a:spLocks noChangeArrowheads="1"/>
          </p:cNvSpPr>
          <p:nvPr/>
        </p:nvSpPr>
        <p:spPr bwMode="auto">
          <a:xfrm>
            <a:off x="7668344" y="5651500"/>
            <a:ext cx="540084"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[6]</a:t>
            </a:r>
            <a:endParaRPr lang="en-GB" altLang="en-US" b="1" dirty="0">
              <a:latin typeface="+mj-lt"/>
            </a:endParaRPr>
          </a:p>
        </p:txBody>
      </p:sp>
    </p:spTree>
    <p:custDataLst>
      <p:tags r:id="rId1"/>
    </p:custDataLst>
    <p:extLst>
      <p:ext uri="{BB962C8B-B14F-4D97-AF65-F5344CB8AC3E}">
        <p14:creationId xmlns:p14="http://schemas.microsoft.com/office/powerpoint/2010/main" val="112187164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smtClean="0"/>
              <a:t>2. Virtual Tours</a:t>
            </a:r>
            <a:endParaRPr lang="en-GB" dirty="0"/>
          </a:p>
        </p:txBody>
      </p:sp>
      <p:sp>
        <p:nvSpPr>
          <p:cNvPr id="5" name="Θέση κειμένου 4"/>
          <p:cNvSpPr>
            <a:spLocks noGrp="1"/>
          </p:cNvSpPr>
          <p:nvPr>
            <p:ph type="body" idx="1"/>
          </p:nvPr>
        </p:nvSpPr>
        <p:spPr/>
        <p:txBody>
          <a:bodyPr/>
          <a:lstStyle/>
          <a:p>
            <a:endParaRPr lang="en-GB"/>
          </a:p>
        </p:txBody>
      </p:sp>
    </p:spTree>
    <p:extLst>
      <p:ext uri="{BB962C8B-B14F-4D97-AF65-F5344CB8AC3E}">
        <p14:creationId xmlns:p14="http://schemas.microsoft.com/office/powerpoint/2010/main" val="86554799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noAutofit/>
          </a:bodyPr>
          <a:lstStyle/>
          <a:p>
            <a:r>
              <a:rPr lang="en-GB" altLang="el-GR" sz="2700" dirty="0" smtClean="0"/>
              <a:t>Short videos which are using Google Earth to present various geographical landmarks mentioned in the books (e.g. important buildings, monuments, </a:t>
            </a:r>
            <a:r>
              <a:rPr lang="en-GB" altLang="el-GR" sz="2700" dirty="0" err="1" smtClean="0"/>
              <a:t>etc</a:t>
            </a:r>
            <a:r>
              <a:rPr lang="en-GB" altLang="el-GR" sz="2700" dirty="0" smtClean="0"/>
              <a:t>). </a:t>
            </a:r>
            <a:endParaRPr lang="en-GB" sz="2700" dirty="0"/>
          </a:p>
        </p:txBody>
      </p:sp>
      <p:sp>
        <p:nvSpPr>
          <p:cNvPr id="4" name="Τίτλος 3" descr="Europe's screen capture from Google Earth."/>
          <p:cNvSpPr>
            <a:spLocks noGrp="1"/>
          </p:cNvSpPr>
          <p:nvPr>
            <p:ph type="title"/>
          </p:nvPr>
        </p:nvSpPr>
        <p:spPr/>
        <p:txBody>
          <a:bodyPr/>
          <a:lstStyle/>
          <a:p>
            <a:r>
              <a:rPr lang="en-GB" dirty="0"/>
              <a:t>Virtual </a:t>
            </a:r>
            <a:r>
              <a:rPr lang="en-GB" dirty="0" smtClean="0"/>
              <a:t>Tours</a:t>
            </a:r>
            <a:endParaRPr lang="en-GB" dirty="0"/>
          </a:p>
        </p:txBody>
      </p:sp>
      <p:pic>
        <p:nvPicPr>
          <p:cNvPr id="8" name="Picture 2" descr="Screen capture from Google Earth."/>
          <p:cNvPicPr>
            <a:picLocks noGrp="1" noChangeAspect="1" noChangeArrowheads="1"/>
          </p:cNvPicPr>
          <p:nvPr>
            <p:ph idx="1"/>
          </p:nvPr>
        </p:nvPicPr>
        <p:blipFill>
          <a:blip r:embed="rId3"/>
          <a:srcRect/>
          <a:stretch>
            <a:fillRect/>
          </a:stretch>
        </p:blipFill>
        <p:spPr bwMode="auto">
          <a:xfrm>
            <a:off x="3575050" y="1556792"/>
            <a:ext cx="5111750" cy="4281090"/>
          </a:xfrm>
          <a:prstGeom prst="rect">
            <a:avLst/>
          </a:prstGeom>
          <a:ln>
            <a:noFill/>
          </a:ln>
          <a:effectLst/>
          <a:extLst>
            <a:ext uri="{909E8E84-426E-40DD-AFC4-6F175D3DCCD1}">
              <a14:hiddenFill xmlns:a14="http://schemas.microsoft.com/office/drawing/2010/main">
                <a:solidFill>
                  <a:srgbClr val="FFFFFF"/>
                </a:solidFill>
              </a14:hiddenFill>
            </a:ext>
          </a:extLst>
        </p:spPr>
      </p:pic>
      <p:sp>
        <p:nvSpPr>
          <p:cNvPr id="9" name="TextBox 5"/>
          <p:cNvSpPr txBox="1">
            <a:spLocks noChangeArrowheads="1"/>
          </p:cNvSpPr>
          <p:nvPr/>
        </p:nvSpPr>
        <p:spPr bwMode="auto">
          <a:xfrm>
            <a:off x="3590530" y="5849395"/>
            <a:ext cx="477688"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[7]</a:t>
            </a:r>
            <a:endParaRPr lang="en-GB" altLang="en-US" b="1" dirty="0">
              <a:latin typeface="+mj-lt"/>
            </a:endParaRPr>
          </a:p>
        </p:txBody>
      </p:sp>
    </p:spTree>
    <p:custDataLst>
      <p:tags r:id="rId1"/>
    </p:custDataLst>
    <p:extLst>
      <p:ext uri="{BB962C8B-B14F-4D97-AF65-F5344CB8AC3E}">
        <p14:creationId xmlns:p14="http://schemas.microsoft.com/office/powerpoint/2010/main" val="124156626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smtClean="0"/>
              <a:t>Virtual Tours for Gymnasium (1/2)</a:t>
            </a:r>
            <a:endParaRPr lang="en-GB" dirty="0"/>
          </a:p>
        </p:txBody>
      </p:sp>
      <p:sp>
        <p:nvSpPr>
          <p:cNvPr id="5" name="Θέση περιεχομένου 4"/>
          <p:cNvSpPr>
            <a:spLocks noGrp="1"/>
          </p:cNvSpPr>
          <p:nvPr>
            <p:ph sz="half" idx="1"/>
          </p:nvPr>
        </p:nvSpPr>
        <p:spPr>
          <a:xfrm>
            <a:off x="457200" y="1600200"/>
            <a:ext cx="4186808" cy="4525963"/>
          </a:xfrm>
        </p:spPr>
        <p:txBody>
          <a:bodyPr/>
          <a:lstStyle/>
          <a:p>
            <a:pPr marL="0" indent="0" eaLnBrk="1" hangingPunct="1">
              <a:buFont typeface="Arial" charset="0"/>
              <a:buNone/>
              <a:defRPr/>
            </a:pPr>
            <a:r>
              <a:rPr lang="en-GB" sz="2400" b="1" dirty="0" smtClean="0"/>
              <a:t>A Beginners:</a:t>
            </a:r>
            <a:endParaRPr lang="en-GB" sz="2400" dirty="0" smtClean="0"/>
          </a:p>
          <a:p>
            <a:pPr eaLnBrk="1" hangingPunct="1">
              <a:defRPr/>
            </a:pPr>
            <a:r>
              <a:rPr lang="en-GB" sz="2400" dirty="0" smtClean="0"/>
              <a:t>The Parthenon (U1L3),</a:t>
            </a:r>
          </a:p>
          <a:p>
            <a:pPr marL="0" indent="0" eaLnBrk="1" hangingPunct="1">
              <a:buFont typeface="Arial" charset="0"/>
              <a:buNone/>
              <a:defRPr/>
            </a:pPr>
            <a:r>
              <a:rPr lang="en-GB" sz="2400" b="1" dirty="0" smtClean="0"/>
              <a:t>A Advanced</a:t>
            </a:r>
            <a:endParaRPr lang="en-GB" sz="2400" dirty="0" smtClean="0"/>
          </a:p>
          <a:p>
            <a:pPr eaLnBrk="1" hangingPunct="1">
              <a:defRPr/>
            </a:pPr>
            <a:r>
              <a:rPr lang="en-GB" sz="2400" dirty="0" smtClean="0"/>
              <a:t>British Museum (Unit 5),</a:t>
            </a:r>
          </a:p>
          <a:p>
            <a:pPr eaLnBrk="1" hangingPunct="1">
              <a:defRPr/>
            </a:pPr>
            <a:r>
              <a:rPr lang="en-GB" sz="2400" dirty="0" smtClean="0"/>
              <a:t>The Pyramids (Unit 5),</a:t>
            </a:r>
          </a:p>
          <a:p>
            <a:pPr eaLnBrk="1" hangingPunct="1">
              <a:defRPr/>
            </a:pPr>
            <a:r>
              <a:rPr lang="en-GB" sz="2400" dirty="0" smtClean="0"/>
              <a:t>London Eye (Unit 5),</a:t>
            </a:r>
          </a:p>
          <a:p>
            <a:pPr eaLnBrk="1" hangingPunct="1">
              <a:defRPr/>
            </a:pPr>
            <a:r>
              <a:rPr lang="en-GB" sz="2400" dirty="0" smtClean="0"/>
              <a:t>Statue of Liberty, NY (Unit 5),</a:t>
            </a:r>
          </a:p>
          <a:p>
            <a:pPr eaLnBrk="1" hangingPunct="1">
              <a:defRPr/>
            </a:pPr>
            <a:r>
              <a:rPr lang="en-GB" sz="2400" dirty="0" err="1" smtClean="0"/>
              <a:t>Rion-Antirion</a:t>
            </a:r>
            <a:r>
              <a:rPr lang="en-GB" sz="2400" dirty="0" smtClean="0"/>
              <a:t> Bridge (Unit 6),</a:t>
            </a:r>
          </a:p>
          <a:p>
            <a:pPr eaLnBrk="1" hangingPunct="1">
              <a:defRPr/>
            </a:pPr>
            <a:r>
              <a:rPr lang="en-GB" sz="2400" dirty="0" smtClean="0"/>
              <a:t>The Parthenon (Unit 6).</a:t>
            </a:r>
          </a:p>
          <a:p>
            <a:pPr marL="0" indent="0">
              <a:buNone/>
            </a:pPr>
            <a:endParaRPr lang="en-GB" sz="2400" dirty="0"/>
          </a:p>
        </p:txBody>
      </p:sp>
      <p:sp>
        <p:nvSpPr>
          <p:cNvPr id="6" name="Θέση περιεχομένου 5"/>
          <p:cNvSpPr>
            <a:spLocks noGrp="1"/>
          </p:cNvSpPr>
          <p:nvPr>
            <p:ph sz="half" idx="2"/>
          </p:nvPr>
        </p:nvSpPr>
        <p:spPr>
          <a:xfrm>
            <a:off x="4932040" y="1600200"/>
            <a:ext cx="3672408" cy="4525963"/>
          </a:xfrm>
        </p:spPr>
        <p:txBody>
          <a:bodyPr/>
          <a:lstStyle/>
          <a:p>
            <a:pPr marL="0" indent="0">
              <a:buNone/>
            </a:pPr>
            <a:r>
              <a:rPr lang="en-GB" sz="2400" b="1" dirty="0" smtClean="0"/>
              <a:t>B Beginners:</a:t>
            </a:r>
          </a:p>
          <a:p>
            <a:pPr eaLnBrk="1" hangingPunct="1">
              <a:defRPr/>
            </a:pPr>
            <a:r>
              <a:rPr lang="en-GB" sz="2400" dirty="0" smtClean="0"/>
              <a:t>The While Tower of Thessaloniki (U5L1),</a:t>
            </a:r>
          </a:p>
          <a:p>
            <a:pPr eaLnBrk="1" hangingPunct="1">
              <a:defRPr/>
            </a:pPr>
            <a:r>
              <a:rPr lang="en-GB" sz="2400" dirty="0" smtClean="0"/>
              <a:t>Tower of London (U5L1),</a:t>
            </a:r>
          </a:p>
          <a:p>
            <a:pPr eaLnBrk="1" hangingPunct="1">
              <a:defRPr/>
            </a:pPr>
            <a:r>
              <a:rPr lang="en-GB" sz="2400" dirty="0" smtClean="0"/>
              <a:t>London Eye (U5L2),</a:t>
            </a:r>
          </a:p>
          <a:p>
            <a:pPr eaLnBrk="1" hangingPunct="1">
              <a:defRPr/>
            </a:pPr>
            <a:r>
              <a:rPr lang="en-GB" sz="2400" dirty="0" smtClean="0"/>
              <a:t>Trafalgar Square (U5L2),</a:t>
            </a:r>
          </a:p>
          <a:p>
            <a:pPr eaLnBrk="1" hangingPunct="1">
              <a:defRPr/>
            </a:pPr>
            <a:r>
              <a:rPr lang="en-GB" sz="2400" dirty="0" smtClean="0"/>
              <a:t>The Parthenon (U5L3),</a:t>
            </a:r>
          </a:p>
          <a:p>
            <a:pPr eaLnBrk="1" hangingPunct="1">
              <a:defRPr/>
            </a:pPr>
            <a:r>
              <a:rPr lang="en-GB" sz="2400" dirty="0" err="1" smtClean="0"/>
              <a:t>Stonehedge</a:t>
            </a:r>
            <a:r>
              <a:rPr lang="en-GB" sz="2400" dirty="0" smtClean="0"/>
              <a:t> (Unit 9-10).</a:t>
            </a:r>
          </a:p>
        </p:txBody>
      </p:sp>
    </p:spTree>
    <p:extLst>
      <p:ext uri="{BB962C8B-B14F-4D97-AF65-F5344CB8AC3E}">
        <p14:creationId xmlns:p14="http://schemas.microsoft.com/office/powerpoint/2010/main" val="419110705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smtClean="0"/>
              <a:t>Virtual Tours for Gymnasium (2/2)</a:t>
            </a:r>
            <a:endParaRPr lang="en-GB" dirty="0"/>
          </a:p>
        </p:txBody>
      </p:sp>
      <p:sp>
        <p:nvSpPr>
          <p:cNvPr id="5" name="Θέση περιεχομένου 4"/>
          <p:cNvSpPr>
            <a:spLocks noGrp="1"/>
          </p:cNvSpPr>
          <p:nvPr>
            <p:ph sz="half" idx="1"/>
          </p:nvPr>
        </p:nvSpPr>
        <p:spPr/>
        <p:txBody>
          <a:bodyPr/>
          <a:lstStyle/>
          <a:p>
            <a:pPr marL="0" indent="0" eaLnBrk="1" hangingPunct="1">
              <a:buFont typeface="Arial" charset="0"/>
              <a:buNone/>
              <a:defRPr/>
            </a:pPr>
            <a:r>
              <a:rPr lang="en-GB" sz="2400" b="1" dirty="0" smtClean="0"/>
              <a:t>B Advanced:</a:t>
            </a:r>
            <a:endParaRPr lang="en-GB" sz="2400" dirty="0" smtClean="0"/>
          </a:p>
          <a:p>
            <a:pPr eaLnBrk="1" hangingPunct="1">
              <a:defRPr/>
            </a:pPr>
            <a:r>
              <a:rPr lang="en-GB" sz="2400" dirty="0" err="1" smtClean="0"/>
              <a:t>Τhe</a:t>
            </a:r>
            <a:r>
              <a:rPr lang="en-GB" sz="2400" dirty="0" smtClean="0"/>
              <a:t> Louvre, France (U1L3),</a:t>
            </a:r>
          </a:p>
          <a:p>
            <a:pPr eaLnBrk="1" hangingPunct="1">
              <a:defRPr/>
            </a:pPr>
            <a:r>
              <a:rPr lang="en-GB" sz="2400" dirty="0" err="1" smtClean="0"/>
              <a:t>Aghia</a:t>
            </a:r>
            <a:r>
              <a:rPr lang="en-GB" sz="2400" dirty="0" smtClean="0"/>
              <a:t> Sophia (U1L3),</a:t>
            </a:r>
          </a:p>
          <a:p>
            <a:pPr eaLnBrk="1" hangingPunct="1">
              <a:defRPr/>
            </a:pPr>
            <a:r>
              <a:rPr lang="en-GB" sz="2400" dirty="0" smtClean="0"/>
              <a:t>Sydney, Opera (U1L3),</a:t>
            </a:r>
          </a:p>
          <a:p>
            <a:pPr eaLnBrk="1" hangingPunct="1">
              <a:defRPr/>
            </a:pPr>
            <a:r>
              <a:rPr lang="en-GB" sz="2400" dirty="0" smtClean="0"/>
              <a:t>Taj Mahal (U3L7),</a:t>
            </a:r>
          </a:p>
          <a:p>
            <a:pPr eaLnBrk="1" hangingPunct="1">
              <a:defRPr/>
            </a:pPr>
            <a:r>
              <a:rPr lang="en-GB" sz="2400" dirty="0" smtClean="0"/>
              <a:t>Pisa (U1L3),</a:t>
            </a:r>
          </a:p>
          <a:p>
            <a:pPr eaLnBrk="1" hangingPunct="1">
              <a:defRPr/>
            </a:pPr>
            <a:r>
              <a:rPr lang="en-GB" sz="2400" dirty="0" smtClean="0"/>
              <a:t>Colosseum, Italy (U1L3).</a:t>
            </a:r>
          </a:p>
          <a:p>
            <a:endParaRPr lang="en-GB" sz="2400" dirty="0"/>
          </a:p>
        </p:txBody>
      </p:sp>
      <p:sp>
        <p:nvSpPr>
          <p:cNvPr id="6" name="Θέση περιεχομένου 5"/>
          <p:cNvSpPr>
            <a:spLocks noGrp="1"/>
          </p:cNvSpPr>
          <p:nvPr>
            <p:ph sz="half" idx="2"/>
          </p:nvPr>
        </p:nvSpPr>
        <p:spPr/>
        <p:txBody>
          <a:bodyPr/>
          <a:lstStyle/>
          <a:p>
            <a:pPr marL="0" indent="0" eaLnBrk="1" hangingPunct="1">
              <a:buFont typeface="Arial" charset="0"/>
              <a:buNone/>
              <a:defRPr/>
            </a:pPr>
            <a:r>
              <a:rPr lang="en-GB" sz="2400" b="1" dirty="0" smtClean="0"/>
              <a:t>C</a:t>
            </a:r>
            <a:endParaRPr lang="en-GB" sz="2400" dirty="0" smtClean="0"/>
          </a:p>
          <a:p>
            <a:pPr eaLnBrk="1" hangingPunct="1">
              <a:defRPr/>
            </a:pPr>
            <a:r>
              <a:rPr lang="en-GB" sz="2400" dirty="0" smtClean="0"/>
              <a:t>The Ancient Theatre of Epidaurus (Unit 5),</a:t>
            </a:r>
          </a:p>
          <a:p>
            <a:pPr eaLnBrk="1" hangingPunct="1">
              <a:defRPr/>
            </a:pPr>
            <a:r>
              <a:rPr lang="en-GB" sz="2400" dirty="0" smtClean="0"/>
              <a:t>The Parthenon (U5L3).</a:t>
            </a:r>
          </a:p>
          <a:p>
            <a:pPr marL="0" indent="0">
              <a:buNone/>
            </a:pPr>
            <a:endParaRPr lang="en-GB" sz="2400" b="1" dirty="0"/>
          </a:p>
        </p:txBody>
      </p:sp>
    </p:spTree>
    <p:extLst>
      <p:ext uri="{BB962C8B-B14F-4D97-AF65-F5344CB8AC3E}">
        <p14:creationId xmlns:p14="http://schemas.microsoft.com/office/powerpoint/2010/main" val="3691996264"/>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Virtual Tour: The Sydney Opera</a:t>
            </a:r>
            <a:endParaRPr lang="en-GB" dirty="0"/>
          </a:p>
        </p:txBody>
      </p:sp>
      <p:pic>
        <p:nvPicPr>
          <p:cNvPr id="8" name="Picture 4" descr="Screen capture from Google Earth.">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bwMode="auto">
          <a:xfrm>
            <a:off x="1127305" y="1619172"/>
            <a:ext cx="6902089" cy="4402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5"/>
          <p:cNvSpPr txBox="1">
            <a:spLocks noChangeArrowheads="1"/>
          </p:cNvSpPr>
          <p:nvPr/>
        </p:nvSpPr>
        <p:spPr bwMode="auto">
          <a:xfrm>
            <a:off x="8029394" y="5589666"/>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[8]</a:t>
            </a:r>
            <a:endParaRPr lang="en-GB" altLang="en-US" b="1" dirty="0">
              <a:latin typeface="+mj-lt"/>
            </a:endParaRPr>
          </a:p>
        </p:txBody>
      </p:sp>
    </p:spTree>
    <p:custDataLst>
      <p:tags r:id="rId1"/>
    </p:custDataLst>
    <p:extLst>
      <p:ext uri="{BB962C8B-B14F-4D97-AF65-F5344CB8AC3E}">
        <p14:creationId xmlns:p14="http://schemas.microsoft.com/office/powerpoint/2010/main" val="114912051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Virtual Tour: Louvre Museum</a:t>
            </a:r>
            <a:endParaRPr lang="en-GB" dirty="0"/>
          </a:p>
        </p:txBody>
      </p:sp>
      <p:pic>
        <p:nvPicPr>
          <p:cNvPr id="6" name="Picture 3" descr="Screen capture from Google Earth.">
            <a:hlinkClick r:id="rId3"/>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t="2831"/>
          <a:stretch/>
        </p:blipFill>
        <p:spPr bwMode="auto">
          <a:xfrm>
            <a:off x="1324328" y="1744132"/>
            <a:ext cx="6508044" cy="3958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5"/>
          <p:cNvSpPr txBox="1">
            <a:spLocks noChangeArrowheads="1"/>
          </p:cNvSpPr>
          <p:nvPr/>
        </p:nvSpPr>
        <p:spPr bwMode="auto">
          <a:xfrm>
            <a:off x="7842643" y="5270822"/>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[9]</a:t>
            </a:r>
            <a:endParaRPr lang="en-GB" altLang="en-US" b="1" dirty="0">
              <a:latin typeface="+mj-lt"/>
            </a:endParaRPr>
          </a:p>
        </p:txBody>
      </p:sp>
    </p:spTree>
    <p:custDataLst>
      <p:tags r:id="rId1"/>
    </p:custDataLst>
    <p:extLst>
      <p:ext uri="{BB962C8B-B14F-4D97-AF65-F5344CB8AC3E}">
        <p14:creationId xmlns:p14="http://schemas.microsoft.com/office/powerpoint/2010/main" val="512932654"/>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Virtual Tours for Primary School</a:t>
            </a:r>
            <a:endParaRPr lang="en-GB" dirty="0"/>
          </a:p>
        </p:txBody>
      </p:sp>
      <p:sp>
        <p:nvSpPr>
          <p:cNvPr id="3" name="Θέση περιεχομένου 2"/>
          <p:cNvSpPr>
            <a:spLocks noGrp="1"/>
          </p:cNvSpPr>
          <p:nvPr>
            <p:ph sz="half" idx="1"/>
          </p:nvPr>
        </p:nvSpPr>
        <p:spPr/>
        <p:txBody>
          <a:bodyPr/>
          <a:lstStyle/>
          <a:p>
            <a:pPr marL="0" indent="0" eaLnBrk="1" hangingPunct="1">
              <a:lnSpc>
                <a:spcPct val="100000"/>
              </a:lnSpc>
              <a:spcBef>
                <a:spcPts val="600"/>
              </a:spcBef>
              <a:buFont typeface="Arial" charset="0"/>
              <a:buNone/>
              <a:defRPr/>
            </a:pPr>
            <a:r>
              <a:rPr lang="en-GB" b="1" dirty="0" smtClean="0"/>
              <a:t>4th Grade:</a:t>
            </a:r>
          </a:p>
          <a:p>
            <a:pPr eaLnBrk="1" hangingPunct="1">
              <a:spcBef>
                <a:spcPts val="600"/>
              </a:spcBef>
              <a:defRPr/>
            </a:pPr>
            <a:r>
              <a:rPr lang="en-GB" dirty="0" smtClean="0"/>
              <a:t>The Ancient Theatre of </a:t>
            </a:r>
            <a:r>
              <a:rPr lang="en-GB" dirty="0" err="1" smtClean="0"/>
              <a:t>Dodoni</a:t>
            </a:r>
            <a:r>
              <a:rPr lang="en-GB" dirty="0" smtClean="0"/>
              <a:t> (U3L2),</a:t>
            </a:r>
          </a:p>
          <a:p>
            <a:pPr eaLnBrk="1" hangingPunct="1">
              <a:spcBef>
                <a:spcPts val="600"/>
              </a:spcBef>
              <a:defRPr/>
            </a:pPr>
            <a:r>
              <a:rPr lang="en-GB" dirty="0" err="1" smtClean="0"/>
              <a:t>Panathenaic</a:t>
            </a:r>
            <a:r>
              <a:rPr lang="en-GB" dirty="0" smtClean="0"/>
              <a:t> Stadium (U2L3).</a:t>
            </a:r>
          </a:p>
          <a:p>
            <a:pPr marL="0" indent="0" eaLnBrk="1" hangingPunct="1">
              <a:lnSpc>
                <a:spcPct val="100000"/>
              </a:lnSpc>
              <a:spcBef>
                <a:spcPts val="1200"/>
              </a:spcBef>
              <a:buFont typeface="Arial" charset="0"/>
              <a:buNone/>
              <a:defRPr/>
            </a:pPr>
            <a:r>
              <a:rPr lang="en-GB" b="1" dirty="0" smtClean="0"/>
              <a:t>5th Grade:</a:t>
            </a:r>
          </a:p>
          <a:p>
            <a:pPr eaLnBrk="1" hangingPunct="1">
              <a:spcBef>
                <a:spcPts val="600"/>
              </a:spcBef>
              <a:defRPr/>
            </a:pPr>
            <a:r>
              <a:rPr lang="en-GB" dirty="0" smtClean="0"/>
              <a:t>The Parthenon (U3L2),</a:t>
            </a:r>
          </a:p>
          <a:p>
            <a:pPr eaLnBrk="1" hangingPunct="1">
              <a:spcBef>
                <a:spcPts val="600"/>
              </a:spcBef>
              <a:defRPr/>
            </a:pPr>
            <a:r>
              <a:rPr lang="en-GB" dirty="0" smtClean="0"/>
              <a:t>London Eye (U3L2),</a:t>
            </a:r>
          </a:p>
        </p:txBody>
      </p:sp>
      <p:sp>
        <p:nvSpPr>
          <p:cNvPr id="4" name="Θέση περιεχομένου 3"/>
          <p:cNvSpPr>
            <a:spLocks noGrp="1"/>
          </p:cNvSpPr>
          <p:nvPr>
            <p:ph sz="half" idx="2"/>
          </p:nvPr>
        </p:nvSpPr>
        <p:spPr/>
        <p:txBody>
          <a:bodyPr/>
          <a:lstStyle/>
          <a:p>
            <a:pPr eaLnBrk="1" hangingPunct="1">
              <a:defRPr/>
            </a:pPr>
            <a:r>
              <a:rPr lang="en-GB" dirty="0" smtClean="0"/>
              <a:t>White Tower of Thessaloniki (U3L3),</a:t>
            </a:r>
          </a:p>
          <a:p>
            <a:pPr eaLnBrk="1" hangingPunct="1">
              <a:defRPr/>
            </a:pPr>
            <a:r>
              <a:rPr lang="en-GB" dirty="0" smtClean="0"/>
              <a:t>Trafalgar Square (U4L1),</a:t>
            </a:r>
          </a:p>
          <a:p>
            <a:pPr eaLnBrk="1" hangingPunct="1">
              <a:defRPr/>
            </a:pPr>
            <a:r>
              <a:rPr lang="en-GB" dirty="0" smtClean="0"/>
              <a:t>Ancient Theatre of Epidaurus (U7L1),</a:t>
            </a:r>
          </a:p>
          <a:p>
            <a:pPr eaLnBrk="1" hangingPunct="1">
              <a:defRPr/>
            </a:pPr>
            <a:r>
              <a:rPr lang="en-GB" dirty="0" smtClean="0"/>
              <a:t>Tower of London (U7L3).</a:t>
            </a:r>
            <a:endParaRPr lang="en-GB" b="1" dirty="0" smtClean="0"/>
          </a:p>
        </p:txBody>
      </p:sp>
    </p:spTree>
    <p:extLst>
      <p:ext uri="{BB962C8B-B14F-4D97-AF65-F5344CB8AC3E}">
        <p14:creationId xmlns:p14="http://schemas.microsoft.com/office/powerpoint/2010/main" val="572984033"/>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Virtual Tour: The Tower of Pisa</a:t>
            </a:r>
            <a:endParaRPr lang="en-GB" dirty="0"/>
          </a:p>
        </p:txBody>
      </p:sp>
      <p:pic>
        <p:nvPicPr>
          <p:cNvPr id="6" name="Picture 2" descr="Screen capture from Google Earth.">
            <a:hlinkClick r:id="rId3"/>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r="12219"/>
          <a:stretch/>
        </p:blipFill>
        <p:spPr bwMode="auto">
          <a:xfrm>
            <a:off x="1012145" y="1557338"/>
            <a:ext cx="7119711"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5"/>
          <p:cNvSpPr txBox="1">
            <a:spLocks noChangeArrowheads="1"/>
          </p:cNvSpPr>
          <p:nvPr/>
        </p:nvSpPr>
        <p:spPr bwMode="auto">
          <a:xfrm>
            <a:off x="8131856" y="5651500"/>
            <a:ext cx="62037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[10]</a:t>
            </a:r>
            <a:endParaRPr lang="en-GB" altLang="en-US" b="1" dirty="0">
              <a:latin typeface="+mj-lt"/>
            </a:endParaRPr>
          </a:p>
        </p:txBody>
      </p:sp>
    </p:spTree>
    <p:custDataLst>
      <p:tags r:id="rId1"/>
    </p:custDataLst>
    <p:extLst>
      <p:ext uri="{BB962C8B-B14F-4D97-AF65-F5344CB8AC3E}">
        <p14:creationId xmlns:p14="http://schemas.microsoft.com/office/powerpoint/2010/main" val="332915133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Experiential Materials</a:t>
            </a:r>
          </a:p>
        </p:txBody>
      </p:sp>
      <p:pic>
        <p:nvPicPr>
          <p:cNvPr id="4" name="Θέση περιεχομένου 3" descr="Experiential Materials Provide exposure to language use, facilitate personal engagement: Digital stories, Virtual tours, Interactive maps, Songs.&#10;"/>
          <p:cNvPicPr>
            <a:picLocks noGrp="1" noChangeAspect="1"/>
          </p:cNvPicPr>
          <p:nvPr>
            <p:ph idx="1"/>
          </p:nvPr>
        </p:nvPicPr>
        <p:blipFill>
          <a:blip r:embed="rId2"/>
          <a:stretch>
            <a:fillRect/>
          </a:stretch>
        </p:blipFill>
        <p:spPr>
          <a:xfrm>
            <a:off x="1297397" y="1639366"/>
            <a:ext cx="6561905" cy="4361905"/>
          </a:xfrm>
          <a:prstGeom prst="rect">
            <a:avLst/>
          </a:prstGeom>
        </p:spPr>
      </p:pic>
    </p:spTree>
    <p:extLst>
      <p:ext uri="{BB962C8B-B14F-4D97-AF65-F5344CB8AC3E}">
        <p14:creationId xmlns:p14="http://schemas.microsoft.com/office/powerpoint/2010/main" val="3811601177"/>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Virtual Tour: </a:t>
            </a:r>
            <a:r>
              <a:rPr lang="en-GB" dirty="0" smtClean="0"/>
              <a:t>The Acropolis</a:t>
            </a:r>
            <a:endParaRPr lang="en-GB" dirty="0"/>
          </a:p>
        </p:txBody>
      </p:sp>
      <p:pic>
        <p:nvPicPr>
          <p:cNvPr id="8" name="Picture 2" descr="Screen capture from Google Earth.">
            <a:hlinkClick r:id="rId3"/>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l="11806"/>
          <a:stretch/>
        </p:blipFill>
        <p:spPr bwMode="auto">
          <a:xfrm>
            <a:off x="827584" y="1557338"/>
            <a:ext cx="7164546"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5"/>
          <p:cNvSpPr txBox="1">
            <a:spLocks noChangeArrowheads="1"/>
          </p:cNvSpPr>
          <p:nvPr/>
        </p:nvSpPr>
        <p:spPr bwMode="auto">
          <a:xfrm>
            <a:off x="8008608" y="5685671"/>
            <a:ext cx="62037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[11]</a:t>
            </a:r>
            <a:endParaRPr lang="en-GB" altLang="en-US" b="1" dirty="0">
              <a:latin typeface="+mj-lt"/>
            </a:endParaRPr>
          </a:p>
        </p:txBody>
      </p:sp>
    </p:spTree>
    <p:custDataLst>
      <p:tags r:id="rId1"/>
    </p:custDataLst>
    <p:extLst>
      <p:ext uri="{BB962C8B-B14F-4D97-AF65-F5344CB8AC3E}">
        <p14:creationId xmlns:p14="http://schemas.microsoft.com/office/powerpoint/2010/main" val="106508663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Virtual Tour: </a:t>
            </a:r>
            <a:r>
              <a:rPr lang="en-GB" dirty="0" smtClean="0"/>
              <a:t>The London Eye</a:t>
            </a:r>
            <a:endParaRPr lang="en-GB" dirty="0"/>
          </a:p>
        </p:txBody>
      </p:sp>
      <p:pic>
        <p:nvPicPr>
          <p:cNvPr id="7" name="Picture 2" descr="Screen capture from Google Earth.">
            <a:hlinkClick r:id="rId3"/>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11522"/>
          <a:stretch/>
        </p:blipFill>
        <p:spPr bwMode="auto">
          <a:xfrm>
            <a:off x="1149350" y="1615281"/>
            <a:ext cx="6858000" cy="3901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5"/>
          <p:cNvSpPr txBox="1">
            <a:spLocks noChangeArrowheads="1"/>
          </p:cNvSpPr>
          <p:nvPr/>
        </p:nvSpPr>
        <p:spPr bwMode="auto">
          <a:xfrm>
            <a:off x="7524328" y="5517232"/>
            <a:ext cx="62037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[12]</a:t>
            </a:r>
            <a:endParaRPr lang="en-GB" altLang="en-US" b="1" dirty="0">
              <a:latin typeface="+mj-lt"/>
            </a:endParaRPr>
          </a:p>
        </p:txBody>
      </p:sp>
    </p:spTree>
    <p:custDataLst>
      <p:tags r:id="rId1"/>
    </p:custDataLst>
    <p:extLst>
      <p:ext uri="{BB962C8B-B14F-4D97-AF65-F5344CB8AC3E}">
        <p14:creationId xmlns:p14="http://schemas.microsoft.com/office/powerpoint/2010/main" val="3686036824"/>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n-GB" dirty="0"/>
              <a:t>Virtual Tour: </a:t>
            </a:r>
            <a:r>
              <a:rPr lang="en-GB" dirty="0" smtClean="0"/>
              <a:t>Epidaurus</a:t>
            </a:r>
            <a:endParaRPr lang="en-GB" dirty="0"/>
          </a:p>
        </p:txBody>
      </p:sp>
      <p:sp>
        <p:nvSpPr>
          <p:cNvPr id="7" name="TextBox 5"/>
          <p:cNvSpPr txBox="1">
            <a:spLocks noChangeArrowheads="1"/>
          </p:cNvSpPr>
          <p:nvPr/>
        </p:nvSpPr>
        <p:spPr bwMode="auto">
          <a:xfrm>
            <a:off x="8159938" y="5687341"/>
            <a:ext cx="62037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[13]</a:t>
            </a:r>
            <a:endParaRPr lang="en-GB" altLang="en-US" b="1" dirty="0">
              <a:latin typeface="+mj-lt"/>
            </a:endParaRPr>
          </a:p>
        </p:txBody>
      </p:sp>
      <p:pic>
        <p:nvPicPr>
          <p:cNvPr id="1026" name="Picture 2" descr="Epidaurus">
            <a:hlinkClick r:id="rId3"/>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l="6816" r="6479"/>
          <a:stretch/>
        </p:blipFill>
        <p:spPr bwMode="auto">
          <a:xfrm>
            <a:off x="1004265" y="1678900"/>
            <a:ext cx="7135471" cy="4282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ustDataLst>
      <p:tags r:id="rId1"/>
    </p:custDataLst>
    <p:extLst>
      <p:ext uri="{BB962C8B-B14F-4D97-AF65-F5344CB8AC3E}">
        <p14:creationId xmlns:p14="http://schemas.microsoft.com/office/powerpoint/2010/main" val="3216293552"/>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Virtual </a:t>
            </a:r>
            <a:r>
              <a:rPr lang="en-GB" dirty="0" smtClean="0"/>
              <a:t>Tour: The Tower </a:t>
            </a:r>
            <a:r>
              <a:rPr lang="en-GB" dirty="0"/>
              <a:t>of </a:t>
            </a:r>
            <a:r>
              <a:rPr lang="en-GB" dirty="0" smtClean="0"/>
              <a:t>London</a:t>
            </a:r>
            <a:endParaRPr lang="en-GB" dirty="0"/>
          </a:p>
        </p:txBody>
      </p:sp>
      <p:pic>
        <p:nvPicPr>
          <p:cNvPr id="8" name="Picture 2" descr="Screen capture from Google Earth.">
            <a:hlinkClick r:id="rId3"/>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l="8975"/>
          <a:stretch/>
        </p:blipFill>
        <p:spPr bwMode="auto">
          <a:xfrm>
            <a:off x="1129946" y="1557338"/>
            <a:ext cx="6884109"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5"/>
          <p:cNvSpPr txBox="1">
            <a:spLocks noChangeArrowheads="1"/>
          </p:cNvSpPr>
          <p:nvPr/>
        </p:nvSpPr>
        <p:spPr bwMode="auto">
          <a:xfrm>
            <a:off x="8008608" y="5685671"/>
            <a:ext cx="62037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[14]</a:t>
            </a:r>
            <a:endParaRPr lang="en-GB" altLang="en-US" b="1" dirty="0">
              <a:latin typeface="+mj-lt"/>
            </a:endParaRPr>
          </a:p>
        </p:txBody>
      </p:sp>
    </p:spTree>
    <p:custDataLst>
      <p:tags r:id="rId1"/>
    </p:custDataLst>
    <p:extLst>
      <p:ext uri="{BB962C8B-B14F-4D97-AF65-F5344CB8AC3E}">
        <p14:creationId xmlns:p14="http://schemas.microsoft.com/office/powerpoint/2010/main" val="1649486758"/>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3. Seasonal songs</a:t>
            </a:r>
            <a:endParaRPr lang="en-GB" dirty="0"/>
          </a:p>
        </p:txBody>
      </p:sp>
      <p:sp>
        <p:nvSpPr>
          <p:cNvPr id="5" name="Θέση κειμένου 4"/>
          <p:cNvSpPr>
            <a:spLocks noGrp="1"/>
          </p:cNvSpPr>
          <p:nvPr>
            <p:ph type="body" idx="1"/>
          </p:nvPr>
        </p:nvSpPr>
        <p:spPr/>
        <p:txBody>
          <a:bodyPr/>
          <a:lstStyle/>
          <a:p>
            <a:endParaRPr lang="en-GB"/>
          </a:p>
        </p:txBody>
      </p:sp>
    </p:spTree>
    <p:extLst>
      <p:ext uri="{BB962C8B-B14F-4D97-AF65-F5344CB8AC3E}">
        <p14:creationId xmlns:p14="http://schemas.microsoft.com/office/powerpoint/2010/main" val="4085911538"/>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Songs for Primary School </a:t>
            </a:r>
            <a:br>
              <a:rPr lang="en-GB" dirty="0" smtClean="0"/>
            </a:br>
            <a:r>
              <a:rPr lang="en-GB" dirty="0" smtClean="0"/>
              <a:t>(3rd – 6th Grade)</a:t>
            </a:r>
            <a:endParaRPr lang="en-GB" dirty="0"/>
          </a:p>
        </p:txBody>
      </p:sp>
      <p:sp>
        <p:nvSpPr>
          <p:cNvPr id="5" name="Θέση περιεχομένου 4"/>
          <p:cNvSpPr>
            <a:spLocks noGrp="1"/>
          </p:cNvSpPr>
          <p:nvPr>
            <p:ph sz="half" idx="1"/>
          </p:nvPr>
        </p:nvSpPr>
        <p:spPr/>
        <p:txBody>
          <a:bodyPr/>
          <a:lstStyle/>
          <a:p>
            <a:pPr eaLnBrk="1" hangingPunct="1"/>
            <a:r>
              <a:rPr lang="en-GB" altLang="el-GR" dirty="0" smtClean="0"/>
              <a:t>Seasonal songs (e.g. Halloween, Christmas, Easter, Mother’s Day)</a:t>
            </a:r>
          </a:p>
          <a:p>
            <a:pPr eaLnBrk="1" hangingPunct="1"/>
            <a:r>
              <a:rPr lang="en-GB" altLang="el-GR" dirty="0" smtClean="0"/>
              <a:t>Songs with lyrics in multimedia applications </a:t>
            </a:r>
          </a:p>
          <a:p>
            <a:endParaRPr lang="en-GB" dirty="0"/>
          </a:p>
        </p:txBody>
      </p:sp>
      <p:pic>
        <p:nvPicPr>
          <p:cNvPr id="7" name="Picture 2" descr="Song - The little Drummer Boy.">
            <a:hlinkClick r:id="rId3"/>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4648200" y="1700808"/>
            <a:ext cx="4038600" cy="3308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5"/>
          <p:cNvSpPr txBox="1">
            <a:spLocks noChangeArrowheads="1"/>
          </p:cNvSpPr>
          <p:nvPr/>
        </p:nvSpPr>
        <p:spPr bwMode="auto">
          <a:xfrm>
            <a:off x="8218828" y="5009413"/>
            <a:ext cx="62037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[15]</a:t>
            </a:r>
            <a:endParaRPr lang="en-GB" altLang="en-US" b="1" dirty="0">
              <a:latin typeface="+mj-lt"/>
            </a:endParaRPr>
          </a:p>
        </p:txBody>
      </p:sp>
    </p:spTree>
    <p:custDataLst>
      <p:tags r:id="rId1"/>
    </p:custDataLst>
    <p:extLst>
      <p:ext uri="{BB962C8B-B14F-4D97-AF65-F5344CB8AC3E}">
        <p14:creationId xmlns:p14="http://schemas.microsoft.com/office/powerpoint/2010/main" val="1514555367"/>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Examples of Songs</a:t>
            </a:r>
            <a:endParaRPr lang="en-GB" dirty="0"/>
          </a:p>
        </p:txBody>
      </p:sp>
      <p:pic>
        <p:nvPicPr>
          <p:cNvPr id="8" name="Picture 3" descr="Song - Mother's care.">
            <a:hlinkClick r:id="rId3"/>
          </p:cNvPr>
          <p:cNvPicPr>
            <a:picLocks noGrp="1" noChangeAspect="1"/>
          </p:cNvPicPr>
          <p:nvPr>
            <p:ph sz="half" idx="2"/>
          </p:nvPr>
        </p:nvPicPr>
        <p:blipFill>
          <a:blip r:embed="rId4">
            <a:extLst>
              <a:ext uri="{28A0092B-C50C-407E-A947-70E740481C1C}">
                <a14:useLocalDpi xmlns:a14="http://schemas.microsoft.com/office/drawing/2010/main" val="0"/>
              </a:ext>
            </a:extLst>
          </a:blip>
          <a:srcRect l="1190" t="6937" r="1321" b="1445"/>
          <a:stretch>
            <a:fillRect/>
          </a:stretch>
        </p:blipFill>
        <p:spPr bwMode="auto">
          <a:xfrm>
            <a:off x="4648200" y="2126139"/>
            <a:ext cx="4038600" cy="3474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Θέση περιεχομένου 13" descr=": Song - Ten little pumpkins."/>
          <p:cNvPicPr>
            <a:picLocks noGrp="1" noChangeAspect="1"/>
          </p:cNvPicPr>
          <p:nvPr>
            <p:ph sz="half" idx="1"/>
          </p:nvPr>
        </p:nvPicPr>
        <p:blipFill>
          <a:blip r:embed="rId5"/>
          <a:stretch>
            <a:fillRect/>
          </a:stretch>
        </p:blipFill>
        <p:spPr>
          <a:xfrm>
            <a:off x="457200" y="2117499"/>
            <a:ext cx="4038600" cy="3491364"/>
          </a:xfrm>
          <a:prstGeom prst="rect">
            <a:avLst/>
          </a:prstGeom>
        </p:spPr>
      </p:pic>
      <p:sp>
        <p:nvSpPr>
          <p:cNvPr id="15" name="TextBox 5"/>
          <p:cNvSpPr txBox="1">
            <a:spLocks noChangeArrowheads="1"/>
          </p:cNvSpPr>
          <p:nvPr/>
        </p:nvSpPr>
        <p:spPr bwMode="auto">
          <a:xfrm>
            <a:off x="323528" y="5619552"/>
            <a:ext cx="62037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[16]</a:t>
            </a:r>
            <a:endParaRPr lang="en-GB" altLang="en-US" b="1" dirty="0">
              <a:latin typeface="+mj-lt"/>
            </a:endParaRPr>
          </a:p>
        </p:txBody>
      </p:sp>
      <p:sp>
        <p:nvSpPr>
          <p:cNvPr id="16" name="TextBox 5"/>
          <p:cNvSpPr txBox="1">
            <a:spLocks noChangeArrowheads="1"/>
          </p:cNvSpPr>
          <p:nvPr/>
        </p:nvSpPr>
        <p:spPr bwMode="auto">
          <a:xfrm>
            <a:off x="8244408" y="5619552"/>
            <a:ext cx="620372"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[17]</a:t>
            </a:r>
            <a:endParaRPr lang="en-GB" altLang="en-US" b="1" dirty="0">
              <a:latin typeface="+mj-lt"/>
            </a:endParaRPr>
          </a:p>
        </p:txBody>
      </p:sp>
    </p:spTree>
    <p:custDataLst>
      <p:tags r:id="rId1"/>
    </p:custDataLst>
    <p:extLst>
      <p:ext uri="{BB962C8B-B14F-4D97-AF65-F5344CB8AC3E}">
        <p14:creationId xmlns:p14="http://schemas.microsoft.com/office/powerpoint/2010/main" val="3772355231"/>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3851303299"/>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3"/>
          <p:cNvSpPr>
            <a:spLocks noGrp="1"/>
          </p:cNvSpPr>
          <p:nvPr>
            <p:ph type="title"/>
          </p:nvPr>
        </p:nvSpPr>
        <p:spPr/>
        <p:txBody>
          <a:bodyPr/>
          <a:lstStyle/>
          <a:p>
            <a:pPr eaLnBrk="1" hangingPunct="1"/>
            <a:r>
              <a:rPr lang="en-GB" altLang="en-US" sz="4400" dirty="0" smtClean="0"/>
              <a:t>Notes</a:t>
            </a:r>
          </a:p>
        </p:txBody>
      </p:sp>
      <p:sp>
        <p:nvSpPr>
          <p:cNvPr id="69635"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71683"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1. Digital stories</a:t>
            </a:r>
            <a:endParaRPr lang="en-GB" dirty="0"/>
          </a:p>
        </p:txBody>
      </p:sp>
      <p:sp>
        <p:nvSpPr>
          <p:cNvPr id="4" name="Θέση κειμένου 3"/>
          <p:cNvSpPr>
            <a:spLocks noGrp="1"/>
          </p:cNvSpPr>
          <p:nvPr>
            <p:ph type="body" idx="1"/>
          </p:nvPr>
        </p:nvSpPr>
        <p:spPr/>
        <p:txBody>
          <a:bodyPr/>
          <a:lstStyle/>
          <a:p>
            <a:endParaRPr lang="en-GB"/>
          </a:p>
        </p:txBody>
      </p:sp>
    </p:spTree>
    <p:extLst>
      <p:ext uri="{BB962C8B-B14F-4D97-AF65-F5344CB8AC3E}">
        <p14:creationId xmlns:p14="http://schemas.microsoft.com/office/powerpoint/2010/main" val="3323407516"/>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73731" name="Content Placeholder 2"/>
          <p:cNvSpPr>
            <a:spLocks noGrp="1"/>
          </p:cNvSpPr>
          <p:nvPr>
            <p:ph idx="1"/>
          </p:nvPr>
        </p:nvSpPr>
        <p:spPr>
          <a:xfrm>
            <a:off x="457200" y="1556792"/>
            <a:ext cx="8229600" cy="4525963"/>
          </a:xfrm>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a:t>
            </a:r>
            <a:r>
              <a:rPr lang="en-GB" sz="2000" dirty="0" smtClean="0"/>
              <a:t>Experiential Materials for the Digital Enrichment of Greek EFL Textbooks</a:t>
            </a:r>
            <a:r>
              <a:rPr lang="en-GB" altLang="en-US" sz="2000" dirty="0" smtClean="0"/>
              <a:t>”.</a:t>
            </a:r>
            <a:r>
              <a:rPr lang="en-GB" altLang="en-US" sz="2000" dirty="0" smtClean="0">
                <a:solidFill>
                  <a:srgbClr val="FF0000"/>
                </a:solidFill>
              </a:rPr>
              <a:t> </a:t>
            </a:r>
            <a:r>
              <a:rPr lang="en-GB" altLang="en-US" sz="2000" dirty="0" smtClean="0"/>
              <a:t>Edition: 1.0. Athens 2014. </a:t>
            </a:r>
            <a:r>
              <a:rPr lang="en-US" altLang="en-US" sz="2000" dirty="0"/>
              <a:t>Available at:</a:t>
            </a:r>
            <a:r>
              <a:rPr lang="el-GR" altLang="en-US" sz="2000" dirty="0"/>
              <a:t> </a:t>
            </a:r>
            <a:r>
              <a:rPr lang="en-GB" altLang="en-US" sz="2000" dirty="0">
                <a:hlinkClick r:id="rId4" tooltip="English and Digital Literacies Open Online Course"/>
              </a:rPr>
              <a:t>http://opencourses.uoa.gr/courses/ENL10/</a:t>
            </a:r>
            <a:r>
              <a:rPr lang="en-GB" altLang="en-US" sz="2000" dirty="0"/>
              <a:t>.   </a:t>
            </a:r>
          </a:p>
          <a:p>
            <a:pPr marL="0" indent="0" eaLnBrk="1" hangingPunct="1"/>
            <a:endParaRPr lang="en-GB" altLang="en-US" sz="2000" dirty="0" smtClean="0"/>
          </a:p>
        </p:txBody>
      </p:sp>
    </p:spTree>
    <p:custDataLst>
      <p:tags r:id="rId1"/>
    </p:custData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395186405"/>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4009066920"/>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(1/5)</a:t>
            </a:r>
          </a:p>
        </p:txBody>
      </p:sp>
      <p:sp>
        <p:nvSpPr>
          <p:cNvPr id="79875" name="Content Placeholder 2"/>
          <p:cNvSpPr>
            <a:spLocks noGrp="1"/>
          </p:cNvSpPr>
          <p:nvPr>
            <p:ph idx="1"/>
          </p:nvPr>
        </p:nvSpPr>
        <p:spPr/>
        <p:txBody>
          <a:bodyPr/>
          <a:lstStyle/>
          <a:p>
            <a:pPr marL="0" indent="0" eaLnBrk="1" hangingPunct="1">
              <a:buFont typeface="Arial" panose="020B0604020202020204" pitchFamily="34" charset="0"/>
              <a:buNone/>
            </a:pPr>
            <a:r>
              <a:rPr lang="en-GB" altLang="en-US" sz="2000" dirty="0" smtClean="0"/>
              <a:t>This work makes use of the following works:</a:t>
            </a:r>
          </a:p>
          <a:p>
            <a:pPr marL="0" indent="0">
              <a:buNone/>
            </a:pPr>
            <a:r>
              <a:rPr lang="en-GB" sz="2000" dirty="0" smtClean="0"/>
              <a:t>Image 1: </a:t>
            </a:r>
            <a:r>
              <a:rPr lang="en-GB" sz="2000" dirty="0" smtClean="0">
                <a:hlinkClick r:id="rId4"/>
              </a:rPr>
              <a:t>Digital Story: The Montgolfier Brothers</a:t>
            </a:r>
            <a:r>
              <a:rPr lang="en-GB" sz="2000" dirty="0" smtClean="0"/>
              <a:t>, Copyright Computer Technology Institute, </a:t>
            </a:r>
            <a:r>
              <a:rPr lang="en-GB" sz="2000" dirty="0" smtClean="0">
                <a:hlinkClick r:id="rId5"/>
              </a:rPr>
              <a:t>Creative Commons Attribution-</a:t>
            </a:r>
            <a:r>
              <a:rPr lang="en-GB" sz="2000" dirty="0" err="1" smtClean="0">
                <a:hlinkClick r:id="rId5"/>
              </a:rPr>
              <a:t>NonCommercial</a:t>
            </a:r>
            <a:r>
              <a:rPr lang="en-GB" sz="2000" dirty="0" smtClean="0">
                <a:hlinkClick r:id="rId5"/>
              </a:rPr>
              <a:t>-</a:t>
            </a:r>
            <a:r>
              <a:rPr lang="en-GB" sz="2000" dirty="0" err="1" smtClean="0">
                <a:hlinkClick r:id="rId5"/>
              </a:rPr>
              <a:t>ShareAlike</a:t>
            </a:r>
            <a:r>
              <a:rPr lang="en-GB" sz="2000" dirty="0" smtClean="0">
                <a:hlinkClick r:id="rId5"/>
              </a:rPr>
              <a:t> Greece 3.0</a:t>
            </a:r>
            <a:r>
              <a:rPr lang="en-GB" sz="2000" dirty="0" smtClean="0"/>
              <a:t>, </a:t>
            </a:r>
            <a:r>
              <a:rPr lang="en-GB" sz="2000" dirty="0" err="1" smtClean="0"/>
              <a:t>Photodentro</a:t>
            </a:r>
            <a:r>
              <a:rPr lang="en-GB" sz="2000" dirty="0" smtClean="0"/>
              <a:t>.</a:t>
            </a:r>
          </a:p>
          <a:p>
            <a:pPr marL="0" indent="0">
              <a:buNone/>
            </a:pPr>
            <a:r>
              <a:rPr lang="en-GB" sz="2000" dirty="0" smtClean="0"/>
              <a:t>Image 2: </a:t>
            </a:r>
            <a:r>
              <a:rPr lang="en-GB" sz="2000" u="sng" dirty="0" smtClean="0">
                <a:hlinkClick r:id="rId6"/>
              </a:rPr>
              <a:t>Unit 4 - Lesson 1</a:t>
            </a:r>
            <a:r>
              <a:rPr lang="en-GB" sz="2000" dirty="0" smtClean="0"/>
              <a:t> from the 6th Grade EFL </a:t>
            </a:r>
            <a:r>
              <a:rPr lang="en-GB" sz="2000" dirty="0" err="1" smtClean="0"/>
              <a:t>Texbook</a:t>
            </a:r>
            <a:r>
              <a:rPr lang="en-GB" sz="2000" dirty="0" smtClean="0"/>
              <a:t>, Copyright Computer Technology Institute, Digital School Project.</a:t>
            </a:r>
          </a:p>
          <a:p>
            <a:pPr marL="0" indent="0">
              <a:buNone/>
            </a:pPr>
            <a:r>
              <a:rPr lang="en-GB" sz="2000" dirty="0" smtClean="0"/>
              <a:t>Image 3: </a:t>
            </a:r>
            <a:r>
              <a:rPr lang="en-GB" sz="2000" dirty="0" smtClean="0">
                <a:hlinkClick r:id="rId7"/>
              </a:rPr>
              <a:t>Digital Story: The Wright Brothers</a:t>
            </a:r>
            <a:r>
              <a:rPr lang="en-GB" sz="2000" dirty="0" smtClean="0"/>
              <a:t>, Copyright Computer Technology Institute, </a:t>
            </a:r>
            <a:r>
              <a:rPr lang="en-GB" sz="2000" dirty="0" smtClean="0">
                <a:hlinkClick r:id="rId5"/>
              </a:rPr>
              <a:t>Creative Commons Attribution-</a:t>
            </a:r>
            <a:r>
              <a:rPr lang="en-GB" sz="2000" dirty="0" err="1" smtClean="0">
                <a:hlinkClick r:id="rId5"/>
              </a:rPr>
              <a:t>NonCommercial</a:t>
            </a:r>
            <a:r>
              <a:rPr lang="en-GB" sz="2000" dirty="0" smtClean="0">
                <a:hlinkClick r:id="rId5"/>
              </a:rPr>
              <a:t>-</a:t>
            </a:r>
            <a:r>
              <a:rPr lang="en-GB" sz="2000" dirty="0" err="1" smtClean="0">
                <a:hlinkClick r:id="rId5"/>
              </a:rPr>
              <a:t>ShareAlike</a:t>
            </a:r>
            <a:r>
              <a:rPr lang="en-GB" sz="2000" dirty="0" smtClean="0">
                <a:hlinkClick r:id="rId5"/>
              </a:rPr>
              <a:t> Greece 3.0</a:t>
            </a:r>
            <a:r>
              <a:rPr lang="en-GB" sz="2000" dirty="0" smtClean="0"/>
              <a:t>, </a:t>
            </a:r>
            <a:r>
              <a:rPr lang="en-GB" sz="2000" dirty="0" err="1" smtClean="0"/>
              <a:t>Photodentro</a:t>
            </a:r>
            <a:r>
              <a:rPr lang="en-GB" sz="2000" dirty="0" smtClean="0"/>
              <a:t>.</a:t>
            </a:r>
          </a:p>
          <a:p>
            <a:pPr marL="0" indent="0">
              <a:buNone/>
            </a:pPr>
            <a:r>
              <a:rPr lang="en-GB" sz="2000" dirty="0" smtClean="0"/>
              <a:t>Image 4: </a:t>
            </a:r>
            <a:r>
              <a:rPr lang="en-GB" sz="2000" u="sng" dirty="0" smtClean="0">
                <a:hlinkClick r:id="rId8"/>
              </a:rPr>
              <a:t>Unit 4 - Lesson 2</a:t>
            </a:r>
            <a:r>
              <a:rPr lang="en-GB" sz="2000" dirty="0" smtClean="0"/>
              <a:t> from the 5th Grade EFL </a:t>
            </a:r>
            <a:r>
              <a:rPr lang="en-GB" sz="2000" dirty="0" err="1" smtClean="0"/>
              <a:t>Texbook</a:t>
            </a:r>
            <a:r>
              <a:rPr lang="en-GB" sz="2000" dirty="0" smtClean="0"/>
              <a:t>, Copyright Computer Technology Institute, Digital School Project.</a:t>
            </a:r>
          </a:p>
          <a:p>
            <a:pPr marL="0" indent="0">
              <a:buNone/>
            </a:pPr>
            <a:endParaRPr lang="en-GB" sz="2000" dirty="0" smtClean="0"/>
          </a:p>
          <a:p>
            <a:pPr marL="0" indent="0" eaLnBrk="1" hangingPunct="1">
              <a:buFont typeface="Arial" panose="020B0604020202020204" pitchFamily="34" charset="0"/>
              <a:buNone/>
            </a:pPr>
            <a:endParaRPr lang="en-GB" altLang="en-US" sz="2000" dirty="0" smtClean="0"/>
          </a:p>
        </p:txBody>
      </p:sp>
    </p:spTree>
    <p:custDataLst>
      <p:tags r:id="rId1"/>
    </p:custDataLst>
    <p:extLst>
      <p:ext uri="{BB962C8B-B14F-4D97-AF65-F5344CB8AC3E}">
        <p14:creationId xmlns:p14="http://schemas.microsoft.com/office/powerpoint/2010/main" val="841105022"/>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(2/5)</a:t>
            </a:r>
          </a:p>
        </p:txBody>
      </p:sp>
      <p:sp>
        <p:nvSpPr>
          <p:cNvPr id="79875" name="Content Placeholder 2"/>
          <p:cNvSpPr>
            <a:spLocks noGrp="1"/>
          </p:cNvSpPr>
          <p:nvPr>
            <p:ph idx="1"/>
          </p:nvPr>
        </p:nvSpPr>
        <p:spPr/>
        <p:txBody>
          <a:bodyPr/>
          <a:lstStyle/>
          <a:p>
            <a:pPr marL="0" indent="0">
              <a:buNone/>
            </a:pPr>
            <a:r>
              <a:rPr lang="en-GB" sz="2000" dirty="0"/>
              <a:t>Image 5: </a:t>
            </a:r>
            <a:r>
              <a:rPr lang="en-GB" sz="2000" dirty="0">
                <a:hlinkClick r:id="rId4"/>
              </a:rPr>
              <a:t>Digital Story: Let’s make </a:t>
            </a:r>
            <a:r>
              <a:rPr lang="en-GB" sz="2000" dirty="0" err="1">
                <a:hlinkClick r:id="rId4"/>
              </a:rPr>
              <a:t>koulouria</a:t>
            </a:r>
            <a:r>
              <a:rPr lang="en-GB" sz="2000" dirty="0"/>
              <a:t>, Copyright Computer Technology Institute, </a:t>
            </a:r>
            <a:r>
              <a:rPr lang="en-GB" sz="2000" dirty="0">
                <a:hlinkClick r:id="rId5"/>
              </a:rPr>
              <a:t>Creative 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a:t>.</a:t>
            </a:r>
          </a:p>
          <a:p>
            <a:pPr marL="0" indent="0">
              <a:buNone/>
            </a:pPr>
            <a:r>
              <a:rPr lang="en-GB" sz="2000" dirty="0"/>
              <a:t>Image 6: </a:t>
            </a:r>
            <a:r>
              <a:rPr lang="en-GB" sz="2000" dirty="0">
                <a:hlinkClick r:id="rId6"/>
              </a:rPr>
              <a:t>Digital story - To bin or not to bin</a:t>
            </a:r>
            <a:r>
              <a:rPr lang="en-GB" sz="2000" dirty="0" smtClean="0"/>
              <a:t>, </a:t>
            </a:r>
            <a:r>
              <a:rPr lang="en-GB" sz="2000" dirty="0"/>
              <a:t>Copyright Computer Technology Institute, Copyright Computer Technology Institute, </a:t>
            </a:r>
            <a:r>
              <a:rPr lang="en-GB" sz="2000" dirty="0" smtClean="0">
                <a:hlinkClick r:id="rId5"/>
              </a:rPr>
              <a:t>Creative </a:t>
            </a:r>
            <a:r>
              <a:rPr lang="en-GB" sz="2000" dirty="0">
                <a:hlinkClick r:id="rId5"/>
              </a:rPr>
              <a:t>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a:t>.</a:t>
            </a:r>
          </a:p>
          <a:p>
            <a:pPr marL="0" indent="0">
              <a:buNone/>
            </a:pPr>
            <a:r>
              <a:rPr lang="en-GB" sz="2000" dirty="0"/>
              <a:t>Image 7: </a:t>
            </a:r>
            <a:r>
              <a:rPr lang="en-GB" sz="2000" dirty="0">
                <a:hlinkClick r:id="rId7"/>
              </a:rPr>
              <a:t>Virtual </a:t>
            </a:r>
            <a:r>
              <a:rPr lang="en-GB" sz="2000" dirty="0" smtClean="0">
                <a:hlinkClick r:id="rId7"/>
              </a:rPr>
              <a:t>Tours</a:t>
            </a:r>
            <a:r>
              <a:rPr lang="en-GB" sz="2000" dirty="0" smtClean="0"/>
              <a:t>, </a:t>
            </a:r>
            <a:r>
              <a:rPr lang="en-GB" sz="2000" dirty="0"/>
              <a:t>Copyright Computer Technology Institute, </a:t>
            </a:r>
            <a:r>
              <a:rPr lang="en-GB" sz="2000" dirty="0">
                <a:hlinkClick r:id="rId5"/>
              </a:rPr>
              <a:t>Creative 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a:t>.</a:t>
            </a:r>
          </a:p>
          <a:p>
            <a:pPr marL="0" indent="0">
              <a:buNone/>
            </a:pPr>
            <a:r>
              <a:rPr lang="en-GB" sz="2000" dirty="0"/>
              <a:t>Image 8: </a:t>
            </a:r>
            <a:r>
              <a:rPr lang="en-GB" sz="2000" dirty="0">
                <a:hlinkClick r:id="rId8"/>
              </a:rPr>
              <a:t>Virtual Tour </a:t>
            </a:r>
            <a:r>
              <a:rPr lang="en-GB" sz="2000" dirty="0" smtClean="0">
                <a:hlinkClick r:id="rId8"/>
              </a:rPr>
              <a:t>– The Sydney Opera</a:t>
            </a:r>
            <a:r>
              <a:rPr lang="en-GB" sz="2000" dirty="0" smtClean="0"/>
              <a:t>, </a:t>
            </a:r>
            <a:r>
              <a:rPr lang="en-GB" sz="2000" dirty="0"/>
              <a:t>Copyright Computer Technology </a:t>
            </a:r>
            <a:r>
              <a:rPr lang="en-GB" sz="2000" dirty="0" smtClean="0"/>
              <a:t>Institute, </a:t>
            </a:r>
            <a:r>
              <a:rPr lang="en-GB" sz="2000" dirty="0" smtClean="0">
                <a:hlinkClick r:id="rId5"/>
              </a:rPr>
              <a:t>Creative </a:t>
            </a:r>
            <a:r>
              <a:rPr lang="en-GB" sz="2000" dirty="0">
                <a:hlinkClick r:id="rId5"/>
              </a:rPr>
              <a:t>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a:t>.</a:t>
            </a:r>
          </a:p>
          <a:p>
            <a:pPr marL="0" indent="0">
              <a:buNone/>
            </a:pPr>
            <a:endParaRPr lang="en-GB" sz="2000" dirty="0" smtClean="0"/>
          </a:p>
          <a:p>
            <a:pPr marL="0" indent="0" eaLnBrk="1" hangingPunct="1">
              <a:buFont typeface="Arial" panose="020B0604020202020204" pitchFamily="34" charset="0"/>
              <a:buNone/>
            </a:pPr>
            <a:endParaRPr lang="el-GR" altLang="en-US" sz="2000" dirty="0" smtClean="0"/>
          </a:p>
        </p:txBody>
      </p:sp>
    </p:spTree>
    <p:custDataLst>
      <p:tags r:id="rId1"/>
    </p:custDataLst>
    <p:extLst>
      <p:ext uri="{BB962C8B-B14F-4D97-AF65-F5344CB8AC3E}">
        <p14:creationId xmlns:p14="http://schemas.microsoft.com/office/powerpoint/2010/main" val="1181881957"/>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(3/5)</a:t>
            </a:r>
          </a:p>
        </p:txBody>
      </p:sp>
      <p:sp>
        <p:nvSpPr>
          <p:cNvPr id="79875" name="Content Placeholder 2"/>
          <p:cNvSpPr>
            <a:spLocks noGrp="1"/>
          </p:cNvSpPr>
          <p:nvPr>
            <p:ph idx="1"/>
          </p:nvPr>
        </p:nvSpPr>
        <p:spPr/>
        <p:txBody>
          <a:bodyPr/>
          <a:lstStyle/>
          <a:p>
            <a:pPr marL="0" indent="0">
              <a:buNone/>
            </a:pPr>
            <a:r>
              <a:rPr lang="en-GB" sz="2000" dirty="0"/>
              <a:t>Image 9: </a:t>
            </a:r>
            <a:r>
              <a:rPr lang="en-GB" sz="2000" dirty="0">
                <a:hlinkClick r:id="rId4"/>
              </a:rPr>
              <a:t>Virtual Tour - </a:t>
            </a:r>
            <a:r>
              <a:rPr lang="en-GB" sz="2000" dirty="0" smtClean="0">
                <a:hlinkClick r:id="rId4"/>
              </a:rPr>
              <a:t>Louvre Museum</a:t>
            </a:r>
            <a:r>
              <a:rPr lang="en-GB" sz="2000" dirty="0" smtClean="0"/>
              <a:t>, </a:t>
            </a:r>
            <a:r>
              <a:rPr lang="en-GB" sz="2000" dirty="0"/>
              <a:t>Copyright Computer Technology Institute, </a:t>
            </a:r>
            <a:r>
              <a:rPr lang="en-GB" sz="2000" dirty="0">
                <a:hlinkClick r:id="rId5"/>
              </a:rPr>
              <a:t>Creative 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a:t>.</a:t>
            </a:r>
          </a:p>
          <a:p>
            <a:pPr marL="0" indent="0">
              <a:buNone/>
            </a:pPr>
            <a:r>
              <a:rPr lang="en-GB" sz="2000" dirty="0"/>
              <a:t>Image 10: </a:t>
            </a:r>
            <a:r>
              <a:rPr lang="en-GB" sz="2000" dirty="0">
                <a:hlinkClick r:id="rId6"/>
              </a:rPr>
              <a:t>Virtual tour - The Tower of </a:t>
            </a:r>
            <a:r>
              <a:rPr lang="en-GB" sz="2000" dirty="0" smtClean="0">
                <a:hlinkClick r:id="rId6"/>
              </a:rPr>
              <a:t>Pisa</a:t>
            </a:r>
            <a:r>
              <a:rPr lang="en-GB" sz="2000" dirty="0" smtClean="0"/>
              <a:t>, Copyright Computer Technology Institute, </a:t>
            </a:r>
            <a:r>
              <a:rPr lang="en-GB" sz="2000" dirty="0" smtClean="0">
                <a:hlinkClick r:id="rId5"/>
              </a:rPr>
              <a:t>Creative Commons Attribution-</a:t>
            </a:r>
            <a:r>
              <a:rPr lang="en-GB" sz="2000" dirty="0" err="1" smtClean="0">
                <a:hlinkClick r:id="rId5"/>
              </a:rPr>
              <a:t>NonCommercial</a:t>
            </a:r>
            <a:r>
              <a:rPr lang="en-GB" sz="2000" dirty="0" smtClean="0">
                <a:hlinkClick r:id="rId5"/>
              </a:rPr>
              <a:t>-</a:t>
            </a:r>
            <a:r>
              <a:rPr lang="en-GB" sz="2000" dirty="0" err="1" smtClean="0">
                <a:hlinkClick r:id="rId5"/>
              </a:rPr>
              <a:t>ShareAlike</a:t>
            </a:r>
            <a:r>
              <a:rPr lang="en-GB" sz="2000" dirty="0" smtClean="0">
                <a:hlinkClick r:id="rId5"/>
              </a:rPr>
              <a:t> Greece 3.0</a:t>
            </a:r>
            <a:r>
              <a:rPr lang="en-GB" sz="2000" dirty="0" smtClean="0"/>
              <a:t>, </a:t>
            </a:r>
            <a:r>
              <a:rPr lang="en-GB" sz="2000" dirty="0" err="1" smtClean="0"/>
              <a:t>Photodentro</a:t>
            </a:r>
            <a:r>
              <a:rPr lang="en-GB" sz="2000" dirty="0" smtClean="0"/>
              <a:t>.</a:t>
            </a:r>
          </a:p>
          <a:p>
            <a:pPr marL="0" indent="0">
              <a:buNone/>
            </a:pPr>
            <a:r>
              <a:rPr lang="en-GB" sz="2000" dirty="0" smtClean="0"/>
              <a:t>Image </a:t>
            </a:r>
            <a:r>
              <a:rPr lang="en-GB" sz="2000" dirty="0"/>
              <a:t>11: </a:t>
            </a:r>
            <a:r>
              <a:rPr lang="en-GB" sz="2000" dirty="0">
                <a:hlinkClick r:id="rId7"/>
              </a:rPr>
              <a:t>Virtual Tour -</a:t>
            </a:r>
            <a:r>
              <a:rPr lang="en-GB" sz="2000" dirty="0" smtClean="0">
                <a:hlinkClick r:id="rId7"/>
              </a:rPr>
              <a:t> The Acropolis</a:t>
            </a:r>
            <a:r>
              <a:rPr lang="en-GB" sz="2000" dirty="0"/>
              <a:t>, Copyright Computer Technology Institute, </a:t>
            </a:r>
            <a:r>
              <a:rPr lang="en-GB" sz="2000" dirty="0" smtClean="0">
                <a:hlinkClick r:id="rId5"/>
              </a:rPr>
              <a:t>Creative </a:t>
            </a:r>
            <a:r>
              <a:rPr lang="en-GB" sz="2000" dirty="0">
                <a:hlinkClick r:id="rId5"/>
              </a:rPr>
              <a:t>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a:t>.</a:t>
            </a:r>
          </a:p>
          <a:p>
            <a:pPr marL="0" indent="0">
              <a:buNone/>
            </a:pPr>
            <a:r>
              <a:rPr lang="en-GB" sz="2000" dirty="0"/>
              <a:t>Image 12: </a:t>
            </a:r>
            <a:r>
              <a:rPr lang="en-GB" sz="2000" dirty="0">
                <a:hlinkClick r:id="rId8"/>
              </a:rPr>
              <a:t>Virtual Tour </a:t>
            </a:r>
            <a:r>
              <a:rPr lang="en-GB" sz="2000" dirty="0" smtClean="0">
                <a:hlinkClick r:id="rId8"/>
              </a:rPr>
              <a:t>- The London </a:t>
            </a:r>
            <a:r>
              <a:rPr lang="en-GB" sz="2000" dirty="0">
                <a:hlinkClick r:id="rId8"/>
              </a:rPr>
              <a:t>Eye</a:t>
            </a:r>
            <a:r>
              <a:rPr lang="en-GB" sz="2000" dirty="0"/>
              <a:t>, Copyright Computer Technology Institute, </a:t>
            </a:r>
            <a:r>
              <a:rPr lang="en-GB" sz="2000" dirty="0" smtClean="0">
                <a:hlinkClick r:id="rId5"/>
              </a:rPr>
              <a:t>Creative </a:t>
            </a:r>
            <a:r>
              <a:rPr lang="en-GB" sz="2000" dirty="0">
                <a:hlinkClick r:id="rId5"/>
              </a:rPr>
              <a:t>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smtClean="0"/>
              <a:t>.</a:t>
            </a:r>
            <a:endParaRPr lang="en-GB" sz="2000" dirty="0"/>
          </a:p>
        </p:txBody>
      </p:sp>
    </p:spTree>
    <p:custDataLst>
      <p:tags r:id="rId1"/>
    </p:custDataLst>
    <p:extLst>
      <p:ext uri="{BB962C8B-B14F-4D97-AF65-F5344CB8AC3E}">
        <p14:creationId xmlns:p14="http://schemas.microsoft.com/office/powerpoint/2010/main" val="2446756234"/>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(4/5)</a:t>
            </a:r>
          </a:p>
        </p:txBody>
      </p:sp>
      <p:sp>
        <p:nvSpPr>
          <p:cNvPr id="79875" name="Content Placeholder 2"/>
          <p:cNvSpPr>
            <a:spLocks noGrp="1"/>
          </p:cNvSpPr>
          <p:nvPr>
            <p:ph idx="1"/>
          </p:nvPr>
        </p:nvSpPr>
        <p:spPr/>
        <p:txBody>
          <a:bodyPr/>
          <a:lstStyle/>
          <a:p>
            <a:pPr marL="0" indent="0">
              <a:buNone/>
            </a:pPr>
            <a:r>
              <a:rPr lang="en-GB" sz="2000" dirty="0"/>
              <a:t>Image 13: </a:t>
            </a:r>
            <a:r>
              <a:rPr lang="en-GB" sz="2000" dirty="0">
                <a:hlinkClick r:id="rId4"/>
              </a:rPr>
              <a:t>Virtual tour - </a:t>
            </a:r>
            <a:r>
              <a:rPr lang="en-GB" sz="2000" dirty="0" smtClean="0">
                <a:hlinkClick r:id="rId4"/>
              </a:rPr>
              <a:t>Epidaurus</a:t>
            </a:r>
            <a:r>
              <a:rPr lang="en-GB" sz="2000" dirty="0" smtClean="0"/>
              <a:t>, Copyright Computer Technology Institute, </a:t>
            </a:r>
            <a:r>
              <a:rPr lang="en-GB" sz="2000" dirty="0" smtClean="0">
                <a:hlinkClick r:id="rId5"/>
              </a:rPr>
              <a:t>Creative Commons Attribution-</a:t>
            </a:r>
            <a:r>
              <a:rPr lang="en-GB" sz="2000" dirty="0" err="1" smtClean="0">
                <a:hlinkClick r:id="rId5"/>
              </a:rPr>
              <a:t>NonCommercial</a:t>
            </a:r>
            <a:r>
              <a:rPr lang="en-GB" sz="2000" dirty="0" smtClean="0">
                <a:hlinkClick r:id="rId5"/>
              </a:rPr>
              <a:t>-</a:t>
            </a:r>
            <a:r>
              <a:rPr lang="en-GB" sz="2000" dirty="0" err="1" smtClean="0">
                <a:hlinkClick r:id="rId5"/>
              </a:rPr>
              <a:t>ShareAlike</a:t>
            </a:r>
            <a:r>
              <a:rPr lang="en-GB" sz="2000" dirty="0" smtClean="0">
                <a:hlinkClick r:id="rId5"/>
              </a:rPr>
              <a:t> Greece 3.0</a:t>
            </a:r>
            <a:r>
              <a:rPr lang="en-GB" sz="2000" dirty="0" smtClean="0"/>
              <a:t>, </a:t>
            </a:r>
            <a:r>
              <a:rPr lang="en-GB" sz="2000" dirty="0" err="1" smtClean="0"/>
              <a:t>Photodentro</a:t>
            </a:r>
            <a:r>
              <a:rPr lang="en-GB" sz="2000" dirty="0" smtClean="0"/>
              <a:t>.</a:t>
            </a:r>
          </a:p>
          <a:p>
            <a:pPr marL="0" indent="0">
              <a:buNone/>
            </a:pPr>
            <a:r>
              <a:rPr lang="en-GB" sz="2000" dirty="0" smtClean="0"/>
              <a:t>Image </a:t>
            </a:r>
            <a:r>
              <a:rPr lang="en-GB" sz="2000" dirty="0"/>
              <a:t>14: </a:t>
            </a:r>
            <a:r>
              <a:rPr lang="en-GB" sz="2000" dirty="0">
                <a:hlinkClick r:id="rId6"/>
              </a:rPr>
              <a:t>Virtual Tour </a:t>
            </a:r>
            <a:r>
              <a:rPr lang="en-GB" sz="2000" dirty="0" smtClean="0">
                <a:hlinkClick r:id="rId6"/>
              </a:rPr>
              <a:t>– The Tower </a:t>
            </a:r>
            <a:r>
              <a:rPr lang="en-GB" sz="2000" dirty="0">
                <a:hlinkClick r:id="rId6"/>
              </a:rPr>
              <a:t>of London</a:t>
            </a:r>
            <a:r>
              <a:rPr lang="en-GB" sz="2000" dirty="0"/>
              <a:t>, Copyright Computer Technology </a:t>
            </a:r>
            <a:r>
              <a:rPr lang="en-GB" sz="2000" dirty="0" smtClean="0"/>
              <a:t>Institute, </a:t>
            </a:r>
            <a:r>
              <a:rPr lang="en-GB" sz="2000" dirty="0" smtClean="0">
                <a:hlinkClick r:id="rId5"/>
              </a:rPr>
              <a:t>Creative </a:t>
            </a:r>
            <a:r>
              <a:rPr lang="en-GB" sz="2000" dirty="0">
                <a:hlinkClick r:id="rId5"/>
              </a:rPr>
              <a:t>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smtClean="0"/>
              <a:t>.</a:t>
            </a:r>
            <a:endParaRPr lang="en-GB" sz="2000" dirty="0"/>
          </a:p>
          <a:p>
            <a:pPr marL="0" indent="0">
              <a:buNone/>
            </a:pPr>
            <a:r>
              <a:rPr lang="en-GB" sz="2000" dirty="0" smtClean="0"/>
              <a:t>Image </a:t>
            </a:r>
            <a:r>
              <a:rPr lang="en-GB" sz="2000" dirty="0"/>
              <a:t>15: </a:t>
            </a:r>
            <a:r>
              <a:rPr lang="en-GB" sz="2000" u="sng" dirty="0">
                <a:hlinkClick r:id="rId7"/>
              </a:rPr>
              <a:t>Song - The little Drummer Boy</a:t>
            </a:r>
            <a:r>
              <a:rPr lang="en-GB" sz="2000" dirty="0"/>
              <a:t>, Copyright Computer Technology Institute, Creative Commons Attribution-</a:t>
            </a:r>
            <a:r>
              <a:rPr lang="en-GB" sz="2000" dirty="0" err="1"/>
              <a:t>NonCommercial</a:t>
            </a:r>
            <a:r>
              <a:rPr lang="en-GB" sz="2000" dirty="0"/>
              <a:t>-</a:t>
            </a:r>
            <a:r>
              <a:rPr lang="en-GB" sz="2000" dirty="0" err="1"/>
              <a:t>ShareAlike</a:t>
            </a:r>
            <a:r>
              <a:rPr lang="en-GB" sz="2000" dirty="0"/>
              <a:t> Greece 3.0, </a:t>
            </a:r>
            <a:r>
              <a:rPr lang="en-GB" sz="2000" dirty="0" err="1"/>
              <a:t>Photodentro</a:t>
            </a:r>
            <a:r>
              <a:rPr lang="en-GB" sz="2000" dirty="0"/>
              <a:t>.</a:t>
            </a:r>
          </a:p>
          <a:p>
            <a:pPr marL="0" indent="0">
              <a:buNone/>
            </a:pPr>
            <a:r>
              <a:rPr lang="en-GB" sz="2000" dirty="0" smtClean="0"/>
              <a:t>Image </a:t>
            </a:r>
            <a:r>
              <a:rPr lang="en-GB" sz="2000" dirty="0"/>
              <a:t>16: </a:t>
            </a:r>
            <a:r>
              <a:rPr lang="en-GB" sz="2000" u="sng" dirty="0">
                <a:hlinkClick r:id="rId8"/>
              </a:rPr>
              <a:t>Song - Ten little pumpkins</a:t>
            </a:r>
            <a:r>
              <a:rPr lang="en-GB" sz="2000" dirty="0"/>
              <a:t>, Copyright Computer Technology Institute, Creative Commons Attribution-</a:t>
            </a:r>
            <a:r>
              <a:rPr lang="en-GB" sz="2000" dirty="0" err="1"/>
              <a:t>NonCommercial</a:t>
            </a:r>
            <a:r>
              <a:rPr lang="en-GB" sz="2000" dirty="0"/>
              <a:t>-</a:t>
            </a:r>
            <a:r>
              <a:rPr lang="en-GB" sz="2000" dirty="0" err="1"/>
              <a:t>ShareAlike</a:t>
            </a:r>
            <a:r>
              <a:rPr lang="en-GB" sz="2000" dirty="0"/>
              <a:t> Greece 3.0, </a:t>
            </a:r>
            <a:r>
              <a:rPr lang="en-GB" sz="2000" dirty="0" err="1"/>
              <a:t>Photodentro</a:t>
            </a:r>
            <a:r>
              <a:rPr lang="en-GB" sz="2000" dirty="0" smtClean="0"/>
              <a:t>.</a:t>
            </a:r>
          </a:p>
          <a:p>
            <a:pPr marL="0" indent="0" eaLnBrk="1" hangingPunct="1">
              <a:buFont typeface="Arial" panose="020B0604020202020204" pitchFamily="34" charset="0"/>
              <a:buNone/>
            </a:pPr>
            <a:endParaRPr lang="el-GR" altLang="en-US" sz="2000" dirty="0" smtClean="0"/>
          </a:p>
        </p:txBody>
      </p:sp>
    </p:spTree>
    <p:custDataLst>
      <p:tags r:id="rId1"/>
    </p:custDataLst>
    <p:extLst>
      <p:ext uri="{BB962C8B-B14F-4D97-AF65-F5344CB8AC3E}">
        <p14:creationId xmlns:p14="http://schemas.microsoft.com/office/powerpoint/2010/main" val="2879077829"/>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normAutofit fontScale="90000"/>
          </a:bodyPr>
          <a:lstStyle/>
          <a:p>
            <a:pPr eaLnBrk="1" hangingPunct="1"/>
            <a:r>
              <a:rPr lang="en-GB" altLang="en-US" dirty="0" smtClean="0"/>
              <a:t>Note of use of third parties work (5/5)</a:t>
            </a:r>
          </a:p>
        </p:txBody>
      </p:sp>
      <p:sp>
        <p:nvSpPr>
          <p:cNvPr id="79875" name="Content Placeholder 2"/>
          <p:cNvSpPr>
            <a:spLocks noGrp="1"/>
          </p:cNvSpPr>
          <p:nvPr>
            <p:ph idx="1"/>
          </p:nvPr>
        </p:nvSpPr>
        <p:spPr/>
        <p:txBody>
          <a:bodyPr/>
          <a:lstStyle/>
          <a:p>
            <a:pPr marL="0" indent="0">
              <a:buNone/>
            </a:pPr>
            <a:r>
              <a:rPr lang="en-GB" sz="2000" dirty="0"/>
              <a:t>Image 17: </a:t>
            </a:r>
            <a:r>
              <a:rPr lang="en-GB" sz="2000" u="sng" dirty="0">
                <a:hlinkClick r:id="rId4"/>
              </a:rPr>
              <a:t>Song - Mother's care</a:t>
            </a:r>
            <a:r>
              <a:rPr lang="en-GB" sz="2000" dirty="0"/>
              <a:t>, Copyright Computer Technology Institute, </a:t>
            </a:r>
            <a:r>
              <a:rPr lang="en-GB" sz="2000" dirty="0">
                <a:hlinkClick r:id="rId5"/>
              </a:rPr>
              <a:t>Creative Commons Attribution-</a:t>
            </a:r>
            <a:r>
              <a:rPr lang="en-GB" sz="2000" dirty="0" err="1">
                <a:hlinkClick r:id="rId5"/>
              </a:rPr>
              <a:t>NonCommercial</a:t>
            </a:r>
            <a:r>
              <a:rPr lang="en-GB" sz="2000" dirty="0">
                <a:hlinkClick r:id="rId5"/>
              </a:rPr>
              <a:t>-</a:t>
            </a:r>
            <a:r>
              <a:rPr lang="en-GB" sz="2000" dirty="0" err="1">
                <a:hlinkClick r:id="rId5"/>
              </a:rPr>
              <a:t>ShareAlike</a:t>
            </a:r>
            <a:r>
              <a:rPr lang="en-GB" sz="2000" dirty="0">
                <a:hlinkClick r:id="rId5"/>
              </a:rPr>
              <a:t> Greece 3.0</a:t>
            </a:r>
            <a:r>
              <a:rPr lang="en-GB" sz="2000" dirty="0"/>
              <a:t>, </a:t>
            </a:r>
            <a:r>
              <a:rPr lang="en-GB" sz="2000" dirty="0" err="1"/>
              <a:t>Photodentro</a:t>
            </a:r>
            <a:r>
              <a:rPr lang="en-GB" sz="2000" dirty="0"/>
              <a:t>.</a:t>
            </a:r>
          </a:p>
          <a:p>
            <a:pPr marL="0" indent="0">
              <a:buNone/>
            </a:pPr>
            <a:endParaRPr lang="el-GR" altLang="en-US" sz="2000" dirty="0" smtClean="0"/>
          </a:p>
        </p:txBody>
      </p:sp>
    </p:spTree>
    <p:custDataLst>
      <p:tags r:id="rId1"/>
    </p:custDataLst>
    <p:extLst>
      <p:ext uri="{BB962C8B-B14F-4D97-AF65-F5344CB8AC3E}">
        <p14:creationId xmlns:p14="http://schemas.microsoft.com/office/powerpoint/2010/main" val="126612345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n-GB" dirty="0"/>
              <a:t>Digital stories </a:t>
            </a:r>
          </a:p>
        </p:txBody>
      </p:sp>
      <p:sp>
        <p:nvSpPr>
          <p:cNvPr id="5" name="Θέση περιεχομένου 4"/>
          <p:cNvSpPr>
            <a:spLocks noGrp="1"/>
          </p:cNvSpPr>
          <p:nvPr>
            <p:ph idx="1"/>
          </p:nvPr>
        </p:nvSpPr>
        <p:spPr/>
        <p:txBody>
          <a:bodyPr/>
          <a:lstStyle/>
          <a:p>
            <a:r>
              <a:rPr lang="en-GB" sz="2800" dirty="0" smtClean="0"/>
              <a:t>Digital narratives of the reading </a:t>
            </a:r>
            <a:r>
              <a:rPr lang="en-GB" sz="2800" dirty="0" smtClean="0"/>
              <a:t>texts. </a:t>
            </a:r>
            <a:endParaRPr lang="en-GB" sz="2800" dirty="0" smtClean="0"/>
          </a:p>
          <a:p>
            <a:r>
              <a:rPr lang="en-GB" sz="2800" dirty="0" smtClean="0"/>
              <a:t>Visualization through pictures, copyright free videos, music and narration in the form of a </a:t>
            </a:r>
            <a:r>
              <a:rPr lang="en-GB" sz="2800" dirty="0" smtClean="0"/>
              <a:t>video.</a:t>
            </a:r>
            <a:endParaRPr lang="en-GB" sz="2800" dirty="0" smtClean="0"/>
          </a:p>
          <a:p>
            <a:r>
              <a:rPr lang="en-GB" sz="2800" dirty="0" smtClean="0"/>
              <a:t>They are not accompanied by </a:t>
            </a:r>
            <a:r>
              <a:rPr lang="en-GB" sz="2800" dirty="0" smtClean="0"/>
              <a:t>activities.</a:t>
            </a:r>
            <a:endParaRPr lang="en-GB" sz="2800" dirty="0" smtClean="0"/>
          </a:p>
          <a:p>
            <a:r>
              <a:rPr lang="en-GB" sz="2800" dirty="0" smtClean="0"/>
              <a:t>Their aim is to familiarize students with specific (especially difficult) </a:t>
            </a:r>
            <a:r>
              <a:rPr lang="en-GB" sz="2800" dirty="0" smtClean="0"/>
              <a:t>texts.</a:t>
            </a:r>
            <a:endParaRPr lang="en-GB" sz="2800" dirty="0" smtClean="0"/>
          </a:p>
          <a:p>
            <a:endParaRPr lang="en-GB" sz="2800" dirty="0"/>
          </a:p>
        </p:txBody>
      </p:sp>
    </p:spTree>
    <p:extLst>
      <p:ext uri="{BB962C8B-B14F-4D97-AF65-F5344CB8AC3E}">
        <p14:creationId xmlns:p14="http://schemas.microsoft.com/office/powerpoint/2010/main" val="73573640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Digital Stories </a:t>
            </a:r>
            <a:r>
              <a:rPr lang="en-GB" dirty="0" smtClean="0"/>
              <a:t>for Primary School (1/2)</a:t>
            </a:r>
            <a:endParaRPr lang="en-GB" dirty="0"/>
          </a:p>
        </p:txBody>
      </p:sp>
      <p:sp>
        <p:nvSpPr>
          <p:cNvPr id="4" name="Θέση περιεχομένου 3"/>
          <p:cNvSpPr>
            <a:spLocks noGrp="1"/>
          </p:cNvSpPr>
          <p:nvPr>
            <p:ph sz="half" idx="1"/>
          </p:nvPr>
        </p:nvSpPr>
        <p:spPr>
          <a:xfrm>
            <a:off x="457200" y="1600200"/>
            <a:ext cx="4038600" cy="4637112"/>
          </a:xfrm>
        </p:spPr>
        <p:txBody>
          <a:bodyPr/>
          <a:lstStyle/>
          <a:p>
            <a:pPr marL="0" indent="0">
              <a:spcBef>
                <a:spcPts val="600"/>
              </a:spcBef>
              <a:buFont typeface="Arial" charset="0"/>
              <a:buNone/>
              <a:defRPr/>
            </a:pPr>
            <a:r>
              <a:rPr lang="en-GB" b="1" dirty="0" smtClean="0"/>
              <a:t>4th Grade:</a:t>
            </a:r>
            <a:endParaRPr lang="el-GR" b="1" dirty="0"/>
          </a:p>
          <a:p>
            <a:pPr>
              <a:spcBef>
                <a:spcPts val="600"/>
              </a:spcBef>
              <a:buFont typeface="Arial" charset="0"/>
              <a:buChar char="•"/>
              <a:defRPr/>
            </a:pPr>
            <a:r>
              <a:rPr lang="en-US" dirty="0"/>
              <a:t>My </a:t>
            </a:r>
            <a:r>
              <a:rPr lang="en-US" dirty="0" smtClean="0"/>
              <a:t>day,</a:t>
            </a:r>
            <a:endParaRPr lang="en-US" dirty="0"/>
          </a:p>
          <a:p>
            <a:pPr>
              <a:spcBef>
                <a:spcPts val="600"/>
              </a:spcBef>
              <a:buFont typeface="Arial" charset="0"/>
              <a:buChar char="•"/>
              <a:defRPr/>
            </a:pPr>
            <a:r>
              <a:rPr lang="en-US" dirty="0" smtClean="0"/>
              <a:t>Halloween.</a:t>
            </a:r>
            <a:endParaRPr lang="en-US" b="1" dirty="0"/>
          </a:p>
          <a:p>
            <a:pPr marL="0" indent="0">
              <a:spcBef>
                <a:spcPts val="1200"/>
              </a:spcBef>
              <a:buFont typeface="Arial" charset="0"/>
              <a:buNone/>
              <a:defRPr/>
            </a:pPr>
            <a:r>
              <a:rPr lang="en-GB" b="1" dirty="0" smtClean="0"/>
              <a:t>5th Grade:</a:t>
            </a:r>
            <a:endParaRPr lang="el-GR" dirty="0"/>
          </a:p>
          <a:p>
            <a:pPr>
              <a:spcBef>
                <a:spcPts val="600"/>
              </a:spcBef>
              <a:buFont typeface="Arial" charset="0"/>
              <a:buChar char="•"/>
              <a:defRPr/>
            </a:pPr>
            <a:r>
              <a:rPr lang="en-US" dirty="0"/>
              <a:t>British Isles (U1L3</a:t>
            </a:r>
            <a:r>
              <a:rPr lang="en-US" dirty="0" smtClean="0"/>
              <a:t>),</a:t>
            </a:r>
            <a:endParaRPr lang="el-GR" dirty="0"/>
          </a:p>
          <a:p>
            <a:pPr>
              <a:spcBef>
                <a:spcPts val="600"/>
              </a:spcBef>
              <a:buFont typeface="Arial" charset="0"/>
              <a:buChar char="•"/>
              <a:defRPr/>
            </a:pPr>
            <a:r>
              <a:rPr lang="en-US" dirty="0"/>
              <a:t>Dolphin Therapy (U4L1</a:t>
            </a:r>
            <a:r>
              <a:rPr lang="en-US" dirty="0" smtClean="0"/>
              <a:t>),</a:t>
            </a:r>
            <a:endParaRPr lang="el-GR" dirty="0"/>
          </a:p>
          <a:p>
            <a:pPr>
              <a:spcBef>
                <a:spcPts val="600"/>
              </a:spcBef>
              <a:buFont typeface="Arial" charset="0"/>
              <a:buChar char="•"/>
              <a:defRPr/>
            </a:pPr>
            <a:r>
              <a:rPr lang="en-US" dirty="0"/>
              <a:t>Mediterranean Forests (U5L2</a:t>
            </a:r>
            <a:r>
              <a:rPr lang="en-US" dirty="0" smtClean="0"/>
              <a:t>),</a:t>
            </a:r>
          </a:p>
          <a:p>
            <a:pPr>
              <a:spcBef>
                <a:spcPts val="600"/>
              </a:spcBef>
              <a:buFont typeface="Arial" charset="0"/>
              <a:buChar char="•"/>
              <a:defRPr/>
            </a:pPr>
            <a:r>
              <a:rPr lang="en-US" dirty="0"/>
              <a:t>Little explorers (U5L3</a:t>
            </a:r>
            <a:r>
              <a:rPr lang="en-US" dirty="0" smtClean="0"/>
              <a:t>),</a:t>
            </a:r>
            <a:endParaRPr lang="el-GR" dirty="0"/>
          </a:p>
          <a:p>
            <a:pPr marL="0" indent="0">
              <a:spcBef>
                <a:spcPts val="600"/>
              </a:spcBef>
              <a:buNone/>
              <a:defRPr/>
            </a:pPr>
            <a:endParaRPr lang="el-GR" dirty="0"/>
          </a:p>
          <a:p>
            <a:pPr>
              <a:spcBef>
                <a:spcPts val="600"/>
              </a:spcBef>
              <a:buFont typeface="Arial" charset="0"/>
              <a:buChar char="•"/>
              <a:defRPr/>
            </a:pPr>
            <a:endParaRPr lang="el-GR" dirty="0"/>
          </a:p>
          <a:p>
            <a:pPr>
              <a:spcBef>
                <a:spcPts val="600"/>
              </a:spcBef>
            </a:pPr>
            <a:endParaRPr lang="en-GB" dirty="0"/>
          </a:p>
        </p:txBody>
      </p:sp>
      <p:sp>
        <p:nvSpPr>
          <p:cNvPr id="5" name="Θέση περιεχομένου 4"/>
          <p:cNvSpPr>
            <a:spLocks noGrp="1"/>
          </p:cNvSpPr>
          <p:nvPr>
            <p:ph sz="half" idx="2"/>
          </p:nvPr>
        </p:nvSpPr>
        <p:spPr/>
        <p:txBody>
          <a:bodyPr/>
          <a:lstStyle/>
          <a:p>
            <a:pPr>
              <a:spcBef>
                <a:spcPts val="600"/>
              </a:spcBef>
              <a:buFont typeface="Arial" charset="0"/>
              <a:buChar char="•"/>
              <a:defRPr/>
            </a:pPr>
            <a:r>
              <a:rPr lang="en-GB" dirty="0" err="1" smtClean="0"/>
              <a:t>Guiness</a:t>
            </a:r>
            <a:r>
              <a:rPr lang="en-GB" dirty="0" smtClean="0"/>
              <a:t> World Record (U6L2).</a:t>
            </a:r>
          </a:p>
          <a:p>
            <a:pPr>
              <a:spcBef>
                <a:spcPts val="600"/>
              </a:spcBef>
              <a:buFont typeface="Arial" charset="0"/>
              <a:buChar char="•"/>
              <a:defRPr/>
            </a:pPr>
            <a:r>
              <a:rPr lang="en-GB" dirty="0" smtClean="0"/>
              <a:t>El Greco (U7L1),</a:t>
            </a:r>
          </a:p>
          <a:p>
            <a:pPr>
              <a:spcBef>
                <a:spcPts val="600"/>
              </a:spcBef>
              <a:buFont typeface="Arial" charset="0"/>
              <a:buChar char="•"/>
              <a:defRPr/>
            </a:pPr>
            <a:r>
              <a:rPr lang="en-GB" dirty="0" smtClean="0"/>
              <a:t>Shakespeare (U7L1),</a:t>
            </a:r>
          </a:p>
          <a:p>
            <a:pPr marL="360363">
              <a:spcBef>
                <a:spcPts val="600"/>
              </a:spcBef>
              <a:buFont typeface="Arial" charset="0"/>
              <a:buChar char="•"/>
              <a:defRPr/>
            </a:pPr>
            <a:r>
              <a:rPr lang="en-GB" dirty="0" smtClean="0"/>
              <a:t>Easter Day Norway (U8L3), </a:t>
            </a:r>
          </a:p>
          <a:p>
            <a:pPr marL="360363">
              <a:spcBef>
                <a:spcPts val="600"/>
              </a:spcBef>
              <a:buFont typeface="Arial" charset="0"/>
              <a:buChar char="•"/>
              <a:defRPr/>
            </a:pPr>
            <a:r>
              <a:rPr lang="en-GB" dirty="0" smtClean="0"/>
              <a:t>Easter Day Mexico (U8L3),</a:t>
            </a:r>
          </a:p>
          <a:p>
            <a:pPr marL="360363">
              <a:spcBef>
                <a:spcPts val="600"/>
              </a:spcBef>
              <a:buFont typeface="Arial" charset="0"/>
              <a:buChar char="•"/>
              <a:defRPr/>
            </a:pPr>
            <a:r>
              <a:rPr lang="en-GB" dirty="0" smtClean="0"/>
              <a:t>A Story about Gorillas (U9L1).</a:t>
            </a:r>
            <a:endParaRPr lang="en-GB" dirty="0"/>
          </a:p>
        </p:txBody>
      </p:sp>
    </p:spTree>
    <p:extLst>
      <p:ext uri="{BB962C8B-B14F-4D97-AF65-F5344CB8AC3E}">
        <p14:creationId xmlns:p14="http://schemas.microsoft.com/office/powerpoint/2010/main" val="360609745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GB" dirty="0"/>
              <a:t>Digital Stories for Primary School </a:t>
            </a:r>
            <a:r>
              <a:rPr lang="en-GB" dirty="0" smtClean="0"/>
              <a:t>(2/2</a:t>
            </a:r>
            <a:r>
              <a:rPr lang="en-GB" dirty="0"/>
              <a:t>)</a:t>
            </a:r>
          </a:p>
        </p:txBody>
      </p:sp>
      <p:sp>
        <p:nvSpPr>
          <p:cNvPr id="3" name="Θέση περιεχομένου 2"/>
          <p:cNvSpPr>
            <a:spLocks noGrp="1"/>
          </p:cNvSpPr>
          <p:nvPr>
            <p:ph sz="half" idx="1"/>
          </p:nvPr>
        </p:nvSpPr>
        <p:spPr/>
        <p:txBody>
          <a:bodyPr/>
          <a:lstStyle/>
          <a:p>
            <a:pPr marL="0" indent="0">
              <a:buFont typeface="Arial" charset="0"/>
              <a:buNone/>
              <a:defRPr/>
            </a:pPr>
            <a:r>
              <a:rPr lang="en-GB" b="1" dirty="0" smtClean="0"/>
              <a:t>6th Grade:</a:t>
            </a:r>
            <a:endParaRPr lang="el-GR" dirty="0"/>
          </a:p>
          <a:p>
            <a:pPr marL="446088">
              <a:buFont typeface="Arial" charset="0"/>
              <a:buChar char="•"/>
              <a:defRPr/>
            </a:pPr>
            <a:r>
              <a:rPr lang="en-US" dirty="0"/>
              <a:t>My name is Gwen (U1L3</a:t>
            </a:r>
            <a:r>
              <a:rPr lang="en-US" dirty="0" smtClean="0"/>
              <a:t>),</a:t>
            </a:r>
            <a:endParaRPr lang="el-GR" dirty="0"/>
          </a:p>
          <a:p>
            <a:pPr marL="446088">
              <a:buFont typeface="Arial" charset="0"/>
              <a:buChar char="•"/>
              <a:defRPr/>
            </a:pPr>
            <a:r>
              <a:rPr lang="en-US" dirty="0"/>
              <a:t>Fairies (U3L1</a:t>
            </a:r>
            <a:r>
              <a:rPr lang="en-US" dirty="0" smtClean="0"/>
              <a:t>),</a:t>
            </a:r>
            <a:endParaRPr lang="el-GR" dirty="0"/>
          </a:p>
          <a:p>
            <a:pPr marL="446088">
              <a:buFont typeface="Arial" charset="0"/>
              <a:buChar char="•"/>
              <a:defRPr/>
            </a:pPr>
            <a:r>
              <a:rPr lang="en-US" dirty="0"/>
              <a:t>The 50 Cent Piece (U3L2</a:t>
            </a:r>
            <a:r>
              <a:rPr lang="en-US" dirty="0" smtClean="0"/>
              <a:t>),</a:t>
            </a:r>
            <a:endParaRPr lang="el-GR" dirty="0"/>
          </a:p>
          <a:p>
            <a:pPr marL="446088">
              <a:buFont typeface="Arial" charset="0"/>
              <a:buChar char="•"/>
              <a:defRPr/>
            </a:pPr>
            <a:r>
              <a:rPr lang="en-US" dirty="0"/>
              <a:t>Wright Brothers (U4L1</a:t>
            </a:r>
            <a:r>
              <a:rPr lang="en-US" dirty="0" smtClean="0"/>
              <a:t>),</a:t>
            </a:r>
            <a:endParaRPr lang="el-GR" dirty="0"/>
          </a:p>
          <a:p>
            <a:pPr marL="446088">
              <a:buFont typeface="Arial" charset="0"/>
              <a:buChar char="•"/>
              <a:defRPr/>
            </a:pPr>
            <a:r>
              <a:rPr lang="en-US" dirty="0"/>
              <a:t>Types of planes (U4L2</a:t>
            </a:r>
            <a:r>
              <a:rPr lang="en-US" dirty="0" smtClean="0"/>
              <a:t>),</a:t>
            </a:r>
            <a:endParaRPr lang="el-GR" dirty="0"/>
          </a:p>
          <a:p>
            <a:endParaRPr lang="en-GB" dirty="0"/>
          </a:p>
        </p:txBody>
      </p:sp>
      <p:sp>
        <p:nvSpPr>
          <p:cNvPr id="4" name="Θέση περιεχομένου 3"/>
          <p:cNvSpPr>
            <a:spLocks noGrp="1"/>
          </p:cNvSpPr>
          <p:nvPr>
            <p:ph sz="half" idx="2"/>
          </p:nvPr>
        </p:nvSpPr>
        <p:spPr/>
        <p:txBody>
          <a:bodyPr/>
          <a:lstStyle/>
          <a:p>
            <a:pPr marL="446088">
              <a:buFont typeface="Arial" charset="0"/>
              <a:buChar char="•"/>
              <a:defRPr/>
            </a:pPr>
            <a:r>
              <a:rPr lang="en-GB" dirty="0" smtClean="0"/>
              <a:t>Montgolfier Brothers (U4L3),</a:t>
            </a:r>
          </a:p>
          <a:p>
            <a:pPr marL="446088">
              <a:buFont typeface="Arial" charset="0"/>
              <a:buChar char="•"/>
              <a:defRPr/>
            </a:pPr>
            <a:r>
              <a:rPr lang="en-GB" dirty="0" smtClean="0"/>
              <a:t>Ian the </a:t>
            </a:r>
            <a:r>
              <a:rPr lang="en-GB" dirty="0" err="1" smtClean="0"/>
              <a:t>Thorpedo</a:t>
            </a:r>
            <a:r>
              <a:rPr lang="en-GB" dirty="0" smtClean="0"/>
              <a:t> (U7L1).</a:t>
            </a:r>
            <a:endParaRPr lang="en-GB" dirty="0"/>
          </a:p>
        </p:txBody>
      </p:sp>
    </p:spTree>
    <p:extLst>
      <p:ext uri="{BB962C8B-B14F-4D97-AF65-F5344CB8AC3E}">
        <p14:creationId xmlns:p14="http://schemas.microsoft.com/office/powerpoint/2010/main" val="1839261924"/>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title"/>
          </p:nvPr>
        </p:nvSpPr>
        <p:spPr/>
        <p:txBody>
          <a:bodyPr>
            <a:normAutofit fontScale="90000"/>
          </a:bodyPr>
          <a:lstStyle/>
          <a:p>
            <a:r>
              <a:rPr lang="en-GB" dirty="0" smtClean="0"/>
              <a:t>Digital Story: </a:t>
            </a:r>
            <a:r>
              <a:rPr lang="en-GB" dirty="0"/>
              <a:t>The Montgolfier Brothers</a:t>
            </a:r>
          </a:p>
        </p:txBody>
      </p:sp>
      <p:pic>
        <p:nvPicPr>
          <p:cNvPr id="10" name="Picture 2" descr="The Montgolfier Brothers Screenshot.">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tretch>
            <a:fillRect/>
          </a:stretch>
        </p:blipFill>
        <p:spPr bwMode="auto">
          <a:xfrm>
            <a:off x="1182091" y="1557338"/>
            <a:ext cx="6792518"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5"/>
          <p:cNvSpPr txBox="1">
            <a:spLocks noChangeArrowheads="1"/>
          </p:cNvSpPr>
          <p:nvPr/>
        </p:nvSpPr>
        <p:spPr bwMode="auto">
          <a:xfrm>
            <a:off x="683568" y="5651500"/>
            <a:ext cx="6381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[1]</a:t>
            </a:r>
            <a:endParaRPr lang="en-GB" altLang="en-US" b="1" dirty="0">
              <a:latin typeface="+mj-lt"/>
            </a:endParaRPr>
          </a:p>
        </p:txBody>
      </p:sp>
    </p:spTree>
    <p:custDataLst>
      <p:tags r:id="rId1"/>
    </p:custDataLst>
    <p:extLst>
      <p:ext uri="{BB962C8B-B14F-4D97-AF65-F5344CB8AC3E}">
        <p14:creationId xmlns:p14="http://schemas.microsoft.com/office/powerpoint/2010/main" val="2101582241"/>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lstStyle/>
          <a:p>
            <a:r>
              <a:rPr lang="en-GB" dirty="0"/>
              <a:t>Digital Story: The Wright Brothers</a:t>
            </a:r>
          </a:p>
        </p:txBody>
      </p:sp>
      <p:sp>
        <p:nvSpPr>
          <p:cNvPr id="9" name="Θέση κειμένου 8"/>
          <p:cNvSpPr>
            <a:spLocks noGrp="1"/>
          </p:cNvSpPr>
          <p:nvPr>
            <p:ph type="body" idx="1"/>
          </p:nvPr>
        </p:nvSpPr>
        <p:spPr/>
        <p:txBody>
          <a:bodyPr/>
          <a:lstStyle/>
          <a:p>
            <a:r>
              <a:rPr lang="en-GB" dirty="0" smtClean="0"/>
              <a:t>Textbook</a:t>
            </a:r>
            <a:endParaRPr lang="en-GB" dirty="0"/>
          </a:p>
        </p:txBody>
      </p:sp>
      <p:pic>
        <p:nvPicPr>
          <p:cNvPr id="13" name="Picture 2" descr="The Wright Brothers from the EFL Textbook."/>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57200" y="2492216"/>
            <a:ext cx="4040188" cy="3322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5"/>
          <p:cNvSpPr txBox="1">
            <a:spLocks noChangeArrowheads="1"/>
          </p:cNvSpPr>
          <p:nvPr/>
        </p:nvSpPr>
        <p:spPr bwMode="auto">
          <a:xfrm>
            <a:off x="457200" y="5800744"/>
            <a:ext cx="6381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[2]</a:t>
            </a:r>
            <a:endParaRPr lang="en-GB" altLang="en-US" b="1" dirty="0">
              <a:latin typeface="+mj-lt"/>
            </a:endParaRPr>
          </a:p>
        </p:txBody>
      </p:sp>
      <p:sp>
        <p:nvSpPr>
          <p:cNvPr id="11" name="Θέση κειμένου 10"/>
          <p:cNvSpPr>
            <a:spLocks noGrp="1"/>
          </p:cNvSpPr>
          <p:nvPr>
            <p:ph type="body" sz="quarter" idx="3"/>
          </p:nvPr>
        </p:nvSpPr>
        <p:spPr/>
        <p:txBody>
          <a:bodyPr/>
          <a:lstStyle/>
          <a:p>
            <a:r>
              <a:rPr lang="en-GB" dirty="0" smtClean="0"/>
              <a:t>Digital Story</a:t>
            </a:r>
            <a:endParaRPr lang="en-GB" dirty="0"/>
          </a:p>
        </p:txBody>
      </p:sp>
      <p:pic>
        <p:nvPicPr>
          <p:cNvPr id="14" name="Picture 1" descr="The Wright Brothers. Screenshot from the digital story.">
            <a:hlinkClick r:id="rId4"/>
          </p:cNvPr>
          <p:cNvPicPr>
            <a:picLocks noGrp="1" noChangeAspect="1"/>
          </p:cNvPicPr>
          <p:nvPr>
            <p:ph sz="quarter" idx="4"/>
          </p:nvPr>
        </p:nvPicPr>
        <p:blipFill>
          <a:blip r:embed="rId5">
            <a:extLst>
              <a:ext uri="{28A0092B-C50C-407E-A947-70E740481C1C}">
                <a14:useLocalDpi xmlns:a14="http://schemas.microsoft.com/office/drawing/2010/main" val="0"/>
              </a:ext>
            </a:extLst>
          </a:blip>
          <a:srcRect/>
          <a:stretch>
            <a:fillRect/>
          </a:stretch>
        </p:blipFill>
        <p:spPr bwMode="auto">
          <a:xfrm>
            <a:off x="4645024" y="2492216"/>
            <a:ext cx="4041775" cy="3322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Box 5"/>
          <p:cNvSpPr txBox="1">
            <a:spLocks noChangeArrowheads="1"/>
          </p:cNvSpPr>
          <p:nvPr/>
        </p:nvSpPr>
        <p:spPr bwMode="auto">
          <a:xfrm>
            <a:off x="8316416" y="5877471"/>
            <a:ext cx="6381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[3]</a:t>
            </a:r>
            <a:endParaRPr lang="en-GB" altLang="en-US" b="1" dirty="0">
              <a:latin typeface="+mj-lt"/>
            </a:endParaRPr>
          </a:p>
        </p:txBody>
      </p:sp>
    </p:spTree>
    <p:custDataLst>
      <p:tags r:id="rId1"/>
    </p:custDataLst>
    <p:extLst>
      <p:ext uri="{BB962C8B-B14F-4D97-AF65-F5344CB8AC3E}">
        <p14:creationId xmlns:p14="http://schemas.microsoft.com/office/powerpoint/2010/main" val="1294639308"/>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Digital Story: Let’s make </a:t>
            </a:r>
            <a:r>
              <a:rPr lang="en-GB" dirty="0" err="1"/>
              <a:t>koulouria</a:t>
            </a:r>
            <a:endParaRPr lang="en-GB" dirty="0"/>
          </a:p>
        </p:txBody>
      </p:sp>
      <p:sp>
        <p:nvSpPr>
          <p:cNvPr id="3" name="Θέση κειμένου 2"/>
          <p:cNvSpPr>
            <a:spLocks noGrp="1"/>
          </p:cNvSpPr>
          <p:nvPr>
            <p:ph type="body" idx="1"/>
          </p:nvPr>
        </p:nvSpPr>
        <p:spPr/>
        <p:txBody>
          <a:bodyPr/>
          <a:lstStyle/>
          <a:p>
            <a:r>
              <a:rPr lang="en-GB" dirty="0"/>
              <a:t>Recipe in the </a:t>
            </a:r>
            <a:r>
              <a:rPr lang="en-GB" dirty="0" smtClean="0"/>
              <a:t>textbook</a:t>
            </a:r>
            <a:endParaRPr lang="en-GB" dirty="0"/>
          </a:p>
        </p:txBody>
      </p:sp>
      <p:pic>
        <p:nvPicPr>
          <p:cNvPr id="7" name="Picture 2" descr="The image shows the Recipe as it apperas in the textbook.&#10;"/>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457200" y="2399940"/>
            <a:ext cx="4040188" cy="3002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5"/>
          <p:cNvSpPr txBox="1">
            <a:spLocks noChangeArrowheads="1"/>
          </p:cNvSpPr>
          <p:nvPr/>
        </p:nvSpPr>
        <p:spPr bwMode="auto">
          <a:xfrm>
            <a:off x="341647" y="5153444"/>
            <a:ext cx="6381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[4]</a:t>
            </a:r>
            <a:endParaRPr lang="en-GB" altLang="en-US" b="1" dirty="0">
              <a:latin typeface="+mj-lt"/>
            </a:endParaRPr>
          </a:p>
        </p:txBody>
      </p:sp>
      <p:sp>
        <p:nvSpPr>
          <p:cNvPr id="5" name="Θέση κειμένου 4"/>
          <p:cNvSpPr>
            <a:spLocks noGrp="1"/>
          </p:cNvSpPr>
          <p:nvPr>
            <p:ph type="body" sz="quarter" idx="3"/>
          </p:nvPr>
        </p:nvSpPr>
        <p:spPr/>
        <p:txBody>
          <a:bodyPr/>
          <a:lstStyle/>
          <a:p>
            <a:r>
              <a:rPr lang="en-GB" dirty="0"/>
              <a:t>Digital story</a:t>
            </a:r>
          </a:p>
        </p:txBody>
      </p:sp>
      <p:pic>
        <p:nvPicPr>
          <p:cNvPr id="8" name="Picture 1" descr="Let’s make koulouria. Screenshot from the digital story.">
            <a:hlinkClick r:id="rId4"/>
          </p:cNvPr>
          <p:cNvPicPr>
            <a:picLocks noGrp="1" noChangeAspect="1"/>
          </p:cNvPicPr>
          <p:nvPr>
            <p:ph sz="quarter" idx="4"/>
          </p:nvPr>
        </p:nvPicPr>
        <p:blipFill>
          <a:blip r:embed="rId5">
            <a:extLst>
              <a:ext uri="{28A0092B-C50C-407E-A947-70E740481C1C}">
                <a14:useLocalDpi xmlns:a14="http://schemas.microsoft.com/office/drawing/2010/main" val="0"/>
              </a:ext>
            </a:extLst>
          </a:blip>
          <a:srcRect/>
          <a:stretch>
            <a:fillRect/>
          </a:stretch>
        </p:blipFill>
        <p:spPr bwMode="auto">
          <a:xfrm>
            <a:off x="4645025" y="2422533"/>
            <a:ext cx="4041775" cy="28066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5"/>
          <p:cNvSpPr txBox="1">
            <a:spLocks noChangeArrowheads="1"/>
          </p:cNvSpPr>
          <p:nvPr/>
        </p:nvSpPr>
        <p:spPr bwMode="auto">
          <a:xfrm>
            <a:off x="8216079" y="5235062"/>
            <a:ext cx="63817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[5]</a:t>
            </a:r>
            <a:endParaRPr lang="en-GB" altLang="en-US" b="1" dirty="0">
              <a:latin typeface="+mj-lt"/>
            </a:endParaRPr>
          </a:p>
        </p:txBody>
      </p:sp>
    </p:spTree>
    <p:custDataLst>
      <p:tags r:id="rId1"/>
    </p:custDataLst>
    <p:extLst>
      <p:ext uri="{BB962C8B-B14F-4D97-AF65-F5344CB8AC3E}">
        <p14:creationId xmlns:p14="http://schemas.microsoft.com/office/powerpoint/2010/main" val="1689000492"/>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3"/>
  <p:tag name="ARTICULATE_PROJECT_OPEN" val="0"/>
  <p:tag name="ZHAW.ACCESSIBILITYADDIN.DEFAULTLANGUAGE" val="msoLanguageIDEnglishUK"/>
  <p:tag name="ZHAW.ACCESSIBILITYADDIN.CHECKTIMEDATE" val="9/28/2015 9:22:00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6,9,"/>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8,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7,8,"/>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6,7,102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2,8,9,"/>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2,5,7,8,"/>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8,14,15,16,"/>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0242,3,"/>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7,10,11,"/>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8,9,13,15,11,14,1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7,9,5,8,1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5,7,8,"/>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7,4,8,9,"/>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8,9,"/>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6,9,"/>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550A73E-F9CD-4A12-B1DD-C997F504C28E}">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4018</TotalTime>
  <Words>1473</Words>
  <Application>Microsoft Office PowerPoint</Application>
  <PresentationFormat>On-screen Show (4:3)</PresentationFormat>
  <Paragraphs>195</Paragraphs>
  <Slides>37</Slides>
  <Notes>12</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Θέμα του Office</vt:lpstr>
      <vt:lpstr>English and Digital Literacies</vt:lpstr>
      <vt:lpstr>Experiential Materials</vt:lpstr>
      <vt:lpstr>1. Digital stories</vt:lpstr>
      <vt:lpstr>Digital stories </vt:lpstr>
      <vt:lpstr>Digital Stories for Primary School (1/2)</vt:lpstr>
      <vt:lpstr>Digital Stories for Primary School (2/2)</vt:lpstr>
      <vt:lpstr>Digital Story: The Montgolfier Brothers</vt:lpstr>
      <vt:lpstr>Digital Story: The Wright Brothers</vt:lpstr>
      <vt:lpstr>Digital Story: Let’s make koulouria</vt:lpstr>
      <vt:lpstr>Digital Stories for Gymnasium</vt:lpstr>
      <vt:lpstr>Example of a Digital Story for Gymnasium</vt:lpstr>
      <vt:lpstr>2. Virtual Tours</vt:lpstr>
      <vt:lpstr>Virtual Tours</vt:lpstr>
      <vt:lpstr>Virtual Tours for Gymnasium (1/2)</vt:lpstr>
      <vt:lpstr>Virtual Tours for Gymnasium (2/2)</vt:lpstr>
      <vt:lpstr>Virtual Tour: The Sydney Opera</vt:lpstr>
      <vt:lpstr>Virtual Tour: Louvre Museum</vt:lpstr>
      <vt:lpstr>Virtual Tours for Primary School</vt:lpstr>
      <vt:lpstr>Virtual Tour: The Tower of Pisa</vt:lpstr>
      <vt:lpstr>Virtual Tour: The Acropolis</vt:lpstr>
      <vt:lpstr>Virtual Tour: The London Eye</vt:lpstr>
      <vt:lpstr>Virtual Tour: Epidaurus</vt:lpstr>
      <vt:lpstr>Virtual Tour: The Tower of London</vt:lpstr>
      <vt:lpstr>3. Seasonal songs</vt:lpstr>
      <vt:lpstr>Songs for Primary School  (3rd – 6th Grade)</vt:lpstr>
      <vt:lpstr>Examples of Songs</vt:lpstr>
      <vt:lpstr>Financing</vt:lpstr>
      <vt:lpstr>Notes</vt:lpstr>
      <vt:lpstr>Note on History of Published Version </vt:lpstr>
      <vt:lpstr>Reference Note </vt:lpstr>
      <vt:lpstr>Licensing Note </vt:lpstr>
      <vt:lpstr>Preservation Notices</vt:lpstr>
      <vt:lpstr>Note of use of third parties work (1/5)</vt:lpstr>
      <vt:lpstr>Note of use of third parties work (2/5)</vt:lpstr>
      <vt:lpstr>Note of use of third parties work (3/5)</vt:lpstr>
      <vt:lpstr>Note of use of third parties work (4/5)</vt:lpstr>
      <vt:lpstr>Note of use of third parties work (5/5)</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Experiential Materials for the Digital Enrichment of Greek EFL Textbooks</dc:title>
  <dc:subject>English and Digital Literacies</dc:subject>
  <dc:creator> Bessie Mitsikopoulou</dc:creator>
  <cp:keywords>ELT</cp:keywords>
  <cp:lastModifiedBy>Smaragda Papadopoulou</cp:lastModifiedBy>
  <cp:revision>359</cp:revision>
  <dcterms:created xsi:type="dcterms:W3CDTF">2012-09-06T09:03:05Z</dcterms:created>
  <dcterms:modified xsi:type="dcterms:W3CDTF">2015-09-28T11:20:07Z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6E45248A-864B-4D56-8381-EB92C1ED6FD7</vt:lpwstr>
  </property>
  <property fmtid="{D5CDD505-2E9C-101B-9397-08002B2CF9AE}" pid="3" name="ArticulatePath">
    <vt:lpwstr>Unit1</vt:lpwstr>
  </property>
</Properties>
</file>