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84" r:id="rId26"/>
    <p:sldId id="279" r:id="rId27"/>
    <p:sldId id="280" r:id="rId28"/>
    <p:sldId id="281" r:id="rId29"/>
    <p:sldId id="283"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0D410-121B-454A-9D7A-264BCF99AB08}"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l-GR"/>
        </a:p>
      </dgm:t>
    </dgm:pt>
    <dgm:pt modelId="{94C1E035-BD24-49D0-A17B-D6C8326FD57B}">
      <dgm:prSet phldrT="[Κείμενο]"/>
      <dgm:spPr/>
      <dgm:t>
        <a:bodyPr/>
        <a:lstStyle/>
        <a:p>
          <a:r>
            <a:rPr lang="el-GR" dirty="0" err="1" smtClean="0"/>
            <a:t>Μεταγνώση</a:t>
          </a:r>
          <a:endParaRPr lang="el-GR" dirty="0"/>
        </a:p>
      </dgm:t>
    </dgm:pt>
    <dgm:pt modelId="{08A5702A-552D-4349-9950-0DED58221089}" type="parTrans" cxnId="{D1B76114-37BC-4C34-BB80-3A8DCC350832}">
      <dgm:prSet/>
      <dgm:spPr/>
      <dgm:t>
        <a:bodyPr/>
        <a:lstStyle/>
        <a:p>
          <a:endParaRPr lang="el-GR"/>
        </a:p>
      </dgm:t>
    </dgm:pt>
    <dgm:pt modelId="{0BC44451-00FF-491D-B7C5-B37E1A9A565C}" type="sibTrans" cxnId="{D1B76114-37BC-4C34-BB80-3A8DCC350832}">
      <dgm:prSet/>
      <dgm:spPr/>
      <dgm:t>
        <a:bodyPr/>
        <a:lstStyle/>
        <a:p>
          <a:endParaRPr lang="el-GR"/>
        </a:p>
      </dgm:t>
    </dgm:pt>
    <dgm:pt modelId="{83FBE70B-7AC1-408A-8255-88D55BDAFB6E}" type="asst">
      <dgm:prSet phldrT="[Κείμενο]"/>
      <dgm:spPr/>
      <dgm:t>
        <a:bodyPr/>
        <a:lstStyle/>
        <a:p>
          <a:r>
            <a:rPr lang="el-GR" dirty="0" smtClean="0"/>
            <a:t>Γνώση της γνωστικής λειτουργίας</a:t>
          </a:r>
          <a:endParaRPr lang="el-GR" dirty="0"/>
        </a:p>
      </dgm:t>
    </dgm:pt>
    <dgm:pt modelId="{FAE393CF-7BD0-4BAB-BC9B-341662EE2D1F}" type="parTrans" cxnId="{DF7CD614-3ACE-4271-BD0D-3E0BA14C22EA}">
      <dgm:prSet/>
      <dgm:spPr/>
      <dgm:t>
        <a:bodyPr/>
        <a:lstStyle/>
        <a:p>
          <a:endParaRPr lang="el-GR"/>
        </a:p>
      </dgm:t>
    </dgm:pt>
    <dgm:pt modelId="{58B06456-8129-4E2F-88B7-582F9A2AB754}" type="sibTrans" cxnId="{DF7CD614-3ACE-4271-BD0D-3E0BA14C22EA}">
      <dgm:prSet/>
      <dgm:spPr/>
      <dgm:t>
        <a:bodyPr/>
        <a:lstStyle/>
        <a:p>
          <a:endParaRPr lang="el-GR"/>
        </a:p>
      </dgm:t>
    </dgm:pt>
    <dgm:pt modelId="{C72F981C-CC17-4AE1-8C5C-BD3E53DDF603}" type="asst">
      <dgm:prSet/>
      <dgm:spPr/>
      <dgm:t>
        <a:bodyPr/>
        <a:lstStyle/>
        <a:p>
          <a:r>
            <a:rPr lang="el-GR" dirty="0" smtClean="0"/>
            <a:t>Ρύθμιση της γνωστικής λειτουργίας</a:t>
          </a:r>
          <a:endParaRPr lang="el-GR" dirty="0"/>
        </a:p>
      </dgm:t>
    </dgm:pt>
    <dgm:pt modelId="{6B2F0DCB-046A-4061-A37C-D7D1E4DBD7AC}" type="parTrans" cxnId="{EB4287E5-CA45-4D0D-B11D-458E5B7DBCB3}">
      <dgm:prSet/>
      <dgm:spPr/>
      <dgm:t>
        <a:bodyPr/>
        <a:lstStyle/>
        <a:p>
          <a:endParaRPr lang="el-GR"/>
        </a:p>
      </dgm:t>
    </dgm:pt>
    <dgm:pt modelId="{6F221A35-03D7-4CF4-B2C1-F3699FC57464}" type="sibTrans" cxnId="{EB4287E5-CA45-4D0D-B11D-458E5B7DBCB3}">
      <dgm:prSet/>
      <dgm:spPr/>
      <dgm:t>
        <a:bodyPr/>
        <a:lstStyle/>
        <a:p>
          <a:endParaRPr lang="el-GR"/>
        </a:p>
      </dgm:t>
    </dgm:pt>
    <dgm:pt modelId="{CE5CD0D4-2A1E-4995-ADA9-7E105079705D}">
      <dgm:prSet/>
      <dgm:spPr/>
      <dgm:t>
        <a:bodyPr/>
        <a:lstStyle/>
        <a:p>
          <a:r>
            <a:rPr lang="el-GR" dirty="0" smtClean="0"/>
            <a:t>Δηλωτική γνώση</a:t>
          </a:r>
          <a:endParaRPr lang="el-GR" dirty="0"/>
        </a:p>
      </dgm:t>
    </dgm:pt>
    <dgm:pt modelId="{6F222850-3F65-4EAB-8655-2EC56AE300AC}" type="parTrans" cxnId="{83134EAA-D65E-4DB0-9BD5-FCECC565FA27}">
      <dgm:prSet/>
      <dgm:spPr/>
      <dgm:t>
        <a:bodyPr/>
        <a:lstStyle/>
        <a:p>
          <a:endParaRPr lang="el-GR"/>
        </a:p>
      </dgm:t>
    </dgm:pt>
    <dgm:pt modelId="{E7447513-79F3-4711-AF03-1657006BD279}" type="sibTrans" cxnId="{83134EAA-D65E-4DB0-9BD5-FCECC565FA27}">
      <dgm:prSet/>
      <dgm:spPr/>
      <dgm:t>
        <a:bodyPr/>
        <a:lstStyle/>
        <a:p>
          <a:endParaRPr lang="el-GR"/>
        </a:p>
      </dgm:t>
    </dgm:pt>
    <dgm:pt modelId="{FCF9B06D-FA2D-4FE3-920B-F014649F62DC}">
      <dgm:prSet/>
      <dgm:spPr/>
      <dgm:t>
        <a:bodyPr/>
        <a:lstStyle/>
        <a:p>
          <a:r>
            <a:rPr lang="el-GR" dirty="0" smtClean="0"/>
            <a:t>Διαδικαστική γνώση</a:t>
          </a:r>
          <a:endParaRPr lang="el-GR" dirty="0"/>
        </a:p>
      </dgm:t>
    </dgm:pt>
    <dgm:pt modelId="{C28795A9-F7C9-44B6-B5C4-27A916636C42}" type="parTrans" cxnId="{960EA89A-7903-49F4-AF04-9EACF5D02CF6}">
      <dgm:prSet/>
      <dgm:spPr/>
      <dgm:t>
        <a:bodyPr/>
        <a:lstStyle/>
        <a:p>
          <a:endParaRPr lang="el-GR"/>
        </a:p>
      </dgm:t>
    </dgm:pt>
    <dgm:pt modelId="{ECE68374-B00C-426E-948A-7D71B644D161}" type="sibTrans" cxnId="{960EA89A-7903-49F4-AF04-9EACF5D02CF6}">
      <dgm:prSet/>
      <dgm:spPr/>
      <dgm:t>
        <a:bodyPr/>
        <a:lstStyle/>
        <a:p>
          <a:endParaRPr lang="el-GR"/>
        </a:p>
      </dgm:t>
    </dgm:pt>
    <dgm:pt modelId="{C435D8A7-1F7C-468A-A43E-409C497AEB52}">
      <dgm:prSet/>
      <dgm:spPr/>
      <dgm:t>
        <a:bodyPr/>
        <a:lstStyle/>
        <a:p>
          <a:r>
            <a:rPr lang="el-GR" dirty="0" smtClean="0"/>
            <a:t>Περιστασιακή γνώση</a:t>
          </a:r>
          <a:endParaRPr lang="el-GR" dirty="0"/>
        </a:p>
      </dgm:t>
    </dgm:pt>
    <dgm:pt modelId="{C31FA21D-ABE8-4C90-B124-633D7BED9F01}" type="parTrans" cxnId="{059627C1-C76D-4613-A23A-C1E746C79ABC}">
      <dgm:prSet/>
      <dgm:spPr/>
      <dgm:t>
        <a:bodyPr/>
        <a:lstStyle/>
        <a:p>
          <a:endParaRPr lang="el-GR"/>
        </a:p>
      </dgm:t>
    </dgm:pt>
    <dgm:pt modelId="{328CBD46-0948-4566-A88B-A8D02B681F26}" type="sibTrans" cxnId="{059627C1-C76D-4613-A23A-C1E746C79ABC}">
      <dgm:prSet/>
      <dgm:spPr/>
      <dgm:t>
        <a:bodyPr/>
        <a:lstStyle/>
        <a:p>
          <a:endParaRPr lang="el-GR"/>
        </a:p>
      </dgm:t>
    </dgm:pt>
    <dgm:pt modelId="{FC14FDAA-07FC-4F47-9785-3C643EF4FE21}">
      <dgm:prSet/>
      <dgm:spPr/>
      <dgm:t>
        <a:bodyPr/>
        <a:lstStyle/>
        <a:p>
          <a:r>
            <a:rPr lang="el-GR" dirty="0" smtClean="0"/>
            <a:t>Σχεδιασμός</a:t>
          </a:r>
          <a:endParaRPr lang="el-GR" dirty="0"/>
        </a:p>
      </dgm:t>
    </dgm:pt>
    <dgm:pt modelId="{29848DF2-02C1-4DEF-ABEB-A0078EA240F1}" type="parTrans" cxnId="{C79A1768-E796-4981-9875-37B6F825EFF9}">
      <dgm:prSet/>
      <dgm:spPr/>
      <dgm:t>
        <a:bodyPr/>
        <a:lstStyle/>
        <a:p>
          <a:endParaRPr lang="el-GR"/>
        </a:p>
      </dgm:t>
    </dgm:pt>
    <dgm:pt modelId="{E0E680B1-51E4-42BE-A4FD-623705B87F05}" type="sibTrans" cxnId="{C79A1768-E796-4981-9875-37B6F825EFF9}">
      <dgm:prSet/>
      <dgm:spPr/>
      <dgm:t>
        <a:bodyPr/>
        <a:lstStyle/>
        <a:p>
          <a:endParaRPr lang="el-GR"/>
        </a:p>
      </dgm:t>
    </dgm:pt>
    <dgm:pt modelId="{8E515F44-EE30-4A60-95A7-ECB8AD839A2D}">
      <dgm:prSet/>
      <dgm:spPr/>
      <dgm:t>
        <a:bodyPr/>
        <a:lstStyle/>
        <a:p>
          <a:r>
            <a:rPr lang="el-GR" dirty="0" smtClean="0"/>
            <a:t>Παρακολούθηση</a:t>
          </a:r>
          <a:endParaRPr lang="el-GR" dirty="0"/>
        </a:p>
      </dgm:t>
    </dgm:pt>
    <dgm:pt modelId="{F9BD197C-E5BE-4C88-9765-DEB6C7FA8640}" type="parTrans" cxnId="{BFBE67C0-68DE-4246-912F-2B79703446C0}">
      <dgm:prSet/>
      <dgm:spPr/>
      <dgm:t>
        <a:bodyPr/>
        <a:lstStyle/>
        <a:p>
          <a:endParaRPr lang="el-GR"/>
        </a:p>
      </dgm:t>
    </dgm:pt>
    <dgm:pt modelId="{EE1AA357-5ADA-42F1-9A9D-6D0583CE77AE}" type="sibTrans" cxnId="{BFBE67C0-68DE-4246-912F-2B79703446C0}">
      <dgm:prSet/>
      <dgm:spPr/>
      <dgm:t>
        <a:bodyPr/>
        <a:lstStyle/>
        <a:p>
          <a:endParaRPr lang="el-GR"/>
        </a:p>
      </dgm:t>
    </dgm:pt>
    <dgm:pt modelId="{9F9914EB-489A-48F2-86A9-9F127693FA09}">
      <dgm:prSet/>
      <dgm:spPr/>
      <dgm:t>
        <a:bodyPr/>
        <a:lstStyle/>
        <a:p>
          <a:r>
            <a:rPr lang="el-GR" dirty="0" smtClean="0"/>
            <a:t>Αξιολόγηση</a:t>
          </a:r>
          <a:endParaRPr lang="el-GR" dirty="0"/>
        </a:p>
      </dgm:t>
    </dgm:pt>
    <dgm:pt modelId="{8E192F0C-FBDD-412A-BB56-AA2740283001}" type="parTrans" cxnId="{84040B1A-7E21-46EE-94AE-B2BA62D34AA8}">
      <dgm:prSet/>
      <dgm:spPr/>
      <dgm:t>
        <a:bodyPr/>
        <a:lstStyle/>
        <a:p>
          <a:endParaRPr lang="el-GR"/>
        </a:p>
      </dgm:t>
    </dgm:pt>
    <dgm:pt modelId="{608BA308-9062-486A-907B-51A77877996A}" type="sibTrans" cxnId="{84040B1A-7E21-46EE-94AE-B2BA62D34AA8}">
      <dgm:prSet/>
      <dgm:spPr/>
      <dgm:t>
        <a:bodyPr/>
        <a:lstStyle/>
        <a:p>
          <a:endParaRPr lang="el-GR"/>
        </a:p>
      </dgm:t>
    </dgm:pt>
    <dgm:pt modelId="{3721CE6E-CE4E-4BE7-B04A-8D82D10DFB2B}" type="pres">
      <dgm:prSet presAssocID="{D090D410-121B-454A-9D7A-264BCF99AB08}" presName="mainComposite" presStyleCnt="0">
        <dgm:presLayoutVars>
          <dgm:chPref val="1"/>
          <dgm:dir/>
          <dgm:animOne val="branch"/>
          <dgm:animLvl val="lvl"/>
          <dgm:resizeHandles val="exact"/>
        </dgm:presLayoutVars>
      </dgm:prSet>
      <dgm:spPr/>
      <dgm:t>
        <a:bodyPr/>
        <a:lstStyle/>
        <a:p>
          <a:endParaRPr lang="el-GR"/>
        </a:p>
      </dgm:t>
    </dgm:pt>
    <dgm:pt modelId="{22052C02-BB6B-49F6-95B5-4ED24D63CE10}" type="pres">
      <dgm:prSet presAssocID="{D090D410-121B-454A-9D7A-264BCF99AB08}" presName="hierFlow" presStyleCnt="0"/>
      <dgm:spPr/>
    </dgm:pt>
    <dgm:pt modelId="{5256863C-EF33-4B32-82BD-63778960C9CD}" type="pres">
      <dgm:prSet presAssocID="{D090D410-121B-454A-9D7A-264BCF99AB08}" presName="hierChild1" presStyleCnt="0">
        <dgm:presLayoutVars>
          <dgm:chPref val="1"/>
          <dgm:animOne val="branch"/>
          <dgm:animLvl val="lvl"/>
        </dgm:presLayoutVars>
      </dgm:prSet>
      <dgm:spPr/>
    </dgm:pt>
    <dgm:pt modelId="{D595A22C-D830-4A8C-B3A6-8AF033E98E48}" type="pres">
      <dgm:prSet presAssocID="{94C1E035-BD24-49D0-A17B-D6C8326FD57B}" presName="Name14" presStyleCnt="0"/>
      <dgm:spPr/>
    </dgm:pt>
    <dgm:pt modelId="{21CFD5A8-4C3C-448F-9A15-0BF91CF418C9}" type="pres">
      <dgm:prSet presAssocID="{94C1E035-BD24-49D0-A17B-D6C8326FD57B}" presName="level1Shape" presStyleLbl="node0" presStyleIdx="0" presStyleCnt="1">
        <dgm:presLayoutVars>
          <dgm:chPref val="3"/>
        </dgm:presLayoutVars>
      </dgm:prSet>
      <dgm:spPr/>
      <dgm:t>
        <a:bodyPr/>
        <a:lstStyle/>
        <a:p>
          <a:endParaRPr lang="el-GR"/>
        </a:p>
      </dgm:t>
    </dgm:pt>
    <dgm:pt modelId="{E907F984-446A-4BD0-B838-D82A69D3076D}" type="pres">
      <dgm:prSet presAssocID="{94C1E035-BD24-49D0-A17B-D6C8326FD57B}" presName="hierChild2" presStyleCnt="0"/>
      <dgm:spPr/>
    </dgm:pt>
    <dgm:pt modelId="{84FBB1C2-FFE4-494F-A616-72DF1BA449F2}" type="pres">
      <dgm:prSet presAssocID="{FAE393CF-7BD0-4BAB-BC9B-341662EE2D1F}" presName="Name19" presStyleLbl="parChTrans1D2" presStyleIdx="0" presStyleCnt="2"/>
      <dgm:spPr/>
      <dgm:t>
        <a:bodyPr/>
        <a:lstStyle/>
        <a:p>
          <a:endParaRPr lang="el-GR"/>
        </a:p>
      </dgm:t>
    </dgm:pt>
    <dgm:pt modelId="{DCF1C390-AFBE-43B5-90E9-1F90B885860F}" type="pres">
      <dgm:prSet presAssocID="{83FBE70B-7AC1-408A-8255-88D55BDAFB6E}" presName="Name21" presStyleCnt="0"/>
      <dgm:spPr/>
    </dgm:pt>
    <dgm:pt modelId="{4EB70B2B-0410-45B0-8FA7-CBE18F3302E8}" type="pres">
      <dgm:prSet presAssocID="{83FBE70B-7AC1-408A-8255-88D55BDAFB6E}" presName="level2Shape" presStyleLbl="asst1" presStyleIdx="0" presStyleCnt="2"/>
      <dgm:spPr/>
      <dgm:t>
        <a:bodyPr/>
        <a:lstStyle/>
        <a:p>
          <a:endParaRPr lang="el-GR"/>
        </a:p>
      </dgm:t>
    </dgm:pt>
    <dgm:pt modelId="{BB6A94E7-93A5-49CA-AF0A-D7A4148C2434}" type="pres">
      <dgm:prSet presAssocID="{83FBE70B-7AC1-408A-8255-88D55BDAFB6E}" presName="hierChild3" presStyleCnt="0"/>
      <dgm:spPr/>
    </dgm:pt>
    <dgm:pt modelId="{CBF660B7-6A49-4BD5-81F9-A34C0DFAD859}" type="pres">
      <dgm:prSet presAssocID="{6F222850-3F65-4EAB-8655-2EC56AE300AC}" presName="Name19" presStyleLbl="parChTrans1D3" presStyleIdx="0" presStyleCnt="6"/>
      <dgm:spPr/>
      <dgm:t>
        <a:bodyPr/>
        <a:lstStyle/>
        <a:p>
          <a:endParaRPr lang="el-GR"/>
        </a:p>
      </dgm:t>
    </dgm:pt>
    <dgm:pt modelId="{A49DCFEA-0BD0-4303-90F8-E26D7AE77A9A}" type="pres">
      <dgm:prSet presAssocID="{CE5CD0D4-2A1E-4995-ADA9-7E105079705D}" presName="Name21" presStyleCnt="0"/>
      <dgm:spPr/>
    </dgm:pt>
    <dgm:pt modelId="{F59FBAF1-9D03-4FB7-B9F3-6AFC1E5B96DC}" type="pres">
      <dgm:prSet presAssocID="{CE5CD0D4-2A1E-4995-ADA9-7E105079705D}" presName="level2Shape" presStyleLbl="node3" presStyleIdx="0" presStyleCnt="6"/>
      <dgm:spPr/>
      <dgm:t>
        <a:bodyPr/>
        <a:lstStyle/>
        <a:p>
          <a:endParaRPr lang="el-GR"/>
        </a:p>
      </dgm:t>
    </dgm:pt>
    <dgm:pt modelId="{A42F2E6E-C9D4-4D09-B743-1702881B979D}" type="pres">
      <dgm:prSet presAssocID="{CE5CD0D4-2A1E-4995-ADA9-7E105079705D}" presName="hierChild3" presStyleCnt="0"/>
      <dgm:spPr/>
    </dgm:pt>
    <dgm:pt modelId="{6C0B9E2C-B023-4834-9235-D23C6176C741}" type="pres">
      <dgm:prSet presAssocID="{C28795A9-F7C9-44B6-B5C4-27A916636C42}" presName="Name19" presStyleLbl="parChTrans1D3" presStyleIdx="1" presStyleCnt="6"/>
      <dgm:spPr/>
      <dgm:t>
        <a:bodyPr/>
        <a:lstStyle/>
        <a:p>
          <a:endParaRPr lang="el-GR"/>
        </a:p>
      </dgm:t>
    </dgm:pt>
    <dgm:pt modelId="{7C87D0C6-4E47-4090-92BB-DEFC7090E3C8}" type="pres">
      <dgm:prSet presAssocID="{FCF9B06D-FA2D-4FE3-920B-F014649F62DC}" presName="Name21" presStyleCnt="0"/>
      <dgm:spPr/>
    </dgm:pt>
    <dgm:pt modelId="{6372063E-EBFA-4B01-9DB6-C3908077C047}" type="pres">
      <dgm:prSet presAssocID="{FCF9B06D-FA2D-4FE3-920B-F014649F62DC}" presName="level2Shape" presStyleLbl="node3" presStyleIdx="1" presStyleCnt="6"/>
      <dgm:spPr/>
      <dgm:t>
        <a:bodyPr/>
        <a:lstStyle/>
        <a:p>
          <a:endParaRPr lang="el-GR"/>
        </a:p>
      </dgm:t>
    </dgm:pt>
    <dgm:pt modelId="{873405DD-6FD3-4A91-9313-B2C7565CBA5F}" type="pres">
      <dgm:prSet presAssocID="{FCF9B06D-FA2D-4FE3-920B-F014649F62DC}" presName="hierChild3" presStyleCnt="0"/>
      <dgm:spPr/>
    </dgm:pt>
    <dgm:pt modelId="{D769D6EF-6DCB-4DA8-B0A4-9D0FE9701FDB}" type="pres">
      <dgm:prSet presAssocID="{C31FA21D-ABE8-4C90-B124-633D7BED9F01}" presName="Name19" presStyleLbl="parChTrans1D3" presStyleIdx="2" presStyleCnt="6"/>
      <dgm:spPr/>
      <dgm:t>
        <a:bodyPr/>
        <a:lstStyle/>
        <a:p>
          <a:endParaRPr lang="el-GR"/>
        </a:p>
      </dgm:t>
    </dgm:pt>
    <dgm:pt modelId="{6D720DC5-1293-4EA9-ABBB-16539AE54221}" type="pres">
      <dgm:prSet presAssocID="{C435D8A7-1F7C-468A-A43E-409C497AEB52}" presName="Name21" presStyleCnt="0"/>
      <dgm:spPr/>
    </dgm:pt>
    <dgm:pt modelId="{94AC7069-84BC-4804-A180-9FDB5BCC7A4A}" type="pres">
      <dgm:prSet presAssocID="{C435D8A7-1F7C-468A-A43E-409C497AEB52}" presName="level2Shape" presStyleLbl="node3" presStyleIdx="2" presStyleCnt="6"/>
      <dgm:spPr/>
      <dgm:t>
        <a:bodyPr/>
        <a:lstStyle/>
        <a:p>
          <a:endParaRPr lang="el-GR"/>
        </a:p>
      </dgm:t>
    </dgm:pt>
    <dgm:pt modelId="{33099B63-ACDF-4F9D-B48D-D49C42CD6B17}" type="pres">
      <dgm:prSet presAssocID="{C435D8A7-1F7C-468A-A43E-409C497AEB52}" presName="hierChild3" presStyleCnt="0"/>
      <dgm:spPr/>
    </dgm:pt>
    <dgm:pt modelId="{03A92E06-2DBA-4F91-BBC1-5860EE610B46}" type="pres">
      <dgm:prSet presAssocID="{6B2F0DCB-046A-4061-A37C-D7D1E4DBD7AC}" presName="Name19" presStyleLbl="parChTrans1D2" presStyleIdx="1" presStyleCnt="2"/>
      <dgm:spPr/>
      <dgm:t>
        <a:bodyPr/>
        <a:lstStyle/>
        <a:p>
          <a:endParaRPr lang="el-GR"/>
        </a:p>
      </dgm:t>
    </dgm:pt>
    <dgm:pt modelId="{861AF117-260C-4A1D-A712-03AFBEAF045F}" type="pres">
      <dgm:prSet presAssocID="{C72F981C-CC17-4AE1-8C5C-BD3E53DDF603}" presName="Name21" presStyleCnt="0"/>
      <dgm:spPr/>
    </dgm:pt>
    <dgm:pt modelId="{4C5A7B8C-EBB9-46F8-91B3-4148ECF8FA71}" type="pres">
      <dgm:prSet presAssocID="{C72F981C-CC17-4AE1-8C5C-BD3E53DDF603}" presName="level2Shape" presStyleLbl="asst1" presStyleIdx="1" presStyleCnt="2"/>
      <dgm:spPr/>
      <dgm:t>
        <a:bodyPr/>
        <a:lstStyle/>
        <a:p>
          <a:endParaRPr lang="el-GR"/>
        </a:p>
      </dgm:t>
    </dgm:pt>
    <dgm:pt modelId="{D4E0C0CF-BA7F-4260-BA00-581EF56D37E5}" type="pres">
      <dgm:prSet presAssocID="{C72F981C-CC17-4AE1-8C5C-BD3E53DDF603}" presName="hierChild3" presStyleCnt="0"/>
      <dgm:spPr/>
    </dgm:pt>
    <dgm:pt modelId="{9298BA70-9D2E-4E5F-B98C-85AD57AAFB6E}" type="pres">
      <dgm:prSet presAssocID="{29848DF2-02C1-4DEF-ABEB-A0078EA240F1}" presName="Name19" presStyleLbl="parChTrans1D3" presStyleIdx="3" presStyleCnt="6"/>
      <dgm:spPr/>
      <dgm:t>
        <a:bodyPr/>
        <a:lstStyle/>
        <a:p>
          <a:endParaRPr lang="el-GR"/>
        </a:p>
      </dgm:t>
    </dgm:pt>
    <dgm:pt modelId="{9E02EEDC-8504-472A-92AD-7CAF50EEEC0B}" type="pres">
      <dgm:prSet presAssocID="{FC14FDAA-07FC-4F47-9785-3C643EF4FE21}" presName="Name21" presStyleCnt="0"/>
      <dgm:spPr/>
    </dgm:pt>
    <dgm:pt modelId="{A7DC9DD8-6D31-4135-B9B8-8123C15DA6D9}" type="pres">
      <dgm:prSet presAssocID="{FC14FDAA-07FC-4F47-9785-3C643EF4FE21}" presName="level2Shape" presStyleLbl="node3" presStyleIdx="3" presStyleCnt="6"/>
      <dgm:spPr/>
      <dgm:t>
        <a:bodyPr/>
        <a:lstStyle/>
        <a:p>
          <a:endParaRPr lang="el-GR"/>
        </a:p>
      </dgm:t>
    </dgm:pt>
    <dgm:pt modelId="{AF529A53-F4C7-493D-9CF3-FB968DC569CB}" type="pres">
      <dgm:prSet presAssocID="{FC14FDAA-07FC-4F47-9785-3C643EF4FE21}" presName="hierChild3" presStyleCnt="0"/>
      <dgm:spPr/>
    </dgm:pt>
    <dgm:pt modelId="{54915062-979C-4FE0-B14F-4303B19CCD33}" type="pres">
      <dgm:prSet presAssocID="{F9BD197C-E5BE-4C88-9765-DEB6C7FA8640}" presName="Name19" presStyleLbl="parChTrans1D3" presStyleIdx="4" presStyleCnt="6"/>
      <dgm:spPr/>
      <dgm:t>
        <a:bodyPr/>
        <a:lstStyle/>
        <a:p>
          <a:endParaRPr lang="el-GR"/>
        </a:p>
      </dgm:t>
    </dgm:pt>
    <dgm:pt modelId="{C61FF385-576F-4B14-B11A-82C70E42563A}" type="pres">
      <dgm:prSet presAssocID="{8E515F44-EE30-4A60-95A7-ECB8AD839A2D}" presName="Name21" presStyleCnt="0"/>
      <dgm:spPr/>
    </dgm:pt>
    <dgm:pt modelId="{9B1F313D-3DA5-44C8-96E4-F7DC3105416F}" type="pres">
      <dgm:prSet presAssocID="{8E515F44-EE30-4A60-95A7-ECB8AD839A2D}" presName="level2Shape" presStyleLbl="node3" presStyleIdx="4" presStyleCnt="6"/>
      <dgm:spPr/>
      <dgm:t>
        <a:bodyPr/>
        <a:lstStyle/>
        <a:p>
          <a:endParaRPr lang="el-GR"/>
        </a:p>
      </dgm:t>
    </dgm:pt>
    <dgm:pt modelId="{C6266F50-26F1-4A83-BB2D-4C4B344706BD}" type="pres">
      <dgm:prSet presAssocID="{8E515F44-EE30-4A60-95A7-ECB8AD839A2D}" presName="hierChild3" presStyleCnt="0"/>
      <dgm:spPr/>
    </dgm:pt>
    <dgm:pt modelId="{F5481BDD-2CFF-4E56-8184-2A8B42751241}" type="pres">
      <dgm:prSet presAssocID="{8E192F0C-FBDD-412A-BB56-AA2740283001}" presName="Name19" presStyleLbl="parChTrans1D3" presStyleIdx="5" presStyleCnt="6"/>
      <dgm:spPr/>
      <dgm:t>
        <a:bodyPr/>
        <a:lstStyle/>
        <a:p>
          <a:endParaRPr lang="el-GR"/>
        </a:p>
      </dgm:t>
    </dgm:pt>
    <dgm:pt modelId="{4FEA6ABA-C001-46A3-8AA7-4A97B2EC99C3}" type="pres">
      <dgm:prSet presAssocID="{9F9914EB-489A-48F2-86A9-9F127693FA09}" presName="Name21" presStyleCnt="0"/>
      <dgm:spPr/>
    </dgm:pt>
    <dgm:pt modelId="{5BE22136-2AD5-4ACA-9A29-4635E54D8C6B}" type="pres">
      <dgm:prSet presAssocID="{9F9914EB-489A-48F2-86A9-9F127693FA09}" presName="level2Shape" presStyleLbl="node3" presStyleIdx="5" presStyleCnt="6"/>
      <dgm:spPr/>
      <dgm:t>
        <a:bodyPr/>
        <a:lstStyle/>
        <a:p>
          <a:endParaRPr lang="el-GR"/>
        </a:p>
      </dgm:t>
    </dgm:pt>
    <dgm:pt modelId="{03426C88-D4C5-4E59-8628-3E6405DFE887}" type="pres">
      <dgm:prSet presAssocID="{9F9914EB-489A-48F2-86A9-9F127693FA09}" presName="hierChild3" presStyleCnt="0"/>
      <dgm:spPr/>
    </dgm:pt>
    <dgm:pt modelId="{A27BC1AF-0BE8-4E5D-8C1B-AF636A5861CC}" type="pres">
      <dgm:prSet presAssocID="{D090D410-121B-454A-9D7A-264BCF99AB08}" presName="bgShapesFlow" presStyleCnt="0"/>
      <dgm:spPr/>
    </dgm:pt>
  </dgm:ptLst>
  <dgm:cxnLst>
    <dgm:cxn modelId="{32BDB40D-0D44-41BD-A4E0-7DC1BA21F489}" type="presOf" srcId="{6F222850-3F65-4EAB-8655-2EC56AE300AC}" destId="{CBF660B7-6A49-4BD5-81F9-A34C0DFAD859}" srcOrd="0" destOrd="0" presId="urn:microsoft.com/office/officeart/2005/8/layout/hierarchy6"/>
    <dgm:cxn modelId="{84040B1A-7E21-46EE-94AE-B2BA62D34AA8}" srcId="{C72F981C-CC17-4AE1-8C5C-BD3E53DDF603}" destId="{9F9914EB-489A-48F2-86A9-9F127693FA09}" srcOrd="2" destOrd="0" parTransId="{8E192F0C-FBDD-412A-BB56-AA2740283001}" sibTransId="{608BA308-9062-486A-907B-51A77877996A}"/>
    <dgm:cxn modelId="{960EA89A-7903-49F4-AF04-9EACF5D02CF6}" srcId="{83FBE70B-7AC1-408A-8255-88D55BDAFB6E}" destId="{FCF9B06D-FA2D-4FE3-920B-F014649F62DC}" srcOrd="1" destOrd="0" parTransId="{C28795A9-F7C9-44B6-B5C4-27A916636C42}" sibTransId="{ECE68374-B00C-426E-948A-7D71B644D161}"/>
    <dgm:cxn modelId="{16094545-6680-4E8A-B5E4-235EC176903B}" type="presOf" srcId="{8E515F44-EE30-4A60-95A7-ECB8AD839A2D}" destId="{9B1F313D-3DA5-44C8-96E4-F7DC3105416F}" srcOrd="0" destOrd="0" presId="urn:microsoft.com/office/officeart/2005/8/layout/hierarchy6"/>
    <dgm:cxn modelId="{BFBE67C0-68DE-4246-912F-2B79703446C0}" srcId="{C72F981C-CC17-4AE1-8C5C-BD3E53DDF603}" destId="{8E515F44-EE30-4A60-95A7-ECB8AD839A2D}" srcOrd="1" destOrd="0" parTransId="{F9BD197C-E5BE-4C88-9765-DEB6C7FA8640}" sibTransId="{EE1AA357-5ADA-42F1-9A9D-6D0583CE77AE}"/>
    <dgm:cxn modelId="{BC40E438-ECAD-47C9-9DFA-81D624AC1880}" type="presOf" srcId="{29848DF2-02C1-4DEF-ABEB-A0078EA240F1}" destId="{9298BA70-9D2E-4E5F-B98C-85AD57AAFB6E}" srcOrd="0" destOrd="0" presId="urn:microsoft.com/office/officeart/2005/8/layout/hierarchy6"/>
    <dgm:cxn modelId="{076F2446-CF85-4DCE-91E4-359FC3D0E9AF}" type="presOf" srcId="{FC14FDAA-07FC-4F47-9785-3C643EF4FE21}" destId="{A7DC9DD8-6D31-4135-B9B8-8123C15DA6D9}" srcOrd="0" destOrd="0" presId="urn:microsoft.com/office/officeart/2005/8/layout/hierarchy6"/>
    <dgm:cxn modelId="{0493B31C-FC25-487D-8BC5-396CC44B364C}" type="presOf" srcId="{83FBE70B-7AC1-408A-8255-88D55BDAFB6E}" destId="{4EB70B2B-0410-45B0-8FA7-CBE18F3302E8}" srcOrd="0" destOrd="0" presId="urn:microsoft.com/office/officeart/2005/8/layout/hierarchy6"/>
    <dgm:cxn modelId="{DF7CD614-3ACE-4271-BD0D-3E0BA14C22EA}" srcId="{94C1E035-BD24-49D0-A17B-D6C8326FD57B}" destId="{83FBE70B-7AC1-408A-8255-88D55BDAFB6E}" srcOrd="0" destOrd="0" parTransId="{FAE393CF-7BD0-4BAB-BC9B-341662EE2D1F}" sibTransId="{58B06456-8129-4E2F-88B7-582F9A2AB754}"/>
    <dgm:cxn modelId="{BC106D0A-3D8E-4C73-812F-A8CF30D9B720}" type="presOf" srcId="{94C1E035-BD24-49D0-A17B-D6C8326FD57B}" destId="{21CFD5A8-4C3C-448F-9A15-0BF91CF418C9}" srcOrd="0" destOrd="0" presId="urn:microsoft.com/office/officeart/2005/8/layout/hierarchy6"/>
    <dgm:cxn modelId="{CA6DFF1A-72E0-40B0-95A2-AE5FB801E636}" type="presOf" srcId="{D090D410-121B-454A-9D7A-264BCF99AB08}" destId="{3721CE6E-CE4E-4BE7-B04A-8D82D10DFB2B}" srcOrd="0" destOrd="0" presId="urn:microsoft.com/office/officeart/2005/8/layout/hierarchy6"/>
    <dgm:cxn modelId="{83134EAA-D65E-4DB0-9BD5-FCECC565FA27}" srcId="{83FBE70B-7AC1-408A-8255-88D55BDAFB6E}" destId="{CE5CD0D4-2A1E-4995-ADA9-7E105079705D}" srcOrd="0" destOrd="0" parTransId="{6F222850-3F65-4EAB-8655-2EC56AE300AC}" sibTransId="{E7447513-79F3-4711-AF03-1657006BD279}"/>
    <dgm:cxn modelId="{C79A1768-E796-4981-9875-37B6F825EFF9}" srcId="{C72F981C-CC17-4AE1-8C5C-BD3E53DDF603}" destId="{FC14FDAA-07FC-4F47-9785-3C643EF4FE21}" srcOrd="0" destOrd="0" parTransId="{29848DF2-02C1-4DEF-ABEB-A0078EA240F1}" sibTransId="{E0E680B1-51E4-42BE-A4FD-623705B87F05}"/>
    <dgm:cxn modelId="{AB2C6E16-B093-43B9-B6ED-BBF1DAAF4138}" type="presOf" srcId="{C31FA21D-ABE8-4C90-B124-633D7BED9F01}" destId="{D769D6EF-6DCB-4DA8-B0A4-9D0FE9701FDB}" srcOrd="0" destOrd="0" presId="urn:microsoft.com/office/officeart/2005/8/layout/hierarchy6"/>
    <dgm:cxn modelId="{D1B76114-37BC-4C34-BB80-3A8DCC350832}" srcId="{D090D410-121B-454A-9D7A-264BCF99AB08}" destId="{94C1E035-BD24-49D0-A17B-D6C8326FD57B}" srcOrd="0" destOrd="0" parTransId="{08A5702A-552D-4349-9950-0DED58221089}" sibTransId="{0BC44451-00FF-491D-B7C5-B37E1A9A565C}"/>
    <dgm:cxn modelId="{6AD0CF36-3623-4866-980A-85696FBD63AD}" type="presOf" srcId="{FCF9B06D-FA2D-4FE3-920B-F014649F62DC}" destId="{6372063E-EBFA-4B01-9DB6-C3908077C047}" srcOrd="0" destOrd="0" presId="urn:microsoft.com/office/officeart/2005/8/layout/hierarchy6"/>
    <dgm:cxn modelId="{94552A29-EF01-4448-9D69-071E5059E5F1}" type="presOf" srcId="{FAE393CF-7BD0-4BAB-BC9B-341662EE2D1F}" destId="{84FBB1C2-FFE4-494F-A616-72DF1BA449F2}" srcOrd="0" destOrd="0" presId="urn:microsoft.com/office/officeart/2005/8/layout/hierarchy6"/>
    <dgm:cxn modelId="{99E05FFF-C39B-4804-B3B3-2DF27260F06B}" type="presOf" srcId="{8E192F0C-FBDD-412A-BB56-AA2740283001}" destId="{F5481BDD-2CFF-4E56-8184-2A8B42751241}" srcOrd="0" destOrd="0" presId="urn:microsoft.com/office/officeart/2005/8/layout/hierarchy6"/>
    <dgm:cxn modelId="{983F7F84-5AF0-4A46-92A7-9D5326DB9939}" type="presOf" srcId="{6B2F0DCB-046A-4061-A37C-D7D1E4DBD7AC}" destId="{03A92E06-2DBA-4F91-BBC1-5860EE610B46}" srcOrd="0" destOrd="0" presId="urn:microsoft.com/office/officeart/2005/8/layout/hierarchy6"/>
    <dgm:cxn modelId="{D93815EE-104B-40BD-AF1F-4C9EA352ACB1}" type="presOf" srcId="{CE5CD0D4-2A1E-4995-ADA9-7E105079705D}" destId="{F59FBAF1-9D03-4FB7-B9F3-6AFC1E5B96DC}" srcOrd="0" destOrd="0" presId="urn:microsoft.com/office/officeart/2005/8/layout/hierarchy6"/>
    <dgm:cxn modelId="{A2CBCC14-E64A-4CFE-A67B-05788F62C232}" type="presOf" srcId="{C435D8A7-1F7C-468A-A43E-409C497AEB52}" destId="{94AC7069-84BC-4804-A180-9FDB5BCC7A4A}" srcOrd="0" destOrd="0" presId="urn:microsoft.com/office/officeart/2005/8/layout/hierarchy6"/>
    <dgm:cxn modelId="{EB4287E5-CA45-4D0D-B11D-458E5B7DBCB3}" srcId="{94C1E035-BD24-49D0-A17B-D6C8326FD57B}" destId="{C72F981C-CC17-4AE1-8C5C-BD3E53DDF603}" srcOrd="1" destOrd="0" parTransId="{6B2F0DCB-046A-4061-A37C-D7D1E4DBD7AC}" sibTransId="{6F221A35-03D7-4CF4-B2C1-F3699FC57464}"/>
    <dgm:cxn modelId="{059627C1-C76D-4613-A23A-C1E746C79ABC}" srcId="{83FBE70B-7AC1-408A-8255-88D55BDAFB6E}" destId="{C435D8A7-1F7C-468A-A43E-409C497AEB52}" srcOrd="2" destOrd="0" parTransId="{C31FA21D-ABE8-4C90-B124-633D7BED9F01}" sibTransId="{328CBD46-0948-4566-A88B-A8D02B681F26}"/>
    <dgm:cxn modelId="{0B45FE4B-02FB-4C9F-B4E5-A4D5460E6740}" type="presOf" srcId="{C72F981C-CC17-4AE1-8C5C-BD3E53DDF603}" destId="{4C5A7B8C-EBB9-46F8-91B3-4148ECF8FA71}" srcOrd="0" destOrd="0" presId="urn:microsoft.com/office/officeart/2005/8/layout/hierarchy6"/>
    <dgm:cxn modelId="{42104717-2974-4E52-8826-6D0D7F4C5849}" type="presOf" srcId="{F9BD197C-E5BE-4C88-9765-DEB6C7FA8640}" destId="{54915062-979C-4FE0-B14F-4303B19CCD33}" srcOrd="0" destOrd="0" presId="urn:microsoft.com/office/officeart/2005/8/layout/hierarchy6"/>
    <dgm:cxn modelId="{04210323-65C3-42AB-99D8-80FB928A581E}" type="presOf" srcId="{9F9914EB-489A-48F2-86A9-9F127693FA09}" destId="{5BE22136-2AD5-4ACA-9A29-4635E54D8C6B}" srcOrd="0" destOrd="0" presId="urn:microsoft.com/office/officeart/2005/8/layout/hierarchy6"/>
    <dgm:cxn modelId="{EE82615E-21BE-4701-987B-257FD23ECDAF}" type="presOf" srcId="{C28795A9-F7C9-44B6-B5C4-27A916636C42}" destId="{6C0B9E2C-B023-4834-9235-D23C6176C741}" srcOrd="0" destOrd="0" presId="urn:microsoft.com/office/officeart/2005/8/layout/hierarchy6"/>
    <dgm:cxn modelId="{DBCB58EE-1CD7-49E4-92BE-F0162A429949}" type="presParOf" srcId="{3721CE6E-CE4E-4BE7-B04A-8D82D10DFB2B}" destId="{22052C02-BB6B-49F6-95B5-4ED24D63CE10}" srcOrd="0" destOrd="0" presId="urn:microsoft.com/office/officeart/2005/8/layout/hierarchy6"/>
    <dgm:cxn modelId="{035559A2-AB2C-4DC2-BAF9-21D597C8FB61}" type="presParOf" srcId="{22052C02-BB6B-49F6-95B5-4ED24D63CE10}" destId="{5256863C-EF33-4B32-82BD-63778960C9CD}" srcOrd="0" destOrd="0" presId="urn:microsoft.com/office/officeart/2005/8/layout/hierarchy6"/>
    <dgm:cxn modelId="{5C0118A7-8A23-474D-A865-671F52FF7C64}" type="presParOf" srcId="{5256863C-EF33-4B32-82BD-63778960C9CD}" destId="{D595A22C-D830-4A8C-B3A6-8AF033E98E48}" srcOrd="0" destOrd="0" presId="urn:microsoft.com/office/officeart/2005/8/layout/hierarchy6"/>
    <dgm:cxn modelId="{E5A44436-6FEC-4B13-AA71-68E40C3F907D}" type="presParOf" srcId="{D595A22C-D830-4A8C-B3A6-8AF033E98E48}" destId="{21CFD5A8-4C3C-448F-9A15-0BF91CF418C9}" srcOrd="0" destOrd="0" presId="urn:microsoft.com/office/officeart/2005/8/layout/hierarchy6"/>
    <dgm:cxn modelId="{545182FE-B43B-47C3-B463-F1BB606B53CB}" type="presParOf" srcId="{D595A22C-D830-4A8C-B3A6-8AF033E98E48}" destId="{E907F984-446A-4BD0-B838-D82A69D3076D}" srcOrd="1" destOrd="0" presId="urn:microsoft.com/office/officeart/2005/8/layout/hierarchy6"/>
    <dgm:cxn modelId="{30C56667-383B-447B-87C4-72BD24CC81D6}" type="presParOf" srcId="{E907F984-446A-4BD0-B838-D82A69D3076D}" destId="{84FBB1C2-FFE4-494F-A616-72DF1BA449F2}" srcOrd="0" destOrd="0" presId="urn:microsoft.com/office/officeart/2005/8/layout/hierarchy6"/>
    <dgm:cxn modelId="{992529CA-5053-4BB8-BA6D-E0E848DAEB71}" type="presParOf" srcId="{E907F984-446A-4BD0-B838-D82A69D3076D}" destId="{DCF1C390-AFBE-43B5-90E9-1F90B885860F}" srcOrd="1" destOrd="0" presId="urn:microsoft.com/office/officeart/2005/8/layout/hierarchy6"/>
    <dgm:cxn modelId="{7CD32F81-C79F-4B4F-98E9-48D3B49885CD}" type="presParOf" srcId="{DCF1C390-AFBE-43B5-90E9-1F90B885860F}" destId="{4EB70B2B-0410-45B0-8FA7-CBE18F3302E8}" srcOrd="0" destOrd="0" presId="urn:microsoft.com/office/officeart/2005/8/layout/hierarchy6"/>
    <dgm:cxn modelId="{0E45DE9F-4369-4F70-97B7-F68782061240}" type="presParOf" srcId="{DCF1C390-AFBE-43B5-90E9-1F90B885860F}" destId="{BB6A94E7-93A5-49CA-AF0A-D7A4148C2434}" srcOrd="1" destOrd="0" presId="urn:microsoft.com/office/officeart/2005/8/layout/hierarchy6"/>
    <dgm:cxn modelId="{DDBCB46B-FF71-4BDD-BA74-A7DCC2B2D9C0}" type="presParOf" srcId="{BB6A94E7-93A5-49CA-AF0A-D7A4148C2434}" destId="{CBF660B7-6A49-4BD5-81F9-A34C0DFAD859}" srcOrd="0" destOrd="0" presId="urn:microsoft.com/office/officeart/2005/8/layout/hierarchy6"/>
    <dgm:cxn modelId="{C36D41CD-ADD9-43A3-9FB7-B6CFB5424C08}" type="presParOf" srcId="{BB6A94E7-93A5-49CA-AF0A-D7A4148C2434}" destId="{A49DCFEA-0BD0-4303-90F8-E26D7AE77A9A}" srcOrd="1" destOrd="0" presId="urn:microsoft.com/office/officeart/2005/8/layout/hierarchy6"/>
    <dgm:cxn modelId="{F4A44BF0-F006-45B7-88FE-130C660B18DC}" type="presParOf" srcId="{A49DCFEA-0BD0-4303-90F8-E26D7AE77A9A}" destId="{F59FBAF1-9D03-4FB7-B9F3-6AFC1E5B96DC}" srcOrd="0" destOrd="0" presId="urn:microsoft.com/office/officeart/2005/8/layout/hierarchy6"/>
    <dgm:cxn modelId="{61A4F58C-835A-4086-BBD0-4115147FDF40}" type="presParOf" srcId="{A49DCFEA-0BD0-4303-90F8-E26D7AE77A9A}" destId="{A42F2E6E-C9D4-4D09-B743-1702881B979D}" srcOrd="1" destOrd="0" presId="urn:microsoft.com/office/officeart/2005/8/layout/hierarchy6"/>
    <dgm:cxn modelId="{507A61DA-DA53-44D7-8F71-BD31BF2775F0}" type="presParOf" srcId="{BB6A94E7-93A5-49CA-AF0A-D7A4148C2434}" destId="{6C0B9E2C-B023-4834-9235-D23C6176C741}" srcOrd="2" destOrd="0" presId="urn:microsoft.com/office/officeart/2005/8/layout/hierarchy6"/>
    <dgm:cxn modelId="{35C816BE-FE7D-4028-8FC0-B52287A3BF79}" type="presParOf" srcId="{BB6A94E7-93A5-49CA-AF0A-D7A4148C2434}" destId="{7C87D0C6-4E47-4090-92BB-DEFC7090E3C8}" srcOrd="3" destOrd="0" presId="urn:microsoft.com/office/officeart/2005/8/layout/hierarchy6"/>
    <dgm:cxn modelId="{814DECAA-5568-42D0-AB79-FF4B9964C758}" type="presParOf" srcId="{7C87D0C6-4E47-4090-92BB-DEFC7090E3C8}" destId="{6372063E-EBFA-4B01-9DB6-C3908077C047}" srcOrd="0" destOrd="0" presId="urn:microsoft.com/office/officeart/2005/8/layout/hierarchy6"/>
    <dgm:cxn modelId="{A8ADE96B-697D-4D23-BDFE-CBBAFF62CBAC}" type="presParOf" srcId="{7C87D0C6-4E47-4090-92BB-DEFC7090E3C8}" destId="{873405DD-6FD3-4A91-9313-B2C7565CBA5F}" srcOrd="1" destOrd="0" presId="urn:microsoft.com/office/officeart/2005/8/layout/hierarchy6"/>
    <dgm:cxn modelId="{669F14CD-28CA-4443-A01E-6A4EE56265B0}" type="presParOf" srcId="{BB6A94E7-93A5-49CA-AF0A-D7A4148C2434}" destId="{D769D6EF-6DCB-4DA8-B0A4-9D0FE9701FDB}" srcOrd="4" destOrd="0" presId="urn:microsoft.com/office/officeart/2005/8/layout/hierarchy6"/>
    <dgm:cxn modelId="{A68FB841-9D24-41A6-826E-813C82E92552}" type="presParOf" srcId="{BB6A94E7-93A5-49CA-AF0A-D7A4148C2434}" destId="{6D720DC5-1293-4EA9-ABBB-16539AE54221}" srcOrd="5" destOrd="0" presId="urn:microsoft.com/office/officeart/2005/8/layout/hierarchy6"/>
    <dgm:cxn modelId="{0B5CD424-F86A-41F6-93D6-981521729E9C}" type="presParOf" srcId="{6D720DC5-1293-4EA9-ABBB-16539AE54221}" destId="{94AC7069-84BC-4804-A180-9FDB5BCC7A4A}" srcOrd="0" destOrd="0" presId="urn:microsoft.com/office/officeart/2005/8/layout/hierarchy6"/>
    <dgm:cxn modelId="{15923E87-9B9B-4507-959C-CE79E3BF2774}" type="presParOf" srcId="{6D720DC5-1293-4EA9-ABBB-16539AE54221}" destId="{33099B63-ACDF-4F9D-B48D-D49C42CD6B17}" srcOrd="1" destOrd="0" presId="urn:microsoft.com/office/officeart/2005/8/layout/hierarchy6"/>
    <dgm:cxn modelId="{BAD2B1A5-B808-4B8C-AC89-8F20A2DE803C}" type="presParOf" srcId="{E907F984-446A-4BD0-B838-D82A69D3076D}" destId="{03A92E06-2DBA-4F91-BBC1-5860EE610B46}" srcOrd="2" destOrd="0" presId="urn:microsoft.com/office/officeart/2005/8/layout/hierarchy6"/>
    <dgm:cxn modelId="{4A2D276E-484D-4648-970C-2B08F2E4AD57}" type="presParOf" srcId="{E907F984-446A-4BD0-B838-D82A69D3076D}" destId="{861AF117-260C-4A1D-A712-03AFBEAF045F}" srcOrd="3" destOrd="0" presId="urn:microsoft.com/office/officeart/2005/8/layout/hierarchy6"/>
    <dgm:cxn modelId="{9D23E7A1-27C6-431E-B209-92257AD0BF5E}" type="presParOf" srcId="{861AF117-260C-4A1D-A712-03AFBEAF045F}" destId="{4C5A7B8C-EBB9-46F8-91B3-4148ECF8FA71}" srcOrd="0" destOrd="0" presId="urn:microsoft.com/office/officeart/2005/8/layout/hierarchy6"/>
    <dgm:cxn modelId="{BCE265D7-954C-4041-BA9B-012D4CB10D69}" type="presParOf" srcId="{861AF117-260C-4A1D-A712-03AFBEAF045F}" destId="{D4E0C0CF-BA7F-4260-BA00-581EF56D37E5}" srcOrd="1" destOrd="0" presId="urn:microsoft.com/office/officeart/2005/8/layout/hierarchy6"/>
    <dgm:cxn modelId="{F4BCD32A-2F4E-4FD4-ACD3-0A82BD95D1BB}" type="presParOf" srcId="{D4E0C0CF-BA7F-4260-BA00-581EF56D37E5}" destId="{9298BA70-9D2E-4E5F-B98C-85AD57AAFB6E}" srcOrd="0" destOrd="0" presId="urn:microsoft.com/office/officeart/2005/8/layout/hierarchy6"/>
    <dgm:cxn modelId="{9AB9F193-5985-453A-B7F5-7B343830591E}" type="presParOf" srcId="{D4E0C0CF-BA7F-4260-BA00-581EF56D37E5}" destId="{9E02EEDC-8504-472A-92AD-7CAF50EEEC0B}" srcOrd="1" destOrd="0" presId="urn:microsoft.com/office/officeart/2005/8/layout/hierarchy6"/>
    <dgm:cxn modelId="{FC63D338-FA3C-47B9-B494-1096B9393C23}" type="presParOf" srcId="{9E02EEDC-8504-472A-92AD-7CAF50EEEC0B}" destId="{A7DC9DD8-6D31-4135-B9B8-8123C15DA6D9}" srcOrd="0" destOrd="0" presId="urn:microsoft.com/office/officeart/2005/8/layout/hierarchy6"/>
    <dgm:cxn modelId="{54138F0D-4B4D-45DE-8A84-FD8C14AACC36}" type="presParOf" srcId="{9E02EEDC-8504-472A-92AD-7CAF50EEEC0B}" destId="{AF529A53-F4C7-493D-9CF3-FB968DC569CB}" srcOrd="1" destOrd="0" presId="urn:microsoft.com/office/officeart/2005/8/layout/hierarchy6"/>
    <dgm:cxn modelId="{517F3CE1-9D9E-46CE-94DD-12E98CAE9ECB}" type="presParOf" srcId="{D4E0C0CF-BA7F-4260-BA00-581EF56D37E5}" destId="{54915062-979C-4FE0-B14F-4303B19CCD33}" srcOrd="2" destOrd="0" presId="urn:microsoft.com/office/officeart/2005/8/layout/hierarchy6"/>
    <dgm:cxn modelId="{2AFBCF41-4270-4933-B617-E48A9DCACF0D}" type="presParOf" srcId="{D4E0C0CF-BA7F-4260-BA00-581EF56D37E5}" destId="{C61FF385-576F-4B14-B11A-82C70E42563A}" srcOrd="3" destOrd="0" presId="urn:microsoft.com/office/officeart/2005/8/layout/hierarchy6"/>
    <dgm:cxn modelId="{4AF356B4-4094-404D-9464-0780DCFC0D41}" type="presParOf" srcId="{C61FF385-576F-4B14-B11A-82C70E42563A}" destId="{9B1F313D-3DA5-44C8-96E4-F7DC3105416F}" srcOrd="0" destOrd="0" presId="urn:microsoft.com/office/officeart/2005/8/layout/hierarchy6"/>
    <dgm:cxn modelId="{1B82C491-560E-4D8A-9561-B70DC7DDFEA6}" type="presParOf" srcId="{C61FF385-576F-4B14-B11A-82C70E42563A}" destId="{C6266F50-26F1-4A83-BB2D-4C4B344706BD}" srcOrd="1" destOrd="0" presId="urn:microsoft.com/office/officeart/2005/8/layout/hierarchy6"/>
    <dgm:cxn modelId="{88039D96-C252-441F-8FAF-8089604A61A9}" type="presParOf" srcId="{D4E0C0CF-BA7F-4260-BA00-581EF56D37E5}" destId="{F5481BDD-2CFF-4E56-8184-2A8B42751241}" srcOrd="4" destOrd="0" presId="urn:microsoft.com/office/officeart/2005/8/layout/hierarchy6"/>
    <dgm:cxn modelId="{4D53B814-28E8-4D8C-A502-124B2F151680}" type="presParOf" srcId="{D4E0C0CF-BA7F-4260-BA00-581EF56D37E5}" destId="{4FEA6ABA-C001-46A3-8AA7-4A97B2EC99C3}" srcOrd="5" destOrd="0" presId="urn:microsoft.com/office/officeart/2005/8/layout/hierarchy6"/>
    <dgm:cxn modelId="{3F2D5082-A56B-4051-ADA2-F58017463201}" type="presParOf" srcId="{4FEA6ABA-C001-46A3-8AA7-4A97B2EC99C3}" destId="{5BE22136-2AD5-4ACA-9A29-4635E54D8C6B}" srcOrd="0" destOrd="0" presId="urn:microsoft.com/office/officeart/2005/8/layout/hierarchy6"/>
    <dgm:cxn modelId="{B410A0E2-8CB6-47EC-A966-166B9FBBEE6B}" type="presParOf" srcId="{4FEA6ABA-C001-46A3-8AA7-4A97B2EC99C3}" destId="{03426C88-D4C5-4E59-8628-3E6405DFE887}" srcOrd="1" destOrd="0" presId="urn:microsoft.com/office/officeart/2005/8/layout/hierarchy6"/>
    <dgm:cxn modelId="{59D6778E-A514-444F-90FA-ABD76FA6B5C6}" type="presParOf" srcId="{3721CE6E-CE4E-4BE7-B04A-8D82D10DFB2B}" destId="{A27BC1AF-0BE8-4E5D-8C1B-AF636A5861C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96E06-92A7-4386-94AC-2F4A25EC5DA0}"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E74D8-E06B-4721-B4EE-6228464D5521}" type="slidenum">
              <a:rPr lang="el-GR" smtClean="0"/>
              <a:t>‹#›</a:t>
            </a:fld>
            <a:endParaRPr lang="el-GR"/>
          </a:p>
        </p:txBody>
      </p:sp>
    </p:spTree>
    <p:extLst>
      <p:ext uri="{BB962C8B-B14F-4D97-AF65-F5344CB8AC3E}">
        <p14:creationId xmlns:p14="http://schemas.microsoft.com/office/powerpoint/2010/main" val="12770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75196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81938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6525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73965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70378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72238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95E74D8-E06B-4721-B4EE-6228464D5521}" type="slidenum">
              <a:rPr lang="el-GR" smtClean="0"/>
              <a:t>16</a:t>
            </a:fld>
            <a:endParaRPr lang="el-GR"/>
          </a:p>
        </p:txBody>
      </p:sp>
    </p:spTree>
    <p:extLst>
      <p:ext uri="{BB962C8B-B14F-4D97-AF65-F5344CB8AC3E}">
        <p14:creationId xmlns:p14="http://schemas.microsoft.com/office/powerpoint/2010/main" val="367273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113185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9457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64229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574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113358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941794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7397128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326079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err="1" smtClean="0">
                <a:solidFill>
                  <a:srgbClr val="5075BC"/>
                </a:solidFill>
              </a:rPr>
              <a:t>Μεταγνώση</a:t>
            </a:r>
            <a:r>
              <a:rPr lang="en-US" sz="1000" dirty="0" smtClean="0">
                <a:solidFill>
                  <a:srgbClr val="5075BC"/>
                </a:solidFill>
              </a:rPr>
              <a:t> - Metacognition</a:t>
            </a:r>
            <a:endParaRPr lang="el-GR" sz="1000" dirty="0">
              <a:solidFill>
                <a:srgbClr val="5075BC"/>
              </a:solidFill>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0679031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152827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err="1" smtClean="0">
                <a:solidFill>
                  <a:srgbClr val="5075BC"/>
                </a:solidFill>
              </a:rPr>
              <a:t>Μεταγνώση</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491303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Γενικοί σκοποί της διδασκαλίας και διδακτικοί στόχοι</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999669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Γενικοί σκοποί της διδασκαλίας και διδακτικοί στόχοι</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1621035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1875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Παιδαγωγικά Φιλοσοφικά ρεύματα</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9994940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0948267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702139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smtClean="0">
                <a:solidFill>
                  <a:srgbClr val="5075BC"/>
                </a:solidFill>
              </a:rPr>
              <a:t>Παιδαγωγικά</a:t>
            </a:r>
            <a:endParaRPr lang="el-GR" dirty="0">
              <a:solidFill>
                <a:srgbClr val="5075BC"/>
              </a:solidFill>
            </a:endParaRP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smtClean="0">
                <a:solidFill>
                  <a:srgbClr val="5075BC"/>
                </a:solidFill>
                <a:latin typeface="+mj-lt"/>
                <a:ea typeface="+mj-ea"/>
                <a:cs typeface="+mj-cs"/>
              </a:rPr>
              <a:t>Ενότητα Γ:</a:t>
            </a:r>
            <a:r>
              <a:rPr lang="en-US" sz="2800" dirty="0" smtClean="0">
                <a:solidFill>
                  <a:srgbClr val="5075BC"/>
                </a:solidFill>
                <a:latin typeface="+mj-lt"/>
                <a:ea typeface="+mj-ea"/>
                <a:cs typeface="+mj-cs"/>
              </a:rPr>
              <a:t> </a:t>
            </a:r>
            <a:r>
              <a:rPr lang="el-GR" sz="2800" dirty="0"/>
              <a:t>Διδακτική μάθηση και διδασκαλία</a:t>
            </a:r>
            <a:endParaRPr lang="el-GR" sz="2800" dirty="0" smtClean="0"/>
          </a:p>
          <a:p>
            <a:endParaRPr lang="el-GR" sz="2800" dirty="0" smtClean="0"/>
          </a:p>
          <a:p>
            <a:r>
              <a:rPr lang="el-GR" sz="2800" dirty="0" smtClean="0"/>
              <a:t>Ζαχαρούλα Σμυρναίου</a:t>
            </a:r>
          </a:p>
          <a:p>
            <a:r>
              <a:rPr lang="el-GR" sz="2800" dirty="0" smtClean="0"/>
              <a:t>Σχολή Φιλοσοφίας</a:t>
            </a:r>
          </a:p>
          <a:p>
            <a:r>
              <a:rPr lang="el-GR" sz="2800" dirty="0" smtClean="0"/>
              <a:t>Τμήμα Παιδαγωγικής και Ψυχολογίας</a:t>
            </a:r>
          </a:p>
          <a:p>
            <a:endParaRPr lang="el-GR" sz="2800" dirty="0"/>
          </a:p>
        </p:txBody>
      </p:sp>
    </p:spTree>
    <p:extLst>
      <p:ext uri="{BB962C8B-B14F-4D97-AF65-F5344CB8AC3E}">
        <p14:creationId xmlns:p14="http://schemas.microsoft.com/office/powerpoint/2010/main" val="4049991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της γνωστικής λειτουργίας</a:t>
            </a:r>
          </a:p>
        </p:txBody>
      </p:sp>
      <p:sp>
        <p:nvSpPr>
          <p:cNvPr id="3" name="Θέση περιεχομένου 2"/>
          <p:cNvSpPr>
            <a:spLocks noGrp="1"/>
          </p:cNvSpPr>
          <p:nvPr>
            <p:ph idx="1"/>
          </p:nvPr>
        </p:nvSpPr>
        <p:spPr/>
        <p:txBody>
          <a:bodyPr>
            <a:normAutofit/>
          </a:bodyPr>
          <a:lstStyle/>
          <a:p>
            <a:pPr marL="0" indent="0">
              <a:buNone/>
            </a:pPr>
            <a:r>
              <a:rPr lang="el-GR" dirty="0"/>
              <a:t>Αναφέρεται στις διαδικασίες που ακολουθούμε συνειδητά ή ασυνείδητα όταν μαθαίνουμε και είναι</a:t>
            </a:r>
            <a:r>
              <a:rPr lang="el-GR" dirty="0" smtClean="0"/>
              <a:t>:</a:t>
            </a:r>
            <a:endParaRPr lang="el-GR" dirty="0"/>
          </a:p>
          <a:p>
            <a:r>
              <a:rPr lang="el-GR" dirty="0"/>
              <a:t>ο </a:t>
            </a:r>
            <a:r>
              <a:rPr lang="el-GR" b="1" dirty="0"/>
              <a:t>αδρός σχεδιασμός </a:t>
            </a:r>
            <a:r>
              <a:rPr lang="el-GR" dirty="0"/>
              <a:t>του έργου πριν την εμπλοκή μας με αυτό</a:t>
            </a:r>
          </a:p>
          <a:p>
            <a:r>
              <a:rPr lang="el-GR" dirty="0"/>
              <a:t>η </a:t>
            </a:r>
            <a:r>
              <a:rPr lang="el-GR" b="1" dirty="0"/>
              <a:t>συνεχής παρακολούθηση</a:t>
            </a:r>
            <a:r>
              <a:rPr lang="el-GR" dirty="0"/>
              <a:t> της πορείας του έργου την ώρα που αυτό προχωρά</a:t>
            </a:r>
          </a:p>
          <a:p>
            <a:r>
              <a:rPr lang="el-GR" dirty="0"/>
              <a:t>η </a:t>
            </a:r>
            <a:r>
              <a:rPr lang="el-GR" b="1" dirty="0"/>
              <a:t>αξιολόγηση των αποτελεσμάτων </a:t>
            </a:r>
            <a:r>
              <a:rPr lang="el-GR" dirty="0"/>
              <a:t>του γνωστικού έργου μετά την ολοκλήρωσή του.</a:t>
            </a:r>
          </a:p>
          <a:p>
            <a:endParaRPr lang="el-GR" dirty="0"/>
          </a:p>
        </p:txBody>
      </p:sp>
    </p:spTree>
    <p:extLst>
      <p:ext uri="{BB962C8B-B14F-4D97-AF65-F5344CB8AC3E}">
        <p14:creationId xmlns:p14="http://schemas.microsoft.com/office/powerpoint/2010/main" val="144723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Σχηματικά</a:t>
            </a:r>
          </a:p>
        </p:txBody>
      </p:sp>
      <p:graphicFrame>
        <p:nvGraphicFramePr>
          <p:cNvPr id="4" name="Θέση περιεχομένου 3" descr="Σχεση Μεταγνώσης και Γνώση της γνωστικής λειτουργίας και Ρύθμιση της γνωστικής λειτουργίας.&#10;" title="Διάγραμμα"/>
          <p:cNvGraphicFramePr>
            <a:graphicFrameLocks noGrp="1"/>
          </p:cNvGraphicFramePr>
          <p:nvPr>
            <p:ph idx="1"/>
            <p:extLst>
              <p:ext uri="{D42A27DB-BD31-4B8C-83A1-F6EECF244321}">
                <p14:modId xmlns:p14="http://schemas.microsoft.com/office/powerpoint/2010/main" val="2642551983"/>
              </p:ext>
            </p:extLst>
          </p:nvPr>
        </p:nvGraphicFramePr>
        <p:xfrm>
          <a:off x="619125" y="15573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574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Ενίσχυση της γενικής </a:t>
            </a:r>
            <a:r>
              <a:rPr lang="el-GR" dirty="0" err="1"/>
              <a:t>μεταγνωστικής</a:t>
            </a:r>
            <a:r>
              <a:rPr lang="el-GR" dirty="0"/>
              <a:t> </a:t>
            </a:r>
            <a:r>
              <a:rPr lang="el-GR" dirty="0" smtClean="0"/>
              <a:t>επίγνωσης (1)</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Σύμφωνα με τον </a:t>
            </a:r>
            <a:r>
              <a:rPr lang="el-GR" dirty="0" err="1"/>
              <a:t>Gregory</a:t>
            </a:r>
            <a:r>
              <a:rPr lang="el-GR" dirty="0"/>
              <a:t> </a:t>
            </a:r>
            <a:r>
              <a:rPr lang="el-GR" dirty="0" err="1"/>
              <a:t>Schraw</a:t>
            </a:r>
            <a:r>
              <a:rPr lang="el-GR" dirty="0"/>
              <a:t> η </a:t>
            </a:r>
            <a:r>
              <a:rPr lang="el-GR" dirty="0" err="1"/>
              <a:t>μεταγνώση</a:t>
            </a:r>
            <a:r>
              <a:rPr lang="el-GR" dirty="0"/>
              <a:t> είναι: </a:t>
            </a:r>
          </a:p>
          <a:p>
            <a:r>
              <a:rPr lang="el-GR" b="1" dirty="0" smtClean="0"/>
              <a:t>πολυδιάστατη</a:t>
            </a:r>
            <a:r>
              <a:rPr lang="el-GR" dirty="0" smtClean="0"/>
              <a:t>  </a:t>
            </a:r>
            <a:endParaRPr lang="el-GR" dirty="0"/>
          </a:p>
          <a:p>
            <a:pPr marL="400050" lvl="1" indent="0">
              <a:buNone/>
            </a:pPr>
            <a:r>
              <a:rPr lang="el-GR" dirty="0" smtClean="0"/>
              <a:t>η </a:t>
            </a:r>
            <a:r>
              <a:rPr lang="el-GR" dirty="0" err="1"/>
              <a:t>μεταγνώση</a:t>
            </a:r>
            <a:r>
              <a:rPr lang="el-GR" dirty="0"/>
              <a:t> αποτελείται από γνώσεις και ρυθμιστικές δεξιότητες που χρησιμοποιούνται για τον έλεγχο της γνωστικής λειτουργίας και </a:t>
            </a:r>
            <a:r>
              <a:rPr lang="el-GR" dirty="0" err="1"/>
              <a:t>αλληλοσχετίζονται</a:t>
            </a:r>
            <a:r>
              <a:rPr lang="el-GR" dirty="0"/>
              <a:t> μεταξύ τους     </a:t>
            </a:r>
          </a:p>
          <a:p>
            <a:r>
              <a:rPr lang="el-GR" b="1" dirty="0"/>
              <a:t>γενικού χαρακτήρα </a:t>
            </a:r>
          </a:p>
          <a:p>
            <a:pPr marL="400050" lvl="1" indent="0">
              <a:buNone/>
            </a:pPr>
            <a:r>
              <a:rPr lang="el-GR" dirty="0" smtClean="0"/>
              <a:t>η </a:t>
            </a:r>
            <a:r>
              <a:rPr lang="el-GR" dirty="0" err="1"/>
              <a:t>μεταγνωστική</a:t>
            </a:r>
            <a:r>
              <a:rPr lang="el-GR" dirty="0"/>
              <a:t> γνώση και ρύθμιση είναι ποιοτικά διαφορετικές από τις άλλες νοητικές ικανότητες. Οι γνωστικές δεξιότητες τείνουν να είναι εγκλεισμένες σε τομείς ή θεματικές περιοχές, ενώ οι </a:t>
            </a:r>
            <a:r>
              <a:rPr lang="el-GR" dirty="0" err="1"/>
              <a:t>μεταγνωστικές</a:t>
            </a:r>
            <a:r>
              <a:rPr lang="el-GR" dirty="0"/>
              <a:t> δεξιότητες επεκτείνονται σε πολλούς τομείς, ακόμη και όταν αυτοί οι τομείς έχουν λίγα κοινά. Η </a:t>
            </a:r>
            <a:r>
              <a:rPr lang="el-GR" dirty="0" err="1"/>
              <a:t>μεταγνώση</a:t>
            </a:r>
            <a:r>
              <a:rPr lang="el-GR" dirty="0"/>
              <a:t> φαίνεται να είναι πιο σταθερή και γενική από τις γνωστικές δεξιότητες που αφορούν σε ένα τομέα. </a:t>
            </a:r>
          </a:p>
        </p:txBody>
      </p:sp>
    </p:spTree>
    <p:extLst>
      <p:ext uri="{BB962C8B-B14F-4D97-AF65-F5344CB8AC3E}">
        <p14:creationId xmlns:p14="http://schemas.microsoft.com/office/powerpoint/2010/main" val="3103048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Ενίσχυση της γενικής </a:t>
            </a:r>
            <a:r>
              <a:rPr lang="el-GR" dirty="0" err="1"/>
              <a:t>μεταγνωστικής</a:t>
            </a:r>
            <a:r>
              <a:rPr lang="el-GR" dirty="0"/>
              <a:t> </a:t>
            </a:r>
            <a:r>
              <a:rPr lang="el-GR" dirty="0" smtClean="0"/>
              <a:t>επίγνωσης (2)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και μπορεί να διδαχθεί και να βελτιωθεί με ποικιλία διδακτικών στρατηγικών</a:t>
            </a:r>
          </a:p>
          <a:p>
            <a:pPr marL="400050" lvl="1" indent="0">
              <a:buNone/>
            </a:pPr>
            <a:r>
              <a:rPr lang="el-GR" dirty="0" smtClean="0"/>
              <a:t>Η </a:t>
            </a:r>
            <a:r>
              <a:rPr lang="el-GR" dirty="0"/>
              <a:t>εκπαιδευτική έρευνα και πρακτική υποστηρίζει σθεναρά την έννοια της διδασκαλίας των γενικών γνωστικών δεξιοτήτων. Υπάρχουν </a:t>
            </a:r>
            <a:r>
              <a:rPr lang="el-GR" dirty="0" smtClean="0"/>
              <a:t>τέσσερις γενικοί τρόποι να αυξήσουμε τη </a:t>
            </a:r>
            <a:r>
              <a:rPr lang="el-GR" dirty="0" err="1" smtClean="0"/>
              <a:t>μεταγνώση</a:t>
            </a:r>
            <a:r>
              <a:rPr lang="el-GR" dirty="0" smtClean="0"/>
              <a:t> μέσα στην τάξη:</a:t>
            </a:r>
          </a:p>
          <a:p>
            <a:pPr marL="857250" lvl="1" indent="-457200"/>
            <a:r>
              <a:rPr lang="el-GR" dirty="0" smtClean="0"/>
              <a:t>η </a:t>
            </a:r>
            <a:r>
              <a:rPr lang="el-GR" dirty="0"/>
              <a:t>ενίσχυση της επίγνωσης της σημασίας της </a:t>
            </a:r>
            <a:r>
              <a:rPr lang="el-GR" dirty="0" err="1"/>
              <a:t>μεταγνώσης</a:t>
            </a:r>
            <a:endParaRPr lang="el-GR" dirty="0"/>
          </a:p>
          <a:p>
            <a:pPr marL="857250" lvl="1" indent="-457200"/>
            <a:r>
              <a:rPr lang="el-GR" dirty="0" smtClean="0"/>
              <a:t>η </a:t>
            </a:r>
            <a:r>
              <a:rPr lang="el-GR" dirty="0"/>
              <a:t>βελτίωση της γνώσης των γνωστικών λειτουργιών </a:t>
            </a:r>
          </a:p>
          <a:p>
            <a:pPr marL="857250" lvl="1" indent="-457200"/>
            <a:r>
              <a:rPr lang="el-GR" dirty="0" smtClean="0"/>
              <a:t>η </a:t>
            </a:r>
            <a:r>
              <a:rPr lang="el-GR" dirty="0"/>
              <a:t>βελτίωση της ρύθμισης των γνωστικών λειτουργιών και</a:t>
            </a:r>
          </a:p>
          <a:p>
            <a:pPr marL="857250" lvl="1" indent="-457200"/>
            <a:r>
              <a:rPr lang="el-GR" dirty="0" smtClean="0"/>
              <a:t>η </a:t>
            </a:r>
            <a:r>
              <a:rPr lang="el-GR" dirty="0"/>
              <a:t>προώθηση περιβαλλόντων που προάγουν τη </a:t>
            </a:r>
            <a:r>
              <a:rPr lang="el-GR" dirty="0" err="1" smtClean="0"/>
              <a:t>μεταγνωστική</a:t>
            </a:r>
            <a:r>
              <a:rPr lang="el-GR" dirty="0" smtClean="0"/>
              <a:t> επίγνωση</a:t>
            </a:r>
            <a:endParaRPr lang="el-GR" dirty="0"/>
          </a:p>
          <a:p>
            <a:pPr marL="400050" lvl="1" indent="0">
              <a:buNone/>
            </a:pPr>
            <a:endParaRPr lang="el-GR" dirty="0"/>
          </a:p>
        </p:txBody>
      </p:sp>
    </p:spTree>
    <p:extLst>
      <p:ext uri="{BB962C8B-B14F-4D97-AF65-F5344CB8AC3E}">
        <p14:creationId xmlns:p14="http://schemas.microsoft.com/office/powerpoint/2010/main" val="2951038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SEM (Strategy Evaluation Matrix)</a:t>
            </a:r>
            <a:endParaRPr lang="el-GR" dirty="0"/>
          </a:p>
        </p:txBody>
      </p:sp>
      <p:graphicFrame>
        <p:nvGraphicFramePr>
          <p:cNvPr id="5" name="Θέση περιεχομένου 4" title="Πίνακας Στρατηγικής Αξιολόγησης"/>
          <p:cNvGraphicFramePr>
            <a:graphicFrameLocks noGrp="1"/>
          </p:cNvGraphicFramePr>
          <p:nvPr>
            <p:ph idx="1"/>
            <p:extLst>
              <p:ext uri="{D42A27DB-BD31-4B8C-83A1-F6EECF244321}">
                <p14:modId xmlns:p14="http://schemas.microsoft.com/office/powerpoint/2010/main" val="4274380473"/>
              </p:ext>
            </p:extLst>
          </p:nvPr>
        </p:nvGraphicFramePr>
        <p:xfrm>
          <a:off x="1713392" y="1286371"/>
          <a:ext cx="8765216" cy="5040000"/>
        </p:xfrm>
        <a:graphic>
          <a:graphicData uri="http://schemas.openxmlformats.org/drawingml/2006/table">
            <a:tbl>
              <a:tblPr firstRow="1" bandRow="1">
                <a:tableStyleId>{5C22544A-7EE6-4342-B048-85BDC9FD1C3A}</a:tableStyleId>
              </a:tblPr>
              <a:tblGrid>
                <a:gridCol w="2191304"/>
                <a:gridCol w="2191304"/>
                <a:gridCol w="2191304"/>
                <a:gridCol w="2191304"/>
              </a:tblGrid>
              <a:tr h="292173">
                <a:tc>
                  <a:txBody>
                    <a:bodyPr/>
                    <a:lstStyle/>
                    <a:p>
                      <a:pPr algn="ctr"/>
                      <a:r>
                        <a:rPr lang="el-GR" sz="1400" dirty="0" err="1" smtClean="0"/>
                        <a:t>ΣτρατηγικήΠΠΠ</a:t>
                      </a:r>
                      <a:endParaRPr lang="el-GR" sz="1400" dirty="0"/>
                    </a:p>
                  </a:txBody>
                  <a:tcPr marL="73043" marR="73043" marT="36522" marB="36522" anchor="ctr">
                    <a:lnT w="12700" cmpd="sng">
                      <a:noFill/>
                    </a:lnT>
                  </a:tcPr>
                </a:tc>
                <a:tc>
                  <a:txBody>
                    <a:bodyPr/>
                    <a:lstStyle/>
                    <a:p>
                      <a:pPr algn="ctr"/>
                      <a:r>
                        <a:rPr lang="el-GR" sz="1400" dirty="0" smtClean="0"/>
                        <a:t>Τρόπος χρήσης</a:t>
                      </a:r>
                      <a:endParaRPr lang="el-GR" sz="1400" dirty="0"/>
                    </a:p>
                  </a:txBody>
                  <a:tcPr marL="73043" marR="73043" marT="36522" marB="36522" anchor="ctr"/>
                </a:tc>
                <a:tc>
                  <a:txBody>
                    <a:bodyPr/>
                    <a:lstStyle/>
                    <a:p>
                      <a:pPr algn="ctr"/>
                      <a:r>
                        <a:rPr lang="el-GR" sz="1400" dirty="0" smtClean="0"/>
                        <a:t>Πότε τη χρησιμοποιώ</a:t>
                      </a:r>
                      <a:endParaRPr lang="el-GR" sz="1400" dirty="0"/>
                    </a:p>
                  </a:txBody>
                  <a:tcPr marL="73043" marR="73043" marT="36522" marB="36522" anchor="ctr"/>
                </a:tc>
                <a:tc>
                  <a:txBody>
                    <a:bodyPr/>
                    <a:lstStyle/>
                    <a:p>
                      <a:pPr algn="ctr"/>
                      <a:r>
                        <a:rPr lang="el-GR" sz="1400" smtClean="0"/>
                        <a:t>Γιατί τη χρησιμοποιώ</a:t>
                      </a:r>
                      <a:endParaRPr lang="el-GR" sz="1400" dirty="0"/>
                    </a:p>
                  </a:txBody>
                  <a:tcPr marL="73043" marR="73043" marT="36522" marB="36522" anchor="ctr"/>
                </a:tc>
              </a:tr>
              <a:tr h="949565">
                <a:tc>
                  <a:txBody>
                    <a:bodyPr/>
                    <a:lstStyle/>
                    <a:p>
                      <a:pPr algn="ctr"/>
                      <a:r>
                        <a:rPr lang="el-GR" sz="1400" dirty="0" smtClean="0"/>
                        <a:t>Διατρέχω</a:t>
                      </a:r>
                      <a:endParaRPr lang="el-GR" sz="1400" dirty="0"/>
                    </a:p>
                  </a:txBody>
                  <a:tcPr marL="73043" marR="73043" marT="36522" marB="36522" anchor="ctr"/>
                </a:tc>
                <a:tc>
                  <a:txBody>
                    <a:bodyPr/>
                    <a:lstStyle/>
                    <a:p>
                      <a:pPr algn="ctr"/>
                      <a:r>
                        <a:rPr lang="el-GR" sz="1400" dirty="0" smtClean="0"/>
                        <a:t>Ψάχνω για τον τίτλο, τις τονισμένες λέξεις, την προεπισκόπηση, τις περιλήψεις</a:t>
                      </a:r>
                      <a:endParaRPr lang="el-GR" sz="1400" dirty="0"/>
                    </a:p>
                  </a:txBody>
                  <a:tcPr marL="73043" marR="73043" marT="36522" marB="36522" anchor="ctr"/>
                </a:tc>
                <a:tc>
                  <a:txBody>
                    <a:bodyPr/>
                    <a:lstStyle/>
                    <a:p>
                      <a:pPr algn="ctr"/>
                      <a:r>
                        <a:rPr lang="el-GR" sz="1400" dirty="0" smtClean="0"/>
                        <a:t>Πριν την ανάγνωση του κειμένου.</a:t>
                      </a:r>
                    </a:p>
                  </a:txBody>
                  <a:tcPr marL="73043" marR="73043" marT="36522" marB="36522" anchor="ctr"/>
                </a:tc>
                <a:tc>
                  <a:txBody>
                    <a:bodyPr/>
                    <a:lstStyle/>
                    <a:p>
                      <a:pPr algn="ctr"/>
                      <a:r>
                        <a:rPr lang="el-GR" sz="1400" dirty="0" smtClean="0"/>
                        <a:t>Παρέχει εννοιολογική επισκόπηση, βοηθά στην εστίαση της προσοχής.</a:t>
                      </a:r>
                    </a:p>
                  </a:txBody>
                  <a:tcPr marL="73043" marR="73043" marT="36522" marB="36522" anchor="ctr"/>
                </a:tc>
              </a:tr>
              <a:tr h="730435">
                <a:tc>
                  <a:txBody>
                    <a:bodyPr/>
                    <a:lstStyle/>
                    <a:p>
                      <a:pPr algn="ctr"/>
                      <a:r>
                        <a:rPr lang="el-GR" sz="1400" dirty="0" smtClean="0"/>
                        <a:t>Επιβραδύνω</a:t>
                      </a:r>
                      <a:endParaRPr lang="el-GR" sz="1400" dirty="0"/>
                    </a:p>
                  </a:txBody>
                  <a:tcPr marL="73043" marR="73043" marT="36522" marB="36522" anchor="ctr"/>
                </a:tc>
                <a:tc>
                  <a:txBody>
                    <a:bodyPr/>
                    <a:lstStyle/>
                    <a:p>
                      <a:pPr algn="ctr"/>
                      <a:r>
                        <a:rPr lang="el-GR" sz="1400" dirty="0" smtClean="0"/>
                        <a:t>Σταματώ, διαβάζω και σκέφτομαι την πληροφορία.</a:t>
                      </a:r>
                    </a:p>
                  </a:txBody>
                  <a:tcPr marL="73043" marR="73043" marT="36522" marB="36522" anchor="ctr"/>
                </a:tc>
                <a:tc>
                  <a:txBody>
                    <a:bodyPr/>
                    <a:lstStyle/>
                    <a:p>
                      <a:pPr algn="ctr"/>
                      <a:r>
                        <a:rPr lang="el-GR" sz="1400" dirty="0" smtClean="0"/>
                        <a:t>Όταν η πληροφορία φαίνεται ιδιαίτερα σημαντική.</a:t>
                      </a:r>
                      <a:endParaRPr lang="el-GR" sz="1400" dirty="0"/>
                    </a:p>
                  </a:txBody>
                  <a:tcPr marL="73043" marR="73043" marT="36522" marB="36522" anchor="ctr"/>
                </a:tc>
                <a:tc>
                  <a:txBody>
                    <a:bodyPr/>
                    <a:lstStyle/>
                    <a:p>
                      <a:pPr algn="ctr"/>
                      <a:r>
                        <a:rPr lang="el-GR" sz="1400" dirty="0" smtClean="0"/>
                        <a:t>Βελτιώνει την εστίαση της προσοχής.</a:t>
                      </a:r>
                    </a:p>
                  </a:txBody>
                  <a:tcPr marL="73043" marR="73043" marT="36522" marB="36522" anchor="ctr"/>
                </a:tc>
              </a:tr>
              <a:tr h="730435">
                <a:tc>
                  <a:txBody>
                    <a:bodyPr/>
                    <a:lstStyle/>
                    <a:p>
                      <a:pPr algn="ctr"/>
                      <a:r>
                        <a:rPr lang="el-GR" sz="1400" dirty="0" smtClean="0"/>
                        <a:t>Ενεργοποιώ την προ υπάρχουσα γνώση</a:t>
                      </a:r>
                    </a:p>
                  </a:txBody>
                  <a:tcPr marL="73043" marR="73043" marT="36522" marB="36522" anchor="ctr"/>
                </a:tc>
                <a:tc>
                  <a:txBody>
                    <a:bodyPr/>
                    <a:lstStyle/>
                    <a:p>
                      <a:pPr algn="ctr"/>
                      <a:r>
                        <a:rPr lang="el-GR" sz="1400" dirty="0" smtClean="0"/>
                        <a:t>Σταματώ και σκέφτομαι τι γνωρίζω ήδη. Ρωτάω ό,τι δεν ξέρω.</a:t>
                      </a:r>
                    </a:p>
                  </a:txBody>
                  <a:tcPr marL="73043" marR="73043" marT="36522" marB="36522" anchor="ctr"/>
                </a:tc>
                <a:tc>
                  <a:txBody>
                    <a:bodyPr/>
                    <a:lstStyle/>
                    <a:p>
                      <a:pPr algn="ctr"/>
                      <a:r>
                        <a:rPr lang="el-GR" sz="1400" dirty="0" smtClean="0"/>
                        <a:t>Πριν την ανάγνωση ή ένα άγνωστο έργο.</a:t>
                      </a:r>
                    </a:p>
                  </a:txBody>
                  <a:tcPr marL="73043" marR="73043" marT="36522" marB="36522" anchor="ctr"/>
                </a:tc>
                <a:tc>
                  <a:txBody>
                    <a:bodyPr/>
                    <a:lstStyle/>
                    <a:p>
                      <a:pPr algn="ctr"/>
                      <a:r>
                        <a:rPr lang="el-GR" sz="1400" dirty="0" smtClean="0"/>
                        <a:t>Διευκολύνει την εκμάθηση και την απομνημόνευση της νέας πληροφορίας.</a:t>
                      </a:r>
                    </a:p>
                  </a:txBody>
                  <a:tcPr marL="73043" marR="73043" marT="36522" marB="36522" anchor="ctr"/>
                </a:tc>
              </a:tr>
              <a:tr h="949565">
                <a:tc>
                  <a:txBody>
                    <a:bodyPr/>
                    <a:lstStyle/>
                    <a:p>
                      <a:pPr algn="ctr"/>
                      <a:r>
                        <a:rPr lang="el-GR" sz="1400" dirty="0" smtClean="0"/>
                        <a:t>Νοητική</a:t>
                      </a:r>
                    </a:p>
                    <a:p>
                      <a:pPr algn="ctr"/>
                      <a:r>
                        <a:rPr lang="el-GR" sz="1400" dirty="0" smtClean="0"/>
                        <a:t>αφομοίωση</a:t>
                      </a:r>
                    </a:p>
                  </a:txBody>
                  <a:tcPr marL="73043" marR="73043" marT="36522" marB="36522" anchor="ctr"/>
                </a:tc>
                <a:tc>
                  <a:txBody>
                    <a:bodyPr/>
                    <a:lstStyle/>
                    <a:p>
                      <a:pPr algn="ctr"/>
                      <a:r>
                        <a:rPr lang="el-GR" sz="1400" dirty="0" smtClean="0"/>
                        <a:t>Συνδέω τις βασικές ιδέες. Τις χρησιμοποιώ για να κατασκευάσω ένα θέμα ή ένα συμπέρασμα.</a:t>
                      </a:r>
                    </a:p>
                  </a:txBody>
                  <a:tcPr marL="73043" marR="73043" marT="36522" marB="36522" anchor="ctr"/>
                </a:tc>
                <a:tc>
                  <a:txBody>
                    <a:bodyPr/>
                    <a:lstStyle/>
                    <a:p>
                      <a:pPr algn="ctr"/>
                      <a:r>
                        <a:rPr lang="el-GR" sz="1400" dirty="0" smtClean="0"/>
                        <a:t>Κατά την εκμάθηση πολύπλοκων πληροφοριών ή όταν είναι απαραίτητη μια βαθύτερη κατανόηση.</a:t>
                      </a:r>
                    </a:p>
                  </a:txBody>
                  <a:tcPr marL="73043" marR="73043" marT="36522" marB="36522" anchor="ctr"/>
                </a:tc>
                <a:tc>
                  <a:txBody>
                    <a:bodyPr/>
                    <a:lstStyle/>
                    <a:p>
                      <a:pPr algn="ctr"/>
                      <a:r>
                        <a:rPr lang="el-GR" sz="1400" dirty="0" smtClean="0"/>
                        <a:t>Μειώνει το φορτίο της μνήμης. Προωθεί το βαθύτερο επίπεδο κατανόησης.</a:t>
                      </a:r>
                    </a:p>
                  </a:txBody>
                  <a:tcPr marL="73043" marR="73043" marT="36522" marB="36522" anchor="ctr"/>
                </a:tc>
              </a:tr>
              <a:tr h="1387827">
                <a:tc>
                  <a:txBody>
                    <a:bodyPr/>
                    <a:lstStyle/>
                    <a:p>
                      <a:pPr algn="ctr"/>
                      <a:r>
                        <a:rPr lang="el-GR" sz="1400" dirty="0" smtClean="0"/>
                        <a:t>Διαγράμματα</a:t>
                      </a:r>
                    </a:p>
                  </a:txBody>
                  <a:tcPr marL="73043" marR="73043" marT="36522" marB="36522" anchor="ctr"/>
                </a:tc>
                <a:tc>
                  <a:txBody>
                    <a:bodyPr/>
                    <a:lstStyle/>
                    <a:p>
                      <a:pPr algn="ctr"/>
                      <a:r>
                        <a:rPr lang="el-GR" sz="1400" dirty="0" smtClean="0"/>
                        <a:t>Προσδιορίζω τις βασικές ιδέες, τις συνδέω, κάνω λίστα με τις βοηθητικές λεπτομέρειες κάτω από τις βασικές ιδέες, συνδέω τις βοηθητικές λεπτομέρειες.</a:t>
                      </a:r>
                      <a:endParaRPr lang="el-GR" sz="1400" dirty="0"/>
                    </a:p>
                  </a:txBody>
                  <a:tcPr marL="73043" marR="73043" marT="36522" marB="36522" anchor="ctr"/>
                </a:tc>
                <a:tc>
                  <a:txBody>
                    <a:bodyPr/>
                    <a:lstStyle/>
                    <a:p>
                      <a:pPr algn="ctr"/>
                      <a:r>
                        <a:rPr lang="el-GR" sz="1400" dirty="0" smtClean="0"/>
                        <a:t>Όταν υπάρχει μεγάλη αλληλοσχετιζόμενη πληροφορία.</a:t>
                      </a:r>
                      <a:endParaRPr lang="el-GR" sz="1400" dirty="0"/>
                    </a:p>
                  </a:txBody>
                  <a:tcPr marL="73043" marR="73043" marT="36522" marB="36522" anchor="ctr"/>
                </a:tc>
                <a:tc>
                  <a:txBody>
                    <a:bodyPr/>
                    <a:lstStyle/>
                    <a:p>
                      <a:pPr algn="ctr"/>
                      <a:r>
                        <a:rPr lang="el-GR" sz="1400" dirty="0" smtClean="0"/>
                        <a:t>Βοηθά στον εντοπισμό των κύριων ιδεών, την οργάνωσή τους σε κατηγορίες. Μειώνει το φορτίο της μνήμης.</a:t>
                      </a:r>
                    </a:p>
                  </a:txBody>
                  <a:tcPr marL="73043" marR="73043" marT="36522" marB="36522" anchor="ctr"/>
                </a:tc>
              </a:tr>
            </a:tbl>
          </a:graphicData>
        </a:graphic>
      </p:graphicFrame>
    </p:spTree>
    <p:extLst>
      <p:ext uri="{BB962C8B-B14F-4D97-AF65-F5344CB8AC3E}">
        <p14:creationId xmlns:p14="http://schemas.microsoft.com/office/powerpoint/2010/main" val="68762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RC (Regulatory Checklist</a:t>
            </a:r>
            <a:r>
              <a:rPr lang="en-US" dirty="0" smtClean="0"/>
              <a:t>)</a:t>
            </a:r>
            <a:endParaRPr lang="el-GR" dirty="0"/>
          </a:p>
        </p:txBody>
      </p:sp>
      <p:sp>
        <p:nvSpPr>
          <p:cNvPr id="3" name="Θέση περιεχομένου 2"/>
          <p:cNvSpPr>
            <a:spLocks noGrp="1"/>
          </p:cNvSpPr>
          <p:nvPr>
            <p:ph sz="half" idx="1"/>
          </p:nvPr>
        </p:nvSpPr>
        <p:spPr/>
        <p:txBody>
          <a:bodyPr>
            <a:normAutofit fontScale="92500" lnSpcReduction="10000"/>
          </a:bodyPr>
          <a:lstStyle/>
          <a:p>
            <a:r>
              <a:rPr lang="el-GR" b="1" dirty="0" smtClean="0"/>
              <a:t>Σχεδιασμός</a:t>
            </a:r>
          </a:p>
          <a:p>
            <a:pPr lvl="1"/>
            <a:r>
              <a:rPr lang="el-GR" dirty="0"/>
              <a:t>Ποια είναι η φύση του έργου</a:t>
            </a:r>
            <a:r>
              <a:rPr lang="el-GR" dirty="0" smtClean="0"/>
              <a:t>;</a:t>
            </a:r>
          </a:p>
          <a:p>
            <a:pPr lvl="1"/>
            <a:r>
              <a:rPr lang="el-GR" dirty="0"/>
              <a:t>Ποιος είναι ο στόχος μου;</a:t>
            </a:r>
          </a:p>
          <a:p>
            <a:pPr lvl="1"/>
            <a:r>
              <a:rPr lang="el-GR" dirty="0"/>
              <a:t>Τι είδους πληροφορίες και στρατηγικές χρειάζομαι</a:t>
            </a:r>
            <a:r>
              <a:rPr lang="el-GR" dirty="0" smtClean="0"/>
              <a:t>;</a:t>
            </a:r>
          </a:p>
          <a:p>
            <a:pPr lvl="1"/>
            <a:r>
              <a:rPr lang="el-GR" dirty="0"/>
              <a:t>Πόσο χρόνο και ποιες πηγές θα χρειαστώ</a:t>
            </a:r>
            <a:r>
              <a:rPr lang="el-GR" dirty="0" smtClean="0"/>
              <a:t>;</a:t>
            </a:r>
          </a:p>
          <a:p>
            <a:pPr marL="514350" indent="-457200"/>
            <a:r>
              <a:rPr lang="el-GR" b="1" dirty="0" smtClean="0"/>
              <a:t>Παρακολούθηση</a:t>
            </a:r>
          </a:p>
          <a:p>
            <a:pPr lvl="1"/>
            <a:r>
              <a:rPr lang="el-GR" dirty="0"/>
              <a:t>Έχω πλήρη κατανόηση του τι κάνω; </a:t>
            </a:r>
            <a:endParaRPr lang="el-GR" dirty="0" smtClean="0"/>
          </a:p>
          <a:p>
            <a:pPr lvl="1"/>
            <a:r>
              <a:rPr lang="el-GR" dirty="0" smtClean="0"/>
              <a:t>Θεωρώ </a:t>
            </a:r>
            <a:r>
              <a:rPr lang="el-GR" dirty="0"/>
              <a:t>ότι το έργο έχει νόημα; </a:t>
            </a:r>
            <a:endParaRPr lang="el-GR" dirty="0" smtClean="0"/>
          </a:p>
          <a:p>
            <a:pPr lvl="1"/>
            <a:r>
              <a:rPr lang="el-GR" dirty="0" smtClean="0"/>
              <a:t>Πετυχαίνω </a:t>
            </a:r>
            <a:r>
              <a:rPr lang="el-GR" dirty="0"/>
              <a:t>τους στόχους μου; </a:t>
            </a:r>
            <a:endParaRPr lang="el-GR" dirty="0" smtClean="0"/>
          </a:p>
          <a:p>
            <a:pPr lvl="1"/>
            <a:r>
              <a:rPr lang="el-GR" dirty="0" smtClean="0"/>
              <a:t>Χρειάζεται </a:t>
            </a:r>
            <a:r>
              <a:rPr lang="el-GR" dirty="0"/>
              <a:t>να κάνω αλλαγές; </a:t>
            </a:r>
            <a:endParaRPr lang="el-GR" dirty="0" smtClean="0"/>
          </a:p>
        </p:txBody>
      </p:sp>
      <p:sp>
        <p:nvSpPr>
          <p:cNvPr id="4" name="Θέση περιεχομένου 3"/>
          <p:cNvSpPr>
            <a:spLocks noGrp="1"/>
          </p:cNvSpPr>
          <p:nvPr>
            <p:ph sz="half" idx="2"/>
          </p:nvPr>
        </p:nvSpPr>
        <p:spPr/>
        <p:txBody>
          <a:bodyPr>
            <a:normAutofit fontScale="92500" lnSpcReduction="10000"/>
          </a:bodyPr>
          <a:lstStyle/>
          <a:p>
            <a:r>
              <a:rPr lang="el-GR" b="1" dirty="0"/>
              <a:t>Αξιολόγηση</a:t>
            </a:r>
          </a:p>
          <a:p>
            <a:pPr marL="857250" lvl="1" indent="-457200"/>
            <a:r>
              <a:rPr lang="el-GR" dirty="0"/>
              <a:t>Έχω πετύχει τους στόχους μου; </a:t>
            </a:r>
          </a:p>
          <a:p>
            <a:pPr marL="857250" lvl="1" indent="-457200"/>
            <a:r>
              <a:rPr lang="el-GR" dirty="0"/>
              <a:t>Τι είχε αποτέλεσμα; </a:t>
            </a:r>
          </a:p>
          <a:p>
            <a:pPr marL="857250" lvl="1" indent="-457200"/>
            <a:r>
              <a:rPr lang="el-GR" dirty="0"/>
              <a:t>Τι δε λειτούργησε;</a:t>
            </a:r>
          </a:p>
          <a:p>
            <a:pPr marL="857250" lvl="1" indent="-457200"/>
            <a:r>
              <a:rPr lang="el-GR" dirty="0"/>
              <a:t>Θα κάνω τα πράγματα διαφορετικά την επόμενη φορά; </a:t>
            </a:r>
          </a:p>
        </p:txBody>
      </p:sp>
    </p:spTree>
    <p:extLst>
      <p:ext uri="{BB962C8B-B14F-4D97-AF65-F5344CB8AC3E}">
        <p14:creationId xmlns:p14="http://schemas.microsoft.com/office/powerpoint/2010/main" val="14568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Υποστηρικτικά Κοινωνικά Περιβάλλοντα</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H </a:t>
            </a:r>
            <a:r>
              <a:rPr lang="el-GR" dirty="0" err="1"/>
              <a:t>Xiaodong</a:t>
            </a:r>
            <a:r>
              <a:rPr lang="el-GR" dirty="0"/>
              <a:t> </a:t>
            </a:r>
            <a:r>
              <a:rPr lang="el-GR" dirty="0" err="1"/>
              <a:t>Lin</a:t>
            </a:r>
            <a:r>
              <a:rPr lang="el-GR" dirty="0"/>
              <a:t> τονίζει την ανάγκη:</a:t>
            </a:r>
          </a:p>
          <a:p>
            <a:r>
              <a:rPr lang="el-GR" b="1" dirty="0" smtClean="0"/>
              <a:t>δημιουργίας </a:t>
            </a:r>
            <a:r>
              <a:rPr lang="el-GR" b="1" dirty="0"/>
              <a:t>υποστηρικτικού κοινωνικού περιβάλλοντος</a:t>
            </a:r>
            <a:r>
              <a:rPr lang="el-GR" dirty="0"/>
              <a:t> για τη </a:t>
            </a:r>
            <a:r>
              <a:rPr lang="el-GR" dirty="0" err="1"/>
              <a:t>μεταγνώση</a:t>
            </a:r>
            <a:r>
              <a:rPr lang="el-GR" dirty="0"/>
              <a:t> και</a:t>
            </a:r>
          </a:p>
          <a:p>
            <a:r>
              <a:rPr lang="el-GR" b="1" dirty="0"/>
              <a:t>οικοδόμησης συντονισμού</a:t>
            </a:r>
            <a:r>
              <a:rPr lang="el-GR" dirty="0"/>
              <a:t> μεταξύ των </a:t>
            </a:r>
            <a:r>
              <a:rPr lang="el-GR" b="1" dirty="0"/>
              <a:t>στρατηγικών εκμάθησης </a:t>
            </a:r>
            <a:r>
              <a:rPr lang="el-GR" dirty="0"/>
              <a:t>και ενός </a:t>
            </a:r>
            <a:r>
              <a:rPr lang="el-GR" b="1" dirty="0"/>
              <a:t>υποστηρικτικού κοινωνικού </a:t>
            </a:r>
            <a:r>
              <a:rPr lang="el-GR" b="1" dirty="0" err="1"/>
              <a:t>περι</a:t>
            </a:r>
            <a:r>
              <a:rPr lang="el-GR" b="1" dirty="0"/>
              <a:t>-βάλλοντος</a:t>
            </a:r>
            <a:r>
              <a:rPr lang="el-GR" dirty="0"/>
              <a:t>. </a:t>
            </a:r>
            <a:endParaRPr lang="el-GR" dirty="0" smtClean="0"/>
          </a:p>
          <a:p>
            <a:pPr lvl="1"/>
            <a:r>
              <a:rPr lang="el-GR" dirty="0" smtClean="0"/>
              <a:t>Οι </a:t>
            </a:r>
            <a:r>
              <a:rPr lang="el-GR" dirty="0"/>
              <a:t>μαθητές μπορούν να μάθουν πολύτιμες στρατηγικές αλλά αυτές δεν μπορούν να εφαρμοστούν αν δεν υποστηρίζονται από σαφείς μαθησιακούς στόχους και πολιτισμικά πρότυπα σε μια κοινότητα. </a:t>
            </a:r>
            <a:endParaRPr lang="el-GR" dirty="0" smtClean="0"/>
          </a:p>
          <a:p>
            <a:pPr lvl="1"/>
            <a:r>
              <a:rPr lang="el-GR" dirty="0" smtClean="0"/>
              <a:t>Ομοίως</a:t>
            </a:r>
            <a:r>
              <a:rPr lang="el-GR" dirty="0"/>
              <a:t>, οι μαθητές μπορούν να διδαχθούν τις δεξιότητες για να αριστεύσουν στην ακαδημαϊκή επίδοση αλλά να έχουν ελάχιστη αίσθηση του ποιοι είναι και τι σημαίνει να είναι κανείς ενεργό μέλος μιας κοινότητας.</a:t>
            </a:r>
          </a:p>
        </p:txBody>
      </p:sp>
    </p:spTree>
    <p:extLst>
      <p:ext uri="{BB962C8B-B14F-4D97-AF65-F5344CB8AC3E}">
        <p14:creationId xmlns:p14="http://schemas.microsoft.com/office/powerpoint/2010/main" val="2137774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 (1)</a:t>
            </a:r>
            <a:endParaRPr lang="el-GR" dirty="0"/>
          </a:p>
        </p:txBody>
      </p:sp>
      <p:sp>
        <p:nvSpPr>
          <p:cNvPr id="3" name="Θέση περιεχομένου 2"/>
          <p:cNvSpPr>
            <a:spLocks noGrp="1"/>
          </p:cNvSpPr>
          <p:nvPr>
            <p:ph idx="1"/>
          </p:nvPr>
        </p:nvSpPr>
        <p:spPr/>
        <p:txBody>
          <a:bodyPr>
            <a:normAutofit/>
          </a:bodyPr>
          <a:lstStyle/>
          <a:p>
            <a:r>
              <a:rPr lang="el-GR" dirty="0"/>
              <a:t>Από τις πρώτες μελέτες που με </a:t>
            </a:r>
            <a:r>
              <a:rPr lang="el-GR" b="1" dirty="0"/>
              <a:t>εργαστηριακά πειράματα </a:t>
            </a:r>
            <a:r>
              <a:rPr lang="el-GR" dirty="0"/>
              <a:t>έδειξαν ότι τα νέα παιδιά μπόρεσαν </a:t>
            </a:r>
            <a:r>
              <a:rPr lang="el-GR" dirty="0" smtClean="0"/>
              <a:t>να </a:t>
            </a:r>
            <a:r>
              <a:rPr lang="el-GR" dirty="0"/>
              <a:t>βελτιώσουν τις δικές τους επιδόσεις μνήμης όταν οι ερευνητές τα βοήθησαν να σκεφτούν τα καθήκοντα που </a:t>
            </a:r>
            <a:r>
              <a:rPr lang="el-GR" dirty="0" smtClean="0"/>
              <a:t>αντιμετώπισαν </a:t>
            </a:r>
            <a:r>
              <a:rPr lang="el-GR" dirty="0"/>
              <a:t>και τις πιθανές στρατηγικές που θα μπορούσαν να </a:t>
            </a:r>
            <a:r>
              <a:rPr lang="el-GR" dirty="0" smtClean="0"/>
              <a:t>χρησιμοποιήσουν, </a:t>
            </a:r>
            <a:r>
              <a:rPr lang="el-GR" dirty="0"/>
              <a:t>η έρευνα έχει μεταφερθεί από το εργαστήριο σ’ ένα πλαίσιο που αφορά τη </a:t>
            </a:r>
            <a:r>
              <a:rPr lang="el-GR" dirty="0" smtClean="0"/>
              <a:t>δημιουργία </a:t>
            </a:r>
            <a:r>
              <a:rPr lang="el-GR" dirty="0"/>
              <a:t>της κοινωνικής στήριξης στα </a:t>
            </a:r>
            <a:r>
              <a:rPr lang="el-GR" b="1" dirty="0" smtClean="0"/>
              <a:t>σχολικά</a:t>
            </a:r>
            <a:r>
              <a:rPr lang="el-GR" b="1" dirty="0"/>
              <a:t> περιβάλλοντα </a:t>
            </a:r>
            <a:r>
              <a:rPr lang="el-GR" dirty="0"/>
              <a:t>που ευνοούν τη </a:t>
            </a:r>
            <a:r>
              <a:rPr lang="el-GR" dirty="0" err="1"/>
              <a:t>μεταγνωστική</a:t>
            </a:r>
            <a:r>
              <a:rPr lang="el-GR" dirty="0"/>
              <a:t> σκέψη</a:t>
            </a:r>
            <a:r>
              <a:rPr lang="el-GR" dirty="0" smtClean="0"/>
              <a:t>.</a:t>
            </a:r>
            <a:endParaRPr lang="el-GR" dirty="0"/>
          </a:p>
        </p:txBody>
      </p:sp>
    </p:spTree>
    <p:extLst>
      <p:ext uri="{BB962C8B-B14F-4D97-AF65-F5344CB8AC3E}">
        <p14:creationId xmlns:p14="http://schemas.microsoft.com/office/powerpoint/2010/main" val="3179646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 (2)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a:t>
            </a:r>
            <a:r>
              <a:rPr lang="el-GR" dirty="0" err="1"/>
              <a:t>μεταγνώση</a:t>
            </a:r>
            <a:r>
              <a:rPr lang="el-GR" dirty="0"/>
              <a:t> είναι ουσιαστικής σημασίας για την </a:t>
            </a:r>
            <a:r>
              <a:rPr lang="el-GR" b="1" dirty="0"/>
              <a:t>επιτυχία της δια βίου μάθησης</a:t>
            </a:r>
            <a:r>
              <a:rPr lang="el-GR" dirty="0"/>
              <a:t>, διότι επιτρέπει στα άτομα να διαχειρίζονται καλύτερα τις γνωστικές τους ικανότητες, και να καθορίζουν τις αδυναμίες που μπορούν να διορθωθούν με την κατασκευή νέων γνωστικών δεξιοτήτων. Σχεδόν όλοι  όσοι μπορούν να εκτελέσουν μια δεξιότητα είναι ικανοί για τη </a:t>
            </a:r>
            <a:r>
              <a:rPr lang="el-GR" dirty="0" err="1"/>
              <a:t>μεταγνώση</a:t>
            </a:r>
            <a:r>
              <a:rPr lang="el-GR" dirty="0"/>
              <a:t> – που είναι ο τρόπος σκέψης  σχετικά με τη δεξιότητα που εκτελούν.</a:t>
            </a:r>
          </a:p>
          <a:p>
            <a:r>
              <a:rPr lang="el-GR" dirty="0"/>
              <a:t>Η προώθηση της </a:t>
            </a:r>
            <a:r>
              <a:rPr lang="el-GR" dirty="0" err="1"/>
              <a:t>μεταγνώσης</a:t>
            </a:r>
            <a:r>
              <a:rPr lang="el-GR" dirty="0"/>
              <a:t> ξεκινά με την </a:t>
            </a:r>
            <a:r>
              <a:rPr lang="el-GR" b="1" dirty="0"/>
              <a:t>συνειδητοποίηση</a:t>
            </a:r>
            <a:r>
              <a:rPr lang="el-GR" dirty="0"/>
              <a:t> από τη μεριά των μαθητών ότι η </a:t>
            </a:r>
            <a:r>
              <a:rPr lang="el-GR" dirty="0" err="1"/>
              <a:t>μετα</a:t>
            </a:r>
            <a:r>
              <a:rPr lang="el-GR" dirty="0"/>
              <a:t>-γνώση υπάρχει, διαφέρει από τη γνωστική λειτουργία και αυξάνει την ακαδημαϊκή επιτυχία</a:t>
            </a:r>
            <a:r>
              <a:rPr lang="el-GR" dirty="0" smtClean="0"/>
              <a:t>.</a:t>
            </a:r>
            <a:endParaRPr lang="el-GR" dirty="0"/>
          </a:p>
        </p:txBody>
      </p:sp>
    </p:spTree>
    <p:extLst>
      <p:ext uri="{BB962C8B-B14F-4D97-AF65-F5344CB8AC3E}">
        <p14:creationId xmlns:p14="http://schemas.microsoft.com/office/powerpoint/2010/main" val="192974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 (3)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Το επόμενο βήμα είναι </a:t>
            </a:r>
            <a:r>
              <a:rPr lang="el-GR" b="1" dirty="0"/>
              <a:t>η διδασκαλία των </a:t>
            </a:r>
            <a:r>
              <a:rPr lang="el-GR" b="1" dirty="0" smtClean="0"/>
              <a:t>στρατηγικών</a:t>
            </a:r>
            <a:r>
              <a:rPr lang="el-GR" dirty="0"/>
              <a:t>, και το σημαντικότερο, να βοηθηθούν οι μαθητές να κατασκευάσουν ξεκάθαρη γνώση για το </a:t>
            </a:r>
            <a:r>
              <a:rPr lang="el-GR" b="1" dirty="0"/>
              <a:t>πότε</a:t>
            </a:r>
            <a:r>
              <a:rPr lang="el-GR" dirty="0"/>
              <a:t> και</a:t>
            </a:r>
            <a:r>
              <a:rPr lang="el-GR" b="1" dirty="0"/>
              <a:t> πού </a:t>
            </a:r>
            <a:r>
              <a:rPr lang="el-GR" dirty="0"/>
              <a:t>χρησιμοποιούνται αυτές οι στρατηγικές.</a:t>
            </a:r>
          </a:p>
          <a:p>
            <a:r>
              <a:rPr lang="el-GR" dirty="0"/>
              <a:t>Οι στόχοι αυτοί μπορούν να επιτευχθούν μέσα από μια </a:t>
            </a:r>
            <a:r>
              <a:rPr lang="el-GR" b="1" dirty="0"/>
              <a:t>ποικιλία εκπαιδευτικών πρακτικών</a:t>
            </a:r>
            <a:r>
              <a:rPr lang="el-GR" dirty="0"/>
              <a:t>. Όλα τα μοντέλα παρέμβασης που έχουν χρησιμοποιηθεί δείχνουν ότι η </a:t>
            </a:r>
            <a:r>
              <a:rPr lang="el-GR" dirty="0" err="1"/>
              <a:t>μεταγνωστική</a:t>
            </a:r>
            <a:r>
              <a:rPr lang="el-GR" dirty="0"/>
              <a:t> γνώση και η ρύθμιση μπορούν να βελτιωθούν με εκπαιδευτικές πρακτικές μέσα στην τάξη και οι μαθητές χρησιμοποιούν αυτές τις νεοαποκτηθείσες δεξιότητες για τη βελτίωση των επιδόσεων.</a:t>
            </a:r>
          </a:p>
        </p:txBody>
      </p:sp>
    </p:spTree>
    <p:extLst>
      <p:ext uri="{BB962C8B-B14F-4D97-AF65-F5344CB8AC3E}">
        <p14:creationId xmlns:p14="http://schemas.microsoft.com/office/powerpoint/2010/main" val="267029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indent="0" algn="ctr">
              <a:buNone/>
            </a:pPr>
            <a:r>
              <a:rPr lang="el-GR" dirty="0"/>
              <a:t>Συνοπτική προσπέλαση των θεωριών γνώσης και μάθησης. Μέθοδοι διδασκαλίας. Μορφές διδασκαλίας. Τεχνικές-μέσα. Πορεία της διδασκαλίας. Αξιολογικό σύστημα.</a:t>
            </a:r>
          </a:p>
        </p:txBody>
      </p:sp>
    </p:spTree>
    <p:extLst>
      <p:ext uri="{BB962C8B-B14F-4D97-AF65-F5344CB8AC3E}">
        <p14:creationId xmlns:p14="http://schemas.microsoft.com/office/powerpoint/2010/main" val="32760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 (4)</a:t>
            </a:r>
            <a:endParaRPr lang="el-GR" dirty="0"/>
          </a:p>
        </p:txBody>
      </p:sp>
      <p:sp>
        <p:nvSpPr>
          <p:cNvPr id="3" name="Θέση περιεχομένου 2"/>
          <p:cNvSpPr>
            <a:spLocks noGrp="1"/>
          </p:cNvSpPr>
          <p:nvPr>
            <p:ph idx="1"/>
          </p:nvPr>
        </p:nvSpPr>
        <p:spPr/>
        <p:txBody>
          <a:bodyPr>
            <a:normAutofit lnSpcReduction="10000"/>
          </a:bodyPr>
          <a:lstStyle/>
          <a:p>
            <a:r>
              <a:rPr lang="el-GR" dirty="0"/>
              <a:t>Είναι σημαντικό να αντιμετωπίσουμε τις </a:t>
            </a:r>
            <a:r>
              <a:rPr lang="el-GR" dirty="0" err="1"/>
              <a:t>μεταγνωστικές</a:t>
            </a:r>
            <a:r>
              <a:rPr lang="el-GR" dirty="0"/>
              <a:t> δραστηριότητες όχι απλά σαν δεξιότητες ενός τομέα, αλλά μάλλον ως </a:t>
            </a:r>
            <a:r>
              <a:rPr lang="el-GR" b="1" dirty="0"/>
              <a:t>συνήθειες του νου </a:t>
            </a:r>
            <a:r>
              <a:rPr lang="el-GR" dirty="0"/>
              <a:t>για την ανάπτυξη ενός </a:t>
            </a:r>
            <a:r>
              <a:rPr lang="el-GR" b="1" dirty="0"/>
              <a:t>ισορροπημένου διανοητικά </a:t>
            </a:r>
            <a:r>
              <a:rPr lang="el-GR" dirty="0"/>
              <a:t>και </a:t>
            </a:r>
            <a:r>
              <a:rPr lang="el-GR" b="1" dirty="0"/>
              <a:t>ενεργού κοινωνικά </a:t>
            </a:r>
            <a:r>
              <a:rPr lang="el-GR" dirty="0"/>
              <a:t>μαθητή. </a:t>
            </a:r>
            <a:endParaRPr lang="el-GR" dirty="0" smtClean="0"/>
          </a:p>
          <a:p>
            <a:pPr marL="457200" lvl="1" indent="0">
              <a:buNone/>
            </a:pPr>
            <a:r>
              <a:rPr lang="el-GR" dirty="0" smtClean="0"/>
              <a:t>Αυτό</a:t>
            </a:r>
            <a:r>
              <a:rPr lang="el-GR" dirty="0"/>
              <a:t> σημαίνει ότι η συμμετοχή σε τέτοιες δραστηριότητες πρέπει να είναι φυσικό μέρος της διαδικασίας μάθησης και όχι ένα πρόσθετο επί της διαδικασίας. Οι συνήθειες του νου θα πρέπει να έχουν ισχυρούς δεσμούς με τη γνώση ενός ειδικού τομέα, τις προσωπικές και πολιτισμικές αξίες, τη γλώσσα, και τα εργαλεία του μαθησιακού περιβάλλοντος, για να είναι πιο προσιτές και μεγαλύτερης διαρκείας. </a:t>
            </a:r>
          </a:p>
        </p:txBody>
      </p:sp>
    </p:spTree>
    <p:extLst>
      <p:ext uri="{BB962C8B-B14F-4D97-AF65-F5344CB8AC3E}">
        <p14:creationId xmlns:p14="http://schemas.microsoft.com/office/powerpoint/2010/main" val="484558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Αναφορές</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Hartman, H.J.(1998). Metacognition in teaching and learning: An introduction, Instructional Science, 26, 1-3.</a:t>
            </a:r>
          </a:p>
          <a:p>
            <a:r>
              <a:rPr lang="en-US" dirty="0"/>
              <a:t>Lin, X.D. (2001b). Designing metacognitive activities. Educational Technology Research &amp; Development, 49(2), 23-40. </a:t>
            </a:r>
          </a:p>
          <a:p>
            <a:r>
              <a:rPr lang="en-US" dirty="0" err="1"/>
              <a:t>Shraw</a:t>
            </a:r>
            <a:r>
              <a:rPr lang="en-US" dirty="0"/>
              <a:t>, G. (1998) Promoting general metacognitive awareness. Instructional Science, 26, 113-125</a:t>
            </a:r>
            <a:r>
              <a:rPr lang="en-US" dirty="0" smtClean="0"/>
              <a:t>.</a:t>
            </a:r>
            <a:endParaRPr lang="en-US" dirty="0"/>
          </a:p>
          <a:p>
            <a:r>
              <a:rPr lang="el-GR" dirty="0"/>
              <a:t>Παντελιάδου, Σ. &amp; Μπότσας, Γ. (2003). Η συμβολή της </a:t>
            </a:r>
            <a:r>
              <a:rPr lang="el-GR" dirty="0" err="1"/>
              <a:t>μεταγνωστικής</a:t>
            </a:r>
            <a:r>
              <a:rPr lang="el-GR" dirty="0"/>
              <a:t> έρευνας στο σχεδιασμό, στην ανάπτυξη και στη χρήση εκπαιδευτικού λογισμικού για τη Γλώσσα στην τάξη, Πρακτικά 1</a:t>
            </a:r>
            <a:r>
              <a:rPr lang="en-US" dirty="0"/>
              <a:t>o</a:t>
            </a:r>
            <a:r>
              <a:rPr lang="el-GR" dirty="0"/>
              <a:t>υ Πανελλήνιου Συνεδρίου Επιστημονικής Ένωσης Εκπαιδευτικών Πρωτοβάθμιας για τη διάδοση των Τ.Π.Ε. στην εκπαίδευση με θέμα: «Η αξιοποίηση των Νέων Τεχνολογιών στην Πρωτοβάθμια Εκπαίδευση»,  Αργυρούπολη, 16-17/10/2004. </a:t>
            </a:r>
          </a:p>
          <a:p>
            <a:r>
              <a:rPr lang="el-GR" dirty="0"/>
              <a:t>Παντελιάδου, Σ. &amp; Μπότσας, Γ. (2007). Μαθησιακές δυσκολίες: Βασικές έννοιες και χαρακτηριστικά, Βόλος: Γράφημα</a:t>
            </a:r>
            <a:r>
              <a:rPr lang="el-GR" dirty="0" smtClean="0"/>
              <a:t>.</a:t>
            </a:r>
            <a:endParaRPr lang="el-GR" dirty="0"/>
          </a:p>
        </p:txBody>
      </p:sp>
    </p:spTree>
    <p:extLst>
      <p:ext uri="{BB962C8B-B14F-4D97-AF65-F5344CB8AC3E}">
        <p14:creationId xmlns:p14="http://schemas.microsoft.com/office/powerpoint/2010/main" val="3914791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r>
              <a:rPr lang="el-GR" dirty="0" err="1" smtClean="0"/>
              <a:t>Μεταγνώση</a:t>
            </a:r>
            <a:r>
              <a:rPr lang="el-GR" dirty="0" smtClean="0"/>
              <a:t>-</a:t>
            </a:r>
            <a:r>
              <a:rPr lang="en-US" dirty="0" smtClean="0"/>
              <a:t>Metacognition</a:t>
            </a:r>
            <a:endParaRPr lang="el-GR" dirty="0"/>
          </a:p>
        </p:txBody>
      </p:sp>
    </p:spTree>
    <p:extLst>
      <p:ext uri="{BB962C8B-B14F-4D97-AF65-F5344CB8AC3E}">
        <p14:creationId xmlns:p14="http://schemas.microsoft.com/office/powerpoint/2010/main" val="847547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1289676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197132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1897032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smtClean="0"/>
              <a:t>Ζαχαρούλα Σμυρναίου. «Παιδαγωγικά, </a:t>
            </a:r>
            <a:r>
              <a:rPr lang="el-GR" sz="2000" dirty="0"/>
              <a:t>Διδακτική μάθηση και διδασκαλία, </a:t>
            </a:r>
            <a:r>
              <a:rPr lang="el-GR" sz="2000" dirty="0" err="1" smtClean="0"/>
              <a:t>Μεταγνώση</a:t>
            </a:r>
            <a:r>
              <a:rPr lang="el-GR" sz="2000" dirty="0" smtClean="0"/>
              <a:t>»</a:t>
            </a:r>
            <a:r>
              <a:rPr lang="en-US" sz="2000" dirty="0"/>
              <a:t>.</a:t>
            </a:r>
            <a:r>
              <a:rPr lang="el-GR" sz="2000" dirty="0" smtClean="0"/>
              <a:t> </a:t>
            </a:r>
            <a:r>
              <a:rPr lang="el-GR" sz="2000" dirty="0"/>
              <a:t>Έκδοση: 1.0. Αθήνα 2014. Διαθέσιμο από τη δικτυακή διεύθυνση: </a:t>
            </a:r>
            <a:r>
              <a:rPr lang="en-US" sz="2000" dirty="0"/>
              <a:t>http://opencourses.uoa.gr/courses/MATH18/</a:t>
            </a:r>
            <a:r>
              <a:rPr lang="el-GR" sz="2000" dirty="0" smtClean="0"/>
              <a:t>.</a:t>
            </a:r>
          </a:p>
          <a:p>
            <a:pPr marL="0" indent="0">
              <a:buNone/>
            </a:pPr>
            <a:endParaRPr lang="el-GR" sz="2000" dirty="0"/>
          </a:p>
        </p:txBody>
      </p:sp>
    </p:spTree>
    <p:extLst>
      <p:ext uri="{BB962C8B-B14F-4D97-AF65-F5344CB8AC3E}">
        <p14:creationId xmlns:p14="http://schemas.microsoft.com/office/powerpoint/2010/main" val="1187988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τόπο</a:t>
            </a:r>
            <a:endParaRPr lang="en-US" dirty="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a:solidFill>
                  <a:prstClr val="black"/>
                </a:solidFill>
              </a:rPr>
              <a:t>Ο 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76655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197910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a:t>
            </a:r>
            <a:r>
              <a:rPr lang="el-GR"/>
              <a:t>Έργων </a:t>
            </a:r>
            <a:r>
              <a:rPr lang="el-GR" smtClean="0"/>
              <a:t>Τρίτων</a:t>
            </a:r>
            <a:endParaRPr lang="el-GR" dirty="0"/>
          </a:p>
        </p:txBody>
      </p:sp>
      <p:sp>
        <p:nvSpPr>
          <p:cNvPr id="3" name="Content Placeholder 2"/>
          <p:cNvSpPr>
            <a:spLocks noGrp="1"/>
          </p:cNvSpPr>
          <p:nvPr>
            <p:ph idx="1"/>
          </p:nvPr>
        </p:nvSpPr>
        <p:spPr>
          <a:xfrm>
            <a:off x="1703512" y="1556793"/>
            <a:ext cx="8856984" cy="4884950"/>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endParaRPr lang="en-US" sz="2000" dirty="0">
              <a:solidFill>
                <a:srgbClr val="FF0000"/>
              </a:solidFill>
            </a:endParaRP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3239908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a:t>Θεωρίες </a:t>
            </a:r>
            <a:r>
              <a:rPr lang="el-GR" dirty="0" smtClean="0"/>
              <a:t>μάθησης</a:t>
            </a:r>
          </a:p>
          <a:p>
            <a:r>
              <a:rPr lang="el-GR" dirty="0"/>
              <a:t>Η θεωρία της </a:t>
            </a:r>
            <a:r>
              <a:rPr lang="el-GR" dirty="0" smtClean="0"/>
              <a:t>δραστηριότητας</a:t>
            </a:r>
          </a:p>
          <a:p>
            <a:r>
              <a:rPr lang="el-GR" dirty="0" smtClean="0"/>
              <a:t>Βασικές θέσεις </a:t>
            </a:r>
            <a:r>
              <a:rPr lang="el-GR" dirty="0"/>
              <a:t>κ</a:t>
            </a:r>
            <a:r>
              <a:rPr lang="el-GR" dirty="0" smtClean="0"/>
              <a:t>αι Θεμελιώδεις </a:t>
            </a:r>
            <a:r>
              <a:rPr lang="el-GR" dirty="0"/>
              <a:t>έ</a:t>
            </a:r>
            <a:r>
              <a:rPr lang="el-GR" dirty="0" smtClean="0"/>
              <a:t>ννοιες </a:t>
            </a:r>
            <a:r>
              <a:rPr lang="el-GR" dirty="0"/>
              <a:t>σ</a:t>
            </a:r>
            <a:r>
              <a:rPr lang="el-GR" dirty="0" smtClean="0"/>
              <a:t>το </a:t>
            </a:r>
            <a:r>
              <a:rPr lang="el-GR" dirty="0"/>
              <a:t>έ</a:t>
            </a:r>
            <a:r>
              <a:rPr lang="el-GR" dirty="0" smtClean="0"/>
              <a:t>ργο </a:t>
            </a:r>
            <a:r>
              <a:rPr lang="el-GR" dirty="0"/>
              <a:t>τ</a:t>
            </a:r>
            <a:r>
              <a:rPr lang="el-GR" dirty="0" smtClean="0"/>
              <a:t>ου Piaget</a:t>
            </a:r>
          </a:p>
          <a:p>
            <a:r>
              <a:rPr lang="el-GR" dirty="0" err="1" smtClean="0"/>
              <a:t>Μεταγνώση</a:t>
            </a:r>
            <a:endParaRPr lang="el-GR" dirty="0"/>
          </a:p>
        </p:txBody>
      </p:sp>
    </p:spTree>
    <p:extLst>
      <p:ext uri="{BB962C8B-B14F-4D97-AF65-F5344CB8AC3E}">
        <p14:creationId xmlns:p14="http://schemas.microsoft.com/office/powerpoint/2010/main" val="310547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Μεταγνώση</a:t>
            </a:r>
            <a:r>
              <a:rPr lang="el-GR" dirty="0" smtClean="0"/>
              <a:t> - </a:t>
            </a:r>
            <a:r>
              <a:rPr lang="en-US" dirty="0" smtClean="0"/>
              <a:t>Metacognition</a:t>
            </a:r>
            <a:endParaRPr lang="el-GR" dirty="0"/>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655398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 παρουσίασης</a:t>
            </a:r>
            <a:endParaRPr lang="el-GR" dirty="0"/>
          </a:p>
        </p:txBody>
      </p:sp>
      <p:sp>
        <p:nvSpPr>
          <p:cNvPr id="4" name="Θέση περιεχομένου 3"/>
          <p:cNvSpPr>
            <a:spLocks noGrp="1"/>
          </p:cNvSpPr>
          <p:nvPr>
            <p:ph idx="1"/>
          </p:nvPr>
        </p:nvSpPr>
        <p:spPr/>
        <p:txBody>
          <a:bodyPr/>
          <a:lstStyle/>
          <a:p>
            <a:r>
              <a:rPr lang="el-GR" dirty="0"/>
              <a:t>Λέξεις-κλειδιά</a:t>
            </a:r>
          </a:p>
          <a:p>
            <a:r>
              <a:rPr lang="el-GR" dirty="0"/>
              <a:t>Η έννοια</a:t>
            </a:r>
          </a:p>
          <a:p>
            <a:r>
              <a:rPr lang="el-GR" dirty="0"/>
              <a:t>Γνώση της γνωστικής λειτουργίας</a:t>
            </a:r>
          </a:p>
          <a:p>
            <a:r>
              <a:rPr lang="el-GR" dirty="0"/>
              <a:t>Ρύθμιση της γνωστικής λειτουργίας</a:t>
            </a:r>
          </a:p>
          <a:p>
            <a:r>
              <a:rPr lang="el-GR" dirty="0"/>
              <a:t>Ενίσχυση της γενικής </a:t>
            </a:r>
            <a:r>
              <a:rPr lang="el-GR" dirty="0" err="1"/>
              <a:t>μεταγνωστικής</a:t>
            </a:r>
            <a:r>
              <a:rPr lang="el-GR" dirty="0"/>
              <a:t> επίγνωσης</a:t>
            </a:r>
          </a:p>
          <a:p>
            <a:r>
              <a:rPr lang="el-GR" dirty="0"/>
              <a:t>Υποστηρικτικά κοινωνικά περιβάλλοντα</a:t>
            </a:r>
          </a:p>
          <a:p>
            <a:r>
              <a:rPr lang="el-GR" dirty="0" smtClean="0"/>
              <a:t>Συμπεράσματα</a:t>
            </a:r>
            <a:endParaRPr lang="el-GR" dirty="0"/>
          </a:p>
        </p:txBody>
      </p:sp>
    </p:spTree>
    <p:extLst>
      <p:ext uri="{BB962C8B-B14F-4D97-AF65-F5344CB8AC3E}">
        <p14:creationId xmlns:p14="http://schemas.microsoft.com/office/powerpoint/2010/main" val="121930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Λέξεις-κλειδιά</a:t>
            </a:r>
          </a:p>
        </p:txBody>
      </p:sp>
      <p:sp>
        <p:nvSpPr>
          <p:cNvPr id="3" name="Θέση περιεχομένου 2"/>
          <p:cNvSpPr>
            <a:spLocks noGrp="1"/>
          </p:cNvSpPr>
          <p:nvPr>
            <p:ph sz="half" idx="1"/>
          </p:nvPr>
        </p:nvSpPr>
        <p:spPr/>
        <p:txBody>
          <a:bodyPr>
            <a:normAutofit/>
          </a:bodyPr>
          <a:lstStyle/>
          <a:p>
            <a:r>
              <a:rPr lang="el-GR" dirty="0" err="1"/>
              <a:t>Μεταγνώση</a:t>
            </a:r>
            <a:r>
              <a:rPr lang="el-GR" dirty="0"/>
              <a:t> (</a:t>
            </a:r>
            <a:r>
              <a:rPr lang="en-US" dirty="0"/>
              <a:t>metacognition)</a:t>
            </a:r>
          </a:p>
          <a:p>
            <a:r>
              <a:rPr lang="el-GR" dirty="0"/>
              <a:t>Γνώση της γνωστικής λειτουργίας (</a:t>
            </a:r>
            <a:r>
              <a:rPr lang="en-US" dirty="0"/>
              <a:t>knowledge of cognition)</a:t>
            </a:r>
          </a:p>
          <a:p>
            <a:r>
              <a:rPr lang="el-GR" dirty="0"/>
              <a:t>Ρύθμιση της γνωστικής λειτουργίας (</a:t>
            </a:r>
            <a:r>
              <a:rPr lang="en-US" dirty="0"/>
              <a:t>regulation of cognition)</a:t>
            </a:r>
          </a:p>
          <a:p>
            <a:r>
              <a:rPr lang="el-GR" dirty="0"/>
              <a:t>Σχεδιασμός (</a:t>
            </a:r>
            <a:r>
              <a:rPr lang="en-US" dirty="0" smtClean="0"/>
              <a:t>planning</a:t>
            </a:r>
            <a:r>
              <a:rPr lang="el-GR" dirty="0"/>
              <a:t>)</a:t>
            </a:r>
            <a:endParaRPr lang="en-US" dirty="0"/>
          </a:p>
        </p:txBody>
      </p:sp>
      <p:sp>
        <p:nvSpPr>
          <p:cNvPr id="4" name="Θέση περιεχομένου 3"/>
          <p:cNvSpPr>
            <a:spLocks noGrp="1"/>
          </p:cNvSpPr>
          <p:nvPr>
            <p:ph sz="half" idx="2"/>
          </p:nvPr>
        </p:nvSpPr>
        <p:spPr/>
        <p:txBody>
          <a:bodyPr>
            <a:normAutofit/>
          </a:bodyPr>
          <a:lstStyle/>
          <a:p>
            <a:r>
              <a:rPr lang="el-GR" dirty="0" smtClean="0"/>
              <a:t>Παρακολούθηση (</a:t>
            </a:r>
            <a:r>
              <a:rPr lang="en-US" dirty="0" smtClean="0"/>
              <a:t>monitoring)</a:t>
            </a:r>
          </a:p>
          <a:p>
            <a:r>
              <a:rPr lang="el-GR" dirty="0" smtClean="0"/>
              <a:t>Αξιολόγηση </a:t>
            </a:r>
            <a:r>
              <a:rPr lang="el-GR" dirty="0"/>
              <a:t>(</a:t>
            </a:r>
            <a:r>
              <a:rPr lang="en-US" dirty="0"/>
              <a:t>evaluation)</a:t>
            </a:r>
          </a:p>
          <a:p>
            <a:r>
              <a:rPr lang="el-GR" dirty="0"/>
              <a:t>Στρατηγικές (</a:t>
            </a:r>
            <a:r>
              <a:rPr lang="en-US" dirty="0"/>
              <a:t>strategies)</a:t>
            </a:r>
          </a:p>
          <a:p>
            <a:r>
              <a:rPr lang="el-GR" dirty="0"/>
              <a:t>Υποστηρικτικά κοινωνικά περιβάλλοντα (</a:t>
            </a:r>
            <a:r>
              <a:rPr lang="en-US" dirty="0"/>
              <a:t>supportive social environments</a:t>
            </a:r>
            <a:r>
              <a:rPr lang="en-US" dirty="0" smtClean="0"/>
              <a:t>)</a:t>
            </a:r>
            <a:endParaRPr lang="en-US" dirty="0"/>
          </a:p>
        </p:txBody>
      </p:sp>
    </p:spTree>
    <p:extLst>
      <p:ext uri="{BB962C8B-B14F-4D97-AF65-F5344CB8AC3E}">
        <p14:creationId xmlns:p14="http://schemas.microsoft.com/office/powerpoint/2010/main" val="363439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έννοια (1)</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Οι </a:t>
            </a:r>
            <a:r>
              <a:rPr lang="el-GR" dirty="0"/>
              <a:t>μαθητές διαφέρουν μεταξύ τους ως: </a:t>
            </a:r>
          </a:p>
          <a:p>
            <a:r>
              <a:rPr lang="el-GR" dirty="0"/>
              <a:t>προς τις γνωστικές στρατηγικές που </a:t>
            </a:r>
            <a:r>
              <a:rPr lang="el-GR" dirty="0" smtClean="0"/>
              <a:t>χρησιμοποιούν </a:t>
            </a:r>
            <a:r>
              <a:rPr lang="el-GR" dirty="0"/>
              <a:t>για να μάθουν αλλά και </a:t>
            </a:r>
          </a:p>
          <a:p>
            <a:r>
              <a:rPr lang="el-GR" dirty="0"/>
              <a:t>και ως προς την ικανότητά τους να οργανώνουν, να καθοδηγούν και να αξιολογούν τη χρήση αυτών των στρατηγικών</a:t>
            </a:r>
            <a:r>
              <a:rPr lang="el-GR" dirty="0" smtClean="0"/>
              <a:t>.</a:t>
            </a:r>
          </a:p>
          <a:p>
            <a:pPr marL="0" indent="0">
              <a:buNone/>
            </a:pPr>
            <a:endParaRPr lang="el-GR" dirty="0"/>
          </a:p>
          <a:p>
            <a:pPr marL="0" indent="0">
              <a:buNone/>
            </a:pPr>
            <a:r>
              <a:rPr lang="el-GR" dirty="0" smtClean="0"/>
              <a:t>Ο </a:t>
            </a:r>
            <a:r>
              <a:rPr lang="el-GR" dirty="0"/>
              <a:t>τελευταίος παράγοντας ονομάζεται </a:t>
            </a:r>
            <a:r>
              <a:rPr lang="el-GR" dirty="0" err="1"/>
              <a:t>μεταγνώση</a:t>
            </a:r>
            <a:r>
              <a:rPr lang="el-GR" dirty="0"/>
              <a:t>. </a:t>
            </a:r>
          </a:p>
        </p:txBody>
      </p:sp>
    </p:spTree>
    <p:extLst>
      <p:ext uri="{BB962C8B-B14F-4D97-AF65-F5344CB8AC3E}">
        <p14:creationId xmlns:p14="http://schemas.microsoft.com/office/powerpoint/2010/main" val="1302332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έννοια (2)</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Η </a:t>
            </a:r>
            <a:r>
              <a:rPr lang="el-GR" b="1" dirty="0" err="1"/>
              <a:t>μεταγνώση</a:t>
            </a:r>
            <a:r>
              <a:rPr lang="el-GR" dirty="0"/>
              <a:t> είναι μια εννοιολογική δομή που αναδύθηκε μέσα από την ερευνητική δουλειά γνωστικών ψυχολόγων και εκπαιδευτικών όπως ο </a:t>
            </a:r>
            <a:r>
              <a:rPr lang="el-GR" dirty="0" err="1"/>
              <a:t>John</a:t>
            </a:r>
            <a:r>
              <a:rPr lang="el-GR" dirty="0"/>
              <a:t> </a:t>
            </a:r>
            <a:r>
              <a:rPr lang="el-GR" dirty="0" err="1"/>
              <a:t>Flavell</a:t>
            </a:r>
            <a:r>
              <a:rPr lang="el-GR" dirty="0"/>
              <a:t> (1976˙ 1979) και η </a:t>
            </a:r>
            <a:r>
              <a:rPr lang="el-GR" dirty="0" err="1"/>
              <a:t>Ann</a:t>
            </a:r>
            <a:r>
              <a:rPr lang="el-GR" dirty="0"/>
              <a:t> Brown. Πρόκειται:</a:t>
            </a:r>
          </a:p>
          <a:p>
            <a:r>
              <a:rPr lang="el-GR" dirty="0"/>
              <a:t>για την ενημερότητα του ατόμου για τη γνώση την οποία κατέχει (</a:t>
            </a:r>
            <a:r>
              <a:rPr lang="el-GR" b="1" dirty="0"/>
              <a:t>γνώση για τη γνώση</a:t>
            </a:r>
            <a:r>
              <a:rPr lang="el-GR" dirty="0"/>
              <a:t>)</a:t>
            </a:r>
          </a:p>
          <a:p>
            <a:r>
              <a:rPr lang="el-GR" dirty="0"/>
              <a:t>αλλά συγχρόνως και τον ενεργητικό έλεγχο και τις διορθωτικές ενέργειες που κάνει το ίδιο το άτομο, για να διορθώσει πιθανά προβλήματα που προκύπτουν κατά τη διάρκεια εμπλοκής του με διάφορα γνωστικά έργα (</a:t>
            </a:r>
            <a:r>
              <a:rPr lang="el-GR" b="1" dirty="0"/>
              <a:t>ρύθμιση της γνώσης</a:t>
            </a:r>
            <a:r>
              <a:rPr lang="el-GR" dirty="0"/>
              <a:t>).    </a:t>
            </a:r>
          </a:p>
          <a:p>
            <a:pPr marL="0" indent="0">
              <a:buNone/>
            </a:pPr>
            <a:r>
              <a:rPr lang="el-GR" dirty="0" smtClean="0"/>
              <a:t>Δεύτερης </a:t>
            </a:r>
            <a:r>
              <a:rPr lang="el-GR" dirty="0"/>
              <a:t>τάξης γνωστική λειτουργία: </a:t>
            </a:r>
          </a:p>
          <a:p>
            <a:r>
              <a:rPr lang="el-GR" dirty="0"/>
              <a:t>σκέψεις για τις σκέψεις, </a:t>
            </a:r>
            <a:endParaRPr lang="el-GR" dirty="0" smtClean="0"/>
          </a:p>
          <a:p>
            <a:r>
              <a:rPr lang="el-GR" dirty="0" smtClean="0"/>
              <a:t>γνώση </a:t>
            </a:r>
            <a:r>
              <a:rPr lang="el-GR" dirty="0"/>
              <a:t>σχετικά με τη </a:t>
            </a:r>
            <a:r>
              <a:rPr lang="el-GR" dirty="0" smtClean="0"/>
              <a:t>γνώση, </a:t>
            </a:r>
          </a:p>
          <a:p>
            <a:r>
              <a:rPr lang="el-GR" dirty="0" smtClean="0"/>
              <a:t>ή </a:t>
            </a:r>
            <a:r>
              <a:rPr lang="el-GR" dirty="0"/>
              <a:t>προβληματισμός σχετικά με τις δράσεις</a:t>
            </a:r>
          </a:p>
        </p:txBody>
      </p:sp>
    </p:spTree>
    <p:extLst>
      <p:ext uri="{BB962C8B-B14F-4D97-AF65-F5344CB8AC3E}">
        <p14:creationId xmlns:p14="http://schemas.microsoft.com/office/powerpoint/2010/main" val="3325615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Γνώση της γνωστικής λειτουργίας</a:t>
            </a:r>
          </a:p>
        </p:txBody>
      </p:sp>
      <p:sp>
        <p:nvSpPr>
          <p:cNvPr id="3" name="Θέση περιεχομένου 2"/>
          <p:cNvSpPr>
            <a:spLocks noGrp="1"/>
          </p:cNvSpPr>
          <p:nvPr>
            <p:ph idx="1"/>
          </p:nvPr>
        </p:nvSpPr>
        <p:spPr/>
        <p:txBody>
          <a:bodyPr>
            <a:normAutofit lnSpcReduction="10000"/>
          </a:bodyPr>
          <a:lstStyle/>
          <a:p>
            <a:pPr marL="0" indent="0">
              <a:buNone/>
            </a:pPr>
            <a:r>
              <a:rPr lang="el-GR" dirty="0"/>
              <a:t>Διακρίνεται σε:</a:t>
            </a:r>
          </a:p>
          <a:p>
            <a:r>
              <a:rPr lang="el-GR" b="1" dirty="0"/>
              <a:t>δηλωτική</a:t>
            </a:r>
            <a:r>
              <a:rPr lang="el-GR" dirty="0"/>
              <a:t>: η γνώση </a:t>
            </a:r>
            <a:r>
              <a:rPr lang="el-GR" b="1" dirty="0"/>
              <a:t>για τον εαυτό </a:t>
            </a:r>
            <a:r>
              <a:rPr lang="el-GR" dirty="0"/>
              <a:t>μας ως γνωστικό υποκείμενο </a:t>
            </a:r>
          </a:p>
          <a:p>
            <a:r>
              <a:rPr lang="el-GR" b="1" dirty="0"/>
              <a:t>διαδικαστική</a:t>
            </a:r>
            <a:r>
              <a:rPr lang="el-GR" dirty="0"/>
              <a:t>: η γενική γνώση που έχουμε για το </a:t>
            </a:r>
            <a:r>
              <a:rPr lang="el-GR" b="1" dirty="0"/>
              <a:t>πώς</a:t>
            </a:r>
            <a:r>
              <a:rPr lang="el-GR" dirty="0"/>
              <a:t> η χρήση στρατηγικών μπορεί να μας βοηθήσει ώστε να ολοκληρώσουμε με επιτυχία το έργο </a:t>
            </a:r>
          </a:p>
          <a:p>
            <a:r>
              <a:rPr lang="el-GR" b="1" dirty="0"/>
              <a:t>περιστασιακή</a:t>
            </a:r>
            <a:r>
              <a:rPr lang="el-GR" dirty="0"/>
              <a:t>: η ειδική γνώση για το </a:t>
            </a:r>
            <a:r>
              <a:rPr lang="el-GR" b="1" dirty="0"/>
              <a:t>πού, πότε </a:t>
            </a:r>
            <a:r>
              <a:rPr lang="el-GR" dirty="0"/>
              <a:t>και με </a:t>
            </a:r>
            <a:r>
              <a:rPr lang="el-GR" b="1" dirty="0"/>
              <a:t>ποιον</a:t>
            </a:r>
            <a:r>
              <a:rPr lang="el-GR" dirty="0"/>
              <a:t> τρόπο πρέπει να χρησιμοποιούμε τις συγκεκριμένες στρατηγικές που κατέχουμε.</a:t>
            </a:r>
          </a:p>
          <a:p>
            <a:endParaRPr lang="el-GR" dirty="0"/>
          </a:p>
        </p:txBody>
      </p:sp>
    </p:spTree>
    <p:extLst>
      <p:ext uri="{BB962C8B-B14F-4D97-AF65-F5344CB8AC3E}">
        <p14:creationId xmlns:p14="http://schemas.microsoft.com/office/powerpoint/2010/main" val="1347200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1291</Words>
  <Application>Microsoft Office PowerPoint</Application>
  <PresentationFormat>Ευρεία οθόνη</PresentationFormat>
  <Paragraphs>189</Paragraphs>
  <Slides>29</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29</vt:i4>
      </vt:variant>
    </vt:vector>
  </HeadingPairs>
  <TitlesOfParts>
    <vt:vector size="34" baseType="lpstr">
      <vt:lpstr>ＭＳ Ｐゴシック</vt:lpstr>
      <vt:lpstr>Arial</vt:lpstr>
      <vt:lpstr>Calibri</vt:lpstr>
      <vt:lpstr>Wingdings</vt:lpstr>
      <vt:lpstr>1_Θέμα του Office</vt:lpstr>
      <vt:lpstr>Παιδαγωγικά</vt:lpstr>
      <vt:lpstr>Σκοποί  ενότητας</vt:lpstr>
      <vt:lpstr>Περιεχόμενα ενότητας</vt:lpstr>
      <vt:lpstr>Μεταγνώση - Metacognition</vt:lpstr>
      <vt:lpstr>Περιεχόμενα παρουσίασης</vt:lpstr>
      <vt:lpstr>Λέξεις-κλειδιά</vt:lpstr>
      <vt:lpstr>Η έννοια (1)</vt:lpstr>
      <vt:lpstr>Η έννοια (2)</vt:lpstr>
      <vt:lpstr>Γνώση της γνωστικής λειτουργίας</vt:lpstr>
      <vt:lpstr>Ρύθμιση της γνωστικής λειτουργίας</vt:lpstr>
      <vt:lpstr>Σχηματικά</vt:lpstr>
      <vt:lpstr>Ενίσχυση της γενικής μεταγνωστικής επίγνωσης (1)</vt:lpstr>
      <vt:lpstr>Ενίσχυση της γενικής μεταγνωστικής επίγνωσης (2)</vt:lpstr>
      <vt:lpstr>SEM (Strategy Evaluation Matrix)</vt:lpstr>
      <vt:lpstr>RC (Regulatory Checklist)</vt:lpstr>
      <vt:lpstr>Υποστηρικτικά Κοινωνικά Περιβάλλοντα</vt:lpstr>
      <vt:lpstr>Συμπεράσματα (1)</vt:lpstr>
      <vt:lpstr>Συμπεράσματα (2)</vt:lpstr>
      <vt:lpstr>Συμπεράσματα (3)</vt:lpstr>
      <vt:lpstr>Συμπεράσματα (4)</vt:lpstr>
      <vt:lpstr>Αναφορές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Παιδαγωγικά</dc:title>
  <dc:creator>Slim</dc:creator>
  <cp:lastModifiedBy>Slim</cp:lastModifiedBy>
  <cp:revision>37</cp:revision>
  <dcterms:created xsi:type="dcterms:W3CDTF">2014-09-23T17:49:44Z</dcterms:created>
  <dcterms:modified xsi:type="dcterms:W3CDTF">2015-01-14T17:53:24Z</dcterms:modified>
</cp:coreProperties>
</file>