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1" r:id="rId2"/>
    <p:sldId id="261" r:id="rId3"/>
    <p:sldId id="302" r:id="rId4"/>
    <p:sldId id="303" r:id="rId5"/>
    <p:sldId id="304" r:id="rId6"/>
    <p:sldId id="305" r:id="rId7"/>
    <p:sldId id="320" r:id="rId8"/>
    <p:sldId id="306" r:id="rId9"/>
    <p:sldId id="307" r:id="rId10"/>
    <p:sldId id="308" r:id="rId11"/>
    <p:sldId id="309" r:id="rId12"/>
    <p:sldId id="310" r:id="rId13"/>
    <p:sldId id="321" r:id="rId14"/>
    <p:sldId id="311" r:id="rId15"/>
    <p:sldId id="312" r:id="rId16"/>
    <p:sldId id="322" r:id="rId17"/>
    <p:sldId id="323" r:id="rId18"/>
    <p:sldId id="324" r:id="rId19"/>
    <p:sldId id="325" r:id="rId20"/>
    <p:sldId id="326" r:id="rId21"/>
    <p:sldId id="316" r:id="rId22"/>
    <p:sldId id="317" r:id="rId23"/>
    <p:sldId id="318" r:id="rId24"/>
    <p:sldId id="319"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1"/>
            <p14:sldId id="302"/>
            <p14:sldId id="303"/>
            <p14:sldId id="304"/>
            <p14:sldId id="305"/>
            <p14:sldId id="320"/>
            <p14:sldId id="306"/>
            <p14:sldId id="307"/>
            <p14:sldId id="308"/>
            <p14:sldId id="309"/>
            <p14:sldId id="310"/>
            <p14:sldId id="321"/>
            <p14:sldId id="311"/>
            <p14:sldId id="312"/>
            <p14:sldId id="322"/>
            <p14:sldId id="323"/>
            <p14:sldId id="324"/>
            <p14:sldId id="325"/>
            <p14:sldId id="326"/>
            <p14:sldId id="316"/>
            <p14:sldId id="317"/>
            <p14:sldId id="318"/>
            <p14:sldId id="319"/>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8" d="100"/>
          <a:sy n="88" d="100"/>
        </p:scale>
        <p:origin x="11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69383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0200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212885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20164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867438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27059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60207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891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31307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065220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354802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4278544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3749582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691419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544422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26610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08830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2624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98559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0544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169366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14735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44137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Οι αξιολογικές κρίσεις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Οι αξιολογικές κρίσεις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Οι αξιολογικές κρίσεις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Οι αξιολογικές κρίσεις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Οι αξιολογικές κρίσεις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Οι αξιολογικές κρίσεις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Οι αξιολογικές κρίσεις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eclass.uoa.gr/courses/ARCH2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opencourses.uoa.gr/courses/ARCH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467544" y="2006575"/>
            <a:ext cx="8278688" cy="1470025"/>
          </a:xfrm>
        </p:spPr>
        <p:txBody>
          <a:bodyPr/>
          <a:lstStyle/>
          <a:p>
            <a:r>
              <a:rPr lang="en-US" dirty="0" smtClean="0">
                <a:solidFill>
                  <a:srgbClr val="5075BC"/>
                </a:solidFill>
              </a:rPr>
              <a:t>II</a:t>
            </a:r>
            <a:r>
              <a:rPr lang="el-GR" dirty="0" smtClean="0">
                <a:solidFill>
                  <a:srgbClr val="5075BC"/>
                </a:solidFill>
              </a:rPr>
              <a:t>2</a:t>
            </a:r>
            <a:r>
              <a:rPr lang="en-US" dirty="0" smtClean="0">
                <a:solidFill>
                  <a:srgbClr val="5075BC"/>
                </a:solidFill>
              </a:rPr>
              <a:t>9</a:t>
            </a:r>
            <a:r>
              <a:rPr lang="el-GR" dirty="0" smtClean="0">
                <a:solidFill>
                  <a:srgbClr val="5075BC"/>
                </a:solidFill>
              </a:rPr>
              <a:t> Θεωρία της Ιστορίας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8:</a:t>
            </a:r>
            <a:r>
              <a:rPr lang="en-US" sz="2800" dirty="0" smtClean="0">
                <a:solidFill>
                  <a:srgbClr val="5075BC"/>
                </a:solidFill>
                <a:latin typeface="+mj-lt"/>
                <a:ea typeface="+mj-ea"/>
                <a:cs typeface="+mj-cs"/>
              </a:rPr>
              <a:t> </a:t>
            </a:r>
            <a:r>
              <a:rPr lang="el-GR" sz="2800" dirty="0" smtClean="0"/>
              <a:t>Οι αξιολογικές κρίσεις</a:t>
            </a:r>
            <a:endParaRPr lang="el-GR" sz="2800" dirty="0"/>
          </a:p>
          <a:p>
            <a:endParaRPr lang="en-US" sz="2800" dirty="0" smtClean="0"/>
          </a:p>
          <a:p>
            <a:r>
              <a:rPr lang="el-GR" sz="2800" dirty="0" smtClean="0"/>
              <a:t>Αντώνης Λιάκος</a:t>
            </a:r>
          </a:p>
          <a:p>
            <a:r>
              <a:rPr lang="el-GR" sz="2800" dirty="0" smtClean="0"/>
              <a:t>Φιλοσοφική Σχολή</a:t>
            </a:r>
          </a:p>
          <a:p>
            <a:r>
              <a:rPr lang="el-GR" sz="2800" dirty="0" smtClean="0"/>
              <a:t>Τμήμα Ιστορίας - Αρχαιολογίας</a:t>
            </a:r>
            <a:endParaRPr lang="en-US" sz="2800" dirty="0" smtClean="0"/>
          </a:p>
          <a:p>
            <a:endParaRPr lang="el-GR" sz="2800" dirty="0" smtClean="0"/>
          </a:p>
        </p:txBody>
      </p:sp>
    </p:spTree>
    <p:extLst>
      <p:ext uri="{BB962C8B-B14F-4D97-AF65-F5344CB8AC3E}">
        <p14:creationId xmlns:p14="http://schemas.microsoft.com/office/powerpoint/2010/main" val="363988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ιστορία και η </a:t>
            </a:r>
            <a:r>
              <a:rPr lang="el-GR" dirty="0" smtClean="0"/>
              <a:t>Δικαιοσύνη 1</a:t>
            </a:r>
            <a:endParaRPr lang="el-GR" dirty="0"/>
          </a:p>
        </p:txBody>
      </p:sp>
      <p:sp>
        <p:nvSpPr>
          <p:cNvPr id="3" name="Content Placeholder 2"/>
          <p:cNvSpPr>
            <a:spLocks noGrp="1"/>
          </p:cNvSpPr>
          <p:nvPr>
            <p:ph idx="1"/>
          </p:nvPr>
        </p:nvSpPr>
        <p:spPr>
          <a:xfrm>
            <a:off x="464156" y="2132857"/>
            <a:ext cx="8229600" cy="2160239"/>
          </a:xfrm>
        </p:spPr>
        <p:txBody>
          <a:bodyPr>
            <a:normAutofit fontScale="77500" lnSpcReduction="20000"/>
          </a:bodyPr>
          <a:lstStyle/>
          <a:p>
            <a:pPr marL="0"/>
            <a:r>
              <a:rPr lang="el-GR" sz="3100" dirty="0"/>
              <a:t>Μήπως οι ιστορικοί, αναζητώντας κοινωνικές και όχι ατομικές ευθύνες, αθωώνουν τελικά τους θύτες;</a:t>
            </a:r>
          </a:p>
          <a:p>
            <a:pPr marL="0"/>
            <a:r>
              <a:rPr lang="el-GR" sz="3100" dirty="0" err="1" smtClean="0"/>
              <a:t>Ποιός</a:t>
            </a:r>
            <a:r>
              <a:rPr lang="el-GR" sz="3100" dirty="0" smtClean="0"/>
              <a:t> </a:t>
            </a:r>
            <a:r>
              <a:rPr lang="el-GR" sz="3100" dirty="0"/>
              <a:t>θα εκδικηθεί για τα θύματα, αν όχι η ιστορία, ανασύροντας από την αποσιώπηση τη θυσία τους;</a:t>
            </a:r>
          </a:p>
          <a:p>
            <a:pPr marL="0"/>
            <a:r>
              <a:rPr lang="el-GR" sz="3100" dirty="0"/>
              <a:t>Η αναγνώριση της ιστορίας των κατατρεγμένων είναι πράξη </a:t>
            </a:r>
            <a:r>
              <a:rPr lang="el-GR" sz="3100" dirty="0" smtClean="0"/>
              <a:t>δικαιοσύνης.</a:t>
            </a:r>
            <a:endParaRPr lang="el-GR" sz="3100" dirty="0"/>
          </a:p>
          <a:p>
            <a:pPr marL="0"/>
            <a:endParaRPr lang="el-GR" dirty="0"/>
          </a:p>
        </p:txBody>
      </p:sp>
    </p:spTree>
    <p:extLst>
      <p:ext uri="{BB962C8B-B14F-4D97-AF65-F5344CB8AC3E}">
        <p14:creationId xmlns:p14="http://schemas.microsoft.com/office/powerpoint/2010/main" val="2187306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428324" cy="3528391"/>
          </a:xfrm>
        </p:spPr>
        <p:txBody>
          <a:bodyPr>
            <a:noAutofit/>
          </a:bodyPr>
          <a:lstStyle/>
          <a:p>
            <a:r>
              <a:rPr lang="el-GR" sz="2400" dirty="0"/>
              <a:t>Έ</a:t>
            </a:r>
            <a:r>
              <a:rPr lang="el-GR" sz="2400" dirty="0" smtClean="0"/>
              <a:t>νας </a:t>
            </a:r>
            <a:r>
              <a:rPr lang="el-GR" sz="2400" dirty="0"/>
              <a:t>μεγάλος </a:t>
            </a:r>
            <a:r>
              <a:rPr lang="el-GR" sz="2400" dirty="0" smtClean="0"/>
              <a:t>Άγγλος </a:t>
            </a:r>
            <a:r>
              <a:rPr lang="el-GR" sz="2400" dirty="0"/>
              <a:t>ιστορικός, ο G</a:t>
            </a:r>
            <a:r>
              <a:rPr lang="el-GR" sz="2400" dirty="0" smtClean="0"/>
              <a:t>. M. </a:t>
            </a:r>
            <a:r>
              <a:rPr lang="el-GR" sz="2400" dirty="0" err="1" smtClean="0"/>
              <a:t>Trevelyan</a:t>
            </a:r>
            <a:r>
              <a:rPr lang="el-GR" sz="2400" dirty="0"/>
              <a:t>, έγραφε ότι η ιστορία είναι μια εξάσκηση στην κριτική και ηθική σκέψη (χρησιμοποίησε τον όρο «</a:t>
            </a:r>
            <a:r>
              <a:rPr lang="el-GR" sz="2400" dirty="0" err="1"/>
              <a:t>moral</a:t>
            </a:r>
            <a:r>
              <a:rPr lang="el-GR" sz="2400" dirty="0"/>
              <a:t> </a:t>
            </a:r>
            <a:r>
              <a:rPr lang="el-GR" sz="2400" dirty="0" err="1"/>
              <a:t>imagination</a:t>
            </a:r>
            <a:r>
              <a:rPr lang="el-GR" sz="2400" dirty="0"/>
              <a:t>»). </a:t>
            </a:r>
            <a:endParaRPr lang="el-GR" sz="2400" dirty="0" smtClean="0"/>
          </a:p>
          <a:p>
            <a:r>
              <a:rPr lang="el-GR" sz="2400" dirty="0" smtClean="0"/>
              <a:t>Αντιμετωπίζοντας, </a:t>
            </a:r>
            <a:r>
              <a:rPr lang="el-GR" sz="2400" dirty="0"/>
              <a:t>δηλαδή ο ιστορικός ηθικά διλήμματα του παρελθόντος, χωρίς να είναι ο ίδιος μπλεγμένος σ’ αυτά, μπορεί καλύτερα να ασκήσει  τις κριτικές του δυνατότητες και ταυτόχρονα να  αποσαφηνίσει τη διαφορά της εποχής μας από τις άλλες εποχές στο χειρισμό αυτών των κρίσεων (P</a:t>
            </a:r>
            <a:r>
              <a:rPr lang="el-GR" sz="2400" dirty="0" smtClean="0"/>
              <a:t>. </a:t>
            </a:r>
            <a:r>
              <a:rPr lang="el-GR" sz="2400" dirty="0" err="1" smtClean="0"/>
              <a:t>Mandler</a:t>
            </a:r>
            <a:r>
              <a:rPr lang="el-GR" sz="2400" dirty="0"/>
              <a:t>, </a:t>
            </a:r>
            <a:r>
              <a:rPr lang="el-GR" sz="2400" dirty="0" err="1"/>
              <a:t>History</a:t>
            </a:r>
            <a:r>
              <a:rPr lang="el-GR" sz="2400" dirty="0"/>
              <a:t> and </a:t>
            </a:r>
            <a:r>
              <a:rPr lang="el-GR" sz="2400" dirty="0" err="1"/>
              <a:t>National</a:t>
            </a:r>
            <a:r>
              <a:rPr lang="el-GR" sz="2400" dirty="0"/>
              <a:t> </a:t>
            </a:r>
            <a:r>
              <a:rPr lang="el-GR" sz="2400" dirty="0" err="1"/>
              <a:t>Life</a:t>
            </a:r>
            <a:r>
              <a:rPr lang="el-GR" sz="2400" dirty="0"/>
              <a:t>, 147).</a:t>
            </a:r>
          </a:p>
          <a:p>
            <a:pPr marL="0"/>
            <a:endParaRPr lang="el-GR" sz="2500" dirty="0"/>
          </a:p>
        </p:txBody>
      </p:sp>
      <p:sp>
        <p:nvSpPr>
          <p:cNvPr id="4" name="Title 1"/>
          <p:cNvSpPr>
            <a:spLocks noGrp="1"/>
          </p:cNvSpPr>
          <p:nvPr>
            <p:ph type="title"/>
          </p:nvPr>
        </p:nvSpPr>
        <p:spPr>
          <a:xfrm>
            <a:off x="457200" y="274638"/>
            <a:ext cx="8229600" cy="1143000"/>
          </a:xfrm>
        </p:spPr>
        <p:txBody>
          <a:bodyPr/>
          <a:lstStyle/>
          <a:p>
            <a:r>
              <a:rPr lang="el-GR" dirty="0"/>
              <a:t>Η ιστορία και η </a:t>
            </a:r>
            <a:r>
              <a:rPr lang="el-GR" dirty="0" smtClean="0"/>
              <a:t>Δικαιοσύνη 2</a:t>
            </a:r>
            <a:endParaRPr lang="el-GR" dirty="0"/>
          </a:p>
        </p:txBody>
      </p:sp>
    </p:spTree>
    <p:extLst>
      <p:ext uri="{BB962C8B-B14F-4D97-AF65-F5344CB8AC3E}">
        <p14:creationId xmlns:p14="http://schemas.microsoft.com/office/powerpoint/2010/main" val="224141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l-GR" dirty="0"/>
              <a:t>Ιστορικός και </a:t>
            </a:r>
            <a:r>
              <a:rPr lang="el-GR" dirty="0" smtClean="0"/>
              <a:t>πολίτης 1</a:t>
            </a:r>
            <a:endParaRPr lang="el-GR" dirty="0"/>
          </a:p>
        </p:txBody>
      </p:sp>
      <p:sp>
        <p:nvSpPr>
          <p:cNvPr id="3" name="Content Placeholder 2"/>
          <p:cNvSpPr>
            <a:spLocks noGrp="1"/>
          </p:cNvSpPr>
          <p:nvPr>
            <p:ph idx="1"/>
          </p:nvPr>
        </p:nvSpPr>
        <p:spPr>
          <a:xfrm>
            <a:off x="457200" y="1772816"/>
            <a:ext cx="8229600" cy="4185592"/>
          </a:xfrm>
        </p:spPr>
        <p:txBody>
          <a:bodyPr>
            <a:normAutofit fontScale="70000" lnSpcReduction="20000"/>
          </a:bodyPr>
          <a:lstStyle/>
          <a:p>
            <a:pPr marL="0">
              <a:lnSpc>
                <a:spcPct val="120000"/>
              </a:lnSpc>
            </a:pPr>
            <a:r>
              <a:rPr lang="el-GR" sz="3400" dirty="0"/>
              <a:t>Προορισμός της ιστορίας δεν είναι να </a:t>
            </a:r>
            <a:r>
              <a:rPr lang="el-GR" sz="3400" dirty="0" smtClean="0"/>
              <a:t>λειτουργεί </a:t>
            </a:r>
            <a:r>
              <a:rPr lang="el-GR" sz="3400" dirty="0"/>
              <a:t>για να δικαιολογεί πολιτικές θέσεις (στρατευμένη </a:t>
            </a:r>
            <a:r>
              <a:rPr lang="el-GR" sz="3400" dirty="0" smtClean="0"/>
              <a:t>ιστορία</a:t>
            </a:r>
            <a:r>
              <a:rPr lang="el-GR" sz="3400" dirty="0"/>
              <a:t>). </a:t>
            </a:r>
          </a:p>
          <a:p>
            <a:pPr marL="0">
              <a:lnSpc>
                <a:spcPct val="120000"/>
              </a:lnSpc>
            </a:pPr>
            <a:r>
              <a:rPr lang="el-GR" sz="3400" dirty="0"/>
              <a:t>Η «στρατευμένη» ιστορία μπορεί να είναι στην υπηρεσία πολιτικών </a:t>
            </a:r>
            <a:r>
              <a:rPr lang="el-GR" sz="3400" dirty="0" smtClean="0"/>
              <a:t>κομμάτων, </a:t>
            </a:r>
            <a:r>
              <a:rPr lang="el-GR" sz="3400" dirty="0"/>
              <a:t>αλλά και του έθνους και της θρησκείας </a:t>
            </a:r>
            <a:r>
              <a:rPr lang="el-GR" sz="3400" dirty="0" smtClean="0"/>
              <a:t>κ.λπ</a:t>
            </a:r>
            <a:r>
              <a:rPr lang="el-GR" sz="3400" dirty="0"/>
              <a:t>. </a:t>
            </a:r>
          </a:p>
          <a:p>
            <a:pPr marL="0">
              <a:lnSpc>
                <a:spcPct val="120000"/>
              </a:lnSpc>
            </a:pPr>
            <a:r>
              <a:rPr lang="el-GR" sz="3400" dirty="0"/>
              <a:t>Ο ιστορικός πρέπει να είναι </a:t>
            </a:r>
            <a:r>
              <a:rPr lang="el-GR" sz="3400" dirty="0" err="1"/>
              <a:t>αποστασιοποιημένος</a:t>
            </a:r>
            <a:r>
              <a:rPr lang="el-GR" sz="3400" dirty="0"/>
              <a:t> από την σύγχρονη πολιτική με την ευρύτερη </a:t>
            </a:r>
            <a:r>
              <a:rPr lang="el-GR" sz="3400" dirty="0" smtClean="0"/>
              <a:t>έννοια</a:t>
            </a:r>
            <a:r>
              <a:rPr lang="el-GR" sz="3400" dirty="0"/>
              <a:t>. Αλλά </a:t>
            </a:r>
            <a:r>
              <a:rPr lang="el-GR" sz="3400" dirty="0" smtClean="0"/>
              <a:t>ως </a:t>
            </a:r>
            <a:r>
              <a:rPr lang="el-GR" sz="3400" dirty="0"/>
              <a:t>ιστορικός είναι και πολίτης. Πολλές φορές ως πολίτης πρέπει να πάρει μια  απόφαση, να αναλάβει τις ευθύνες του στην πολιτεία. </a:t>
            </a:r>
            <a:endParaRPr lang="el-GR" dirty="0"/>
          </a:p>
        </p:txBody>
      </p:sp>
    </p:spTree>
    <p:extLst>
      <p:ext uri="{BB962C8B-B14F-4D97-AF65-F5344CB8AC3E}">
        <p14:creationId xmlns:p14="http://schemas.microsoft.com/office/powerpoint/2010/main" val="1490809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534" y="332656"/>
            <a:ext cx="8229600" cy="1143000"/>
          </a:xfrm>
        </p:spPr>
        <p:txBody>
          <a:bodyPr/>
          <a:lstStyle/>
          <a:p>
            <a:r>
              <a:rPr lang="el-GR" dirty="0"/>
              <a:t>Ιστορικός και </a:t>
            </a:r>
            <a:r>
              <a:rPr lang="el-GR" dirty="0" smtClean="0"/>
              <a:t>πολίτης 2</a:t>
            </a:r>
            <a:endParaRPr lang="el-GR" dirty="0"/>
          </a:p>
        </p:txBody>
      </p:sp>
      <p:sp>
        <p:nvSpPr>
          <p:cNvPr id="3" name="Content Placeholder 2"/>
          <p:cNvSpPr>
            <a:spLocks noGrp="1"/>
          </p:cNvSpPr>
          <p:nvPr>
            <p:ph idx="1"/>
          </p:nvPr>
        </p:nvSpPr>
        <p:spPr>
          <a:xfrm>
            <a:off x="425534" y="1772816"/>
            <a:ext cx="8229600" cy="3456384"/>
          </a:xfrm>
        </p:spPr>
        <p:txBody>
          <a:bodyPr>
            <a:normAutofit fontScale="77500" lnSpcReduction="20000"/>
          </a:bodyPr>
          <a:lstStyle/>
          <a:p>
            <a:pPr marL="0" lvl="0">
              <a:lnSpc>
                <a:spcPct val="120000"/>
              </a:lnSpc>
            </a:pPr>
            <a:r>
              <a:rPr lang="el-GR" sz="3100" dirty="0">
                <a:solidFill>
                  <a:prstClr val="black"/>
                </a:solidFill>
              </a:rPr>
              <a:t>Δεν πρέπει όμως να ξεχνά την ιδιότητά του ως  ιστορικού, δηλαδή να συγκεκριμενοποιεί τις κρίσεις του, να αποφεύγει τους μύθους και τα στερεότυπα, να παρουσιάζει αποδείξεις, να επιμένει στους κανόνες της ερμηνείας.  </a:t>
            </a:r>
          </a:p>
          <a:p>
            <a:pPr marL="0">
              <a:lnSpc>
                <a:spcPct val="120000"/>
              </a:lnSpc>
            </a:pPr>
            <a:r>
              <a:rPr lang="el-GR" sz="3100" dirty="0" smtClean="0"/>
              <a:t>Όταν </a:t>
            </a:r>
            <a:r>
              <a:rPr lang="el-GR" sz="3100" dirty="0"/>
              <a:t>μύθοι και στερεότυπα τείνουν να συσκοτίσουν την πολιτική ζωή, καθήκον του   ιστορικού  που σκέφτεται και ως πολίτης  είναι να  πάρει δημόσια θέση. Να την πάρει όμως ως ιστορικός. Κρατώντας δηλαδή τη δεοντολογία του ιστορικού. </a:t>
            </a:r>
          </a:p>
          <a:p>
            <a:pPr marL="0"/>
            <a:endParaRPr lang="el-GR" dirty="0"/>
          </a:p>
        </p:txBody>
      </p:sp>
    </p:spTree>
    <p:extLst>
      <p:ext uri="{BB962C8B-B14F-4D97-AF65-F5344CB8AC3E}">
        <p14:creationId xmlns:p14="http://schemas.microsoft.com/office/powerpoint/2010/main" val="783506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536" y="1772816"/>
            <a:ext cx="8229600" cy="3960439"/>
          </a:xfrm>
        </p:spPr>
        <p:txBody>
          <a:bodyPr>
            <a:normAutofit fontScale="77500" lnSpcReduction="20000"/>
          </a:bodyPr>
          <a:lstStyle/>
          <a:p>
            <a:pPr marL="0">
              <a:lnSpc>
                <a:spcPct val="120000"/>
              </a:lnSpc>
            </a:pPr>
            <a:r>
              <a:rPr lang="el-GR" sz="3100" dirty="0"/>
              <a:t>Ανάμεσα </a:t>
            </a:r>
            <a:r>
              <a:rPr lang="el-GR" sz="3100" dirty="0" smtClean="0"/>
              <a:t>στην </a:t>
            </a:r>
            <a:r>
              <a:rPr lang="el-GR" sz="3100" dirty="0"/>
              <a:t>πολιτική και στην ιστορία υπάρχουν </a:t>
            </a:r>
            <a:r>
              <a:rPr lang="el-GR" sz="3100" dirty="0" smtClean="0"/>
              <a:t>διαφορές, </a:t>
            </a:r>
            <a:r>
              <a:rPr lang="el-GR" sz="3100" dirty="0"/>
              <a:t>οι οποίες οφείλονται σε εγγενείς διαφοροποιήσεις των ρόλων μέσα σε μια ανεπτυγμένη και νεωτερική κοινωνία. Πολιτική είναι «η  στιγμή του απόλυτου». Ιστορία </a:t>
            </a:r>
            <a:r>
              <a:rPr lang="el-GR" sz="3100" dirty="0" smtClean="0"/>
              <a:t>είναι </a:t>
            </a:r>
            <a:r>
              <a:rPr lang="el-GR" sz="3100" dirty="0"/>
              <a:t>«η στιγμή του σχετικού</a:t>
            </a:r>
            <a:r>
              <a:rPr lang="el-GR" sz="3100" dirty="0" smtClean="0"/>
              <a:t>», δηλαδή </a:t>
            </a:r>
            <a:r>
              <a:rPr lang="el-GR" sz="3100" dirty="0"/>
              <a:t>στην πολιτική οι κρίσεις είναι απόλυτες και μαχητικές. </a:t>
            </a:r>
            <a:r>
              <a:rPr lang="el-GR" sz="3100" dirty="0" smtClean="0"/>
              <a:t>Αντίθετα, </a:t>
            </a:r>
            <a:r>
              <a:rPr lang="el-GR" sz="3100" dirty="0"/>
              <a:t>στην ιστορία είναι σχετικές και με αποχρώσεις. Περιέχουν την αμφιβολία. Η ιστορία δεν πρέπει να υποτάσσεται στην πολιτική και η πολιτική πρέπει να σέβεται  την αυτονομία της ιστορίας και να μην την μετατρέπει σε θεραπαινίδα της. </a:t>
            </a:r>
          </a:p>
          <a:p>
            <a:pPr marL="0"/>
            <a:endParaRPr lang="el-GR" dirty="0"/>
          </a:p>
        </p:txBody>
      </p:sp>
      <p:sp>
        <p:nvSpPr>
          <p:cNvPr id="4" name="Title 1"/>
          <p:cNvSpPr>
            <a:spLocks noGrp="1"/>
          </p:cNvSpPr>
          <p:nvPr>
            <p:ph type="title"/>
          </p:nvPr>
        </p:nvSpPr>
        <p:spPr>
          <a:xfrm>
            <a:off x="425534" y="332656"/>
            <a:ext cx="8229600" cy="1143000"/>
          </a:xfrm>
        </p:spPr>
        <p:txBody>
          <a:bodyPr/>
          <a:lstStyle/>
          <a:p>
            <a:r>
              <a:rPr lang="el-GR" dirty="0"/>
              <a:t>Ιστορικός και </a:t>
            </a:r>
            <a:r>
              <a:rPr lang="el-GR" dirty="0" smtClean="0"/>
              <a:t>πολίτης 3</a:t>
            </a:r>
            <a:endParaRPr lang="el-GR" dirty="0"/>
          </a:p>
        </p:txBody>
      </p:sp>
    </p:spTree>
    <p:extLst>
      <p:ext uri="{BB962C8B-B14F-4D97-AF65-F5344CB8AC3E}">
        <p14:creationId xmlns:p14="http://schemas.microsoft.com/office/powerpoint/2010/main" val="3256451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534" y="1844824"/>
            <a:ext cx="8229600" cy="3096343"/>
          </a:xfrm>
        </p:spPr>
        <p:txBody>
          <a:bodyPr>
            <a:normAutofit fontScale="77500" lnSpcReduction="20000"/>
          </a:bodyPr>
          <a:lstStyle/>
          <a:p>
            <a:pPr marL="0">
              <a:lnSpc>
                <a:spcPct val="110000"/>
              </a:lnSpc>
            </a:pPr>
            <a:r>
              <a:rPr lang="el-GR" sz="3100" dirty="0"/>
              <a:t>Αξιολογικές κρίσεις για πολιτισμούς. </a:t>
            </a:r>
            <a:r>
              <a:rPr lang="el-GR" sz="3100" dirty="0" err="1"/>
              <a:t>Οριενταλισμός</a:t>
            </a:r>
            <a:r>
              <a:rPr lang="el-GR" sz="3100" dirty="0"/>
              <a:t>. Η συμβολή της ανθρωπολογίας στην κατανόηση του «άλλου».</a:t>
            </a:r>
          </a:p>
          <a:p>
            <a:pPr marL="0">
              <a:lnSpc>
                <a:spcPct val="110000"/>
              </a:lnSpc>
            </a:pPr>
            <a:r>
              <a:rPr lang="el-GR" sz="3100" dirty="0"/>
              <a:t> Η αποικιακή οπτική της ιστορίας. Ο Κανόνας της ιστορίας.</a:t>
            </a:r>
          </a:p>
          <a:p>
            <a:pPr marL="0">
              <a:lnSpc>
                <a:spcPct val="110000"/>
              </a:lnSpc>
            </a:pPr>
            <a:r>
              <a:rPr lang="el-GR" sz="3100" dirty="0"/>
              <a:t>Ο </a:t>
            </a:r>
            <a:r>
              <a:rPr lang="el-GR" sz="3100" dirty="0" err="1" smtClean="0"/>
              <a:t>δυτικοκεντρισμός</a:t>
            </a:r>
            <a:r>
              <a:rPr lang="el-GR" sz="3100" dirty="0" smtClean="0"/>
              <a:t>.</a:t>
            </a:r>
            <a:endParaRPr lang="el-GR" sz="3100" dirty="0"/>
          </a:p>
          <a:p>
            <a:pPr marL="0">
              <a:lnSpc>
                <a:spcPct val="110000"/>
              </a:lnSpc>
            </a:pPr>
            <a:r>
              <a:rPr lang="el-GR" sz="3100" dirty="0"/>
              <a:t>Οι έννοιες. Πολιτισμός και πολιτισμικές ιεραρχίες.</a:t>
            </a:r>
          </a:p>
          <a:p>
            <a:pPr marL="0">
              <a:lnSpc>
                <a:spcPct val="110000"/>
              </a:lnSpc>
            </a:pPr>
            <a:r>
              <a:rPr lang="el-GR" sz="3100" dirty="0"/>
              <a:t>Ο πολιτισμικός σχετικισμός και η από-</a:t>
            </a:r>
            <a:r>
              <a:rPr lang="el-GR" sz="3100" dirty="0" err="1"/>
              <a:t>αποικιοποίηση</a:t>
            </a:r>
            <a:r>
              <a:rPr lang="el-GR" sz="3100" dirty="0"/>
              <a:t> της ματιάς </a:t>
            </a:r>
            <a:r>
              <a:rPr lang="el-GR" sz="3100" dirty="0" smtClean="0"/>
              <a:t>μας.</a:t>
            </a:r>
            <a:endParaRPr lang="el-GR" sz="3100" dirty="0"/>
          </a:p>
          <a:p>
            <a:pPr marL="0"/>
            <a:endParaRPr lang="el-GR" dirty="0"/>
          </a:p>
        </p:txBody>
      </p:sp>
      <p:sp>
        <p:nvSpPr>
          <p:cNvPr id="4" name="Title 1"/>
          <p:cNvSpPr>
            <a:spLocks noGrp="1"/>
          </p:cNvSpPr>
          <p:nvPr>
            <p:ph type="title"/>
          </p:nvPr>
        </p:nvSpPr>
        <p:spPr>
          <a:xfrm>
            <a:off x="425534" y="332656"/>
            <a:ext cx="8229600" cy="1143000"/>
          </a:xfrm>
        </p:spPr>
        <p:txBody>
          <a:bodyPr/>
          <a:lstStyle/>
          <a:p>
            <a:r>
              <a:rPr lang="el-GR" dirty="0"/>
              <a:t>Ιστορικός και </a:t>
            </a:r>
            <a:r>
              <a:rPr lang="el-GR" dirty="0" smtClean="0"/>
              <a:t>πολίτης 4</a:t>
            </a:r>
            <a:endParaRPr lang="el-GR" dirty="0"/>
          </a:p>
        </p:txBody>
      </p:sp>
    </p:spTree>
    <p:extLst>
      <p:ext uri="{BB962C8B-B14F-4D97-AF65-F5344CB8AC3E}">
        <p14:creationId xmlns:p14="http://schemas.microsoft.com/office/powerpoint/2010/main" val="2339590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17618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423170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407492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n-US" sz="2000" dirty="0"/>
              <a:t>1.0</a:t>
            </a:r>
            <a:r>
              <a:rPr lang="el-GR" sz="2000" dirty="0"/>
              <a:t>. </a:t>
            </a:r>
            <a:endParaRPr lang="en-US" sz="2000" dirty="0"/>
          </a:p>
          <a:p>
            <a:pPr marL="0" indent="0">
              <a:buNone/>
            </a:pPr>
            <a:r>
              <a:rPr lang="el-GR" sz="2000" dirty="0"/>
              <a:t>Έχουν προηγηθεί οι κάτωθι εκδόσεις:</a:t>
            </a:r>
          </a:p>
          <a:p>
            <a:pPr lvl="0"/>
            <a:r>
              <a:rPr lang="el-GR" sz="2000" dirty="0"/>
              <a:t>Έκδοση </a:t>
            </a:r>
            <a:r>
              <a:rPr lang="el-GR" sz="2000" dirty="0" smtClean="0"/>
              <a:t>διαθέσιμη </a:t>
            </a:r>
            <a:r>
              <a:rPr lang="el-GR" sz="2000" dirty="0"/>
              <a:t>εδώ. </a:t>
            </a:r>
            <a:r>
              <a:rPr lang="fr-FR" sz="2000" dirty="0">
                <a:solidFill>
                  <a:prstClr val="black"/>
                </a:solidFill>
                <a:hlinkClick r:id="rId3"/>
              </a:rPr>
              <a:t>http://eclass.uoa.gr/courses/ARCH</a:t>
            </a:r>
            <a:r>
              <a:rPr lang="el-GR" sz="2000" dirty="0">
                <a:solidFill>
                  <a:prstClr val="black"/>
                </a:solidFill>
                <a:hlinkClick r:id="rId3"/>
              </a:rPr>
              <a:t>240</a:t>
            </a:r>
            <a:r>
              <a:rPr lang="el-GR" sz="2000" dirty="0" smtClean="0">
                <a:solidFill>
                  <a:srgbClr val="92D050"/>
                </a:solidFill>
              </a:rPr>
              <a:t> </a:t>
            </a:r>
            <a:endParaRPr lang="el-GR" sz="2000" dirty="0">
              <a:solidFill>
                <a:srgbClr val="92D050"/>
              </a:solidFill>
            </a:endParaRPr>
          </a:p>
          <a:p>
            <a:endParaRPr lang="el-GR" sz="2000" dirty="0"/>
          </a:p>
        </p:txBody>
      </p:sp>
    </p:spTree>
    <p:extLst>
      <p:ext uri="{BB962C8B-B14F-4D97-AF65-F5344CB8AC3E}">
        <p14:creationId xmlns:p14="http://schemas.microsoft.com/office/powerpoint/2010/main" val="3269500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αξιολογικές </a:t>
            </a:r>
            <a:r>
              <a:rPr lang="el-GR" dirty="0" smtClean="0"/>
              <a:t>κρίσεις 1</a:t>
            </a:r>
            <a:endParaRPr lang="el-GR" dirty="0"/>
          </a:p>
        </p:txBody>
      </p:sp>
      <p:sp>
        <p:nvSpPr>
          <p:cNvPr id="3" name="Content Placeholder 2"/>
          <p:cNvSpPr>
            <a:spLocks noGrp="1"/>
          </p:cNvSpPr>
          <p:nvPr>
            <p:ph idx="1"/>
          </p:nvPr>
        </p:nvSpPr>
        <p:spPr>
          <a:xfrm>
            <a:off x="457200" y="1988840"/>
            <a:ext cx="8229600" cy="1440160"/>
          </a:xfrm>
        </p:spPr>
        <p:txBody>
          <a:bodyPr>
            <a:normAutofit fontScale="85000" lnSpcReduction="20000"/>
          </a:bodyPr>
          <a:lstStyle/>
          <a:p>
            <a:pPr marL="0"/>
            <a:r>
              <a:rPr lang="el-GR" sz="2800" dirty="0"/>
              <a:t>Κρίνει ο ιστορικός το παρελθόν αξιολογικά; Κάνει δηλαδή αξιολογικές κρίσεις; </a:t>
            </a:r>
          </a:p>
          <a:p>
            <a:pPr marL="0"/>
            <a:r>
              <a:rPr lang="el-GR" sz="2800" dirty="0"/>
              <a:t> H κλίμακα των αξιολογικών κρίσεων (αξιολογήσεις πράξεων, προσώπων, </a:t>
            </a:r>
            <a:r>
              <a:rPr lang="el-GR" sz="2800" dirty="0" smtClean="0"/>
              <a:t>φαινομένων).</a:t>
            </a:r>
            <a:endParaRPr lang="el-GR" sz="2800" dirty="0"/>
          </a:p>
          <a:p>
            <a:pPr marL="0"/>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 2014. Κώστας </a:t>
            </a:r>
            <a:r>
              <a:rPr lang="el-GR" sz="2000" dirty="0" err="1" smtClean="0"/>
              <a:t>Γαγανάκης</a:t>
            </a:r>
            <a:r>
              <a:rPr lang="el-GR" sz="2000" dirty="0"/>
              <a:t>. «Μάθημα: II29 Θεωρία της Ιστορίας. Ενότητα: </a:t>
            </a:r>
            <a:r>
              <a:rPr lang="el-GR" sz="2000" dirty="0"/>
              <a:t>Οι αξιολογικές κρίσεις».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fr-FR" sz="2000" dirty="0">
                <a:hlinkClick r:id="rId3"/>
              </a:rPr>
              <a:t>http://</a:t>
            </a:r>
            <a:r>
              <a:rPr lang="fr-FR" sz="2000" dirty="0" smtClean="0">
                <a:hlinkClick r:id="rId3"/>
              </a:rPr>
              <a:t>opencourses.uoa.gr/courses/ARCH9</a:t>
            </a:r>
            <a:r>
              <a:rPr lang="fr-FR" sz="2000" dirty="0" smtClean="0"/>
              <a:t>  </a:t>
            </a:r>
            <a:endParaRPr lang="el-GR" sz="2000" dirty="0" smtClean="0"/>
          </a:p>
          <a:p>
            <a:pPr marL="0" indent="0">
              <a:buNone/>
            </a:pPr>
            <a:endParaRPr lang="el-GR" sz="2000" dirty="0"/>
          </a:p>
          <a:p>
            <a:endParaRPr lang="el-GR" sz="2000" dirty="0"/>
          </a:p>
        </p:txBody>
      </p:sp>
    </p:spTree>
    <p:extLst>
      <p:ext uri="{BB962C8B-B14F-4D97-AF65-F5344CB8AC3E}">
        <p14:creationId xmlns:p14="http://schemas.microsoft.com/office/powerpoint/2010/main" val="4060183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smtClean="0">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665052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900021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endParaRPr lang="el-GR" sz="2000" b="1" dirty="0" smtClean="0"/>
          </a:p>
        </p:txBody>
      </p:sp>
    </p:spTree>
    <p:extLst>
      <p:ext uri="{BB962C8B-B14F-4D97-AF65-F5344CB8AC3E}">
        <p14:creationId xmlns:p14="http://schemas.microsoft.com/office/powerpoint/2010/main" val="1210934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endParaRPr lang="el-GR" sz="2000" b="1" dirty="0" smtClean="0"/>
          </a:p>
        </p:txBody>
      </p:sp>
    </p:spTree>
    <p:extLst>
      <p:ext uri="{BB962C8B-B14F-4D97-AF65-F5344CB8AC3E}">
        <p14:creationId xmlns:p14="http://schemas.microsoft.com/office/powerpoint/2010/main" val="1586124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8229600" cy="3240359"/>
          </a:xfrm>
        </p:spPr>
        <p:txBody>
          <a:bodyPr>
            <a:normAutofit fontScale="77500" lnSpcReduction="20000"/>
          </a:bodyPr>
          <a:lstStyle/>
          <a:p>
            <a:pPr marL="0">
              <a:lnSpc>
                <a:spcPct val="110000"/>
              </a:lnSpc>
            </a:pPr>
            <a:r>
              <a:rPr lang="el-GR" sz="3100" b="1" dirty="0"/>
              <a:t>Θέση 1.</a:t>
            </a:r>
            <a:r>
              <a:rPr lang="el-GR" sz="3100" dirty="0"/>
              <a:t> Στην παλιά αντίληψη της </a:t>
            </a:r>
            <a:r>
              <a:rPr lang="el-GR" sz="3100" dirty="0" err="1"/>
              <a:t>Historia</a:t>
            </a:r>
            <a:r>
              <a:rPr lang="el-GR" sz="3100" dirty="0"/>
              <a:t> </a:t>
            </a:r>
            <a:r>
              <a:rPr lang="el-GR" sz="3100" dirty="0" err="1"/>
              <a:t>magistra</a:t>
            </a:r>
            <a:r>
              <a:rPr lang="el-GR" sz="3100" dirty="0"/>
              <a:t> </a:t>
            </a:r>
            <a:r>
              <a:rPr lang="el-GR" sz="3100" dirty="0" err="1"/>
              <a:t>vitae</a:t>
            </a:r>
            <a:r>
              <a:rPr lang="el-GR" sz="3100" dirty="0"/>
              <a:t> οι αξιολογικές κρίσεις ήταν μέρος των καθηκόντων του ιστορικού. Οι ιστορία δίδασκε τις αρετές. Θεωρούνταν φιλοσοφία με παραδείγματα.</a:t>
            </a:r>
          </a:p>
          <a:p>
            <a:pPr marL="0">
              <a:lnSpc>
                <a:spcPct val="110000"/>
              </a:lnSpc>
            </a:pPr>
            <a:r>
              <a:rPr lang="el-GR" sz="3100" b="1" dirty="0"/>
              <a:t>Κριτική: </a:t>
            </a:r>
            <a:r>
              <a:rPr lang="el-GR" sz="3100" dirty="0"/>
              <a:t>Αξιολόγηση και ηθικός κώδικας. Με </a:t>
            </a:r>
            <a:r>
              <a:rPr lang="el-GR" sz="3100" dirty="0" smtClean="0"/>
              <a:t>ποιόν </a:t>
            </a:r>
            <a:r>
              <a:rPr lang="el-GR" sz="3100" dirty="0"/>
              <a:t>ηθικό κώδικα κρίνεται το παρελθόν; Με τον κώδικα του ιστορικού, του χρόνου συγγραφής, ή με τον κώδικα των εξιστορούμενων γεγονότων; Είναι κοινοί οι δύο κώδικες; Είναι η ηθική </a:t>
            </a:r>
            <a:r>
              <a:rPr lang="el-GR" sz="3100" dirty="0" err="1"/>
              <a:t>υπεριστορική</a:t>
            </a:r>
            <a:r>
              <a:rPr lang="el-GR" sz="3100" dirty="0"/>
              <a:t> ή ιστορική κατηγορία;</a:t>
            </a:r>
          </a:p>
          <a:p>
            <a:pPr marL="0"/>
            <a:endParaRPr lang="el-GR" dirty="0"/>
          </a:p>
        </p:txBody>
      </p:sp>
      <p:sp>
        <p:nvSpPr>
          <p:cNvPr id="4" name="Title 1"/>
          <p:cNvSpPr>
            <a:spLocks noGrp="1"/>
          </p:cNvSpPr>
          <p:nvPr>
            <p:ph type="title"/>
          </p:nvPr>
        </p:nvSpPr>
        <p:spPr>
          <a:xfrm>
            <a:off x="457200" y="274638"/>
            <a:ext cx="8229600" cy="1143000"/>
          </a:xfrm>
        </p:spPr>
        <p:txBody>
          <a:bodyPr/>
          <a:lstStyle/>
          <a:p>
            <a:r>
              <a:rPr lang="el-GR" dirty="0"/>
              <a:t>Οι αξιολογικές </a:t>
            </a:r>
            <a:r>
              <a:rPr lang="el-GR" dirty="0" smtClean="0"/>
              <a:t>κρίσεις 2</a:t>
            </a:r>
            <a:endParaRPr lang="el-GR" dirty="0"/>
          </a:p>
        </p:txBody>
      </p:sp>
    </p:spTree>
    <p:extLst>
      <p:ext uri="{BB962C8B-B14F-4D97-AF65-F5344CB8AC3E}">
        <p14:creationId xmlns:p14="http://schemas.microsoft.com/office/powerpoint/2010/main" val="4273207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72816"/>
            <a:ext cx="8229600" cy="2592287"/>
          </a:xfrm>
        </p:spPr>
        <p:txBody>
          <a:bodyPr>
            <a:normAutofit fontScale="70000" lnSpcReduction="20000"/>
          </a:bodyPr>
          <a:lstStyle/>
          <a:p>
            <a:pPr marL="0"/>
            <a:r>
              <a:rPr lang="el-GR" sz="3400" b="1" dirty="0"/>
              <a:t>Θέση 2.</a:t>
            </a:r>
            <a:r>
              <a:rPr lang="el-GR" sz="3400" dirty="0"/>
              <a:t> Ο ιστορικός αρνείται τις αξιολογικές κρίσεις. Εξιστορεί τα γεγονότα ή τα φαινόμενα όπως ακριβώς υπήρξαν. </a:t>
            </a:r>
          </a:p>
          <a:p>
            <a:pPr marL="0"/>
            <a:r>
              <a:rPr lang="el-GR" sz="3400" b="1" dirty="0"/>
              <a:t>Κριτική: </a:t>
            </a:r>
            <a:r>
              <a:rPr lang="el-GR" sz="3400" dirty="0"/>
              <a:t>Είναι δυνατή μια ουδέτερη περιγραφή των γεγονότων χωρίς αξιολογήσεις; Οι αξιολογήσεις διεισδύουν πολλαπλά: Μέσα από τη γλώσσα, το ύφος, την πλοκή </a:t>
            </a:r>
            <a:r>
              <a:rPr lang="el-GR" sz="3400" dirty="0" smtClean="0"/>
              <a:t>κ.λπ. </a:t>
            </a:r>
            <a:r>
              <a:rPr lang="el-GR" sz="3400" dirty="0"/>
              <a:t>Ο ιστορικός μέρος της κοινωνίας. Πώς λ.χ. ο ιστορικός θα αντιμετωπίσει το Ολοκαύτωμα; </a:t>
            </a:r>
          </a:p>
          <a:p>
            <a:pPr marL="0"/>
            <a:endParaRPr lang="el-GR" dirty="0"/>
          </a:p>
        </p:txBody>
      </p:sp>
      <p:sp>
        <p:nvSpPr>
          <p:cNvPr id="4" name="Title 1"/>
          <p:cNvSpPr>
            <a:spLocks noGrp="1"/>
          </p:cNvSpPr>
          <p:nvPr>
            <p:ph type="title"/>
          </p:nvPr>
        </p:nvSpPr>
        <p:spPr>
          <a:xfrm>
            <a:off x="457200" y="274638"/>
            <a:ext cx="8229600" cy="1143000"/>
          </a:xfrm>
        </p:spPr>
        <p:txBody>
          <a:bodyPr/>
          <a:lstStyle/>
          <a:p>
            <a:r>
              <a:rPr lang="el-GR" dirty="0"/>
              <a:t>Οι αξιολογικές </a:t>
            </a:r>
            <a:r>
              <a:rPr lang="el-GR" dirty="0" smtClean="0"/>
              <a:t>κρίσεις 3</a:t>
            </a:r>
            <a:endParaRPr lang="el-GR" dirty="0"/>
          </a:p>
        </p:txBody>
      </p:sp>
    </p:spTree>
    <p:extLst>
      <p:ext uri="{BB962C8B-B14F-4D97-AF65-F5344CB8AC3E}">
        <p14:creationId xmlns:p14="http://schemas.microsoft.com/office/powerpoint/2010/main" val="703597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72816"/>
            <a:ext cx="8229600" cy="2952328"/>
          </a:xfrm>
        </p:spPr>
        <p:txBody>
          <a:bodyPr>
            <a:normAutofit fontScale="70000" lnSpcReduction="20000"/>
          </a:bodyPr>
          <a:lstStyle/>
          <a:p>
            <a:pPr marL="0">
              <a:lnSpc>
                <a:spcPct val="110000"/>
              </a:lnSpc>
            </a:pPr>
            <a:r>
              <a:rPr lang="el-GR" sz="3400" b="1" dirty="0"/>
              <a:t>Θέση 3. </a:t>
            </a:r>
            <a:r>
              <a:rPr lang="el-GR" sz="3400" dirty="0"/>
              <a:t>Η σχετικότητα των κρίσεων. Η ιστορικότητα των ηθικών κωδίκων. Υπάρχουν κοινά στοιχεία; Ο υπολογισμός της ηθικής του τότε και της ηθικής του σήμερα. Ο συσχετισμός τους. </a:t>
            </a:r>
          </a:p>
          <a:p>
            <a:pPr marL="0">
              <a:lnSpc>
                <a:spcPct val="110000"/>
              </a:lnSpc>
            </a:pPr>
            <a:r>
              <a:rPr lang="el-GR" sz="3400" b="1" dirty="0"/>
              <a:t>Κριτική: </a:t>
            </a:r>
            <a:r>
              <a:rPr lang="el-GR" sz="3400" dirty="0"/>
              <a:t>Η σχετικότητα των ιστορικών αξιολογικών κρίσεων, οδηγεί σε μια σχετικότητα της ηθικής; Η σχετικότητα των κρίσεων μήπως οδηγεί στη δικαιολόγηση με βάση το επικρατούν σύστημα;</a:t>
            </a:r>
          </a:p>
          <a:p>
            <a:pPr marL="0"/>
            <a:endParaRPr lang="el-GR" dirty="0"/>
          </a:p>
        </p:txBody>
      </p:sp>
      <p:sp>
        <p:nvSpPr>
          <p:cNvPr id="4" name="Title 1"/>
          <p:cNvSpPr>
            <a:spLocks noGrp="1"/>
          </p:cNvSpPr>
          <p:nvPr>
            <p:ph type="title"/>
          </p:nvPr>
        </p:nvSpPr>
        <p:spPr>
          <a:xfrm>
            <a:off x="457200" y="274638"/>
            <a:ext cx="8229600" cy="1143000"/>
          </a:xfrm>
        </p:spPr>
        <p:txBody>
          <a:bodyPr/>
          <a:lstStyle/>
          <a:p>
            <a:r>
              <a:rPr lang="el-GR" dirty="0"/>
              <a:t>Οι αξιολογικές </a:t>
            </a:r>
            <a:r>
              <a:rPr lang="el-GR" dirty="0" smtClean="0"/>
              <a:t>κρίσεις 4</a:t>
            </a:r>
            <a:endParaRPr lang="el-GR" dirty="0"/>
          </a:p>
        </p:txBody>
      </p:sp>
    </p:spTree>
    <p:extLst>
      <p:ext uri="{BB962C8B-B14F-4D97-AF65-F5344CB8AC3E}">
        <p14:creationId xmlns:p14="http://schemas.microsoft.com/office/powerpoint/2010/main" val="627899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44824"/>
            <a:ext cx="8229600" cy="3168352"/>
          </a:xfrm>
        </p:spPr>
        <p:txBody>
          <a:bodyPr>
            <a:noAutofit/>
          </a:bodyPr>
          <a:lstStyle/>
          <a:p>
            <a:pPr marL="0"/>
            <a:r>
              <a:rPr lang="el-GR" sz="2400" b="1" dirty="0"/>
              <a:t>Θέση 4. </a:t>
            </a:r>
            <a:r>
              <a:rPr lang="el-GR" sz="2400" dirty="0"/>
              <a:t>Η θέση της «κατανόησης». Η κατανόηση είναι μια διαδικασία διαφορετική από την ακριβή πληροφόρηση και την επιστημονική γνώση του αντικειμένου. Τα </a:t>
            </a:r>
            <a:r>
              <a:rPr lang="el-GR" sz="2400" dirty="0" smtClean="0"/>
              <a:t>προϋποθέτει, </a:t>
            </a:r>
            <a:r>
              <a:rPr lang="el-GR" sz="2400" dirty="0"/>
              <a:t>αλλά δεν εξαντλείται σ’ αυτά. Ούτε η κατανόηση ταυτίζεται με την δικαιολόγηση ή τη  «συγχώρηση». Αυτές είναι πράξεις που οδηγούν σε τετελεσμένα γεγονότα. </a:t>
            </a:r>
            <a:r>
              <a:rPr lang="el-GR" sz="2400" dirty="0" smtClean="0"/>
              <a:t>Αντίθετα, </a:t>
            </a:r>
            <a:r>
              <a:rPr lang="el-GR" sz="2400" dirty="0"/>
              <a:t>η κατανόηση είναι ανοικτή διαδικασία. Δεν κατανοώ μια για πάντα. </a:t>
            </a:r>
          </a:p>
        </p:txBody>
      </p:sp>
      <p:sp>
        <p:nvSpPr>
          <p:cNvPr id="4" name="Title 1"/>
          <p:cNvSpPr>
            <a:spLocks noGrp="1"/>
          </p:cNvSpPr>
          <p:nvPr>
            <p:ph type="title"/>
          </p:nvPr>
        </p:nvSpPr>
        <p:spPr>
          <a:xfrm>
            <a:off x="457200" y="274638"/>
            <a:ext cx="8229600" cy="1143000"/>
          </a:xfrm>
        </p:spPr>
        <p:txBody>
          <a:bodyPr/>
          <a:lstStyle/>
          <a:p>
            <a:r>
              <a:rPr lang="el-GR" dirty="0"/>
              <a:t>Οι αξιολογικές </a:t>
            </a:r>
            <a:r>
              <a:rPr lang="el-GR" dirty="0" smtClean="0"/>
              <a:t>κρίσεις 5</a:t>
            </a:r>
            <a:endParaRPr lang="el-GR" dirty="0"/>
          </a:p>
        </p:txBody>
      </p:sp>
    </p:spTree>
    <p:extLst>
      <p:ext uri="{BB962C8B-B14F-4D97-AF65-F5344CB8AC3E}">
        <p14:creationId xmlns:p14="http://schemas.microsoft.com/office/powerpoint/2010/main" val="1578160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44824"/>
            <a:ext cx="8229600" cy="4525963"/>
          </a:xfrm>
        </p:spPr>
        <p:txBody>
          <a:bodyPr>
            <a:noAutofit/>
          </a:bodyPr>
          <a:lstStyle/>
          <a:p>
            <a:pPr marL="0">
              <a:spcBef>
                <a:spcPts val="0"/>
              </a:spcBef>
            </a:pPr>
            <a:r>
              <a:rPr lang="el-GR" sz="2400" b="1" dirty="0"/>
              <a:t>Θέση 4</a:t>
            </a:r>
            <a:r>
              <a:rPr lang="el-GR" sz="2400" b="1" dirty="0" smtClean="0"/>
              <a:t>. </a:t>
            </a:r>
            <a:r>
              <a:rPr lang="el-GR" sz="2400" dirty="0" smtClean="0"/>
              <a:t>Η </a:t>
            </a:r>
            <a:r>
              <a:rPr lang="el-GR" sz="2400" dirty="0"/>
              <a:t>κατανόηση είναι μια σχέση ανάμεσα αφενός στο μεταβαλλόμενο παρόν, την μεταβαλλόμενη θέση του υποκειμένου σ’ αυτό το παρόν, ανάμεσα στις προσδοκίες και τις αξίες του, και αφετέρου σε εκείνο που θέλει να κατανοήσει. Αν θέλω να κατανοήσω κάτι σημαίνει ότι βάζω τον εαυτό μου σε μια θέση απορίας η οποία δεν μπορεί να ικανοποιηθεί ούτε από την απλή γνώση των γεγονότων, ούτε από την αντιπαράθεση των γεγονότων αυτών με τις αξίες που έχω. </a:t>
            </a:r>
          </a:p>
        </p:txBody>
      </p:sp>
      <p:sp>
        <p:nvSpPr>
          <p:cNvPr id="4" name="Title 1"/>
          <p:cNvSpPr>
            <a:spLocks noGrp="1"/>
          </p:cNvSpPr>
          <p:nvPr>
            <p:ph type="title"/>
          </p:nvPr>
        </p:nvSpPr>
        <p:spPr>
          <a:xfrm>
            <a:off x="457200" y="274638"/>
            <a:ext cx="8229600" cy="1143000"/>
          </a:xfrm>
        </p:spPr>
        <p:txBody>
          <a:bodyPr/>
          <a:lstStyle/>
          <a:p>
            <a:r>
              <a:rPr lang="el-GR" dirty="0"/>
              <a:t>Οι αξιολογικές </a:t>
            </a:r>
            <a:r>
              <a:rPr lang="el-GR" dirty="0" smtClean="0"/>
              <a:t>κρίσεις 6</a:t>
            </a:r>
            <a:endParaRPr lang="el-GR" dirty="0"/>
          </a:p>
        </p:txBody>
      </p:sp>
    </p:spTree>
    <p:extLst>
      <p:ext uri="{BB962C8B-B14F-4D97-AF65-F5344CB8AC3E}">
        <p14:creationId xmlns:p14="http://schemas.microsoft.com/office/powerpoint/2010/main" val="1098047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8229600" cy="4824536"/>
          </a:xfrm>
        </p:spPr>
        <p:txBody>
          <a:bodyPr>
            <a:normAutofit fontScale="70000" lnSpcReduction="20000"/>
          </a:bodyPr>
          <a:lstStyle/>
          <a:p>
            <a:pPr marL="0">
              <a:lnSpc>
                <a:spcPct val="120000"/>
              </a:lnSpc>
            </a:pPr>
            <a:r>
              <a:rPr lang="el-GR" sz="3400" dirty="0"/>
              <a:t>Στη θέαση της κατανόησης ο  ιστορικός, προσπαθώντας να διερευνήσει το «άλλο», διερευνά το δικό του υποκείμενο και τις δικές του ηθικές αξίες.  </a:t>
            </a:r>
            <a:r>
              <a:rPr lang="el-GR" sz="3400" dirty="0" smtClean="0"/>
              <a:t>Προπαντός, </a:t>
            </a:r>
            <a:r>
              <a:rPr lang="el-GR" sz="3400" dirty="0"/>
              <a:t>αποφεύγει τον </a:t>
            </a:r>
            <a:r>
              <a:rPr lang="el-GR" sz="3400" dirty="0" err="1"/>
              <a:t>μανιχαϊσμό</a:t>
            </a:r>
            <a:r>
              <a:rPr lang="el-GR" sz="3400" dirty="0"/>
              <a:t> και τη διαίρεση του κόσμου σε καλούς και κακούς. </a:t>
            </a:r>
          </a:p>
          <a:p>
            <a:pPr marL="0">
              <a:lnSpc>
                <a:spcPct val="120000"/>
              </a:lnSpc>
            </a:pPr>
            <a:r>
              <a:rPr lang="el-GR" sz="3400" dirty="0" smtClean="0"/>
              <a:t>Δεν </a:t>
            </a:r>
            <a:r>
              <a:rPr lang="el-GR" sz="3400" dirty="0"/>
              <a:t>μας χρειάζεται η απλή πληροφόρηση των γεγονότων, ούτε μια στάση απλώς καταδίκης στις περιπτώσεις αυτές. Μας χρειάζεται η  κατανόηση του πώς εξωθήθηκαν στη βία καθημερινοί και πολιτισμένοι άνθρωποι στην περίπτωση του Ναζισμού, ή ιδεολόγοι που επεδίωκαν μια καλύτερη κοινωνία, όπως στην περίπτωση του σταλινικού κομμουνισμού.</a:t>
            </a:r>
          </a:p>
          <a:p>
            <a:pPr marL="0" indent="0">
              <a:lnSpc>
                <a:spcPct val="120000"/>
              </a:lnSpc>
              <a:buNone/>
            </a:pPr>
            <a:r>
              <a:rPr lang="el-GR" sz="3400" dirty="0" err="1" smtClean="0"/>
              <a:t>Χάννα</a:t>
            </a:r>
            <a:r>
              <a:rPr lang="el-GR" sz="3400" dirty="0" smtClean="0"/>
              <a:t> </a:t>
            </a:r>
            <a:r>
              <a:rPr lang="el-GR" sz="3400" dirty="0" err="1"/>
              <a:t>Ά</a:t>
            </a:r>
            <a:r>
              <a:rPr lang="el-GR" sz="3400" dirty="0" err="1" smtClean="0"/>
              <a:t>ρεντ</a:t>
            </a:r>
            <a:endParaRPr lang="el-GR" sz="3400" dirty="0"/>
          </a:p>
          <a:p>
            <a:pPr marL="0"/>
            <a:endParaRPr lang="el-GR" dirty="0"/>
          </a:p>
        </p:txBody>
      </p:sp>
    </p:spTree>
    <p:extLst>
      <p:ext uri="{BB962C8B-B14F-4D97-AF65-F5344CB8AC3E}">
        <p14:creationId xmlns:p14="http://schemas.microsoft.com/office/powerpoint/2010/main" val="128229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ιστορικός και ο δικαστής</a:t>
            </a:r>
          </a:p>
        </p:txBody>
      </p:sp>
      <p:sp>
        <p:nvSpPr>
          <p:cNvPr id="3" name="Content Placeholder 2"/>
          <p:cNvSpPr>
            <a:spLocks noGrp="1"/>
          </p:cNvSpPr>
          <p:nvPr>
            <p:ph idx="1"/>
          </p:nvPr>
        </p:nvSpPr>
        <p:spPr>
          <a:xfrm>
            <a:off x="464156" y="1556792"/>
            <a:ext cx="8229600" cy="4176463"/>
          </a:xfrm>
        </p:spPr>
        <p:txBody>
          <a:bodyPr>
            <a:normAutofit fontScale="77500" lnSpcReduction="20000"/>
          </a:bodyPr>
          <a:lstStyle/>
          <a:p>
            <a:pPr marL="0">
              <a:lnSpc>
                <a:spcPct val="120000"/>
              </a:lnSpc>
            </a:pPr>
            <a:r>
              <a:rPr lang="el-GR" sz="3100" dirty="0"/>
              <a:t>Ο δικαστής αποδίδει ατομικές ευθύνες. Οι αποφάσεις του είναι τελεσίδικες. Αντίθετα ο ιστορικός αναζητά τα </a:t>
            </a:r>
            <a:r>
              <a:rPr lang="el-GR" sz="3100" dirty="0" err="1"/>
              <a:t>συμφραζόμενα</a:t>
            </a:r>
            <a:r>
              <a:rPr lang="el-GR" sz="3100" dirty="0"/>
              <a:t> (Κοινωνικά, </a:t>
            </a:r>
            <a:r>
              <a:rPr lang="el-GR" sz="3100" dirty="0" err="1"/>
              <a:t>νοοτροπιακά</a:t>
            </a:r>
            <a:r>
              <a:rPr lang="el-GR" sz="3100" dirty="0"/>
              <a:t>, ιδεολογικά) μιας πράξης.  Στόχος του είναι να κατανοήσει τις συνθήκες που τη δημιούργησαν. Όχι να αποδώσει ευθύνες. Προπαντός αποφεύγει να ισχυριστεί ότι διατύπωσε τελεσίδικες κρίσεις. Θεωρεί ευπρόσδεκτες τις αναθεωρήσεις. Δεν κλίνει ποτέ οριστικά τους φακέλους.  Αν ο δικαστής κρίνει με απόλυτα κριτήρια για να βγάλει απόφαση, ο ιστορικός κρίνει με σχετικά κριτήρια γνωρίζοντας ότι δεν είναι το πρωταρχικό του καθήκον να </a:t>
            </a:r>
            <a:r>
              <a:rPr lang="el-GR" sz="3100" dirty="0" smtClean="0"/>
              <a:t>κρίνει, </a:t>
            </a:r>
            <a:r>
              <a:rPr lang="el-GR" sz="3100" dirty="0"/>
              <a:t>αλλά να κατανοήσει.</a:t>
            </a:r>
          </a:p>
          <a:p>
            <a:pPr marL="0"/>
            <a:endParaRPr lang="el-GR" dirty="0"/>
          </a:p>
        </p:txBody>
      </p:sp>
    </p:spTree>
    <p:extLst>
      <p:ext uri="{BB962C8B-B14F-4D97-AF65-F5344CB8AC3E}">
        <p14:creationId xmlns:p14="http://schemas.microsoft.com/office/powerpoint/2010/main" val="571710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1655</TotalTime>
  <Words>1445</Words>
  <Application>Microsoft Office PowerPoint</Application>
  <PresentationFormat>On-screen Show (4:3)</PresentationFormat>
  <Paragraphs>122</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Calibri</vt:lpstr>
      <vt:lpstr>Wingdings</vt:lpstr>
      <vt:lpstr>Θέμα του Office</vt:lpstr>
      <vt:lpstr>II29 Θεωρία της Ιστορίας</vt:lpstr>
      <vt:lpstr>Οι αξιολογικές κρίσεις 1</vt:lpstr>
      <vt:lpstr>Οι αξιολογικές κρίσεις 2</vt:lpstr>
      <vt:lpstr>Οι αξιολογικές κρίσεις 3</vt:lpstr>
      <vt:lpstr>Οι αξιολογικές κρίσεις 4</vt:lpstr>
      <vt:lpstr>Οι αξιολογικές κρίσεις 5</vt:lpstr>
      <vt:lpstr>Οι αξιολογικές κρίσεις 6</vt:lpstr>
      <vt:lpstr>PowerPoint Presentation</vt:lpstr>
      <vt:lpstr>Ο ιστορικός και ο δικαστής</vt:lpstr>
      <vt:lpstr>Η ιστορία και η Δικαιοσύνη 1</vt:lpstr>
      <vt:lpstr>Η ιστορία και η Δικαιοσύνη 2</vt:lpstr>
      <vt:lpstr>Ιστορικός και πολίτης 1</vt:lpstr>
      <vt:lpstr>Ιστορικός και πολίτης 2</vt:lpstr>
      <vt:lpstr>Ιστορικός και πολίτης 3</vt:lpstr>
      <vt:lpstr>Ιστορικός και πολίτης 4</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ΕΞΑΡΧΟΥ</dc:creator>
  <cp:lastModifiedBy>Costas</cp:lastModifiedBy>
  <cp:revision>198</cp:revision>
  <dcterms:created xsi:type="dcterms:W3CDTF">2012-09-06T09:03:05Z</dcterms:created>
  <dcterms:modified xsi:type="dcterms:W3CDTF">2015-01-21T14:37:05Z</dcterms:modified>
</cp:coreProperties>
</file>