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66" r:id="rId3"/>
    <p:sldId id="265" r:id="rId4"/>
    <p:sldId id="274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280" r:id="rId23"/>
    <p:sldId id="290" r:id="rId24"/>
    <p:sldId id="295" r:id="rId25"/>
    <p:sldId id="292" r:id="rId26"/>
    <p:sldId id="291" r:id="rId27"/>
    <p:sldId id="294" r:id="rId2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280"/>
            <p14:sldId id="290"/>
            <p14:sldId id="295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04413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35594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9051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62115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71097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63433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12190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35696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44737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6826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36044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88595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139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4897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9700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63309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0148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Διδακτική της Γεωμετρίας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>
                <a:solidFill>
                  <a:srgbClr val="5075BC"/>
                </a:solidFill>
              </a:rPr>
              <a:t>ΔΙΔΑΚΤΙΚΗ ΜΑΘΗΜΑΤΙΚΩΝ </a:t>
            </a:r>
            <a:r>
              <a:rPr lang="en-US" dirty="0">
                <a:solidFill>
                  <a:srgbClr val="5075BC"/>
                </a:solidFill>
              </a:rPr>
              <a:t>I 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10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Διδακτική της </a:t>
            </a:r>
            <a:r>
              <a:rPr lang="el-GR" sz="2800" dirty="0" smtClean="0"/>
              <a:t>Γεωμετρίας</a:t>
            </a:r>
          </a:p>
          <a:p>
            <a:r>
              <a:rPr lang="el-GR" sz="2800" dirty="0" smtClean="0"/>
              <a:t>Γεωμετρικό </a:t>
            </a:r>
            <a:r>
              <a:rPr lang="el-GR" sz="2800" dirty="0"/>
              <a:t>σχήμα και γεωμετρικοί </a:t>
            </a:r>
            <a:r>
              <a:rPr lang="el-GR" sz="2800" dirty="0" smtClean="0"/>
              <a:t>συλλογισμοί</a:t>
            </a:r>
          </a:p>
          <a:p>
            <a:endParaRPr lang="en-US" sz="2800" dirty="0" smtClean="0"/>
          </a:p>
          <a:p>
            <a:r>
              <a:rPr lang="el-GR" sz="2800" dirty="0"/>
              <a:t>Γιώργος Ψυχάρης</a:t>
            </a:r>
          </a:p>
          <a:p>
            <a:r>
              <a:rPr lang="el-GR" sz="2800" dirty="0"/>
              <a:t>Σχολή Θετικών επιστημών</a:t>
            </a:r>
          </a:p>
          <a:p>
            <a:r>
              <a:rPr lang="el-GR" sz="2800" dirty="0"/>
              <a:t>Τμήμα Μαθηματικό</a:t>
            </a:r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Χρησιμότητα του σχήματος στην διδασκαλία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3363"/>
              </a:lnSpc>
              <a:spcBef>
                <a:spcPct val="50000"/>
              </a:spcBef>
              <a:spcAft>
                <a:spcPts val="600"/>
              </a:spcAft>
            </a:pPr>
            <a:r>
              <a:rPr lang="el-GR" altLang="el-GR" sz="2800" dirty="0"/>
              <a:t>Τα σχήματα ενισχύουν τη γεωμετρική διαίσθηση κάνοντας αντιληπτό το σύμπλεγμα σχέσεων του οπτικού αντικειμένου (</a:t>
            </a:r>
            <a:r>
              <a:rPr lang="el-GR" altLang="el-GR" sz="2800" dirty="0" err="1"/>
              <a:t>Panaoura</a:t>
            </a:r>
            <a:r>
              <a:rPr lang="el-GR" altLang="el-GR" sz="2800" dirty="0"/>
              <a:t>, </a:t>
            </a:r>
            <a:r>
              <a:rPr lang="el-GR" altLang="el-GR" sz="2800" dirty="0" err="1"/>
              <a:t>Gagatsis</a:t>
            </a:r>
            <a:r>
              <a:rPr lang="el-GR" altLang="el-GR" sz="2800" dirty="0"/>
              <a:t>, &amp; </a:t>
            </a:r>
            <a:r>
              <a:rPr lang="el-GR" altLang="el-GR" sz="2800" dirty="0" err="1"/>
              <a:t>Lemonides</a:t>
            </a:r>
            <a:r>
              <a:rPr lang="el-GR" altLang="el-GR" sz="2800" dirty="0"/>
              <a:t>, 2007).</a:t>
            </a:r>
          </a:p>
          <a:p>
            <a:pPr>
              <a:lnSpc>
                <a:spcPts val="3363"/>
              </a:lnSpc>
              <a:spcBef>
                <a:spcPct val="50000"/>
              </a:spcBef>
              <a:spcAft>
                <a:spcPts val="600"/>
              </a:spcAft>
            </a:pPr>
            <a:r>
              <a:rPr lang="el-GR" altLang="el-GR" sz="2800" dirty="0"/>
              <a:t> Η χρησιμότητα του γεωμετρικού σχήματος κατά την ανάλυση ενός γεωμετρικού προβλήματος θεωρείται αναμφισβήτητη, αφού παρέχει μια διαισθητική παρουσίαση των χαρακτηριστικών και σχέσεων σε μια γεωμετρική κατάσταση (</a:t>
            </a:r>
            <a:r>
              <a:rPr lang="el-GR" altLang="el-GR" sz="2800" dirty="0" err="1"/>
              <a:t>Duval</a:t>
            </a:r>
            <a:r>
              <a:rPr lang="el-GR" altLang="el-GR" sz="2800" dirty="0"/>
              <a:t>, 1995). 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33456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ΚΑΤΑΝΟΗΣΗ ΤΟΥ </a:t>
            </a:r>
            <a:r>
              <a:rPr lang="el-GR" dirty="0" smtClean="0"/>
              <a:t>ΣΧΗΜΑΤΟΣ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l-GR" sz="2400" i="1" dirty="0"/>
              <a:t>Δυσκολίες μαθητών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l-GR" altLang="el-GR" sz="2400" dirty="0"/>
              <a:t> </a:t>
            </a:r>
            <a:r>
              <a:rPr lang="el-GR" altLang="el-GR" sz="2600" dirty="0"/>
              <a:t>Δυσκολίες να αξιοποιήσουν το σχήμα για τη λύση του προβλήματος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600" dirty="0"/>
              <a:t> </a:t>
            </a:r>
            <a:r>
              <a:rPr lang="el-GR" altLang="el-GR" sz="2400" dirty="0"/>
              <a:t>Στενή εξάρτηση από την αντιληπτική συνιστώσα και αδυναμία συσχέτισης της μαθηματικής έννοιας με το σχήμα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400" dirty="0"/>
              <a:t>Δυσκολία στην διάκριση δεδομένων και </a:t>
            </a:r>
            <a:r>
              <a:rPr lang="el-GR" altLang="el-GR" sz="2400" dirty="0" smtClean="0"/>
              <a:t>ζητούμενων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370179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ΚΑΤΑΝΟΗΣΗ ΤΟΥ </a:t>
            </a:r>
            <a:r>
              <a:rPr lang="el-GR" dirty="0" smtClean="0"/>
              <a:t>ΣΧΗΜΑΤΟΣ (2/2)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800" dirty="0"/>
              <a:t>Δυσκολία στην κατανόηση της έννοιας του γενικευμένου αντικειμένου, όπως π.χ. ‘το’ ισοσκελές τρίγωνο, ‘η’ γωνία των 45</a:t>
            </a:r>
            <a:r>
              <a:rPr lang="en-US" altLang="el-GR" sz="2800" dirty="0">
                <a:sym typeface="Symbol" panose="05050102010706020507" pitchFamily="18" charset="2"/>
              </a:rPr>
              <a:t></a:t>
            </a:r>
            <a:r>
              <a:rPr lang="el-GR" altLang="el-GR" sz="2800" dirty="0"/>
              <a:t> κ.λπ. Η εικονική αναπαράσταση μιας έννοιας εκφράζει μόνο  μεμονωμένα γραφικά στιγμιότυπά της.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800" dirty="0"/>
              <a:t> Η ισχυρή οπτική ενίσχυση της διαίσθησης μπορεί να αποτελέσει τροχοπέδη στην ανάπτυξη του γεωμετρικού συλλογισμού (</a:t>
            </a:r>
            <a:r>
              <a:rPr lang="el-GR" altLang="el-GR" sz="2800" dirty="0" err="1"/>
              <a:t>Mesquita</a:t>
            </a:r>
            <a:r>
              <a:rPr lang="el-GR" altLang="el-GR" sz="2800" dirty="0"/>
              <a:t>, 1998).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ct val="10000"/>
              </a:spcAft>
            </a:pPr>
            <a:r>
              <a:rPr lang="el-GR" altLang="el-GR" sz="2800" dirty="0"/>
              <a:t> Προέρχονται συχνά από το άμεσο πέρασμα σε ορισμούς και παραγωγικούς συλλογισμούς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99201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ΓΝΩΣΤΙΚΗ ΑΝΤΙΛΗΠΤΙΚΗ ΠΡΟΣΕΓΓΙΣΗ ΤΗΣ ΓΕΩΜΕΤΡΙΑΣ (</a:t>
            </a:r>
            <a:r>
              <a:rPr lang="el-GR" dirty="0" err="1"/>
              <a:t>Duval</a:t>
            </a:r>
            <a:r>
              <a:rPr lang="el-GR" dirty="0"/>
              <a:t>, 1995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l-GR" altLang="el-GR" sz="2400" i="1" dirty="0"/>
              <a:t>Πλαίσιο ανάλυση των γεωμετρικών εικόνων  </a:t>
            </a:r>
          </a:p>
          <a:p>
            <a:pPr>
              <a:lnSpc>
                <a:spcPts val="3363"/>
              </a:lnSpc>
              <a:spcBef>
                <a:spcPct val="50000"/>
              </a:spcBef>
              <a:spcAft>
                <a:spcPts val="600"/>
              </a:spcAft>
            </a:pPr>
            <a:r>
              <a:rPr lang="el-GR" altLang="el-GR" sz="2400" dirty="0" smtClean="0"/>
              <a:t>Τέσσερις </a:t>
            </a:r>
            <a:r>
              <a:rPr lang="el-GR" altLang="el-GR" sz="2400" dirty="0"/>
              <a:t>τύποι γνωστικής σύλληψης του γεωμετρικού σχήματος </a:t>
            </a:r>
          </a:p>
          <a:p>
            <a:pPr>
              <a:lnSpc>
                <a:spcPts val="3363"/>
              </a:lnSpc>
              <a:spcBef>
                <a:spcPct val="50000"/>
              </a:spcBef>
              <a:spcAft>
                <a:spcPts val="600"/>
              </a:spcAft>
            </a:pPr>
            <a:r>
              <a:rPr lang="el-GR" altLang="el-GR" sz="2400" dirty="0" smtClean="0"/>
              <a:t>Κάθε </a:t>
            </a:r>
            <a:r>
              <a:rPr lang="el-GR" altLang="el-GR" sz="2400" dirty="0"/>
              <a:t>είδος σύλληψης έχει συγκεκριμένους νόμους οργάνωσης και επεξεργασίας του οπτικού ερεθίσματος. 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05995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ΤΥΠΟΙ ΣΥΛΛΗΨΗΣ ΤΟΥ ΓΕΩΜΕΤΡΙΚΟΥ ΣΧΗΜΑΤΟΣ (</a:t>
            </a:r>
            <a:r>
              <a:rPr lang="el-GR" dirty="0" err="1"/>
              <a:t>Duval</a:t>
            </a:r>
            <a:r>
              <a:rPr lang="el-GR" dirty="0"/>
              <a:t>, 1995</a:t>
            </a:r>
            <a:r>
              <a:rPr lang="el-GR" dirty="0" smtClean="0"/>
              <a:t>)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altLang="el-GR" sz="2800" i="1" dirty="0"/>
              <a:t>A</a:t>
            </a:r>
            <a:r>
              <a:rPr lang="el-GR" altLang="el-GR" sz="2800" i="1" dirty="0" err="1"/>
              <a:t>ντιληπτική</a:t>
            </a:r>
            <a:r>
              <a:rPr lang="el-GR" altLang="el-GR" sz="2800" i="1" dirty="0"/>
              <a:t> σύλληψη (</a:t>
            </a:r>
            <a:r>
              <a:rPr lang="el-GR" altLang="el-GR" sz="2800" i="1" dirty="0" err="1"/>
              <a:t>perceptual</a:t>
            </a:r>
            <a:r>
              <a:rPr lang="el-GR" altLang="el-GR" sz="2800" i="1" dirty="0"/>
              <a:t> </a:t>
            </a:r>
            <a:r>
              <a:rPr lang="el-GR" altLang="el-GR" sz="2800" i="1" dirty="0" err="1"/>
              <a:t>apprehension</a:t>
            </a:r>
            <a:r>
              <a:rPr lang="el-GR" altLang="el-GR" sz="2800" i="1" dirty="0"/>
              <a:t>)</a:t>
            </a:r>
            <a:endParaRPr lang="en-US" altLang="el-GR" sz="2800" i="1" dirty="0"/>
          </a:p>
          <a:p>
            <a:pPr>
              <a:lnSpc>
                <a:spcPts val="3363"/>
              </a:lnSpc>
              <a:spcBef>
                <a:spcPts val="600"/>
              </a:spcBef>
              <a:buFontTx/>
              <a:buChar char="-"/>
            </a:pPr>
            <a:r>
              <a:rPr lang="en-US" altLang="el-GR" sz="2800" dirty="0"/>
              <a:t> A</a:t>
            </a:r>
            <a:r>
              <a:rPr lang="el-GR" altLang="el-GR" sz="2800" dirty="0" err="1"/>
              <a:t>ναγνώριση</a:t>
            </a:r>
            <a:r>
              <a:rPr lang="el-GR" altLang="el-GR" sz="2800" dirty="0"/>
              <a:t> του σχήματος με την πρώτη ματιά </a:t>
            </a:r>
            <a:endParaRPr lang="en-US" altLang="el-GR" sz="2800" dirty="0"/>
          </a:p>
          <a:p>
            <a:pPr>
              <a:lnSpc>
                <a:spcPts val="3363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altLang="el-GR" sz="2800" dirty="0"/>
              <a:t> </a:t>
            </a:r>
            <a:r>
              <a:rPr lang="el-GR" altLang="el-GR" sz="2800" dirty="0"/>
              <a:t>Κατανόηση της συνολικής μορφής του σχήματος και διάκριση των </a:t>
            </a:r>
            <a:r>
              <a:rPr lang="el-GR" altLang="el-GR" sz="2800" dirty="0" err="1"/>
              <a:t>υπο</a:t>
            </a:r>
            <a:r>
              <a:rPr lang="el-GR" altLang="el-GR" sz="2800" dirty="0"/>
              <a:t>-σχημάτων του χωρίς περαιτέρω επεξεργασία του</a:t>
            </a:r>
          </a:p>
          <a:p>
            <a:pPr>
              <a:lnSpc>
                <a:spcPts val="3363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altLang="el-GR" sz="2800" dirty="0"/>
              <a:t> </a:t>
            </a:r>
            <a:r>
              <a:rPr lang="el-GR" altLang="el-GR" sz="2800" i="1" dirty="0" err="1"/>
              <a:t>Ακολουθιακή</a:t>
            </a:r>
            <a:r>
              <a:rPr lang="el-GR" altLang="el-GR" sz="2800" i="1" dirty="0"/>
              <a:t> σύλληψη (</a:t>
            </a:r>
            <a:r>
              <a:rPr lang="el-GR" altLang="el-GR" sz="2800" i="1" dirty="0" err="1"/>
              <a:t>sequential</a:t>
            </a:r>
            <a:r>
              <a:rPr lang="el-GR" altLang="el-GR" sz="2800" i="1" dirty="0"/>
              <a:t> </a:t>
            </a:r>
            <a:r>
              <a:rPr lang="el-GR" altLang="el-GR" sz="2800" i="1" dirty="0" err="1"/>
              <a:t>apprehension</a:t>
            </a:r>
            <a:r>
              <a:rPr lang="el-GR" altLang="el-GR" sz="2800" i="1" dirty="0"/>
              <a:t>)</a:t>
            </a:r>
          </a:p>
          <a:p>
            <a:pPr>
              <a:lnSpc>
                <a:spcPts val="3363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altLang="el-GR" sz="2800" dirty="0"/>
              <a:t>Απαιτείται κατά την κατασκευή ή την περιγραφή της κατασκευής ενός σχήματος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66066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ΤΥΠΟΙ ΣΥΛΛΗΨΗΣ ΤΟΥ ΓΕΩΜΕΤΡΙΚΟΥ ΣΧΗΜΑΤΟΣ (</a:t>
            </a:r>
            <a:r>
              <a:rPr lang="el-GR" dirty="0" err="1"/>
              <a:t>Duval</a:t>
            </a:r>
            <a:r>
              <a:rPr lang="el-GR" dirty="0"/>
              <a:t>, 1995</a:t>
            </a:r>
            <a:r>
              <a:rPr lang="el-GR" dirty="0" smtClean="0"/>
              <a:t>) (2/2)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l-GR" altLang="el-GR" sz="2400" i="1" dirty="0"/>
              <a:t> </a:t>
            </a:r>
            <a:r>
              <a:rPr lang="el-GR" altLang="el-GR" sz="2300" i="1" dirty="0"/>
              <a:t>Λεκτική σύλληψη (</a:t>
            </a:r>
            <a:r>
              <a:rPr lang="el-GR" altLang="el-GR" sz="2300" i="1" dirty="0" err="1"/>
              <a:t>discursive</a:t>
            </a:r>
            <a:r>
              <a:rPr lang="el-GR" altLang="el-GR" sz="2300" i="1" dirty="0"/>
              <a:t> </a:t>
            </a:r>
            <a:r>
              <a:rPr lang="el-GR" altLang="el-GR" sz="2300" i="1" dirty="0" err="1"/>
              <a:t>apprehension</a:t>
            </a:r>
            <a:r>
              <a:rPr lang="el-GR" altLang="el-GR" sz="2300" i="1" dirty="0"/>
              <a:t>)</a:t>
            </a:r>
          </a:p>
          <a:p>
            <a:pPr marL="0" indent="0">
              <a:lnSpc>
                <a:spcPts val="3363"/>
              </a:lnSpc>
              <a:spcBef>
                <a:spcPts val="600"/>
              </a:spcBef>
              <a:buNone/>
            </a:pPr>
            <a:r>
              <a:rPr lang="el-GR" altLang="el-GR" sz="2300" dirty="0"/>
              <a:t>Συνδέεται με την αδυναμία προσδιορισμού των μαθηματικών σχέσεων σε ένα σχήμα μόνο από την αντιληπτική σύλληψη, αφού απαιτείται και λεκτική περιγραφή του.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l-GR" altLang="el-GR" sz="2300" i="1" dirty="0"/>
              <a:t>Λειτουργική σύλληψη (</a:t>
            </a:r>
            <a:r>
              <a:rPr lang="el-GR" altLang="el-GR" sz="2300" i="1" dirty="0" err="1"/>
              <a:t>operative</a:t>
            </a:r>
            <a:r>
              <a:rPr lang="el-GR" altLang="el-GR" sz="2300" i="1" dirty="0"/>
              <a:t> </a:t>
            </a:r>
            <a:r>
              <a:rPr lang="el-GR" altLang="el-GR" sz="2300" i="1" dirty="0" err="1"/>
              <a:t>apprehension</a:t>
            </a:r>
            <a:r>
              <a:rPr lang="el-GR" altLang="el-GR" sz="2300" i="1" dirty="0"/>
              <a:t>) </a:t>
            </a:r>
          </a:p>
          <a:p>
            <a:pPr marL="0" indent="0">
              <a:lnSpc>
                <a:spcPts val="3363"/>
              </a:lnSpc>
              <a:spcBef>
                <a:spcPts val="600"/>
              </a:spcBef>
              <a:buNone/>
            </a:pPr>
            <a:r>
              <a:rPr lang="el-GR" altLang="el-GR" sz="2300" dirty="0"/>
              <a:t>Εξασφαλίζει πρόσβαση στη λύση του προβλήματος, μέσα από διάφορους μετασχηματισμούς που μπορούν να εφαρμοστούν στο σχήμα</a:t>
            </a:r>
            <a:r>
              <a:rPr lang="en-US" altLang="el-GR" sz="2300" dirty="0"/>
              <a:t> </a:t>
            </a:r>
            <a:r>
              <a:rPr lang="el-GR" altLang="el-GR" sz="2300" dirty="0"/>
              <a:t>και μπορούν να εκτελεστούν είτε νοερά είτε φυσικά. </a:t>
            </a:r>
          </a:p>
          <a:p>
            <a:pPr marL="0" indent="0">
              <a:lnSpc>
                <a:spcPts val="3363"/>
              </a:lnSpc>
              <a:spcBef>
                <a:spcPts val="600"/>
              </a:spcBef>
              <a:buNone/>
            </a:pPr>
            <a:r>
              <a:rPr lang="el-GR" altLang="el-GR" sz="2300" dirty="0"/>
              <a:t>Η επεξεργασία του σχήματος μέσω των μετασχηματισμών του  διευρύνει τις δυνατότητες (λειτουργικού) χειρισμού του.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93872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ΕΡΕΥΝΕΣ ΣΤΟΝ ΤΡΌΠΟ ΣΥΛΛΗΨΗΣ ΤΟΥ ΓΕΩΜΕΤΡΙΚΟΥ ΣΧΗΜΑΤΟΣ (</a:t>
            </a:r>
            <a:r>
              <a:rPr lang="el-GR" sz="3200" dirty="0" err="1"/>
              <a:t>Γαγάτσης</a:t>
            </a:r>
            <a:r>
              <a:rPr lang="el-GR" sz="3200" dirty="0"/>
              <a:t>, 2014) 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ts val="3363"/>
              </a:lnSpc>
              <a:spcBef>
                <a:spcPct val="50000"/>
              </a:spcBef>
              <a:spcAft>
                <a:spcPts val="600"/>
              </a:spcAft>
              <a:buNone/>
            </a:pPr>
            <a:r>
              <a:rPr lang="el-GR" altLang="el-GR" sz="2800" dirty="0"/>
              <a:t>ΕΡΕΥΝΗΤΙΚΟ ΕΡΩΤΗΜΑ </a:t>
            </a:r>
          </a:p>
          <a:p>
            <a:pPr marL="0" indent="0">
              <a:lnSpc>
                <a:spcPts val="3363"/>
              </a:lnSpc>
              <a:spcBef>
                <a:spcPct val="50000"/>
              </a:spcBef>
              <a:spcAft>
                <a:spcPts val="600"/>
              </a:spcAft>
              <a:buNone/>
            </a:pPr>
            <a:r>
              <a:rPr lang="el-GR" altLang="el-GR" sz="2800" dirty="0"/>
              <a:t>Πώς τα διάφορα είδη σύλληψης σχημάτων παρεμβαίνουν διαδικασία επίλυσης των προβλημάτων και με ποια συγκεκριμένα βήματά της σχετίζονται; 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95628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Πρόβλημα </a:t>
            </a:r>
            <a:r>
              <a:rPr lang="el-GR" dirty="0" smtClean="0"/>
              <a:t>1 (1/2)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altLang="el-GR" sz="2400" i="1" dirty="0"/>
              <a:t>Να χωρίσετε το τετράγωνο ΑΒΓΔ σε τρία ισοδύναμα μέρη με βάση το μέσο Μ του τμήματος ΑΒ. </a:t>
            </a:r>
          </a:p>
          <a:p>
            <a:pPr marL="0" indent="0">
              <a:buNone/>
            </a:pPr>
            <a:endParaRPr lang="el-GR" sz="2400" dirty="0"/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4824" y="2996952"/>
            <a:ext cx="3048264" cy="2828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23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Πρόβλημα </a:t>
            </a:r>
            <a:r>
              <a:rPr lang="el-GR" dirty="0" smtClean="0"/>
              <a:t>1 (2/2) </a:t>
            </a:r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6617" y="1417638"/>
            <a:ext cx="6230765" cy="486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04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Πρόβλημα </a:t>
            </a:r>
            <a:r>
              <a:rPr lang="el-GR" dirty="0" smtClean="0"/>
              <a:t>2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/>
              <a:t>Πρόβλημα του Ευκλείδη: Να δείξετε ότι το μέρος 1 είναι ισοδύναμο με το μέρος 2 και είναι ανεξάρτητο από τη θέση του σημείου της </a:t>
            </a:r>
            <a:r>
              <a:rPr lang="el-GR" sz="2400" dirty="0" err="1"/>
              <a:t>διαγωνίου</a:t>
            </a:r>
            <a:r>
              <a:rPr lang="el-GR" sz="2400" dirty="0"/>
              <a:t> ΕΗ. </a:t>
            </a:r>
          </a:p>
          <a:p>
            <a:pPr marL="0" indent="0">
              <a:buNone/>
            </a:pPr>
            <a:endParaRPr lang="el-GR" sz="2400" dirty="0"/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647" y="3054451"/>
            <a:ext cx="7870618" cy="304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ΔΙΔΑΚΤΙΚΗ ΜΑΘΗΜΑΤΙΚΩΝ </a:t>
            </a:r>
            <a:r>
              <a:rPr lang="en-US" dirty="0"/>
              <a:t>I 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Γιώργος Ψυχάρης</a:t>
            </a:r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Πρόβλημα </a:t>
            </a:r>
            <a:r>
              <a:rPr lang="el-GR" dirty="0" smtClean="0"/>
              <a:t>2 (2/2)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idx="1"/>
          </p:nvPr>
        </p:nvSpPr>
        <p:spPr>
          <a:xfrm>
            <a:off x="464156" y="3496657"/>
            <a:ext cx="8229600" cy="4525963"/>
          </a:xfrm>
        </p:spPr>
        <p:txBody>
          <a:bodyPr>
            <a:normAutofit/>
          </a:bodyPr>
          <a:lstStyle/>
          <a:p>
            <a:r>
              <a:rPr lang="el-GR" altLang="el-GR" sz="2000" dirty="0"/>
              <a:t>Αφαίρεση ίσων σχημάτων από τα ΔΕΗ και ΕΖΗ</a:t>
            </a:r>
          </a:p>
          <a:p>
            <a:r>
              <a:rPr lang="el-GR" altLang="el-GR" sz="2000" dirty="0"/>
              <a:t>Εντοπισμός σχέσεων μεταξύ των διαφόρων </a:t>
            </a:r>
            <a:r>
              <a:rPr lang="el-GR" altLang="el-GR" sz="2000" dirty="0" err="1"/>
              <a:t>υποσχημάτων</a:t>
            </a:r>
            <a:endParaRPr lang="el-GR" altLang="el-GR" sz="2000" dirty="0"/>
          </a:p>
          <a:p>
            <a:r>
              <a:rPr lang="el-GR" altLang="el-GR" sz="2000" dirty="0"/>
              <a:t>Διάκριση ισότητας τριγ3 και τργ4, τριγ5 και τριγ6: αναδιοργάνωση με βάση την διαγώνιο ΕΗ που διχοτομεί τα δύο ορθογώνια</a:t>
            </a:r>
          </a:p>
          <a:p>
            <a:r>
              <a:rPr lang="el-GR" altLang="el-GR" sz="2000" dirty="0"/>
              <a:t>Νέα αναδιοργάνωση: το ΔΕΖΗ διχοτομείται από την </a:t>
            </a:r>
            <a:r>
              <a:rPr lang="el-GR" altLang="el-GR" sz="2000" dirty="0" smtClean="0"/>
              <a:t>ΕΗ </a:t>
            </a:r>
            <a:endParaRPr lang="el-GR" altLang="el-GR" sz="2000" dirty="0"/>
          </a:p>
          <a:p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371" y="5759639"/>
            <a:ext cx="7779170" cy="646232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8702" y="1215998"/>
            <a:ext cx="4200508" cy="231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5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ΣΥΜΠΕΡΑΣΜΑ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dirty="0"/>
              <a:t>Κάθε τύπος σύλληψης των γεωμετρικών σχημάτων καθίσταται σημαντικός για την επίλυση γεωμετρικών έργων. </a:t>
            </a:r>
          </a:p>
          <a:p>
            <a:pPr marL="0" indent="0">
              <a:buNone/>
            </a:pPr>
            <a:r>
              <a:rPr lang="el-GR" sz="2400" dirty="0"/>
              <a:t>Ο κάθε τύπος σύλληψης συμβάλλει με ξεχωριστό τρόπο, ανάλογα με τα εκάστοτε χαρακτηριστικά του, όμως η αλληλεπίδραση μεταξύ τους είναι αυτή που αποδεικνύεται να είναι τελικά καθοριστική για την επιτυχή έκβαση μιας πορείας λύσης ενός γεωμετρικού προβλήματος. 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2346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/>
              <a:t>Copyright</a:t>
            </a:r>
            <a:r>
              <a:rPr lang="el-GR" sz="2000" dirty="0"/>
              <a:t> </a:t>
            </a:r>
            <a:r>
              <a:rPr lang="el-GR" sz="2000" dirty="0" err="1"/>
              <a:t>Εθνικόν</a:t>
            </a:r>
            <a:r>
              <a:rPr lang="el-GR" sz="2000" dirty="0"/>
              <a:t> και </a:t>
            </a:r>
            <a:r>
              <a:rPr lang="el-GR" sz="2000" dirty="0" err="1"/>
              <a:t>Καποδιστριακόν</a:t>
            </a:r>
            <a:r>
              <a:rPr lang="el-GR" sz="2000" dirty="0"/>
              <a:t> </a:t>
            </a:r>
            <a:r>
              <a:rPr lang="el-GR" sz="2000" dirty="0" err="1"/>
              <a:t>Πανεπιστήμιον</a:t>
            </a:r>
            <a:r>
              <a:rPr lang="el-GR" sz="2000" dirty="0"/>
              <a:t> Αθηνών, Γιώργος Ψυχάρης, 2014. Γιώργος Ψυχάρης. «Διδακτική Μαθηματικών I. </a:t>
            </a:r>
            <a:r>
              <a:rPr lang="el-GR" sz="2000" dirty="0" smtClean="0"/>
              <a:t>Διδακτική της Γεωμετρίας, Γεωμετρικό </a:t>
            </a:r>
            <a:r>
              <a:rPr lang="el-GR" sz="2000" dirty="0"/>
              <a:t>σχήμα και γεωμετρικοί </a:t>
            </a:r>
            <a:r>
              <a:rPr lang="el-GR" sz="2000" dirty="0" smtClean="0"/>
              <a:t>συλλογισμοί». </a:t>
            </a:r>
            <a:r>
              <a:rPr lang="el-GR" sz="2000" dirty="0"/>
              <a:t>Έκδοση: 1.0. Αθήνα 2014. Διαθέσιμο από τη δικτυακή διεύθυνση: http://opencourses.uoa.gr/courses/MATH307.</a:t>
            </a:r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ΓΕΩΜΕΤΡΙΑ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Θεωρία </a:t>
            </a:r>
            <a:r>
              <a:rPr lang="el-GR" sz="2400" dirty="0"/>
              <a:t>(-</a:t>
            </a:r>
            <a:r>
              <a:rPr lang="el-GR" sz="2400" dirty="0" err="1"/>
              <a:t>ες</a:t>
            </a:r>
            <a:r>
              <a:rPr lang="el-GR" sz="2400" dirty="0"/>
              <a:t>) του φυσικού χώρου (</a:t>
            </a:r>
            <a:r>
              <a:rPr lang="el-GR" sz="2400" dirty="0" err="1"/>
              <a:t>atomic</a:t>
            </a:r>
            <a:r>
              <a:rPr lang="el-GR" sz="2400" dirty="0"/>
              <a:t> </a:t>
            </a:r>
            <a:r>
              <a:rPr lang="el-GR" sz="2400" dirty="0" err="1"/>
              <a:t>world</a:t>
            </a:r>
            <a:r>
              <a:rPr lang="el-GR" sz="2400" dirty="0"/>
              <a:t>, </a:t>
            </a:r>
            <a:r>
              <a:rPr lang="el-GR" sz="2400" dirty="0" err="1"/>
              <a:t>human</a:t>
            </a:r>
            <a:r>
              <a:rPr lang="el-GR" sz="2400" dirty="0"/>
              <a:t> </a:t>
            </a:r>
            <a:r>
              <a:rPr lang="el-GR" sz="2400" dirty="0" err="1"/>
              <a:t>world</a:t>
            </a:r>
            <a:r>
              <a:rPr lang="el-GR" sz="2400" dirty="0"/>
              <a:t>, </a:t>
            </a:r>
            <a:r>
              <a:rPr lang="el-GR" sz="2400" dirty="0" err="1"/>
              <a:t>cosmological</a:t>
            </a:r>
            <a:r>
              <a:rPr lang="el-GR" sz="2400" dirty="0"/>
              <a:t> </a:t>
            </a:r>
            <a:r>
              <a:rPr lang="el-GR" sz="2400" dirty="0" err="1"/>
              <a:t>world</a:t>
            </a:r>
            <a:r>
              <a:rPr lang="el-GR" sz="2400" dirty="0"/>
              <a:t>)</a:t>
            </a:r>
          </a:p>
          <a:p>
            <a:r>
              <a:rPr lang="el-GR" sz="2400" dirty="0" smtClean="0"/>
              <a:t>Σύνολο </a:t>
            </a:r>
            <a:r>
              <a:rPr lang="el-GR" sz="2400" dirty="0"/>
              <a:t>από χαρακτηριστικά και ιδιότητες των φυσικών αντικειμένων που υπάρχουν στη φύση ή αποτελούν ανθρώπινες κατασκευές.</a:t>
            </a:r>
          </a:p>
          <a:p>
            <a:r>
              <a:rPr lang="el-GR" sz="2400" dirty="0" smtClean="0"/>
              <a:t>Πηγή </a:t>
            </a:r>
            <a:r>
              <a:rPr lang="el-GR" sz="2400" dirty="0"/>
              <a:t>“μοντέλων της φυσικής ή τεχνητής πραγματικότητας”(π.χ. Συμμετρικά σχέδια, μοντέλα δόμησης του σύμπαντος) </a:t>
            </a:r>
          </a:p>
          <a:p>
            <a:r>
              <a:rPr lang="el-GR" sz="2400" dirty="0" smtClean="0"/>
              <a:t>Μοντέλο </a:t>
            </a:r>
            <a:r>
              <a:rPr lang="el-GR" sz="2400" dirty="0"/>
              <a:t>για την ερμηνεία και επεξεργασία καταστάσεων από άλλες γνωστικές περιοχές (π.χ. λόγος-αναλογία)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Μαθησιακές δραστηριότητες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n-US" altLang="el-GR" sz="2800" dirty="0"/>
              <a:t>E</a:t>
            </a:r>
            <a:r>
              <a:rPr lang="el-GR" altLang="el-GR" sz="2800" dirty="0" err="1"/>
              <a:t>πίλυση</a:t>
            </a:r>
            <a:r>
              <a:rPr lang="el-GR" altLang="el-GR" sz="2800" dirty="0"/>
              <a:t> προβλήματος (π.χ. κατασκευή </a:t>
            </a:r>
            <a:r>
              <a:rPr lang="el-GR" altLang="el-GR" sz="2800" dirty="0" err="1"/>
              <a:t>εξαγώνου</a:t>
            </a:r>
            <a:r>
              <a:rPr lang="el-GR" altLang="el-GR" sz="2800" dirty="0"/>
              <a:t>)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800" dirty="0" smtClean="0"/>
              <a:t>Εκτίμηση </a:t>
            </a:r>
            <a:r>
              <a:rPr lang="el-GR" altLang="el-GR" sz="2800" dirty="0"/>
              <a:t>καταστάσεων σε τάξη μεγέθους (π.χ. εμβαδόν, όγκος)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800" dirty="0" smtClean="0"/>
              <a:t>Εμπειρική </a:t>
            </a:r>
            <a:r>
              <a:rPr lang="el-GR" altLang="el-GR" sz="2800" dirty="0"/>
              <a:t>νοητική αιτιολόγηση εικασιών (π.χ. ισότητα πλευρών </a:t>
            </a:r>
            <a:r>
              <a:rPr lang="el-GR" altLang="el-GR" sz="2800" dirty="0">
                <a:cs typeface="Times New Roman" panose="02020603050405020304" pitchFamily="18" charset="0"/>
              </a:rPr>
              <a:t>→ </a:t>
            </a:r>
            <a:r>
              <a:rPr lang="el-GR" altLang="el-GR" sz="2800" dirty="0"/>
              <a:t>ισότητα γωνιών στο ισόπλευρο)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800" dirty="0" smtClean="0"/>
              <a:t>Διατύπωση </a:t>
            </a:r>
            <a:r>
              <a:rPr lang="el-GR" altLang="el-GR" sz="2800" dirty="0"/>
              <a:t>και έλεγχος συλλογισμών (π.χ. ισότητα </a:t>
            </a:r>
            <a:r>
              <a:rPr lang="el-GR" altLang="el-GR" sz="2800" dirty="0" err="1"/>
              <a:t>διαγωνίων</a:t>
            </a:r>
            <a:r>
              <a:rPr lang="el-GR" altLang="el-GR" sz="2800" dirty="0"/>
              <a:t> ορθογωνίου)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800" dirty="0" smtClean="0"/>
              <a:t>Μοντελοποίηση </a:t>
            </a:r>
            <a:r>
              <a:rPr lang="el-GR" altLang="el-GR" sz="2800" dirty="0"/>
              <a:t>καταστάσεων (π.χ. Διατύπωση κριτηρίου ισότητας τριγώνων ανεξάρτητα από τα επιμέρους χαρακτηριστικά τους) </a:t>
            </a:r>
            <a:endParaRPr lang="en-US" altLang="el-GR" sz="2800" dirty="0"/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ΓΕΩΜΕΤΡΙΑ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  <a:buNone/>
            </a:pPr>
            <a:r>
              <a:rPr lang="el-GR" altLang="el-GR" sz="2400" dirty="0"/>
              <a:t>Δύο όψεις που διατρέχουν τα ζητήματα μάθησης και διδασκαλίας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  <a:buFontTx/>
              <a:buChar char="•"/>
            </a:pPr>
            <a:r>
              <a:rPr lang="el-GR" altLang="el-GR" sz="2800" dirty="0"/>
              <a:t> Επιστήμη του χώρου 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  <a:buFontTx/>
              <a:buChar char="•"/>
            </a:pPr>
            <a:r>
              <a:rPr lang="el-GR" altLang="el-GR" sz="2800" dirty="0"/>
              <a:t> Λογική δομή</a:t>
            </a:r>
            <a:endParaRPr lang="en-US" altLang="el-GR" sz="2800" dirty="0"/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77947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Διδασκαλία της Γεωμετρίας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26183" y="1196752"/>
            <a:ext cx="7698060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l-GR" altLang="el-GR" sz="2400" b="0" dirty="0"/>
              <a:t>Τρία είδη γνωστικών διαδικασιών: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l-GR" altLang="el-GR" sz="2400" dirty="0"/>
              <a:t>Διαδικασίες </a:t>
            </a:r>
            <a:r>
              <a:rPr lang="el-GR" altLang="el-GR" sz="2400" dirty="0" err="1"/>
              <a:t>οπτικοποίησης</a:t>
            </a:r>
            <a:r>
              <a:rPr lang="en-US" altLang="el-GR" sz="2400" dirty="0"/>
              <a:t>, </a:t>
            </a:r>
            <a:r>
              <a:rPr lang="el-GR" altLang="el-GR" sz="2400" b="0" dirty="0"/>
              <a:t>αναπαράσταση αντικειμένων του χώρου, επεξήγηση προτάσεων, διερεύνηση σύνθετων καταστάσεων, έλεγχος υποθέσεων, επαλήθευση </a:t>
            </a:r>
            <a:endParaRPr lang="en-US" altLang="el-GR" sz="2400" b="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l-GR" altLang="el-GR" sz="2400" dirty="0"/>
              <a:t>Διαδικασίες κατασκευής, </a:t>
            </a:r>
            <a:r>
              <a:rPr lang="el-GR" altLang="el-GR" sz="2400" b="0" dirty="0"/>
              <a:t>με συγκεκριμένα εργαλεία και υπό συγκεκριμένες συνθήκες</a:t>
            </a:r>
            <a:r>
              <a:rPr lang="el-GR" altLang="el-GR" sz="2400" dirty="0"/>
              <a:t>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el-GR" altLang="el-GR" sz="2400" dirty="0"/>
              <a:t>Διαδικασίες συλλογισμού.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  <a:buFontTx/>
              <a:buChar char="-"/>
            </a:pPr>
            <a:endParaRPr lang="en-US" altLang="el-GR" b="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</a:pPr>
            <a:endParaRPr lang="en-US" altLang="el-GR" sz="3400" b="0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el-GR" altLang="el-GR" b="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endParaRPr lang="el-GR" altLang="el-GR" b="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614738" y="4437062"/>
            <a:ext cx="2520950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l-GR" altLang="el-GR" sz="2000" dirty="0" err="1"/>
              <a:t>Οπτικοποίηση</a:t>
            </a:r>
            <a:endParaRPr lang="el-GR" altLang="el-GR" sz="2000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272381" y="5850225"/>
            <a:ext cx="2160588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l-GR" altLang="el-GR" sz="2000" dirty="0"/>
              <a:t>Κατασκευή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6206284" y="5850225"/>
            <a:ext cx="216058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l-GR" altLang="el-GR" sz="2000" dirty="0"/>
              <a:t>Συλλογισμός</a:t>
            </a: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H="1">
            <a:off x="3540988" y="6042453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 flipV="1">
            <a:off x="3000375" y="4813067"/>
            <a:ext cx="865188" cy="9350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H="1" flipV="1">
            <a:off x="5592832" y="4825160"/>
            <a:ext cx="792162" cy="9366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5847556" y="4780423"/>
            <a:ext cx="792163" cy="9350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5731537" y="5280259"/>
            <a:ext cx="4318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l-GR" altLang="el-GR" sz="1800" dirty="0"/>
              <a:t>1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6169094" y="4950144"/>
            <a:ext cx="4318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l-GR" altLang="el-GR" sz="1800" dirty="0"/>
              <a:t>2</a:t>
            </a: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2994618" y="5085550"/>
            <a:ext cx="4318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l-GR" altLang="el-GR" sz="1800" dirty="0"/>
              <a:t>4</a:t>
            </a: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4561913" y="5649499"/>
            <a:ext cx="4318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l-GR" altLang="el-GR" sz="18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6646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</a:t>
            </a:r>
            <a:r>
              <a:rPr lang="en-US" dirty="0"/>
              <a:t>O </a:t>
            </a:r>
            <a:r>
              <a:rPr lang="el-GR" dirty="0"/>
              <a:t>ΣΧΗΜΑ ΣΤΗΝ </a:t>
            </a:r>
            <a:r>
              <a:rPr lang="el-GR" dirty="0" smtClean="0"/>
              <a:t>ΓΕΩΜΕΤΡΙΑ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/>
              <a:t>Σχηματικές έννοιες (</a:t>
            </a:r>
            <a:r>
              <a:rPr lang="el-GR" dirty="0" err="1"/>
              <a:t>figural</a:t>
            </a:r>
            <a:r>
              <a:rPr lang="el-GR" dirty="0"/>
              <a:t> </a:t>
            </a:r>
            <a:r>
              <a:rPr lang="el-GR" dirty="0" err="1"/>
              <a:t>concepts</a:t>
            </a:r>
            <a:r>
              <a:rPr lang="el-GR" dirty="0"/>
              <a:t>) (Ε. </a:t>
            </a:r>
            <a:r>
              <a:rPr lang="el-GR" dirty="0" err="1"/>
              <a:t>Fischbein</a:t>
            </a:r>
            <a:r>
              <a:rPr lang="el-GR" dirty="0"/>
              <a:t>)</a:t>
            </a:r>
          </a:p>
          <a:p>
            <a:pPr marL="0" indent="0">
              <a:buNone/>
            </a:pPr>
            <a:r>
              <a:rPr lang="el-GR" dirty="0"/>
              <a:t>Έννοια: Νοητική κατασκευή που εκφράζει μια ιδέα, μια ιδεατή αναπαράσταση μιας ομάδας αντικειμένων (ή καταστάσεων) με βάση τα κοινά τους χαρακτηριστικά. Κάθε έννοια είναι ένα σύνολο χαρακτηριστικών. </a:t>
            </a:r>
          </a:p>
          <a:p>
            <a:pPr marL="0" indent="0">
              <a:buNone/>
            </a:pPr>
            <a:r>
              <a:rPr lang="el-GR" dirty="0"/>
              <a:t>Εννοιολογικό σχήμα (</a:t>
            </a:r>
            <a:r>
              <a:rPr lang="el-GR" dirty="0" err="1"/>
              <a:t>Fischbein</a:t>
            </a:r>
            <a:r>
              <a:rPr lang="el-GR" dirty="0"/>
              <a:t>, 1993) </a:t>
            </a:r>
          </a:p>
          <a:p>
            <a:r>
              <a:rPr lang="el-GR" dirty="0"/>
              <a:t>Τα γεωμετρικά σχήματα αναπαριστούν νοερές κατασκευές, οι οποίες κατέχουν ταυτοχρόνως εννοιολογικές (</a:t>
            </a:r>
            <a:r>
              <a:rPr lang="el-GR" dirty="0" err="1"/>
              <a:t>conceptual</a:t>
            </a:r>
            <a:r>
              <a:rPr lang="el-GR" dirty="0"/>
              <a:t>) και σχηματικές (</a:t>
            </a:r>
            <a:r>
              <a:rPr lang="el-GR" dirty="0" err="1"/>
              <a:t>figural</a:t>
            </a:r>
            <a:r>
              <a:rPr lang="el-GR" dirty="0"/>
              <a:t>) ιδιότητες. </a:t>
            </a:r>
          </a:p>
          <a:p>
            <a:r>
              <a:rPr lang="el-GR" dirty="0"/>
              <a:t> Ένα γεωμετρικό τρίγωνο αποτελεί ένα σχήμα, μια αναπαράσταση στο χώρο και μια έννοια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685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</a:t>
            </a:r>
            <a:r>
              <a:rPr lang="en-US" dirty="0"/>
              <a:t>O </a:t>
            </a:r>
            <a:r>
              <a:rPr lang="el-GR" dirty="0"/>
              <a:t>ΣΧΗΜΑ ΣΤΗΝ </a:t>
            </a:r>
            <a:r>
              <a:rPr lang="el-GR" dirty="0" smtClean="0"/>
              <a:t>ΓΕΩΜΕΤΡΙΑ (2/3)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l-GR" altLang="el-GR" sz="2800" dirty="0"/>
              <a:t>Σε ένα εννοιολογικό σχήμα το νόημα και οι επιτρεπόμενοι μετασχηματισμοί υπαγορεύονται από τυπικούς περιορισμούς (ορισμούς, αξιώματα, θεωρήματα).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l-GR" altLang="el-GR" sz="2800" dirty="0"/>
              <a:t>Άρα, στο εννοιολογικό σχήμα εμφανίζονται τρεις κατηγορίες νοητικών αντικειμένων </a:t>
            </a:r>
            <a:r>
              <a:rPr lang="el-GR" altLang="el-GR" sz="3000" dirty="0"/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800" dirty="0"/>
              <a:t> Ορισμός, </a:t>
            </a:r>
            <a:r>
              <a:rPr lang="el-GR" altLang="el-GR" sz="2400" dirty="0"/>
              <a:t>στα πλαίσια ενός αξιωματικού συστήματος.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-"/>
            </a:pPr>
            <a:r>
              <a:rPr lang="el-GR" altLang="el-GR" sz="2800" dirty="0"/>
              <a:t> Εικόνα (οπτικό αντικείμενο), </a:t>
            </a:r>
            <a:r>
              <a:rPr lang="el-GR" altLang="el-GR" sz="2400" dirty="0"/>
              <a:t>με βάση την </a:t>
            </a:r>
            <a:r>
              <a:rPr lang="el-GR" altLang="el-GR" sz="2400" dirty="0" err="1"/>
              <a:t>αισθησιο</a:t>
            </a:r>
            <a:r>
              <a:rPr lang="el-GR" altLang="el-GR" sz="2400" dirty="0"/>
              <a:t>-αντιληπτική εμπειρία.</a:t>
            </a:r>
          </a:p>
          <a:p>
            <a:pPr>
              <a:lnSpc>
                <a:spcPct val="80000"/>
              </a:lnSpc>
              <a:spcBef>
                <a:spcPct val="50000"/>
              </a:spcBef>
              <a:spcAft>
                <a:spcPts val="1200"/>
              </a:spcAft>
              <a:buFontTx/>
              <a:buChar char="-"/>
            </a:pPr>
            <a:r>
              <a:rPr lang="el-GR" altLang="el-GR" sz="2800" dirty="0"/>
              <a:t> Σχηματική έννοια, </a:t>
            </a:r>
            <a:r>
              <a:rPr lang="el-GR" altLang="el-GR" sz="2400" dirty="0"/>
              <a:t>η ιδέα που αντιστοιχεί στο σχέδιο</a:t>
            </a:r>
            <a:r>
              <a:rPr lang="el-GR" altLang="el-GR" sz="2400" dirty="0" smtClean="0"/>
              <a:t>.</a:t>
            </a:r>
          </a:p>
          <a:p>
            <a:pPr marL="0" indent="0">
              <a:lnSpc>
                <a:spcPct val="80000"/>
              </a:lnSpc>
              <a:spcBef>
                <a:spcPct val="50000"/>
              </a:spcBef>
              <a:spcAft>
                <a:spcPts val="1200"/>
              </a:spcAft>
              <a:buNone/>
            </a:pPr>
            <a:r>
              <a:rPr lang="el-GR" altLang="el-GR" sz="2800" dirty="0" smtClean="0"/>
              <a:t>(</a:t>
            </a:r>
            <a:r>
              <a:rPr lang="el-GR" altLang="el-GR" sz="2800" dirty="0"/>
              <a:t>Υλικό) σχήμα      </a:t>
            </a:r>
            <a:r>
              <a:rPr lang="el-GR" altLang="el-GR" sz="2800" dirty="0">
                <a:sym typeface="Symbol" panose="05050102010706020507" pitchFamily="18" charset="2"/>
              </a:rPr>
              <a:t></a:t>
            </a:r>
            <a:r>
              <a:rPr lang="el-GR" altLang="el-GR" sz="2800" dirty="0"/>
              <a:t>        (Ιδεατό) γεωμετρικό σχήμα </a:t>
            </a:r>
          </a:p>
          <a:p>
            <a:pPr marL="0" indent="0">
              <a:lnSpc>
                <a:spcPct val="80000"/>
              </a:lnSpc>
              <a:spcBef>
                <a:spcPct val="50000"/>
              </a:spcBef>
              <a:buNone/>
            </a:pPr>
            <a:r>
              <a:rPr lang="el-GR" altLang="el-GR" sz="2400" dirty="0"/>
              <a:t>                    </a:t>
            </a:r>
            <a:r>
              <a:rPr lang="el-GR" altLang="el-GR" sz="2400" i="1" dirty="0" err="1"/>
              <a:t>Λογικομαθηματικό</a:t>
            </a:r>
            <a:r>
              <a:rPr lang="el-GR" altLang="el-GR" sz="2400" i="1" dirty="0"/>
              <a:t> νόημα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171815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</a:t>
            </a:r>
            <a:r>
              <a:rPr lang="en-US" dirty="0"/>
              <a:t>O </a:t>
            </a:r>
            <a:r>
              <a:rPr lang="el-GR" dirty="0"/>
              <a:t>ΣΧΗΜΑ ΣΤΗΝ </a:t>
            </a:r>
            <a:r>
              <a:rPr lang="el-GR" dirty="0" smtClean="0"/>
              <a:t>ΓΕΩΜΕΤΡΙΑ (3/3)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Δύο πλευρές μιας έννοιας </a:t>
            </a:r>
          </a:p>
          <a:p>
            <a:r>
              <a:rPr lang="el-GR" sz="2400" dirty="0" smtClean="0"/>
              <a:t>Εικόνα </a:t>
            </a:r>
            <a:r>
              <a:rPr lang="el-GR" sz="2400" dirty="0"/>
              <a:t>(</a:t>
            </a:r>
            <a:r>
              <a:rPr lang="el-GR" sz="2400" dirty="0" err="1"/>
              <a:t>concept</a:t>
            </a:r>
            <a:r>
              <a:rPr lang="el-GR" sz="2400" dirty="0"/>
              <a:t> </a:t>
            </a:r>
            <a:r>
              <a:rPr lang="el-GR" sz="2400" dirty="0" err="1"/>
              <a:t>image</a:t>
            </a:r>
            <a:r>
              <a:rPr lang="el-GR" sz="2400" dirty="0"/>
              <a:t>), που αφορά τη συνύπαρξη νοητικών εικόνων –του συνόλου των εικόνων που σχετίζονται στο νου με το σχήμα (π.χ. όλα όσα θυμίζουν τρίγωνο)- και ιδιοτήτων.</a:t>
            </a:r>
          </a:p>
          <a:p>
            <a:r>
              <a:rPr lang="el-GR" sz="2400" dirty="0" smtClean="0"/>
              <a:t>Ορισμός </a:t>
            </a:r>
            <a:r>
              <a:rPr lang="el-GR" sz="2400" dirty="0"/>
              <a:t>(</a:t>
            </a:r>
            <a:r>
              <a:rPr lang="el-GR" sz="2400" dirty="0" err="1"/>
              <a:t>concept</a:t>
            </a:r>
            <a:r>
              <a:rPr lang="el-GR" sz="2400" dirty="0"/>
              <a:t> </a:t>
            </a:r>
            <a:r>
              <a:rPr lang="el-GR" sz="2400" dirty="0" err="1"/>
              <a:t>definition</a:t>
            </a:r>
            <a:r>
              <a:rPr lang="el-GR" sz="2400" dirty="0"/>
              <a:t>), μαθηματικό νόημα. </a:t>
            </a:r>
          </a:p>
          <a:p>
            <a:endParaRPr lang="el-GR" sz="2400" dirty="0"/>
          </a:p>
          <a:p>
            <a:r>
              <a:rPr lang="el-GR" sz="2400" dirty="0" smtClean="0"/>
              <a:t>Για </a:t>
            </a:r>
            <a:r>
              <a:rPr lang="el-GR" sz="2400" dirty="0"/>
              <a:t>την κατανόηση απαιτούνται καλά συγκροτημένες εικόνες της έννοιας παρά ορισμοί </a:t>
            </a:r>
          </a:p>
        </p:txBody>
      </p:sp>
    </p:spTree>
    <p:extLst>
      <p:ext uri="{BB962C8B-B14F-4D97-AF65-F5344CB8AC3E}">
        <p14:creationId xmlns:p14="http://schemas.microsoft.com/office/powerpoint/2010/main" val="28054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1350</Words>
  <Application>Microsoft Office PowerPoint</Application>
  <PresentationFormat>Προβολή στην οθόνη (4:3)</PresentationFormat>
  <Paragraphs>174</Paragraphs>
  <Slides>27</Slides>
  <Notes>27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4" baseType="lpstr">
      <vt:lpstr>ＭＳ Ｐゴシック</vt:lpstr>
      <vt:lpstr>Arial</vt:lpstr>
      <vt:lpstr>Calibri</vt:lpstr>
      <vt:lpstr>Symbol</vt:lpstr>
      <vt:lpstr>Times New Roman</vt:lpstr>
      <vt:lpstr>Wingdings</vt:lpstr>
      <vt:lpstr>Θέμα του Office</vt:lpstr>
      <vt:lpstr>ΔΙΔΑΚΤΙΚΗ ΜΑΘΗΜΑΤΙΚΩΝ I </vt:lpstr>
      <vt:lpstr>ΔΙΔΑΚΤΙΚΗ ΜΑΘΗΜΑΤΙΚΩΝ I </vt:lpstr>
      <vt:lpstr>ΓΕΩΜΕΤΡΙΑ</vt:lpstr>
      <vt:lpstr>Μαθησιακές δραστηριότητες </vt:lpstr>
      <vt:lpstr>ΓΕΩΜΕΤΡΙΑ</vt:lpstr>
      <vt:lpstr>Διδασκαλία της Γεωμετρίας</vt:lpstr>
      <vt:lpstr>ΤO ΣΧΗΜΑ ΣΤΗΝ ΓΕΩΜΕΤΡΙΑ (1/3)</vt:lpstr>
      <vt:lpstr>ΤO ΣΧΗΜΑ ΣΤΗΝ ΓΕΩΜΕΤΡΙΑ (2/3)</vt:lpstr>
      <vt:lpstr>ΤO ΣΧΗΜΑ ΣΤΗΝ ΓΕΩΜΕΤΡΙΑ (3/3) </vt:lpstr>
      <vt:lpstr>Χρησιμότητα του σχήματος στην διδασκαλία </vt:lpstr>
      <vt:lpstr>ΚΑΤΑΝΟΗΣΗ ΤΟΥ ΣΧΗΜΑΤΟΣ (1/2)</vt:lpstr>
      <vt:lpstr>ΚΑΤΑΝΟΗΣΗ ΤΟΥ ΣΧΗΜΑΤΟΣ (2/2) </vt:lpstr>
      <vt:lpstr>ΓΝΩΣΤΙΚΗ ΑΝΤΙΛΗΠΤΙΚΗ ΠΡΟΣΕΓΓΙΣΗ ΤΗΣ ΓΕΩΜΕΤΡΙΑΣ (Duval, 1995)</vt:lpstr>
      <vt:lpstr>ΤΥΠΟΙ ΣΥΛΛΗΨΗΣ ΤΟΥ ΓΕΩΜΕΤΡΙΚΟΥ ΣΧΗΜΑΤΟΣ (Duval, 1995) (1/2)</vt:lpstr>
      <vt:lpstr>ΤΥΠΟΙ ΣΥΛΛΗΨΗΣ ΤΟΥ ΓΕΩΜΕΤΡΙΚΟΥ ΣΧΗΜΑΤΟΣ (Duval, 1995) (2/2)</vt:lpstr>
      <vt:lpstr>ΕΡΕΥΝΕΣ ΣΤΟΝ ΤΡΌΠΟ ΣΥΛΛΗΨΗΣ ΤΟΥ ΓΕΩΜΕΤΡΙΚΟΥ ΣΧΗΜΑΤΟΣ (Γαγάτσης, 2014) </vt:lpstr>
      <vt:lpstr>Πρόβλημα 1 (1/2) </vt:lpstr>
      <vt:lpstr>Πρόβλημα 1 (2/2) </vt:lpstr>
      <vt:lpstr>Πρόβλημα 2 (1/2)</vt:lpstr>
      <vt:lpstr>Πρόβλημα 2 (2/2)</vt:lpstr>
      <vt:lpstr>ΣΥΜΠΕΡΑΣΜΑ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184</cp:revision>
  <dcterms:created xsi:type="dcterms:W3CDTF">2012-09-06T09:03:05Z</dcterms:created>
  <dcterms:modified xsi:type="dcterms:W3CDTF">2015-07-01T23:05:26Z</dcterms:modified>
</cp:coreProperties>
</file>