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04" r:id="rId3"/>
    <p:sldId id="348" r:id="rId4"/>
    <p:sldId id="301" r:id="rId5"/>
    <p:sldId id="302" r:id="rId6"/>
    <p:sldId id="303" r:id="rId7"/>
    <p:sldId id="305" r:id="rId8"/>
    <p:sldId id="306" r:id="rId9"/>
    <p:sldId id="307" r:id="rId10"/>
    <p:sldId id="308" r:id="rId11"/>
    <p:sldId id="309" r:id="rId12"/>
    <p:sldId id="310" r:id="rId13"/>
    <p:sldId id="311" r:id="rId14"/>
    <p:sldId id="312" r:id="rId15"/>
    <p:sldId id="313" r:id="rId16"/>
    <p:sldId id="349" r:id="rId17"/>
    <p:sldId id="314" r:id="rId18"/>
    <p:sldId id="315" r:id="rId19"/>
    <p:sldId id="316" r:id="rId20"/>
    <p:sldId id="317" r:id="rId21"/>
    <p:sldId id="318" r:id="rId22"/>
    <p:sldId id="350" r:id="rId23"/>
    <p:sldId id="319" r:id="rId24"/>
    <p:sldId id="320" r:id="rId25"/>
    <p:sldId id="321" r:id="rId26"/>
    <p:sldId id="322" r:id="rId27"/>
    <p:sldId id="324" r:id="rId28"/>
    <p:sldId id="325" r:id="rId29"/>
    <p:sldId id="326" r:id="rId30"/>
    <p:sldId id="327" r:id="rId31"/>
    <p:sldId id="351" r:id="rId32"/>
    <p:sldId id="353" r:id="rId33"/>
    <p:sldId id="352" r:id="rId34"/>
    <p:sldId id="354" r:id="rId35"/>
    <p:sldId id="331" r:id="rId36"/>
    <p:sldId id="332" r:id="rId37"/>
    <p:sldId id="333" r:id="rId38"/>
    <p:sldId id="334" r:id="rId39"/>
    <p:sldId id="335" r:id="rId40"/>
    <p:sldId id="328" r:id="rId41"/>
    <p:sldId id="329" r:id="rId42"/>
    <p:sldId id="330" r:id="rId43"/>
    <p:sldId id="336" r:id="rId44"/>
    <p:sldId id="337" r:id="rId45"/>
    <p:sldId id="338" r:id="rId46"/>
    <p:sldId id="343" r:id="rId47"/>
    <p:sldId id="344" r:id="rId48"/>
    <p:sldId id="345" r:id="rId49"/>
    <p:sldId id="346" r:id="rId50"/>
    <p:sldId id="347" r:id="rId5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04"/>
            <p14:sldId id="348"/>
            <p14:sldId id="301"/>
            <p14:sldId id="302"/>
            <p14:sldId id="303"/>
            <p14:sldId id="305"/>
            <p14:sldId id="306"/>
            <p14:sldId id="307"/>
            <p14:sldId id="308"/>
            <p14:sldId id="309"/>
            <p14:sldId id="310"/>
            <p14:sldId id="311"/>
            <p14:sldId id="312"/>
            <p14:sldId id="313"/>
            <p14:sldId id="349"/>
            <p14:sldId id="314"/>
            <p14:sldId id="315"/>
            <p14:sldId id="316"/>
            <p14:sldId id="317"/>
            <p14:sldId id="318"/>
            <p14:sldId id="350"/>
            <p14:sldId id="319"/>
            <p14:sldId id="320"/>
            <p14:sldId id="321"/>
            <p14:sldId id="322"/>
            <p14:sldId id="324"/>
            <p14:sldId id="325"/>
            <p14:sldId id="326"/>
            <p14:sldId id="327"/>
            <p14:sldId id="351"/>
            <p14:sldId id="353"/>
            <p14:sldId id="352"/>
            <p14:sldId id="354"/>
            <p14:sldId id="331"/>
            <p14:sldId id="332"/>
            <p14:sldId id="333"/>
            <p14:sldId id="334"/>
            <p14:sldId id="335"/>
            <p14:sldId id="328"/>
            <p14:sldId id="329"/>
            <p14:sldId id="330"/>
            <p14:sldId id="336"/>
            <p14:sldId id="337"/>
            <p14:sldId id="338"/>
            <p14:sldId id="343"/>
            <p14:sldId id="344"/>
            <p14:sldId id="345"/>
            <p14:sldId id="346"/>
            <p14:sldId id="347"/>
          </p14:sldIdLst>
        </p14:section>
        <p14:section name="Untitled Section" id="{0F1CB131-A6BD-43D0-B8D4-1F27CEF7A0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FF0066"/>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Μεσαίο στυλ 4 - Έμφαση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77" autoAdjust="0"/>
    <p:restoredTop sz="99309" autoAdjust="0"/>
  </p:normalViewPr>
  <p:slideViewPr>
    <p:cSldViewPr>
      <p:cViewPr>
        <p:scale>
          <a:sx n="50" d="100"/>
          <a:sy n="50" d="100"/>
        </p:scale>
        <p:origin x="278" y="37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4818DF-31F6-41D3-A8F8-865EA24AEA4D}"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l-GR"/>
        </a:p>
      </dgm:t>
    </dgm:pt>
    <dgm:pt modelId="{7A701B89-10BF-44CC-A434-1FB6374F1272}">
      <dgm:prSet phldrT="[Κείμενο]" custT="1"/>
      <dgm:spPr/>
      <dgm:t>
        <a:bodyPr/>
        <a:lstStyle/>
        <a:p>
          <a:pPr algn="ctr"/>
          <a:r>
            <a:rPr lang="en-US" sz="2000" b="1" dirty="0" smtClean="0">
              <a:solidFill>
                <a:srgbClr val="FFFF00"/>
              </a:solidFill>
            </a:rPr>
            <a:t>BETTY NEUMAN</a:t>
          </a:r>
          <a:endParaRPr lang="el-GR" sz="2000" b="1" dirty="0" smtClean="0">
            <a:solidFill>
              <a:srgbClr val="FFFF00"/>
            </a:solidFill>
          </a:endParaRPr>
        </a:p>
        <a:p>
          <a:pPr algn="ctr"/>
          <a:r>
            <a:rPr lang="en-US" sz="2000" dirty="0" smtClean="0"/>
            <a:t>(</a:t>
          </a:r>
          <a:r>
            <a:rPr lang="el-GR" sz="2000" dirty="0" smtClean="0"/>
            <a:t>Θεωρία των συστημάτων, το </a:t>
          </a:r>
          <a:r>
            <a:rPr lang="en-US" sz="2000" dirty="0" smtClean="0"/>
            <a:t>stress</a:t>
          </a:r>
          <a:r>
            <a:rPr lang="el-GR" sz="2000" dirty="0" smtClean="0"/>
            <a:t> και η αντίδραση  </a:t>
          </a:r>
          <a:r>
            <a:rPr lang="el-GR" sz="2000" dirty="0" err="1" smtClean="0"/>
            <a:t>σ΄</a:t>
          </a:r>
          <a:r>
            <a:rPr lang="el-GR" sz="2000" dirty="0" smtClean="0"/>
            <a:t> αυτό</a:t>
          </a:r>
          <a:r>
            <a:rPr lang="en-US" sz="2000" dirty="0" smtClean="0"/>
            <a:t>)</a:t>
          </a:r>
          <a:endParaRPr lang="el-GR" sz="2000" dirty="0"/>
        </a:p>
      </dgm:t>
    </dgm:pt>
    <dgm:pt modelId="{7E48D66C-2203-4B37-8144-5C3A89B535BB}" type="parTrans" cxnId="{1F177A28-52B0-4D70-A8D8-6423A19566BD}">
      <dgm:prSet/>
      <dgm:spPr/>
      <dgm:t>
        <a:bodyPr/>
        <a:lstStyle/>
        <a:p>
          <a:endParaRPr lang="el-GR"/>
        </a:p>
      </dgm:t>
    </dgm:pt>
    <dgm:pt modelId="{6E1673A4-FC27-4EF5-B4D2-665C50CDF613}" type="sibTrans" cxnId="{1F177A28-52B0-4D70-A8D8-6423A19566BD}">
      <dgm:prSet/>
      <dgm:spPr/>
      <dgm:t>
        <a:bodyPr/>
        <a:lstStyle/>
        <a:p>
          <a:endParaRPr lang="el-GR"/>
        </a:p>
      </dgm:t>
    </dgm:pt>
    <dgm:pt modelId="{102C6DD0-EC64-4C26-A3FA-5A3BD5D2A8F7}">
      <dgm:prSet phldrT="[Κείμενο]" custT="1"/>
      <dgm:spPr/>
      <dgm:t>
        <a:bodyPr/>
        <a:lstStyle/>
        <a:p>
          <a:pPr algn="ctr"/>
          <a:r>
            <a:rPr lang="en-US" sz="2000" b="1" dirty="0" smtClean="0">
              <a:solidFill>
                <a:srgbClr val="FFFF00"/>
              </a:solidFill>
            </a:rPr>
            <a:t>DOROTHEA OREM</a:t>
          </a:r>
          <a:endParaRPr lang="el-GR" sz="2000" b="1" dirty="0" smtClean="0">
            <a:solidFill>
              <a:srgbClr val="FFFF00"/>
            </a:solidFill>
          </a:endParaRPr>
        </a:p>
        <a:p>
          <a:pPr algn="ctr"/>
          <a:r>
            <a:rPr lang="el-GR" sz="2000" dirty="0" smtClean="0"/>
            <a:t>( Θεωρία της </a:t>
          </a:r>
          <a:r>
            <a:rPr lang="el-GR" sz="2000" dirty="0" err="1" smtClean="0"/>
            <a:t>αυτοφροντίδας</a:t>
          </a:r>
          <a:r>
            <a:rPr lang="el-GR" sz="2000" dirty="0" smtClean="0"/>
            <a:t>)</a:t>
          </a:r>
          <a:endParaRPr lang="el-GR" sz="2000" dirty="0"/>
        </a:p>
      </dgm:t>
    </dgm:pt>
    <dgm:pt modelId="{A182B3A0-608A-4FF4-95F0-E64390AA8BB3}" type="parTrans" cxnId="{891B8AFB-AA56-4500-8672-76E000FEEDFF}">
      <dgm:prSet/>
      <dgm:spPr/>
      <dgm:t>
        <a:bodyPr/>
        <a:lstStyle/>
        <a:p>
          <a:endParaRPr lang="el-GR"/>
        </a:p>
      </dgm:t>
    </dgm:pt>
    <dgm:pt modelId="{C7DAD1BE-C400-403A-B182-92D5826F8893}" type="sibTrans" cxnId="{891B8AFB-AA56-4500-8672-76E000FEEDFF}">
      <dgm:prSet/>
      <dgm:spPr/>
      <dgm:t>
        <a:bodyPr/>
        <a:lstStyle/>
        <a:p>
          <a:endParaRPr lang="el-GR"/>
        </a:p>
      </dgm:t>
    </dgm:pt>
    <dgm:pt modelId="{4B7FA350-2BC1-487E-B8DD-EFC732D9BA66}">
      <dgm:prSet phldrT="[Κείμενο]" custT="1"/>
      <dgm:spPr/>
      <dgm:t>
        <a:bodyPr/>
        <a:lstStyle/>
        <a:p>
          <a:pPr algn="ctr"/>
          <a:r>
            <a:rPr lang="en-US" sz="2000" b="1" dirty="0" smtClean="0">
              <a:solidFill>
                <a:srgbClr val="FFFF00"/>
              </a:solidFill>
            </a:rPr>
            <a:t>CALLISTA ROY</a:t>
          </a:r>
          <a:endParaRPr lang="el-GR" sz="2000" b="1" dirty="0" smtClean="0">
            <a:solidFill>
              <a:srgbClr val="FFFF00"/>
            </a:solidFill>
          </a:endParaRPr>
        </a:p>
        <a:p>
          <a:pPr algn="ctr"/>
          <a:r>
            <a:rPr lang="en-US" sz="2000" b="1" dirty="0" smtClean="0"/>
            <a:t> </a:t>
          </a:r>
          <a:r>
            <a:rPr lang="en-US" sz="2000" dirty="0" smtClean="0"/>
            <a:t>(</a:t>
          </a:r>
          <a:r>
            <a:rPr lang="el-GR" sz="2000" dirty="0" smtClean="0"/>
            <a:t>Θεωρία της προσαρμογής</a:t>
          </a:r>
          <a:r>
            <a:rPr lang="en-US" sz="2000" dirty="0" smtClean="0"/>
            <a:t>)</a:t>
          </a:r>
          <a:endParaRPr lang="el-GR" sz="2000" dirty="0"/>
        </a:p>
      </dgm:t>
    </dgm:pt>
    <dgm:pt modelId="{8E2B8FD4-AABE-4021-8E14-8D0B9CBBBB6F}" type="parTrans" cxnId="{707F03F6-0F61-4ACB-AAFB-CB54E44CF585}">
      <dgm:prSet/>
      <dgm:spPr/>
      <dgm:t>
        <a:bodyPr/>
        <a:lstStyle/>
        <a:p>
          <a:endParaRPr lang="el-GR"/>
        </a:p>
      </dgm:t>
    </dgm:pt>
    <dgm:pt modelId="{069C9B78-1EE6-4E80-A2A2-8A71D19793B4}" type="sibTrans" cxnId="{707F03F6-0F61-4ACB-AAFB-CB54E44CF585}">
      <dgm:prSet/>
      <dgm:spPr/>
      <dgm:t>
        <a:bodyPr/>
        <a:lstStyle/>
        <a:p>
          <a:endParaRPr lang="el-GR"/>
        </a:p>
      </dgm:t>
    </dgm:pt>
    <dgm:pt modelId="{16682D9C-FEEC-47B9-ABB1-7C49DBCC529A}" type="pres">
      <dgm:prSet presAssocID="{AD4818DF-31F6-41D3-A8F8-865EA24AEA4D}" presName="linear" presStyleCnt="0">
        <dgm:presLayoutVars>
          <dgm:dir/>
          <dgm:animLvl val="lvl"/>
          <dgm:resizeHandles val="exact"/>
        </dgm:presLayoutVars>
      </dgm:prSet>
      <dgm:spPr/>
      <dgm:t>
        <a:bodyPr/>
        <a:lstStyle/>
        <a:p>
          <a:endParaRPr lang="el-GR"/>
        </a:p>
      </dgm:t>
    </dgm:pt>
    <dgm:pt modelId="{46376511-9FBC-4BFB-8E4C-4D1FEB70E08A}" type="pres">
      <dgm:prSet presAssocID="{7A701B89-10BF-44CC-A434-1FB6374F1272}" presName="parentLin" presStyleCnt="0"/>
      <dgm:spPr/>
    </dgm:pt>
    <dgm:pt modelId="{99B2D3C2-CC22-4C31-BF69-AD32EAF44FD7}" type="pres">
      <dgm:prSet presAssocID="{7A701B89-10BF-44CC-A434-1FB6374F1272}" presName="parentLeftMargin" presStyleLbl="node1" presStyleIdx="0" presStyleCnt="3"/>
      <dgm:spPr/>
      <dgm:t>
        <a:bodyPr/>
        <a:lstStyle/>
        <a:p>
          <a:endParaRPr lang="el-GR"/>
        </a:p>
      </dgm:t>
    </dgm:pt>
    <dgm:pt modelId="{23952B20-A323-491E-B435-C8EC8C9E34B3}" type="pres">
      <dgm:prSet presAssocID="{7A701B89-10BF-44CC-A434-1FB6374F1272}" presName="parentText" presStyleLbl="node1" presStyleIdx="0" presStyleCnt="3" custScaleX="102810" custScaleY="718362" custLinFactX="9032" custLinFactY="-74492" custLinFactNeighborX="100000" custLinFactNeighborY="-100000">
        <dgm:presLayoutVars>
          <dgm:chMax val="0"/>
          <dgm:bulletEnabled val="1"/>
        </dgm:presLayoutVars>
      </dgm:prSet>
      <dgm:spPr/>
      <dgm:t>
        <a:bodyPr/>
        <a:lstStyle/>
        <a:p>
          <a:endParaRPr lang="el-GR"/>
        </a:p>
      </dgm:t>
    </dgm:pt>
    <dgm:pt modelId="{71F772F5-C126-4569-A33C-36CA0D22A214}" type="pres">
      <dgm:prSet presAssocID="{7A701B89-10BF-44CC-A434-1FB6374F1272}" presName="negativeSpace" presStyleCnt="0"/>
      <dgm:spPr/>
    </dgm:pt>
    <dgm:pt modelId="{A500EC12-3725-42E4-9A13-3F52E9653843}" type="pres">
      <dgm:prSet presAssocID="{7A701B89-10BF-44CC-A434-1FB6374F1272}" presName="childText" presStyleLbl="conFgAcc1" presStyleIdx="0" presStyleCnt="3">
        <dgm:presLayoutVars>
          <dgm:bulletEnabled val="1"/>
        </dgm:presLayoutVars>
      </dgm:prSet>
      <dgm:spPr/>
    </dgm:pt>
    <dgm:pt modelId="{0D948341-0E39-48D5-92FD-37E247C234E4}" type="pres">
      <dgm:prSet presAssocID="{6E1673A4-FC27-4EF5-B4D2-665C50CDF613}" presName="spaceBetweenRectangles" presStyleCnt="0"/>
      <dgm:spPr/>
    </dgm:pt>
    <dgm:pt modelId="{17A5E8AF-B740-45B6-94B0-2D3CD7419B96}" type="pres">
      <dgm:prSet presAssocID="{102C6DD0-EC64-4C26-A3FA-5A3BD5D2A8F7}" presName="parentLin" presStyleCnt="0"/>
      <dgm:spPr/>
    </dgm:pt>
    <dgm:pt modelId="{BE4C6025-E0DB-4045-9597-16E296576871}" type="pres">
      <dgm:prSet presAssocID="{102C6DD0-EC64-4C26-A3FA-5A3BD5D2A8F7}" presName="parentLeftMargin" presStyleLbl="node1" presStyleIdx="0" presStyleCnt="3"/>
      <dgm:spPr/>
      <dgm:t>
        <a:bodyPr/>
        <a:lstStyle/>
        <a:p>
          <a:endParaRPr lang="el-GR"/>
        </a:p>
      </dgm:t>
    </dgm:pt>
    <dgm:pt modelId="{EB394657-C087-4847-B5B0-88B4C0B6DA9E}" type="pres">
      <dgm:prSet presAssocID="{102C6DD0-EC64-4C26-A3FA-5A3BD5D2A8F7}" presName="parentText" presStyleLbl="node1" presStyleIdx="1" presStyleCnt="3" custScaleX="130445" custScaleY="330724" custLinFactNeighborX="9846" custLinFactNeighborY="-63475">
        <dgm:presLayoutVars>
          <dgm:chMax val="0"/>
          <dgm:bulletEnabled val="1"/>
        </dgm:presLayoutVars>
      </dgm:prSet>
      <dgm:spPr/>
      <dgm:t>
        <a:bodyPr/>
        <a:lstStyle/>
        <a:p>
          <a:endParaRPr lang="el-GR"/>
        </a:p>
      </dgm:t>
    </dgm:pt>
    <dgm:pt modelId="{B79854CD-77EA-426A-A292-01426AAB443F}" type="pres">
      <dgm:prSet presAssocID="{102C6DD0-EC64-4C26-A3FA-5A3BD5D2A8F7}" presName="negativeSpace" presStyleCnt="0"/>
      <dgm:spPr/>
    </dgm:pt>
    <dgm:pt modelId="{BE77CF30-6B14-4B24-8223-CA5B1316E02C}" type="pres">
      <dgm:prSet presAssocID="{102C6DD0-EC64-4C26-A3FA-5A3BD5D2A8F7}" presName="childText" presStyleLbl="conFgAcc1" presStyleIdx="1" presStyleCnt="3">
        <dgm:presLayoutVars>
          <dgm:bulletEnabled val="1"/>
        </dgm:presLayoutVars>
      </dgm:prSet>
      <dgm:spPr/>
    </dgm:pt>
    <dgm:pt modelId="{D9B26A1C-2329-4958-B70A-09F363BB405A}" type="pres">
      <dgm:prSet presAssocID="{C7DAD1BE-C400-403A-B182-92D5826F8893}" presName="spaceBetweenRectangles" presStyleCnt="0"/>
      <dgm:spPr/>
    </dgm:pt>
    <dgm:pt modelId="{01811F68-7D1D-4C95-8D01-D5FACD3FC4DE}" type="pres">
      <dgm:prSet presAssocID="{4B7FA350-2BC1-487E-B8DD-EFC732D9BA66}" presName="parentLin" presStyleCnt="0"/>
      <dgm:spPr/>
    </dgm:pt>
    <dgm:pt modelId="{2FDA03C9-FEE5-46CB-865E-F29ECD895EFF}" type="pres">
      <dgm:prSet presAssocID="{4B7FA350-2BC1-487E-B8DD-EFC732D9BA66}" presName="parentLeftMargin" presStyleLbl="node1" presStyleIdx="1" presStyleCnt="3"/>
      <dgm:spPr/>
      <dgm:t>
        <a:bodyPr/>
        <a:lstStyle/>
        <a:p>
          <a:endParaRPr lang="el-GR"/>
        </a:p>
      </dgm:t>
    </dgm:pt>
    <dgm:pt modelId="{FB1BCA55-F6F9-4259-A718-6C535A188078}" type="pres">
      <dgm:prSet presAssocID="{4B7FA350-2BC1-487E-B8DD-EFC732D9BA66}" presName="parentText" presStyleLbl="node1" presStyleIdx="2" presStyleCnt="3" custScaleX="149572" custScaleY="440086" custLinFactNeighborX="-46487">
        <dgm:presLayoutVars>
          <dgm:chMax val="0"/>
          <dgm:bulletEnabled val="1"/>
        </dgm:presLayoutVars>
      </dgm:prSet>
      <dgm:spPr/>
      <dgm:t>
        <a:bodyPr/>
        <a:lstStyle/>
        <a:p>
          <a:endParaRPr lang="el-GR"/>
        </a:p>
      </dgm:t>
    </dgm:pt>
    <dgm:pt modelId="{81C1A13A-DF1C-4952-AAAF-1B76500DF1D2}" type="pres">
      <dgm:prSet presAssocID="{4B7FA350-2BC1-487E-B8DD-EFC732D9BA66}" presName="negativeSpace" presStyleCnt="0"/>
      <dgm:spPr/>
    </dgm:pt>
    <dgm:pt modelId="{C3A39D34-A056-4205-BCF8-ED79C920246F}" type="pres">
      <dgm:prSet presAssocID="{4B7FA350-2BC1-487E-B8DD-EFC732D9BA66}" presName="childText" presStyleLbl="conFgAcc1" presStyleIdx="2" presStyleCnt="3">
        <dgm:presLayoutVars>
          <dgm:bulletEnabled val="1"/>
        </dgm:presLayoutVars>
      </dgm:prSet>
      <dgm:spPr/>
    </dgm:pt>
  </dgm:ptLst>
  <dgm:cxnLst>
    <dgm:cxn modelId="{D2944648-7EEB-4792-91AA-7BA72034007F}" type="presOf" srcId="{AD4818DF-31F6-41D3-A8F8-865EA24AEA4D}" destId="{16682D9C-FEEC-47B9-ABB1-7C49DBCC529A}" srcOrd="0" destOrd="0" presId="urn:microsoft.com/office/officeart/2005/8/layout/list1"/>
    <dgm:cxn modelId="{90E142DD-FD0F-4BD8-A2D0-E985068EEAD7}" type="presOf" srcId="{102C6DD0-EC64-4C26-A3FA-5A3BD5D2A8F7}" destId="{EB394657-C087-4847-B5B0-88B4C0B6DA9E}" srcOrd="1" destOrd="0" presId="urn:microsoft.com/office/officeart/2005/8/layout/list1"/>
    <dgm:cxn modelId="{2491DF80-44D9-485D-8611-CB5248D04745}" type="presOf" srcId="{7A701B89-10BF-44CC-A434-1FB6374F1272}" destId="{23952B20-A323-491E-B435-C8EC8C9E34B3}" srcOrd="1" destOrd="0" presId="urn:microsoft.com/office/officeart/2005/8/layout/list1"/>
    <dgm:cxn modelId="{714A0521-D873-4FFD-A762-23152A1FBEA5}" type="presOf" srcId="{4B7FA350-2BC1-487E-B8DD-EFC732D9BA66}" destId="{FB1BCA55-F6F9-4259-A718-6C535A188078}" srcOrd="1" destOrd="0" presId="urn:microsoft.com/office/officeart/2005/8/layout/list1"/>
    <dgm:cxn modelId="{891B8AFB-AA56-4500-8672-76E000FEEDFF}" srcId="{AD4818DF-31F6-41D3-A8F8-865EA24AEA4D}" destId="{102C6DD0-EC64-4C26-A3FA-5A3BD5D2A8F7}" srcOrd="1" destOrd="0" parTransId="{A182B3A0-608A-4FF4-95F0-E64390AA8BB3}" sibTransId="{C7DAD1BE-C400-403A-B182-92D5826F8893}"/>
    <dgm:cxn modelId="{707F03F6-0F61-4ACB-AAFB-CB54E44CF585}" srcId="{AD4818DF-31F6-41D3-A8F8-865EA24AEA4D}" destId="{4B7FA350-2BC1-487E-B8DD-EFC732D9BA66}" srcOrd="2" destOrd="0" parTransId="{8E2B8FD4-AABE-4021-8E14-8D0B9CBBBB6F}" sibTransId="{069C9B78-1EE6-4E80-A2A2-8A71D19793B4}"/>
    <dgm:cxn modelId="{1F177A28-52B0-4D70-A8D8-6423A19566BD}" srcId="{AD4818DF-31F6-41D3-A8F8-865EA24AEA4D}" destId="{7A701B89-10BF-44CC-A434-1FB6374F1272}" srcOrd="0" destOrd="0" parTransId="{7E48D66C-2203-4B37-8144-5C3A89B535BB}" sibTransId="{6E1673A4-FC27-4EF5-B4D2-665C50CDF613}"/>
    <dgm:cxn modelId="{41BDAAB0-8C68-4997-8975-8E4B32938265}" type="presOf" srcId="{4B7FA350-2BC1-487E-B8DD-EFC732D9BA66}" destId="{2FDA03C9-FEE5-46CB-865E-F29ECD895EFF}" srcOrd="0" destOrd="0" presId="urn:microsoft.com/office/officeart/2005/8/layout/list1"/>
    <dgm:cxn modelId="{623AA509-2505-4FCF-81E8-9E9183C9000D}" type="presOf" srcId="{7A701B89-10BF-44CC-A434-1FB6374F1272}" destId="{99B2D3C2-CC22-4C31-BF69-AD32EAF44FD7}" srcOrd="0" destOrd="0" presId="urn:microsoft.com/office/officeart/2005/8/layout/list1"/>
    <dgm:cxn modelId="{5A293D41-D79E-43A0-B1C1-BB6BE4346C15}" type="presOf" srcId="{102C6DD0-EC64-4C26-A3FA-5A3BD5D2A8F7}" destId="{BE4C6025-E0DB-4045-9597-16E296576871}" srcOrd="0" destOrd="0" presId="urn:microsoft.com/office/officeart/2005/8/layout/list1"/>
    <dgm:cxn modelId="{336F6641-F628-4FB1-BC4B-E14D085EDC54}" type="presParOf" srcId="{16682D9C-FEEC-47B9-ABB1-7C49DBCC529A}" destId="{46376511-9FBC-4BFB-8E4C-4D1FEB70E08A}" srcOrd="0" destOrd="0" presId="urn:microsoft.com/office/officeart/2005/8/layout/list1"/>
    <dgm:cxn modelId="{4636884B-5C64-443F-A1DF-78B961BDC382}" type="presParOf" srcId="{46376511-9FBC-4BFB-8E4C-4D1FEB70E08A}" destId="{99B2D3C2-CC22-4C31-BF69-AD32EAF44FD7}" srcOrd="0" destOrd="0" presId="urn:microsoft.com/office/officeart/2005/8/layout/list1"/>
    <dgm:cxn modelId="{CBB2757B-0D5B-4CD1-BCCF-39B1F71A33E2}" type="presParOf" srcId="{46376511-9FBC-4BFB-8E4C-4D1FEB70E08A}" destId="{23952B20-A323-491E-B435-C8EC8C9E34B3}" srcOrd="1" destOrd="0" presId="urn:microsoft.com/office/officeart/2005/8/layout/list1"/>
    <dgm:cxn modelId="{C6BC5882-995B-4A5B-B85F-E9E85B3E2B35}" type="presParOf" srcId="{16682D9C-FEEC-47B9-ABB1-7C49DBCC529A}" destId="{71F772F5-C126-4569-A33C-36CA0D22A214}" srcOrd="1" destOrd="0" presId="urn:microsoft.com/office/officeart/2005/8/layout/list1"/>
    <dgm:cxn modelId="{C4DA4325-7C14-4BFE-9652-70175CD03FF9}" type="presParOf" srcId="{16682D9C-FEEC-47B9-ABB1-7C49DBCC529A}" destId="{A500EC12-3725-42E4-9A13-3F52E9653843}" srcOrd="2" destOrd="0" presId="urn:microsoft.com/office/officeart/2005/8/layout/list1"/>
    <dgm:cxn modelId="{1E56E57B-726D-4D9E-8488-9E4C6FB84F8D}" type="presParOf" srcId="{16682D9C-FEEC-47B9-ABB1-7C49DBCC529A}" destId="{0D948341-0E39-48D5-92FD-37E247C234E4}" srcOrd="3" destOrd="0" presId="urn:microsoft.com/office/officeart/2005/8/layout/list1"/>
    <dgm:cxn modelId="{84A09344-1700-4896-A91A-833E3CA3800C}" type="presParOf" srcId="{16682D9C-FEEC-47B9-ABB1-7C49DBCC529A}" destId="{17A5E8AF-B740-45B6-94B0-2D3CD7419B96}" srcOrd="4" destOrd="0" presId="urn:microsoft.com/office/officeart/2005/8/layout/list1"/>
    <dgm:cxn modelId="{80933C1A-9093-4A40-878E-391820F37983}" type="presParOf" srcId="{17A5E8AF-B740-45B6-94B0-2D3CD7419B96}" destId="{BE4C6025-E0DB-4045-9597-16E296576871}" srcOrd="0" destOrd="0" presId="urn:microsoft.com/office/officeart/2005/8/layout/list1"/>
    <dgm:cxn modelId="{0D92C525-F57D-475A-9E82-401299CC90B0}" type="presParOf" srcId="{17A5E8AF-B740-45B6-94B0-2D3CD7419B96}" destId="{EB394657-C087-4847-B5B0-88B4C0B6DA9E}" srcOrd="1" destOrd="0" presId="urn:microsoft.com/office/officeart/2005/8/layout/list1"/>
    <dgm:cxn modelId="{857E3E83-F7FC-4011-90A1-5E337707C7A4}" type="presParOf" srcId="{16682D9C-FEEC-47B9-ABB1-7C49DBCC529A}" destId="{B79854CD-77EA-426A-A292-01426AAB443F}" srcOrd="5" destOrd="0" presId="urn:microsoft.com/office/officeart/2005/8/layout/list1"/>
    <dgm:cxn modelId="{329CBD2C-0562-4217-A49E-DB5EB611D7AD}" type="presParOf" srcId="{16682D9C-FEEC-47B9-ABB1-7C49DBCC529A}" destId="{BE77CF30-6B14-4B24-8223-CA5B1316E02C}" srcOrd="6" destOrd="0" presId="urn:microsoft.com/office/officeart/2005/8/layout/list1"/>
    <dgm:cxn modelId="{89FA48E7-C995-4E44-9FF5-1EF6534FA475}" type="presParOf" srcId="{16682D9C-FEEC-47B9-ABB1-7C49DBCC529A}" destId="{D9B26A1C-2329-4958-B70A-09F363BB405A}" srcOrd="7" destOrd="0" presId="urn:microsoft.com/office/officeart/2005/8/layout/list1"/>
    <dgm:cxn modelId="{28E3AAD3-6C35-40D8-A4DD-CD929260D382}" type="presParOf" srcId="{16682D9C-FEEC-47B9-ABB1-7C49DBCC529A}" destId="{01811F68-7D1D-4C95-8D01-D5FACD3FC4DE}" srcOrd="8" destOrd="0" presId="urn:microsoft.com/office/officeart/2005/8/layout/list1"/>
    <dgm:cxn modelId="{DBC0DA4E-FBB8-4001-BA6C-DA09F3E067FB}" type="presParOf" srcId="{01811F68-7D1D-4C95-8D01-D5FACD3FC4DE}" destId="{2FDA03C9-FEE5-46CB-865E-F29ECD895EFF}" srcOrd="0" destOrd="0" presId="urn:microsoft.com/office/officeart/2005/8/layout/list1"/>
    <dgm:cxn modelId="{19126A23-350C-4FA9-B819-B94942A5ACCD}" type="presParOf" srcId="{01811F68-7D1D-4C95-8D01-D5FACD3FC4DE}" destId="{FB1BCA55-F6F9-4259-A718-6C535A188078}" srcOrd="1" destOrd="0" presId="urn:microsoft.com/office/officeart/2005/8/layout/list1"/>
    <dgm:cxn modelId="{51A654B8-3C65-4FEF-B98C-0BD286462251}" type="presParOf" srcId="{16682D9C-FEEC-47B9-ABB1-7C49DBCC529A}" destId="{81C1A13A-DF1C-4952-AAAF-1B76500DF1D2}" srcOrd="9" destOrd="0" presId="urn:microsoft.com/office/officeart/2005/8/layout/list1"/>
    <dgm:cxn modelId="{EC93931E-1845-44E7-A4D5-792606FC1B8B}" type="presParOf" srcId="{16682D9C-FEEC-47B9-ABB1-7C49DBCC529A}" destId="{C3A39D34-A056-4205-BCF8-ED79C920246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408128-52CE-4001-A369-CB2D92A22B16}" type="doc">
      <dgm:prSet loTypeId="urn:microsoft.com/office/officeart/2005/8/layout/hProcess3" loCatId="process" qsTypeId="urn:microsoft.com/office/officeart/2005/8/quickstyle/simple1" qsCatId="simple" csTypeId="urn:microsoft.com/office/officeart/2005/8/colors/accent1_2" csCatId="accent1" phldr="1"/>
      <dgm:spPr/>
    </dgm:pt>
    <dgm:pt modelId="{7206EB87-30ED-451D-9DCF-33C77CC0583A}">
      <dgm:prSet phldrT="[Κείμενο]" custT="1">
        <dgm:style>
          <a:lnRef idx="2">
            <a:schemeClr val="accent6"/>
          </a:lnRef>
          <a:fillRef idx="1">
            <a:schemeClr val="lt1"/>
          </a:fillRef>
          <a:effectRef idx="0">
            <a:schemeClr val="accent6"/>
          </a:effectRef>
          <a:fontRef idx="minor">
            <a:schemeClr val="dk1"/>
          </a:fontRef>
        </dgm:style>
      </dgm:prSet>
      <dgm:spPr/>
      <dgm:t>
        <a:bodyPr/>
        <a:lstStyle/>
        <a:p>
          <a:r>
            <a:rPr lang="el-GR" sz="1200" dirty="0" smtClean="0">
              <a:latin typeface="Arial" pitchFamily="34" charset="0"/>
              <a:cs typeface="Arial" pitchFamily="34" charset="0"/>
            </a:rPr>
            <a:t>Μοντέλου παροχής υπηρεσιών </a:t>
          </a:r>
          <a:endParaRPr lang="el-GR" sz="1200" dirty="0">
            <a:latin typeface="Arial" pitchFamily="34" charset="0"/>
            <a:cs typeface="Arial" pitchFamily="34" charset="0"/>
          </a:endParaRPr>
        </a:p>
      </dgm:t>
    </dgm:pt>
    <dgm:pt modelId="{8CA63C4B-1CD3-47BD-8862-43877623C7CB}" type="parTrans" cxnId="{ADAF4776-E8C7-4C6F-A2CC-D0ACAF626B0C}">
      <dgm:prSet/>
      <dgm:spPr/>
      <dgm:t>
        <a:bodyPr/>
        <a:lstStyle/>
        <a:p>
          <a:endParaRPr lang="el-GR"/>
        </a:p>
      </dgm:t>
    </dgm:pt>
    <dgm:pt modelId="{8331676E-6D0F-40D7-9EF6-3BC45A467E35}" type="sibTrans" cxnId="{ADAF4776-E8C7-4C6F-A2CC-D0ACAF626B0C}">
      <dgm:prSet/>
      <dgm:spPr/>
      <dgm:t>
        <a:bodyPr/>
        <a:lstStyle/>
        <a:p>
          <a:endParaRPr lang="el-GR"/>
        </a:p>
      </dgm:t>
    </dgm:pt>
    <dgm:pt modelId="{8F9E8686-03C1-4F70-9429-2ABB6B5020F7}">
      <dgm:prSet phldrT="[Κείμενο]" custT="1">
        <dgm:style>
          <a:lnRef idx="2">
            <a:schemeClr val="accent2"/>
          </a:lnRef>
          <a:fillRef idx="1">
            <a:schemeClr val="lt1"/>
          </a:fillRef>
          <a:effectRef idx="0">
            <a:schemeClr val="accent2"/>
          </a:effectRef>
          <a:fontRef idx="minor">
            <a:schemeClr val="dk1"/>
          </a:fontRef>
        </dgm:style>
      </dgm:prSet>
      <dgm:spPr/>
      <dgm:t>
        <a:bodyPr/>
        <a:lstStyle/>
        <a:p>
          <a:r>
            <a:rPr lang="el-GR" sz="1200" dirty="0" smtClean="0">
              <a:latin typeface="Arial" pitchFamily="34" charset="0"/>
              <a:cs typeface="Arial" pitchFamily="34" charset="0"/>
            </a:rPr>
            <a:t>Αυτό</a:t>
          </a:r>
        </a:p>
        <a:p>
          <a:r>
            <a:rPr lang="el-GR" sz="1200" dirty="0" smtClean="0">
              <a:latin typeface="Arial" pitchFamily="34" charset="0"/>
              <a:cs typeface="Arial" pitchFamily="34" charset="0"/>
            </a:rPr>
            <a:t>διαχείριση &amp; υποστήριξη </a:t>
          </a:r>
        </a:p>
        <a:p>
          <a:r>
            <a:rPr lang="el-GR" sz="1200" dirty="0" smtClean="0">
              <a:latin typeface="Arial" pitchFamily="34" charset="0"/>
              <a:cs typeface="Arial" pitchFamily="34" charset="0"/>
            </a:rPr>
            <a:t>ασθενών </a:t>
          </a:r>
          <a:endParaRPr lang="el-GR" sz="1200" dirty="0">
            <a:latin typeface="Arial" pitchFamily="34" charset="0"/>
            <a:cs typeface="Arial" pitchFamily="34" charset="0"/>
          </a:endParaRPr>
        </a:p>
      </dgm:t>
    </dgm:pt>
    <dgm:pt modelId="{6C83489D-3B76-4602-8825-0B18985ED7F6}" type="parTrans" cxnId="{7374AF41-4D1C-4DC4-8895-351D9950FB90}">
      <dgm:prSet/>
      <dgm:spPr/>
      <dgm:t>
        <a:bodyPr/>
        <a:lstStyle/>
        <a:p>
          <a:endParaRPr lang="el-GR"/>
        </a:p>
      </dgm:t>
    </dgm:pt>
    <dgm:pt modelId="{6EED1DC6-3EBD-4F26-8520-DA3126A2E2AC}" type="sibTrans" cxnId="{7374AF41-4D1C-4DC4-8895-351D9950FB90}">
      <dgm:prSet/>
      <dgm:spPr/>
      <dgm:t>
        <a:bodyPr/>
        <a:lstStyle/>
        <a:p>
          <a:endParaRPr lang="el-GR"/>
        </a:p>
      </dgm:t>
    </dgm:pt>
    <dgm:pt modelId="{3AFBEA68-2108-4E40-A029-1459F881EB92}">
      <dgm:prSet/>
      <dgm:spPr/>
      <dgm:t>
        <a:bodyPr/>
        <a:lstStyle/>
        <a:p>
          <a:endParaRPr lang="el-GR" dirty="0"/>
        </a:p>
      </dgm:t>
    </dgm:pt>
    <dgm:pt modelId="{FFE92AC3-C2DE-445A-B733-121410D40B22}" type="parTrans" cxnId="{F6CE577C-D0FF-4C7E-AD52-13FE31DA6309}">
      <dgm:prSet/>
      <dgm:spPr/>
      <dgm:t>
        <a:bodyPr/>
        <a:lstStyle/>
        <a:p>
          <a:endParaRPr lang="el-GR"/>
        </a:p>
      </dgm:t>
    </dgm:pt>
    <dgm:pt modelId="{E2A670A9-038E-417F-85D9-9EEFC80FFB60}" type="sibTrans" cxnId="{F6CE577C-D0FF-4C7E-AD52-13FE31DA6309}">
      <dgm:prSet/>
      <dgm:spPr/>
      <dgm:t>
        <a:bodyPr/>
        <a:lstStyle/>
        <a:p>
          <a:endParaRPr lang="el-GR"/>
        </a:p>
      </dgm:t>
    </dgm:pt>
    <dgm:pt modelId="{EE1E7F04-A52D-407C-98DF-AB8C7B42DAA0}" type="pres">
      <dgm:prSet presAssocID="{33408128-52CE-4001-A369-CB2D92A22B16}" presName="Name0" presStyleCnt="0">
        <dgm:presLayoutVars>
          <dgm:dir/>
          <dgm:animLvl val="lvl"/>
          <dgm:resizeHandles val="exact"/>
        </dgm:presLayoutVars>
      </dgm:prSet>
      <dgm:spPr/>
    </dgm:pt>
    <dgm:pt modelId="{CC377D90-5D28-4D32-B5F7-A73C50629EF2}" type="pres">
      <dgm:prSet presAssocID="{33408128-52CE-4001-A369-CB2D92A22B16}" presName="dummy" presStyleCnt="0"/>
      <dgm:spPr/>
    </dgm:pt>
    <dgm:pt modelId="{FA45A8AD-AE2C-4FE3-9026-31D2F6A3A09B}" type="pres">
      <dgm:prSet presAssocID="{33408128-52CE-4001-A369-CB2D92A22B16}" presName="linH" presStyleCnt="0"/>
      <dgm:spPr/>
    </dgm:pt>
    <dgm:pt modelId="{BD0F0586-B03D-45C0-8CBB-BA648BED2383}" type="pres">
      <dgm:prSet presAssocID="{33408128-52CE-4001-A369-CB2D92A22B16}" presName="padding1" presStyleCnt="0"/>
      <dgm:spPr/>
    </dgm:pt>
    <dgm:pt modelId="{C973F7FA-9AB5-424B-A71C-367126869683}" type="pres">
      <dgm:prSet presAssocID="{7206EB87-30ED-451D-9DCF-33C77CC0583A}" presName="linV" presStyleCnt="0"/>
      <dgm:spPr/>
    </dgm:pt>
    <dgm:pt modelId="{5E52C800-0C4C-412D-9D97-0A1E7EA38C53}" type="pres">
      <dgm:prSet presAssocID="{7206EB87-30ED-451D-9DCF-33C77CC0583A}" presName="spVertical1" presStyleCnt="0"/>
      <dgm:spPr/>
    </dgm:pt>
    <dgm:pt modelId="{1922D62F-0D45-4697-8E9C-95D60DBB7AF6}" type="pres">
      <dgm:prSet presAssocID="{7206EB87-30ED-451D-9DCF-33C77CC0583A}" presName="parTx" presStyleLbl="revTx" presStyleIdx="0" presStyleCnt="3" custScaleX="66794" custLinFactY="155986" custLinFactNeighborX="1582" custLinFactNeighborY="200000">
        <dgm:presLayoutVars>
          <dgm:chMax val="0"/>
          <dgm:chPref val="0"/>
          <dgm:bulletEnabled val="1"/>
        </dgm:presLayoutVars>
      </dgm:prSet>
      <dgm:spPr/>
      <dgm:t>
        <a:bodyPr/>
        <a:lstStyle/>
        <a:p>
          <a:endParaRPr lang="el-GR"/>
        </a:p>
      </dgm:t>
    </dgm:pt>
    <dgm:pt modelId="{2561F24F-8044-4FB6-9B28-11FC353432CD}" type="pres">
      <dgm:prSet presAssocID="{7206EB87-30ED-451D-9DCF-33C77CC0583A}" presName="spVertical2" presStyleCnt="0"/>
      <dgm:spPr/>
    </dgm:pt>
    <dgm:pt modelId="{08C52DF3-5996-4837-898A-630BAB4EC8D6}" type="pres">
      <dgm:prSet presAssocID="{7206EB87-30ED-451D-9DCF-33C77CC0583A}" presName="spVertical3" presStyleCnt="0"/>
      <dgm:spPr/>
    </dgm:pt>
    <dgm:pt modelId="{AF0DD7A0-B1EF-45F0-8613-AED28B62F9A8}" type="pres">
      <dgm:prSet presAssocID="{8331676E-6D0F-40D7-9EF6-3BC45A467E35}" presName="space" presStyleCnt="0"/>
      <dgm:spPr/>
    </dgm:pt>
    <dgm:pt modelId="{9C712B79-FBBB-467C-95EF-2041975B8F12}" type="pres">
      <dgm:prSet presAssocID="{8F9E8686-03C1-4F70-9429-2ABB6B5020F7}" presName="linV" presStyleCnt="0"/>
      <dgm:spPr/>
    </dgm:pt>
    <dgm:pt modelId="{892E78AE-41D3-481E-9CD5-8DA44EFE2D2A}" type="pres">
      <dgm:prSet presAssocID="{8F9E8686-03C1-4F70-9429-2ABB6B5020F7}" presName="spVertical1" presStyleCnt="0"/>
      <dgm:spPr/>
    </dgm:pt>
    <dgm:pt modelId="{DC84A728-4C0B-4A87-B0E0-F97C1346E007}" type="pres">
      <dgm:prSet presAssocID="{8F9E8686-03C1-4F70-9429-2ABB6B5020F7}" presName="parTx" presStyleLbl="revTx" presStyleIdx="1" presStyleCnt="3" custAng="0" custScaleX="51952" custScaleY="150986" custLinFactY="46574" custLinFactNeighborX="-59992" custLinFactNeighborY="100000">
        <dgm:presLayoutVars>
          <dgm:chMax val="0"/>
          <dgm:chPref val="0"/>
          <dgm:bulletEnabled val="1"/>
        </dgm:presLayoutVars>
      </dgm:prSet>
      <dgm:spPr/>
      <dgm:t>
        <a:bodyPr/>
        <a:lstStyle/>
        <a:p>
          <a:endParaRPr lang="el-GR"/>
        </a:p>
      </dgm:t>
    </dgm:pt>
    <dgm:pt modelId="{3B366FE0-3309-4DC3-A9D7-17E25CE75C0B}" type="pres">
      <dgm:prSet presAssocID="{8F9E8686-03C1-4F70-9429-2ABB6B5020F7}" presName="spVertical2" presStyleCnt="0"/>
      <dgm:spPr/>
    </dgm:pt>
    <dgm:pt modelId="{E443066E-C79B-4890-8E85-123F6A6D2F54}" type="pres">
      <dgm:prSet presAssocID="{8F9E8686-03C1-4F70-9429-2ABB6B5020F7}" presName="spVertical3" presStyleCnt="0"/>
      <dgm:spPr/>
    </dgm:pt>
    <dgm:pt modelId="{1D659F9A-D075-4CF4-875D-DE7B47EAD360}" type="pres">
      <dgm:prSet presAssocID="{6EED1DC6-3EBD-4F26-8520-DA3126A2E2AC}" presName="space" presStyleCnt="0"/>
      <dgm:spPr/>
    </dgm:pt>
    <dgm:pt modelId="{252A4896-FAAF-41B8-90B8-F3A3AF13F0F8}" type="pres">
      <dgm:prSet presAssocID="{3AFBEA68-2108-4E40-A029-1459F881EB92}" presName="linV" presStyleCnt="0"/>
      <dgm:spPr/>
    </dgm:pt>
    <dgm:pt modelId="{E3E1725D-33D9-49FC-8A90-008F0F1F355D}" type="pres">
      <dgm:prSet presAssocID="{3AFBEA68-2108-4E40-A029-1459F881EB92}" presName="spVertical1" presStyleCnt="0"/>
      <dgm:spPr/>
    </dgm:pt>
    <dgm:pt modelId="{60C8E349-41D6-4883-B2D2-62DC1A78D915}" type="pres">
      <dgm:prSet presAssocID="{3AFBEA68-2108-4E40-A029-1459F881EB92}" presName="parTx" presStyleLbl="revTx" presStyleIdx="2" presStyleCnt="3" custLinFactX="-147705" custLinFactY="253932" custLinFactNeighborX="-200000" custLinFactNeighborY="300000">
        <dgm:presLayoutVars>
          <dgm:chMax val="0"/>
          <dgm:chPref val="0"/>
          <dgm:bulletEnabled val="1"/>
        </dgm:presLayoutVars>
      </dgm:prSet>
      <dgm:spPr/>
      <dgm:t>
        <a:bodyPr/>
        <a:lstStyle/>
        <a:p>
          <a:endParaRPr lang="el-GR"/>
        </a:p>
      </dgm:t>
    </dgm:pt>
    <dgm:pt modelId="{7C1D2B24-10E3-4979-AF5D-07B77DFC06F8}" type="pres">
      <dgm:prSet presAssocID="{3AFBEA68-2108-4E40-A029-1459F881EB92}" presName="spVertical2" presStyleCnt="0"/>
      <dgm:spPr/>
    </dgm:pt>
    <dgm:pt modelId="{7B0C9B73-24C9-4209-8B4F-537654EF1D4E}" type="pres">
      <dgm:prSet presAssocID="{3AFBEA68-2108-4E40-A029-1459F881EB92}" presName="spVertical3" presStyleCnt="0"/>
      <dgm:spPr/>
    </dgm:pt>
    <dgm:pt modelId="{7BD22596-92A9-4058-A6FD-DDF462F5B161}" type="pres">
      <dgm:prSet presAssocID="{33408128-52CE-4001-A369-CB2D92A22B16}" presName="padding2" presStyleCnt="0"/>
      <dgm:spPr/>
    </dgm:pt>
    <dgm:pt modelId="{44DA76B5-67BE-47BA-98A9-06C392572FDB}" type="pres">
      <dgm:prSet presAssocID="{33408128-52CE-4001-A369-CB2D92A22B16}" presName="negArrow" presStyleCnt="0"/>
      <dgm:spPr/>
    </dgm:pt>
    <dgm:pt modelId="{8C75C37D-6507-44A7-9E1C-372C51C65CAE}" type="pres">
      <dgm:prSet presAssocID="{33408128-52CE-4001-A369-CB2D92A22B16}" presName="backgroundArrow" presStyleLbl="node1" presStyleIdx="0" presStyleCnt="1" custScaleY="386362" custLinFactNeighborX="1987" custLinFactNeighborY="-5095"/>
      <dgm:spPr>
        <a:noFill/>
        <a:ln w="38100"/>
      </dgm:spPr>
    </dgm:pt>
  </dgm:ptLst>
  <dgm:cxnLst>
    <dgm:cxn modelId="{FFD8D2B4-2A6D-46C7-B459-BE7C0B35B059}" type="presOf" srcId="{3AFBEA68-2108-4E40-A029-1459F881EB92}" destId="{60C8E349-41D6-4883-B2D2-62DC1A78D915}" srcOrd="0" destOrd="0" presId="urn:microsoft.com/office/officeart/2005/8/layout/hProcess3"/>
    <dgm:cxn modelId="{F6CE577C-D0FF-4C7E-AD52-13FE31DA6309}" srcId="{33408128-52CE-4001-A369-CB2D92A22B16}" destId="{3AFBEA68-2108-4E40-A029-1459F881EB92}" srcOrd="2" destOrd="0" parTransId="{FFE92AC3-C2DE-445A-B733-121410D40B22}" sibTransId="{E2A670A9-038E-417F-85D9-9EEFC80FFB60}"/>
    <dgm:cxn modelId="{23508DD3-9815-493C-9010-7E90827A6113}" type="presOf" srcId="{7206EB87-30ED-451D-9DCF-33C77CC0583A}" destId="{1922D62F-0D45-4697-8E9C-95D60DBB7AF6}" srcOrd="0" destOrd="0" presId="urn:microsoft.com/office/officeart/2005/8/layout/hProcess3"/>
    <dgm:cxn modelId="{F4BE0E1E-DBEA-4744-BAF1-5D2D1D747950}" type="presOf" srcId="{33408128-52CE-4001-A369-CB2D92A22B16}" destId="{EE1E7F04-A52D-407C-98DF-AB8C7B42DAA0}" srcOrd="0" destOrd="0" presId="urn:microsoft.com/office/officeart/2005/8/layout/hProcess3"/>
    <dgm:cxn modelId="{ADAF4776-E8C7-4C6F-A2CC-D0ACAF626B0C}" srcId="{33408128-52CE-4001-A369-CB2D92A22B16}" destId="{7206EB87-30ED-451D-9DCF-33C77CC0583A}" srcOrd="0" destOrd="0" parTransId="{8CA63C4B-1CD3-47BD-8862-43877623C7CB}" sibTransId="{8331676E-6D0F-40D7-9EF6-3BC45A467E35}"/>
    <dgm:cxn modelId="{BC4E8E2C-DE55-4B25-AA20-9D114F1230A1}" type="presOf" srcId="{8F9E8686-03C1-4F70-9429-2ABB6B5020F7}" destId="{DC84A728-4C0B-4A87-B0E0-F97C1346E007}" srcOrd="0" destOrd="0" presId="urn:microsoft.com/office/officeart/2005/8/layout/hProcess3"/>
    <dgm:cxn modelId="{7374AF41-4D1C-4DC4-8895-351D9950FB90}" srcId="{33408128-52CE-4001-A369-CB2D92A22B16}" destId="{8F9E8686-03C1-4F70-9429-2ABB6B5020F7}" srcOrd="1" destOrd="0" parTransId="{6C83489D-3B76-4602-8825-0B18985ED7F6}" sibTransId="{6EED1DC6-3EBD-4F26-8520-DA3126A2E2AC}"/>
    <dgm:cxn modelId="{92A7D954-1DC4-48EA-A3A5-9E468DD569B9}" type="presParOf" srcId="{EE1E7F04-A52D-407C-98DF-AB8C7B42DAA0}" destId="{CC377D90-5D28-4D32-B5F7-A73C50629EF2}" srcOrd="0" destOrd="0" presId="urn:microsoft.com/office/officeart/2005/8/layout/hProcess3"/>
    <dgm:cxn modelId="{19061895-D2F6-4266-8423-2F18E25F5D1D}" type="presParOf" srcId="{EE1E7F04-A52D-407C-98DF-AB8C7B42DAA0}" destId="{FA45A8AD-AE2C-4FE3-9026-31D2F6A3A09B}" srcOrd="1" destOrd="0" presId="urn:microsoft.com/office/officeart/2005/8/layout/hProcess3"/>
    <dgm:cxn modelId="{4DA6C7B6-C16D-4987-A035-519EB58E4FCF}" type="presParOf" srcId="{FA45A8AD-AE2C-4FE3-9026-31D2F6A3A09B}" destId="{BD0F0586-B03D-45C0-8CBB-BA648BED2383}" srcOrd="0" destOrd="0" presId="urn:microsoft.com/office/officeart/2005/8/layout/hProcess3"/>
    <dgm:cxn modelId="{FD82A06D-811C-49C1-A588-50043A1870B8}" type="presParOf" srcId="{FA45A8AD-AE2C-4FE3-9026-31D2F6A3A09B}" destId="{C973F7FA-9AB5-424B-A71C-367126869683}" srcOrd="1" destOrd="0" presId="urn:microsoft.com/office/officeart/2005/8/layout/hProcess3"/>
    <dgm:cxn modelId="{5AB2E010-BE53-40DE-A800-732CE85469FF}" type="presParOf" srcId="{C973F7FA-9AB5-424B-A71C-367126869683}" destId="{5E52C800-0C4C-412D-9D97-0A1E7EA38C53}" srcOrd="0" destOrd="0" presId="urn:microsoft.com/office/officeart/2005/8/layout/hProcess3"/>
    <dgm:cxn modelId="{F0AF54E4-EA90-4BD4-8B8A-C506D527055F}" type="presParOf" srcId="{C973F7FA-9AB5-424B-A71C-367126869683}" destId="{1922D62F-0D45-4697-8E9C-95D60DBB7AF6}" srcOrd="1" destOrd="0" presId="urn:microsoft.com/office/officeart/2005/8/layout/hProcess3"/>
    <dgm:cxn modelId="{2A4714C9-F76D-416F-A478-D5F06C9D8672}" type="presParOf" srcId="{C973F7FA-9AB5-424B-A71C-367126869683}" destId="{2561F24F-8044-4FB6-9B28-11FC353432CD}" srcOrd="2" destOrd="0" presId="urn:microsoft.com/office/officeart/2005/8/layout/hProcess3"/>
    <dgm:cxn modelId="{E028D5C6-6FC9-42D2-B3F1-7F413580B3CF}" type="presParOf" srcId="{C973F7FA-9AB5-424B-A71C-367126869683}" destId="{08C52DF3-5996-4837-898A-630BAB4EC8D6}" srcOrd="3" destOrd="0" presId="urn:microsoft.com/office/officeart/2005/8/layout/hProcess3"/>
    <dgm:cxn modelId="{37ADDE81-C4E3-4DDD-ABA8-A0EF3212B20C}" type="presParOf" srcId="{FA45A8AD-AE2C-4FE3-9026-31D2F6A3A09B}" destId="{AF0DD7A0-B1EF-45F0-8613-AED28B62F9A8}" srcOrd="2" destOrd="0" presId="urn:microsoft.com/office/officeart/2005/8/layout/hProcess3"/>
    <dgm:cxn modelId="{DD52AD2C-E470-4E7D-99F4-841DCE7C39F5}" type="presParOf" srcId="{FA45A8AD-AE2C-4FE3-9026-31D2F6A3A09B}" destId="{9C712B79-FBBB-467C-95EF-2041975B8F12}" srcOrd="3" destOrd="0" presId="urn:microsoft.com/office/officeart/2005/8/layout/hProcess3"/>
    <dgm:cxn modelId="{BA200371-694D-4287-84F9-7A186C71B15C}" type="presParOf" srcId="{9C712B79-FBBB-467C-95EF-2041975B8F12}" destId="{892E78AE-41D3-481E-9CD5-8DA44EFE2D2A}" srcOrd="0" destOrd="0" presId="urn:microsoft.com/office/officeart/2005/8/layout/hProcess3"/>
    <dgm:cxn modelId="{45559CD4-8B0A-4047-B44A-58C71BA4FFA0}" type="presParOf" srcId="{9C712B79-FBBB-467C-95EF-2041975B8F12}" destId="{DC84A728-4C0B-4A87-B0E0-F97C1346E007}" srcOrd="1" destOrd="0" presId="urn:microsoft.com/office/officeart/2005/8/layout/hProcess3"/>
    <dgm:cxn modelId="{70281451-3657-4E12-8610-906B9F5CFD56}" type="presParOf" srcId="{9C712B79-FBBB-467C-95EF-2041975B8F12}" destId="{3B366FE0-3309-4DC3-A9D7-17E25CE75C0B}" srcOrd="2" destOrd="0" presId="urn:microsoft.com/office/officeart/2005/8/layout/hProcess3"/>
    <dgm:cxn modelId="{D8412A33-F9C5-4951-A8A7-463D67288891}" type="presParOf" srcId="{9C712B79-FBBB-467C-95EF-2041975B8F12}" destId="{E443066E-C79B-4890-8E85-123F6A6D2F54}" srcOrd="3" destOrd="0" presId="urn:microsoft.com/office/officeart/2005/8/layout/hProcess3"/>
    <dgm:cxn modelId="{B339B2EC-EEB7-4891-9CA3-26E4A91330B4}" type="presParOf" srcId="{FA45A8AD-AE2C-4FE3-9026-31D2F6A3A09B}" destId="{1D659F9A-D075-4CF4-875D-DE7B47EAD360}" srcOrd="4" destOrd="0" presId="urn:microsoft.com/office/officeart/2005/8/layout/hProcess3"/>
    <dgm:cxn modelId="{FFDDBAC1-1410-4105-8294-9999F65FF874}" type="presParOf" srcId="{FA45A8AD-AE2C-4FE3-9026-31D2F6A3A09B}" destId="{252A4896-FAAF-41B8-90B8-F3A3AF13F0F8}" srcOrd="5" destOrd="0" presId="urn:microsoft.com/office/officeart/2005/8/layout/hProcess3"/>
    <dgm:cxn modelId="{050C30EA-2DA6-4D84-9065-9B6F5110D571}" type="presParOf" srcId="{252A4896-FAAF-41B8-90B8-F3A3AF13F0F8}" destId="{E3E1725D-33D9-49FC-8A90-008F0F1F355D}" srcOrd="0" destOrd="0" presId="urn:microsoft.com/office/officeart/2005/8/layout/hProcess3"/>
    <dgm:cxn modelId="{3ADEA924-C8C3-465B-803F-D23B1874A986}" type="presParOf" srcId="{252A4896-FAAF-41B8-90B8-F3A3AF13F0F8}" destId="{60C8E349-41D6-4883-B2D2-62DC1A78D915}" srcOrd="1" destOrd="0" presId="urn:microsoft.com/office/officeart/2005/8/layout/hProcess3"/>
    <dgm:cxn modelId="{96F71D29-CD6C-45A7-8042-FEE9F3D550CB}" type="presParOf" srcId="{252A4896-FAAF-41B8-90B8-F3A3AF13F0F8}" destId="{7C1D2B24-10E3-4979-AF5D-07B77DFC06F8}" srcOrd="2" destOrd="0" presId="urn:microsoft.com/office/officeart/2005/8/layout/hProcess3"/>
    <dgm:cxn modelId="{9993819F-9881-4BF7-BA14-2F9133F3585B}" type="presParOf" srcId="{252A4896-FAAF-41B8-90B8-F3A3AF13F0F8}" destId="{7B0C9B73-24C9-4209-8B4F-537654EF1D4E}" srcOrd="3" destOrd="0" presId="urn:microsoft.com/office/officeart/2005/8/layout/hProcess3"/>
    <dgm:cxn modelId="{63290095-CFD5-49B7-B7E0-168AD3E1EF82}" type="presParOf" srcId="{FA45A8AD-AE2C-4FE3-9026-31D2F6A3A09B}" destId="{7BD22596-92A9-4058-A6FD-DDF462F5B161}" srcOrd="6" destOrd="0" presId="urn:microsoft.com/office/officeart/2005/8/layout/hProcess3"/>
    <dgm:cxn modelId="{C3F0FD25-E432-4248-8433-5D726A7EE9CA}" type="presParOf" srcId="{FA45A8AD-AE2C-4FE3-9026-31D2F6A3A09B}" destId="{44DA76B5-67BE-47BA-98A9-06C392572FDB}" srcOrd="7" destOrd="0" presId="urn:microsoft.com/office/officeart/2005/8/layout/hProcess3"/>
    <dgm:cxn modelId="{F1A98BFF-97BF-43B6-BDE6-3C176C11C69F}" type="presParOf" srcId="{FA45A8AD-AE2C-4FE3-9026-31D2F6A3A09B}" destId="{8C75C37D-6507-44A7-9E1C-372C51C65CAE}" srcOrd="8" destOrd="0" presId="urn:microsoft.com/office/officeart/2005/8/layout/hProcess3"/>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935629-9ECF-4B46-AAAE-99DF52FCCB73}"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l-GR"/>
        </a:p>
      </dgm:t>
    </dgm:pt>
    <dgm:pt modelId="{6BD4150C-90A2-4023-86A2-125D8C76CED3}">
      <dgm:prSet phldrT="[Κείμενο]"/>
      <dgm:spPr>
        <a:solidFill>
          <a:schemeClr val="accent1">
            <a:lumMod val="40000"/>
            <a:lumOff val="60000"/>
          </a:schemeClr>
        </a:solidFill>
        <a:ln>
          <a:solidFill>
            <a:srgbClr val="0066FF"/>
          </a:solidFill>
        </a:ln>
      </dgm:spPr>
      <dgm:t>
        <a:bodyPr/>
        <a:lstStyle/>
        <a:p>
          <a:r>
            <a:rPr lang="el-GR" dirty="0" smtClean="0"/>
            <a:t>ΔΙΑΤΥΠΩΣΗ ΝΟΣΗΛΕΥΤΙΚΩΝ ΔΙΑΓΝΩΣΕΩΝ </a:t>
          </a:r>
          <a:endParaRPr lang="el-GR" dirty="0"/>
        </a:p>
      </dgm:t>
    </dgm:pt>
    <dgm:pt modelId="{23B2193D-A9AE-4A92-B17D-BA169F02CA61}" type="parTrans" cxnId="{71E3BDA4-2F14-4D16-9334-99A0978216D9}">
      <dgm:prSet/>
      <dgm:spPr/>
      <dgm:t>
        <a:bodyPr/>
        <a:lstStyle/>
        <a:p>
          <a:endParaRPr lang="el-GR"/>
        </a:p>
      </dgm:t>
    </dgm:pt>
    <dgm:pt modelId="{FD21F488-D81B-4F44-9C78-778C149B49E0}" type="sibTrans" cxnId="{71E3BDA4-2F14-4D16-9334-99A0978216D9}">
      <dgm:prSet/>
      <dgm:spPr/>
      <dgm:t>
        <a:bodyPr/>
        <a:lstStyle/>
        <a:p>
          <a:endParaRPr lang="el-GR"/>
        </a:p>
      </dgm:t>
    </dgm:pt>
    <dgm:pt modelId="{F9D6DE5F-26C8-4D3B-9A22-DEEB3B4808CA}">
      <dgm:prSet phldrT="[Κείμενο]"/>
      <dgm:spPr>
        <a:solidFill>
          <a:schemeClr val="accent2">
            <a:lumMod val="40000"/>
            <a:lumOff val="60000"/>
          </a:schemeClr>
        </a:solidFill>
        <a:ln>
          <a:solidFill>
            <a:srgbClr val="0066FF"/>
          </a:solidFill>
        </a:ln>
      </dgm:spPr>
      <dgm:t>
        <a:bodyPr/>
        <a:lstStyle/>
        <a:p>
          <a:r>
            <a:rPr lang="el-GR" dirty="0" smtClean="0"/>
            <a:t>ΣΧΕΔΙΑΣΜΟΣ ΚΑΙ ΠΡΟΓΡΑΜΜΑΤΙΣΜΟΣ ΝΟΣΗΛΕΥΤΙΚΗΣ ΦΡΟΝΤΙΔΑΣ</a:t>
          </a:r>
          <a:endParaRPr lang="el-GR" dirty="0"/>
        </a:p>
      </dgm:t>
    </dgm:pt>
    <dgm:pt modelId="{CDED5383-E1B8-4146-B86A-DC1131CA8492}" type="parTrans" cxnId="{DA75B37E-426C-4518-87E9-A966FAE7EA08}">
      <dgm:prSet/>
      <dgm:spPr/>
      <dgm:t>
        <a:bodyPr/>
        <a:lstStyle/>
        <a:p>
          <a:endParaRPr lang="el-GR"/>
        </a:p>
      </dgm:t>
    </dgm:pt>
    <dgm:pt modelId="{67A9D074-ECE8-41ED-8620-F110019EF13A}" type="sibTrans" cxnId="{DA75B37E-426C-4518-87E9-A966FAE7EA08}">
      <dgm:prSet/>
      <dgm:spPr/>
      <dgm:t>
        <a:bodyPr/>
        <a:lstStyle/>
        <a:p>
          <a:endParaRPr lang="el-GR"/>
        </a:p>
      </dgm:t>
    </dgm:pt>
    <dgm:pt modelId="{F2322A9D-8273-4626-9930-9E79ED95D638}">
      <dgm:prSet phldrT="[Κείμενο]"/>
      <dgm:spPr>
        <a:solidFill>
          <a:schemeClr val="accent5">
            <a:lumMod val="40000"/>
            <a:lumOff val="60000"/>
          </a:schemeClr>
        </a:solidFill>
        <a:ln>
          <a:solidFill>
            <a:srgbClr val="0066FF"/>
          </a:solidFill>
        </a:ln>
      </dgm:spPr>
      <dgm:t>
        <a:bodyPr/>
        <a:lstStyle/>
        <a:p>
          <a:r>
            <a:rPr lang="el-GR" dirty="0" smtClean="0"/>
            <a:t>ΠΑΡΕΜΒΑΣΕΙΣ</a:t>
          </a:r>
          <a:endParaRPr lang="el-GR" dirty="0"/>
        </a:p>
      </dgm:t>
    </dgm:pt>
    <dgm:pt modelId="{263FA482-14EE-4CF9-9E97-7BED6688A4D6}" type="parTrans" cxnId="{8AE28066-83D8-4575-A893-8674C393D6E3}">
      <dgm:prSet/>
      <dgm:spPr/>
      <dgm:t>
        <a:bodyPr/>
        <a:lstStyle/>
        <a:p>
          <a:endParaRPr lang="el-GR"/>
        </a:p>
      </dgm:t>
    </dgm:pt>
    <dgm:pt modelId="{E192277B-4D57-46C8-ABFF-8189E845C49A}" type="sibTrans" cxnId="{8AE28066-83D8-4575-A893-8674C393D6E3}">
      <dgm:prSet/>
      <dgm:spPr/>
      <dgm:t>
        <a:bodyPr/>
        <a:lstStyle/>
        <a:p>
          <a:endParaRPr lang="el-GR"/>
        </a:p>
      </dgm:t>
    </dgm:pt>
    <dgm:pt modelId="{03105267-238B-43D9-91B4-AF8A1DBDA77A}" type="pres">
      <dgm:prSet presAssocID="{DB935629-9ECF-4B46-AAAE-99DF52FCCB73}" presName="CompostProcess" presStyleCnt="0">
        <dgm:presLayoutVars>
          <dgm:dir/>
          <dgm:resizeHandles val="exact"/>
        </dgm:presLayoutVars>
      </dgm:prSet>
      <dgm:spPr/>
      <dgm:t>
        <a:bodyPr/>
        <a:lstStyle/>
        <a:p>
          <a:endParaRPr lang="el-GR"/>
        </a:p>
      </dgm:t>
    </dgm:pt>
    <dgm:pt modelId="{1421AB01-EC28-4B9A-9930-695AFB7EB2E4}" type="pres">
      <dgm:prSet presAssocID="{DB935629-9ECF-4B46-AAAE-99DF52FCCB73}" presName="arrow" presStyleLbl="bgShp" presStyleIdx="0" presStyleCnt="1" custLinFactNeighborX="8824"/>
      <dgm:spPr/>
      <dgm:t>
        <a:bodyPr/>
        <a:lstStyle/>
        <a:p>
          <a:endParaRPr lang="el-GR"/>
        </a:p>
      </dgm:t>
    </dgm:pt>
    <dgm:pt modelId="{BC96D07F-AEA9-4F03-85C7-69729BE43E35}" type="pres">
      <dgm:prSet presAssocID="{DB935629-9ECF-4B46-AAAE-99DF52FCCB73}" presName="linearProcess" presStyleCnt="0"/>
      <dgm:spPr/>
      <dgm:t>
        <a:bodyPr/>
        <a:lstStyle/>
        <a:p>
          <a:endParaRPr lang="el-GR"/>
        </a:p>
      </dgm:t>
    </dgm:pt>
    <dgm:pt modelId="{8C24E85C-AB6E-4EE9-A454-F2E40FBB882A}" type="pres">
      <dgm:prSet presAssocID="{6BD4150C-90A2-4023-86A2-125D8C76CED3}" presName="textNode" presStyleLbl="node1" presStyleIdx="0" presStyleCnt="3">
        <dgm:presLayoutVars>
          <dgm:bulletEnabled val="1"/>
        </dgm:presLayoutVars>
      </dgm:prSet>
      <dgm:spPr/>
      <dgm:t>
        <a:bodyPr/>
        <a:lstStyle/>
        <a:p>
          <a:endParaRPr lang="el-GR"/>
        </a:p>
      </dgm:t>
    </dgm:pt>
    <dgm:pt modelId="{44612BC8-5E8A-497C-B7D8-9AB9E6E9079E}" type="pres">
      <dgm:prSet presAssocID="{FD21F488-D81B-4F44-9C78-778C149B49E0}" presName="sibTrans" presStyleCnt="0"/>
      <dgm:spPr/>
      <dgm:t>
        <a:bodyPr/>
        <a:lstStyle/>
        <a:p>
          <a:endParaRPr lang="el-GR"/>
        </a:p>
      </dgm:t>
    </dgm:pt>
    <dgm:pt modelId="{7599342D-A7A8-4762-A443-FB67A7B60370}" type="pres">
      <dgm:prSet presAssocID="{F9D6DE5F-26C8-4D3B-9A22-DEEB3B4808CA}" presName="textNode" presStyleLbl="node1" presStyleIdx="1" presStyleCnt="3">
        <dgm:presLayoutVars>
          <dgm:bulletEnabled val="1"/>
        </dgm:presLayoutVars>
      </dgm:prSet>
      <dgm:spPr/>
      <dgm:t>
        <a:bodyPr/>
        <a:lstStyle/>
        <a:p>
          <a:endParaRPr lang="el-GR"/>
        </a:p>
      </dgm:t>
    </dgm:pt>
    <dgm:pt modelId="{AB078DA3-FE23-4049-BAC2-4C87E5817944}" type="pres">
      <dgm:prSet presAssocID="{67A9D074-ECE8-41ED-8620-F110019EF13A}" presName="sibTrans" presStyleCnt="0"/>
      <dgm:spPr/>
      <dgm:t>
        <a:bodyPr/>
        <a:lstStyle/>
        <a:p>
          <a:endParaRPr lang="el-GR"/>
        </a:p>
      </dgm:t>
    </dgm:pt>
    <dgm:pt modelId="{C76CD0A2-F60E-4D76-80D4-4DC5D8B9DD17}" type="pres">
      <dgm:prSet presAssocID="{F2322A9D-8273-4626-9930-9E79ED95D638}" presName="textNode" presStyleLbl="node1" presStyleIdx="2" presStyleCnt="3">
        <dgm:presLayoutVars>
          <dgm:bulletEnabled val="1"/>
        </dgm:presLayoutVars>
      </dgm:prSet>
      <dgm:spPr/>
      <dgm:t>
        <a:bodyPr/>
        <a:lstStyle/>
        <a:p>
          <a:endParaRPr lang="el-GR"/>
        </a:p>
      </dgm:t>
    </dgm:pt>
  </dgm:ptLst>
  <dgm:cxnLst>
    <dgm:cxn modelId="{03311E05-E66E-48B3-88CE-D2DCCFF84629}" type="presOf" srcId="{DB935629-9ECF-4B46-AAAE-99DF52FCCB73}" destId="{03105267-238B-43D9-91B4-AF8A1DBDA77A}" srcOrd="0" destOrd="0" presId="urn:microsoft.com/office/officeart/2005/8/layout/hProcess9"/>
    <dgm:cxn modelId="{8EADD079-D45E-456A-9E07-CB0C4EEB210A}" type="presOf" srcId="{F9D6DE5F-26C8-4D3B-9A22-DEEB3B4808CA}" destId="{7599342D-A7A8-4762-A443-FB67A7B60370}" srcOrd="0" destOrd="0" presId="urn:microsoft.com/office/officeart/2005/8/layout/hProcess9"/>
    <dgm:cxn modelId="{8AE28066-83D8-4575-A893-8674C393D6E3}" srcId="{DB935629-9ECF-4B46-AAAE-99DF52FCCB73}" destId="{F2322A9D-8273-4626-9930-9E79ED95D638}" srcOrd="2" destOrd="0" parTransId="{263FA482-14EE-4CF9-9E97-7BED6688A4D6}" sibTransId="{E192277B-4D57-46C8-ABFF-8189E845C49A}"/>
    <dgm:cxn modelId="{49362434-5BFC-4B94-B874-0E730DCA620D}" type="presOf" srcId="{6BD4150C-90A2-4023-86A2-125D8C76CED3}" destId="{8C24E85C-AB6E-4EE9-A454-F2E40FBB882A}" srcOrd="0" destOrd="0" presId="urn:microsoft.com/office/officeart/2005/8/layout/hProcess9"/>
    <dgm:cxn modelId="{42BCF491-2AEB-4A3F-993D-276E11C6DD07}" type="presOf" srcId="{F2322A9D-8273-4626-9930-9E79ED95D638}" destId="{C76CD0A2-F60E-4D76-80D4-4DC5D8B9DD17}" srcOrd="0" destOrd="0" presId="urn:microsoft.com/office/officeart/2005/8/layout/hProcess9"/>
    <dgm:cxn modelId="{DA75B37E-426C-4518-87E9-A966FAE7EA08}" srcId="{DB935629-9ECF-4B46-AAAE-99DF52FCCB73}" destId="{F9D6DE5F-26C8-4D3B-9A22-DEEB3B4808CA}" srcOrd="1" destOrd="0" parTransId="{CDED5383-E1B8-4146-B86A-DC1131CA8492}" sibTransId="{67A9D074-ECE8-41ED-8620-F110019EF13A}"/>
    <dgm:cxn modelId="{71E3BDA4-2F14-4D16-9334-99A0978216D9}" srcId="{DB935629-9ECF-4B46-AAAE-99DF52FCCB73}" destId="{6BD4150C-90A2-4023-86A2-125D8C76CED3}" srcOrd="0" destOrd="0" parTransId="{23B2193D-A9AE-4A92-B17D-BA169F02CA61}" sibTransId="{FD21F488-D81B-4F44-9C78-778C149B49E0}"/>
    <dgm:cxn modelId="{47B48304-67D3-4974-8960-AC0E40C8FE31}" type="presParOf" srcId="{03105267-238B-43D9-91B4-AF8A1DBDA77A}" destId="{1421AB01-EC28-4B9A-9930-695AFB7EB2E4}" srcOrd="0" destOrd="0" presId="urn:microsoft.com/office/officeart/2005/8/layout/hProcess9"/>
    <dgm:cxn modelId="{4613195E-ED63-46BE-A850-D67EE4F6B4B9}" type="presParOf" srcId="{03105267-238B-43D9-91B4-AF8A1DBDA77A}" destId="{BC96D07F-AEA9-4F03-85C7-69729BE43E35}" srcOrd="1" destOrd="0" presId="urn:microsoft.com/office/officeart/2005/8/layout/hProcess9"/>
    <dgm:cxn modelId="{9E9E86FE-247C-4BB1-80C0-62EC83EB7FEE}" type="presParOf" srcId="{BC96D07F-AEA9-4F03-85C7-69729BE43E35}" destId="{8C24E85C-AB6E-4EE9-A454-F2E40FBB882A}" srcOrd="0" destOrd="0" presId="urn:microsoft.com/office/officeart/2005/8/layout/hProcess9"/>
    <dgm:cxn modelId="{F23FEAD1-79F7-495B-9C54-7E712D7271B8}" type="presParOf" srcId="{BC96D07F-AEA9-4F03-85C7-69729BE43E35}" destId="{44612BC8-5E8A-497C-B7D8-9AB9E6E9079E}" srcOrd="1" destOrd="0" presId="urn:microsoft.com/office/officeart/2005/8/layout/hProcess9"/>
    <dgm:cxn modelId="{A2677119-E49F-4043-9605-30EDB16EB0C9}" type="presParOf" srcId="{BC96D07F-AEA9-4F03-85C7-69729BE43E35}" destId="{7599342D-A7A8-4762-A443-FB67A7B60370}" srcOrd="2" destOrd="0" presId="urn:microsoft.com/office/officeart/2005/8/layout/hProcess9"/>
    <dgm:cxn modelId="{C6D959D1-3038-487C-93BD-86C7FEC726A1}" type="presParOf" srcId="{BC96D07F-AEA9-4F03-85C7-69729BE43E35}" destId="{AB078DA3-FE23-4049-BAC2-4C87E5817944}" srcOrd="3" destOrd="0" presId="urn:microsoft.com/office/officeart/2005/8/layout/hProcess9"/>
    <dgm:cxn modelId="{E06F2F68-391B-4A43-9F51-0781F6C4DF1F}" type="presParOf" srcId="{BC96D07F-AEA9-4F03-85C7-69729BE43E35}" destId="{C76CD0A2-F60E-4D76-80D4-4DC5D8B9DD1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F90F586-E5F3-48E4-8760-4E0744F11AF0}"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l-GR"/>
        </a:p>
      </dgm:t>
    </dgm:pt>
    <dgm:pt modelId="{323133B9-58A3-4C1F-B984-7A24ACEAF92F}">
      <dgm:prSet phldrT="[Κείμενο]"/>
      <dgm:spPr>
        <a:solidFill>
          <a:schemeClr val="accent1">
            <a:lumMod val="50000"/>
          </a:schemeClr>
        </a:solidFill>
      </dgm:spPr>
      <dgm:t>
        <a:bodyPr/>
        <a:lstStyle/>
        <a:p>
          <a:r>
            <a:rPr lang="el-GR" dirty="0" smtClean="0"/>
            <a:t>ΑΞΙΟΛΟΓΗΣΗ ΤΗΣ ΟΙΚΟΓΕΝΕΙΑΣ</a:t>
          </a:r>
          <a:endParaRPr lang="el-GR" dirty="0"/>
        </a:p>
      </dgm:t>
    </dgm:pt>
    <dgm:pt modelId="{9CF11CB0-BAAC-406D-A19A-C8A6FE763EFB}" type="parTrans" cxnId="{21371246-7785-482F-A24C-3793DBB40E70}">
      <dgm:prSet/>
      <dgm:spPr/>
      <dgm:t>
        <a:bodyPr/>
        <a:lstStyle/>
        <a:p>
          <a:endParaRPr lang="el-GR"/>
        </a:p>
      </dgm:t>
    </dgm:pt>
    <dgm:pt modelId="{B19DE5D3-EEA2-4D61-812A-3C98A4799B41}" type="sibTrans" cxnId="{21371246-7785-482F-A24C-3793DBB40E70}">
      <dgm:prSet/>
      <dgm:spPr/>
      <dgm:t>
        <a:bodyPr/>
        <a:lstStyle/>
        <a:p>
          <a:endParaRPr lang="el-GR"/>
        </a:p>
      </dgm:t>
    </dgm:pt>
    <dgm:pt modelId="{6DF2A5F4-E77E-45AE-9F71-CE8883AF5015}">
      <dgm:prSet phldrT="[Κείμενο]"/>
      <dgm:spPr>
        <a:solidFill>
          <a:schemeClr val="accent5"/>
        </a:solidFill>
      </dgm:spPr>
      <dgm:t>
        <a:bodyPr/>
        <a:lstStyle/>
        <a:p>
          <a:r>
            <a:rPr lang="el-GR" b="1" dirty="0" smtClean="0"/>
            <a:t>1. ΨΥΧΙΚΗ</a:t>
          </a:r>
          <a:endParaRPr lang="el-GR" dirty="0"/>
        </a:p>
      </dgm:t>
    </dgm:pt>
    <dgm:pt modelId="{E7BDD3D6-7C03-495C-A861-9EEF8155988C}">
      <dgm:prSet phldrT="[Κείμενο]"/>
      <dgm:spPr>
        <a:solidFill>
          <a:schemeClr val="accent1">
            <a:lumMod val="50000"/>
          </a:schemeClr>
        </a:solidFill>
      </dgm:spPr>
      <dgm:t>
        <a:bodyPr/>
        <a:lstStyle/>
        <a:p>
          <a:r>
            <a:rPr lang="el-GR" dirty="0" smtClean="0"/>
            <a:t>ΑΞΙΟΛΟΓΗΣΗ ΜΕΛΟΥΣ ΤΗΣ ΟΙΚΟΓΕΝΕΙΑΣ </a:t>
          </a:r>
          <a:endParaRPr lang="el-GR" dirty="0"/>
        </a:p>
      </dgm:t>
    </dgm:pt>
    <dgm:pt modelId="{CA03B23F-2EF1-400C-A21E-7276F7E6B164}" type="sibTrans" cxnId="{B7297A08-05D8-453C-8F6F-0F964E6ADA19}">
      <dgm:prSet/>
      <dgm:spPr/>
      <dgm:t>
        <a:bodyPr/>
        <a:lstStyle/>
        <a:p>
          <a:endParaRPr lang="el-GR"/>
        </a:p>
      </dgm:t>
    </dgm:pt>
    <dgm:pt modelId="{B12C5ABA-F1DD-4E46-996D-A8B854C1A59E}" type="parTrans" cxnId="{B7297A08-05D8-453C-8F6F-0F964E6ADA19}">
      <dgm:prSet/>
      <dgm:spPr/>
      <dgm:t>
        <a:bodyPr/>
        <a:lstStyle/>
        <a:p>
          <a:endParaRPr lang="el-GR"/>
        </a:p>
      </dgm:t>
    </dgm:pt>
    <dgm:pt modelId="{33B1ED87-7F19-42ED-A5A6-C21DCE170B11}" type="sibTrans" cxnId="{398BCF92-0CC1-4A96-AD7F-E917C25DBEC7}">
      <dgm:prSet/>
      <dgm:spPr/>
      <dgm:t>
        <a:bodyPr/>
        <a:lstStyle/>
        <a:p>
          <a:endParaRPr lang="el-GR"/>
        </a:p>
      </dgm:t>
    </dgm:pt>
    <dgm:pt modelId="{CD777159-B85A-44BD-A72C-24CA252DDD12}" type="parTrans" cxnId="{398BCF92-0CC1-4A96-AD7F-E917C25DBEC7}">
      <dgm:prSet/>
      <dgm:spPr/>
      <dgm:t>
        <a:bodyPr/>
        <a:lstStyle/>
        <a:p>
          <a:endParaRPr lang="el-GR"/>
        </a:p>
      </dgm:t>
    </dgm:pt>
    <dgm:pt modelId="{3A242AD9-5D74-4C3D-9585-A8D8327B0C8A}">
      <dgm:prSet phldrT="[Κείμενο]"/>
      <dgm:spPr>
        <a:solidFill>
          <a:schemeClr val="accent5"/>
        </a:solidFill>
      </dgm:spPr>
      <dgm:t>
        <a:bodyPr/>
        <a:lstStyle/>
        <a:p>
          <a:r>
            <a:rPr lang="el-GR" b="1" dirty="0" smtClean="0"/>
            <a:t>1. ΠΡΟΣΔΙΟΡΙΣΜΟΣ ΚΟΙΝΩΝΙΚΟΠΟΛΙΤΙΣΜΙΚΩΝ ΣΤΟΙΧΕΙΩΝ</a:t>
          </a:r>
          <a:endParaRPr lang="el-GR" dirty="0"/>
        </a:p>
      </dgm:t>
    </dgm:pt>
    <dgm:pt modelId="{C7AD4253-E612-4C0E-B2B7-3E41BEB8C4D0}" type="sibTrans" cxnId="{F03B1041-6F3B-4A1A-B96F-4D28C34BDA34}">
      <dgm:prSet/>
      <dgm:spPr/>
      <dgm:t>
        <a:bodyPr/>
        <a:lstStyle/>
        <a:p>
          <a:endParaRPr lang="el-GR"/>
        </a:p>
      </dgm:t>
    </dgm:pt>
    <dgm:pt modelId="{461A7952-0A8A-4C5C-8A13-DA984BEA7990}" type="parTrans" cxnId="{F03B1041-6F3B-4A1A-B96F-4D28C34BDA34}">
      <dgm:prSet/>
      <dgm:spPr/>
      <dgm:t>
        <a:bodyPr/>
        <a:lstStyle/>
        <a:p>
          <a:endParaRPr lang="el-GR"/>
        </a:p>
      </dgm:t>
    </dgm:pt>
    <dgm:pt modelId="{B86002C2-25A6-4DE6-914F-3B1410CB82D4}">
      <dgm:prSet/>
      <dgm:spPr>
        <a:solidFill>
          <a:schemeClr val="accent5"/>
        </a:solidFill>
      </dgm:spPr>
      <dgm:t>
        <a:bodyPr/>
        <a:lstStyle/>
        <a:p>
          <a:r>
            <a:rPr lang="el-GR" b="1" dirty="0" smtClean="0"/>
            <a:t>2. ΠΕΡΙΒΑΛΟΝΤΙΚΑ ΣΤΟΙΧΕΙΑ</a:t>
          </a:r>
          <a:endParaRPr lang="el-GR" dirty="0"/>
        </a:p>
      </dgm:t>
    </dgm:pt>
    <dgm:pt modelId="{8110E870-1B67-4B2E-A1BE-D116E52B8290}" type="parTrans" cxnId="{808D72DF-AE63-4B82-84D6-892ACCC42C76}">
      <dgm:prSet/>
      <dgm:spPr/>
      <dgm:t>
        <a:bodyPr/>
        <a:lstStyle/>
        <a:p>
          <a:endParaRPr lang="el-GR"/>
        </a:p>
      </dgm:t>
    </dgm:pt>
    <dgm:pt modelId="{1F07DAA2-6B05-4858-8831-2E0F3C62A088}" type="sibTrans" cxnId="{808D72DF-AE63-4B82-84D6-892ACCC42C76}">
      <dgm:prSet/>
      <dgm:spPr/>
      <dgm:t>
        <a:bodyPr/>
        <a:lstStyle/>
        <a:p>
          <a:endParaRPr lang="el-GR"/>
        </a:p>
      </dgm:t>
    </dgm:pt>
    <dgm:pt modelId="{9D123925-7EFB-4E1D-B65D-10D83F2288CD}">
      <dgm:prSet/>
      <dgm:spPr>
        <a:solidFill>
          <a:schemeClr val="accent5"/>
        </a:solidFill>
      </dgm:spPr>
      <dgm:t>
        <a:bodyPr/>
        <a:lstStyle/>
        <a:p>
          <a:r>
            <a:rPr lang="el-GR" b="1" dirty="0" smtClean="0"/>
            <a:t>3. ΔΟΜΗ ΟΙΚΟΓΕΝΕΙΑΣ </a:t>
          </a:r>
          <a:endParaRPr lang="el-GR" dirty="0"/>
        </a:p>
      </dgm:t>
    </dgm:pt>
    <dgm:pt modelId="{2DF0C12E-7CB2-4676-8849-0A19DB34A45C}" type="parTrans" cxnId="{1B02B01F-5DC2-4784-A95F-E2E06FB83566}">
      <dgm:prSet/>
      <dgm:spPr/>
      <dgm:t>
        <a:bodyPr/>
        <a:lstStyle/>
        <a:p>
          <a:endParaRPr lang="el-GR"/>
        </a:p>
      </dgm:t>
    </dgm:pt>
    <dgm:pt modelId="{8BB5D149-64C1-4761-B1D5-1CBF199D89B7}" type="sibTrans" cxnId="{1B02B01F-5DC2-4784-A95F-E2E06FB83566}">
      <dgm:prSet/>
      <dgm:spPr/>
      <dgm:t>
        <a:bodyPr/>
        <a:lstStyle/>
        <a:p>
          <a:endParaRPr lang="el-GR"/>
        </a:p>
      </dgm:t>
    </dgm:pt>
    <dgm:pt modelId="{3ED24341-F9AE-4652-9380-B4464B82C178}">
      <dgm:prSet/>
      <dgm:spPr>
        <a:solidFill>
          <a:schemeClr val="accent5"/>
        </a:solidFill>
      </dgm:spPr>
      <dgm:t>
        <a:bodyPr/>
        <a:lstStyle/>
        <a:p>
          <a:r>
            <a:rPr lang="el-GR" b="1" dirty="0" smtClean="0"/>
            <a:t>4. ΛΕΙΤΟΥΡΓΕΙΑ ΟΙΚΟΓΕΝΕΙΑΣ</a:t>
          </a:r>
          <a:endParaRPr lang="el-GR" dirty="0"/>
        </a:p>
      </dgm:t>
    </dgm:pt>
    <dgm:pt modelId="{4444C2D4-4C08-4311-92F4-52188C522834}" type="parTrans" cxnId="{8424AD16-DBAC-4A95-9B67-5E18F4C20DD4}">
      <dgm:prSet/>
      <dgm:spPr/>
      <dgm:t>
        <a:bodyPr/>
        <a:lstStyle/>
        <a:p>
          <a:endParaRPr lang="el-GR"/>
        </a:p>
      </dgm:t>
    </dgm:pt>
    <dgm:pt modelId="{6468A166-4A5D-4776-8D99-7136AF9AFEEC}" type="sibTrans" cxnId="{8424AD16-DBAC-4A95-9B67-5E18F4C20DD4}">
      <dgm:prSet/>
      <dgm:spPr/>
      <dgm:t>
        <a:bodyPr/>
        <a:lstStyle/>
        <a:p>
          <a:endParaRPr lang="el-GR"/>
        </a:p>
      </dgm:t>
    </dgm:pt>
    <dgm:pt modelId="{2001A1A0-5DF5-444F-9A1B-D8FA9BB28132}">
      <dgm:prSet/>
      <dgm:spPr>
        <a:solidFill>
          <a:schemeClr val="accent5"/>
        </a:solidFill>
      </dgm:spPr>
      <dgm:t>
        <a:bodyPr/>
        <a:lstStyle/>
        <a:p>
          <a:r>
            <a:rPr lang="el-GR" b="1" dirty="0" smtClean="0"/>
            <a:t>5. ΜΗΧΑΝΙΣΜΟΙ ΑΝΤΙΜΕΤΩΠΙΣΗΣ ΤΟΥ </a:t>
          </a:r>
          <a:r>
            <a:rPr lang="en-US" b="1" dirty="0" smtClean="0"/>
            <a:t>STRESS </a:t>
          </a:r>
          <a:r>
            <a:rPr lang="el-GR" b="1" dirty="0" smtClean="0"/>
            <a:t>ΑΠΌ ΤΗΝ ΟΙΚΟΓ</a:t>
          </a:r>
          <a:r>
            <a:rPr lang="en-US" b="1" dirty="0" smtClean="0"/>
            <a:t>ENEIA</a:t>
          </a:r>
          <a:endParaRPr lang="el-GR" dirty="0"/>
        </a:p>
      </dgm:t>
    </dgm:pt>
    <dgm:pt modelId="{C289CEC5-35FB-4C08-890A-89DBBCF0E933}" type="parTrans" cxnId="{A016A157-DDDD-46C5-A69B-18D7F53B2ACF}">
      <dgm:prSet/>
      <dgm:spPr/>
      <dgm:t>
        <a:bodyPr/>
        <a:lstStyle/>
        <a:p>
          <a:endParaRPr lang="el-GR"/>
        </a:p>
      </dgm:t>
    </dgm:pt>
    <dgm:pt modelId="{8BB9A6AA-0915-4846-8E33-966FFDEB4F1D}" type="sibTrans" cxnId="{A016A157-DDDD-46C5-A69B-18D7F53B2ACF}">
      <dgm:prSet/>
      <dgm:spPr/>
      <dgm:t>
        <a:bodyPr/>
        <a:lstStyle/>
        <a:p>
          <a:endParaRPr lang="el-GR"/>
        </a:p>
      </dgm:t>
    </dgm:pt>
    <dgm:pt modelId="{29C36E1F-7937-4729-9BC5-8759A616A2FD}">
      <dgm:prSet/>
      <dgm:spPr>
        <a:solidFill>
          <a:schemeClr val="accent5"/>
        </a:solidFill>
      </dgm:spPr>
      <dgm:t>
        <a:bodyPr/>
        <a:lstStyle/>
        <a:p>
          <a:r>
            <a:rPr lang="el-GR" b="1" smtClean="0"/>
            <a:t>2. ΣΩΜΑΤΙΚΗ</a:t>
          </a:r>
          <a:endParaRPr lang="el-GR"/>
        </a:p>
      </dgm:t>
    </dgm:pt>
    <dgm:pt modelId="{AC0697AF-B72E-4E36-91AB-6F3EA920C3A9}" type="parTrans" cxnId="{93D815A6-ABE8-4939-AE56-322D348A5E3C}">
      <dgm:prSet/>
      <dgm:spPr/>
      <dgm:t>
        <a:bodyPr/>
        <a:lstStyle/>
        <a:p>
          <a:endParaRPr lang="el-GR"/>
        </a:p>
      </dgm:t>
    </dgm:pt>
    <dgm:pt modelId="{8AD2034B-DB81-43A0-9AA1-DEA17F454577}" type="sibTrans" cxnId="{93D815A6-ABE8-4939-AE56-322D348A5E3C}">
      <dgm:prSet/>
      <dgm:spPr/>
      <dgm:t>
        <a:bodyPr/>
        <a:lstStyle/>
        <a:p>
          <a:endParaRPr lang="el-GR"/>
        </a:p>
      </dgm:t>
    </dgm:pt>
    <dgm:pt modelId="{57F4807C-CE40-4FA2-BA78-822E81E72398}">
      <dgm:prSet/>
      <dgm:spPr>
        <a:solidFill>
          <a:schemeClr val="accent5"/>
        </a:solidFill>
      </dgm:spPr>
      <dgm:t>
        <a:bodyPr/>
        <a:lstStyle/>
        <a:p>
          <a:r>
            <a:rPr lang="el-GR" b="1" dirty="0" smtClean="0"/>
            <a:t>3. ΣΥΝΑΙΣΘΗΜΑΤΙΚΗ </a:t>
          </a:r>
          <a:endParaRPr lang="el-GR" dirty="0"/>
        </a:p>
      </dgm:t>
    </dgm:pt>
    <dgm:pt modelId="{B56AEEC1-A45A-4450-9ED1-62590C24DB7A}" type="parTrans" cxnId="{E53B29DC-00F7-4065-A735-0C8843D319DB}">
      <dgm:prSet/>
      <dgm:spPr/>
      <dgm:t>
        <a:bodyPr/>
        <a:lstStyle/>
        <a:p>
          <a:endParaRPr lang="el-GR"/>
        </a:p>
      </dgm:t>
    </dgm:pt>
    <dgm:pt modelId="{AF116C78-06F7-4BEA-8951-6C85D31FF98A}" type="sibTrans" cxnId="{E53B29DC-00F7-4065-A735-0C8843D319DB}">
      <dgm:prSet/>
      <dgm:spPr/>
      <dgm:t>
        <a:bodyPr/>
        <a:lstStyle/>
        <a:p>
          <a:endParaRPr lang="el-GR"/>
        </a:p>
      </dgm:t>
    </dgm:pt>
    <dgm:pt modelId="{1F1404A0-745D-46A9-9631-C038A6A205FD}">
      <dgm:prSet/>
      <dgm:spPr>
        <a:solidFill>
          <a:schemeClr val="accent5"/>
        </a:solidFill>
      </dgm:spPr>
      <dgm:t>
        <a:bodyPr/>
        <a:lstStyle/>
        <a:p>
          <a:r>
            <a:rPr lang="el-GR" b="1" smtClean="0"/>
            <a:t>4. ΚΟΙΝΩΝΙΚΗ</a:t>
          </a:r>
          <a:endParaRPr lang="el-GR"/>
        </a:p>
      </dgm:t>
    </dgm:pt>
    <dgm:pt modelId="{676ED0CD-AB5C-4BB0-A003-80028CD514B5}" type="parTrans" cxnId="{F0544042-ACA1-4C54-ABCA-4685F3BC3463}">
      <dgm:prSet/>
      <dgm:spPr/>
      <dgm:t>
        <a:bodyPr/>
        <a:lstStyle/>
        <a:p>
          <a:endParaRPr lang="el-GR"/>
        </a:p>
      </dgm:t>
    </dgm:pt>
    <dgm:pt modelId="{B08626F2-44C0-4194-9E74-96E141BE3407}" type="sibTrans" cxnId="{F0544042-ACA1-4C54-ABCA-4685F3BC3463}">
      <dgm:prSet/>
      <dgm:spPr/>
      <dgm:t>
        <a:bodyPr/>
        <a:lstStyle/>
        <a:p>
          <a:endParaRPr lang="el-GR"/>
        </a:p>
      </dgm:t>
    </dgm:pt>
    <dgm:pt modelId="{0829099B-7EB1-4D7B-B926-3551BA3F9FAA}">
      <dgm:prSet/>
      <dgm:spPr>
        <a:solidFill>
          <a:schemeClr val="accent5"/>
        </a:solidFill>
      </dgm:spPr>
      <dgm:t>
        <a:bodyPr/>
        <a:lstStyle/>
        <a:p>
          <a:r>
            <a:rPr lang="el-GR" b="1" smtClean="0"/>
            <a:t>5. ΠΝΕΥΜΑΙΚΗ</a:t>
          </a:r>
          <a:endParaRPr lang="el-GR"/>
        </a:p>
      </dgm:t>
    </dgm:pt>
    <dgm:pt modelId="{54BB8123-AFEE-4591-B8A4-04A646A3B676}" type="parTrans" cxnId="{F701597D-65C4-4E0F-8AEA-F58343F5AF4D}">
      <dgm:prSet/>
      <dgm:spPr/>
      <dgm:t>
        <a:bodyPr/>
        <a:lstStyle/>
        <a:p>
          <a:endParaRPr lang="el-GR"/>
        </a:p>
      </dgm:t>
    </dgm:pt>
    <dgm:pt modelId="{C0D5410A-2DCA-4F4F-BC65-F131AB18A493}" type="sibTrans" cxnId="{F701597D-65C4-4E0F-8AEA-F58343F5AF4D}">
      <dgm:prSet/>
      <dgm:spPr/>
      <dgm:t>
        <a:bodyPr/>
        <a:lstStyle/>
        <a:p>
          <a:endParaRPr lang="el-GR"/>
        </a:p>
      </dgm:t>
    </dgm:pt>
    <dgm:pt modelId="{25627E66-16EA-4F8A-B993-46800ACDF409}" type="pres">
      <dgm:prSet presAssocID="{6F90F586-E5F3-48E4-8760-4E0744F11AF0}" presName="linear" presStyleCnt="0">
        <dgm:presLayoutVars>
          <dgm:animLvl val="lvl"/>
          <dgm:resizeHandles val="exact"/>
        </dgm:presLayoutVars>
      </dgm:prSet>
      <dgm:spPr/>
      <dgm:t>
        <a:bodyPr/>
        <a:lstStyle/>
        <a:p>
          <a:endParaRPr lang="el-GR"/>
        </a:p>
      </dgm:t>
    </dgm:pt>
    <dgm:pt modelId="{FE7FA21F-FDD9-47F7-9509-8D464D979140}" type="pres">
      <dgm:prSet presAssocID="{323133B9-58A3-4C1F-B984-7A24ACEAF92F}" presName="parentText" presStyleLbl="node1" presStyleIdx="0" presStyleCnt="2">
        <dgm:presLayoutVars>
          <dgm:chMax val="0"/>
          <dgm:bulletEnabled val="1"/>
        </dgm:presLayoutVars>
      </dgm:prSet>
      <dgm:spPr/>
      <dgm:t>
        <a:bodyPr/>
        <a:lstStyle/>
        <a:p>
          <a:endParaRPr lang="el-GR"/>
        </a:p>
      </dgm:t>
    </dgm:pt>
    <dgm:pt modelId="{08B025F5-1ABA-4704-8DF6-C7A2B6B09E88}" type="pres">
      <dgm:prSet presAssocID="{323133B9-58A3-4C1F-B984-7A24ACEAF92F}" presName="childText" presStyleLbl="revTx" presStyleIdx="0" presStyleCnt="2">
        <dgm:presLayoutVars>
          <dgm:bulletEnabled val="1"/>
        </dgm:presLayoutVars>
      </dgm:prSet>
      <dgm:spPr/>
      <dgm:t>
        <a:bodyPr/>
        <a:lstStyle/>
        <a:p>
          <a:endParaRPr lang="el-GR"/>
        </a:p>
      </dgm:t>
    </dgm:pt>
    <dgm:pt modelId="{89E6780E-1C58-4878-9FDB-20D01DCA0906}" type="pres">
      <dgm:prSet presAssocID="{E7BDD3D6-7C03-495C-A861-9EEF8155988C}" presName="parentText" presStyleLbl="node1" presStyleIdx="1" presStyleCnt="2" custLinFactNeighborX="1859" custLinFactNeighborY="-22569">
        <dgm:presLayoutVars>
          <dgm:chMax val="0"/>
          <dgm:bulletEnabled val="1"/>
        </dgm:presLayoutVars>
      </dgm:prSet>
      <dgm:spPr/>
      <dgm:t>
        <a:bodyPr/>
        <a:lstStyle/>
        <a:p>
          <a:endParaRPr lang="el-GR"/>
        </a:p>
      </dgm:t>
    </dgm:pt>
    <dgm:pt modelId="{1F4546F2-B754-43FB-87B5-25EF1A0E0A68}" type="pres">
      <dgm:prSet presAssocID="{E7BDD3D6-7C03-495C-A861-9EEF8155988C}" presName="childText" presStyleLbl="revTx" presStyleIdx="1" presStyleCnt="2" custScaleY="85930" custLinFactNeighborX="1859" custLinFactNeighborY="-44195">
        <dgm:presLayoutVars>
          <dgm:bulletEnabled val="1"/>
        </dgm:presLayoutVars>
      </dgm:prSet>
      <dgm:spPr/>
      <dgm:t>
        <a:bodyPr/>
        <a:lstStyle/>
        <a:p>
          <a:endParaRPr lang="el-GR"/>
        </a:p>
      </dgm:t>
    </dgm:pt>
  </dgm:ptLst>
  <dgm:cxnLst>
    <dgm:cxn modelId="{3B508C02-2B5F-4035-80D9-8285CCD7E9BA}" type="presOf" srcId="{E7BDD3D6-7C03-495C-A861-9EEF8155988C}" destId="{89E6780E-1C58-4878-9FDB-20D01DCA0906}" srcOrd="0" destOrd="0" presId="urn:microsoft.com/office/officeart/2005/8/layout/vList2"/>
    <dgm:cxn modelId="{ACC175EF-61ED-4769-A27B-6A29CDEAF48A}" type="presOf" srcId="{3A242AD9-5D74-4C3D-9585-A8D8327B0C8A}" destId="{08B025F5-1ABA-4704-8DF6-C7A2B6B09E88}" srcOrd="0" destOrd="0" presId="urn:microsoft.com/office/officeart/2005/8/layout/vList2"/>
    <dgm:cxn modelId="{E53B29DC-00F7-4065-A735-0C8843D319DB}" srcId="{E7BDD3D6-7C03-495C-A861-9EEF8155988C}" destId="{57F4807C-CE40-4FA2-BA78-822E81E72398}" srcOrd="2" destOrd="0" parTransId="{B56AEEC1-A45A-4450-9ED1-62590C24DB7A}" sibTransId="{AF116C78-06F7-4BEA-8951-6C85D31FF98A}"/>
    <dgm:cxn modelId="{398BCF92-0CC1-4A96-AD7F-E917C25DBEC7}" srcId="{E7BDD3D6-7C03-495C-A861-9EEF8155988C}" destId="{6DF2A5F4-E77E-45AE-9F71-CE8883AF5015}" srcOrd="0" destOrd="0" parTransId="{CD777159-B85A-44BD-A72C-24CA252DDD12}" sibTransId="{33B1ED87-7F19-42ED-A5A6-C21DCE170B11}"/>
    <dgm:cxn modelId="{2F1EBCFC-0D7C-46B6-9C00-F046E9E3561D}" type="presOf" srcId="{2001A1A0-5DF5-444F-9A1B-D8FA9BB28132}" destId="{08B025F5-1ABA-4704-8DF6-C7A2B6B09E88}" srcOrd="0" destOrd="4" presId="urn:microsoft.com/office/officeart/2005/8/layout/vList2"/>
    <dgm:cxn modelId="{808D72DF-AE63-4B82-84D6-892ACCC42C76}" srcId="{323133B9-58A3-4C1F-B984-7A24ACEAF92F}" destId="{B86002C2-25A6-4DE6-914F-3B1410CB82D4}" srcOrd="1" destOrd="0" parTransId="{8110E870-1B67-4B2E-A1BE-D116E52B8290}" sibTransId="{1F07DAA2-6B05-4858-8831-2E0F3C62A088}"/>
    <dgm:cxn modelId="{8424AD16-DBAC-4A95-9B67-5E18F4C20DD4}" srcId="{323133B9-58A3-4C1F-B984-7A24ACEAF92F}" destId="{3ED24341-F9AE-4652-9380-B4464B82C178}" srcOrd="3" destOrd="0" parTransId="{4444C2D4-4C08-4311-92F4-52188C522834}" sibTransId="{6468A166-4A5D-4776-8D99-7136AF9AFEEC}"/>
    <dgm:cxn modelId="{B7297A08-05D8-453C-8F6F-0F964E6ADA19}" srcId="{6F90F586-E5F3-48E4-8760-4E0744F11AF0}" destId="{E7BDD3D6-7C03-495C-A861-9EEF8155988C}" srcOrd="1" destOrd="0" parTransId="{B12C5ABA-F1DD-4E46-996D-A8B854C1A59E}" sibTransId="{CA03B23F-2EF1-400C-A21E-7276F7E6B164}"/>
    <dgm:cxn modelId="{E16352D2-5512-4FBC-A286-49456A85E2D5}" type="presOf" srcId="{3ED24341-F9AE-4652-9380-B4464B82C178}" destId="{08B025F5-1ABA-4704-8DF6-C7A2B6B09E88}" srcOrd="0" destOrd="3" presId="urn:microsoft.com/office/officeart/2005/8/layout/vList2"/>
    <dgm:cxn modelId="{D3B2A7A7-89CF-44B5-9068-D45031A99268}" type="presOf" srcId="{6DF2A5F4-E77E-45AE-9F71-CE8883AF5015}" destId="{1F4546F2-B754-43FB-87B5-25EF1A0E0A68}" srcOrd="0" destOrd="0" presId="urn:microsoft.com/office/officeart/2005/8/layout/vList2"/>
    <dgm:cxn modelId="{CA6B3CD3-874C-45D3-BEE6-4438396500DA}" type="presOf" srcId="{1F1404A0-745D-46A9-9631-C038A6A205FD}" destId="{1F4546F2-B754-43FB-87B5-25EF1A0E0A68}" srcOrd="0" destOrd="3" presId="urn:microsoft.com/office/officeart/2005/8/layout/vList2"/>
    <dgm:cxn modelId="{8FCCC232-850B-496F-A21A-AA4393C20730}" type="presOf" srcId="{0829099B-7EB1-4D7B-B926-3551BA3F9FAA}" destId="{1F4546F2-B754-43FB-87B5-25EF1A0E0A68}" srcOrd="0" destOrd="4" presId="urn:microsoft.com/office/officeart/2005/8/layout/vList2"/>
    <dgm:cxn modelId="{14A16C8D-CFCD-498A-8E82-40CAE8336AB1}" type="presOf" srcId="{9D123925-7EFB-4E1D-B65D-10D83F2288CD}" destId="{08B025F5-1ABA-4704-8DF6-C7A2B6B09E88}" srcOrd="0" destOrd="2" presId="urn:microsoft.com/office/officeart/2005/8/layout/vList2"/>
    <dgm:cxn modelId="{027CE98A-CFC4-4DAC-BC68-D8E5B709018A}" type="presOf" srcId="{29C36E1F-7937-4729-9BC5-8759A616A2FD}" destId="{1F4546F2-B754-43FB-87B5-25EF1A0E0A68}" srcOrd="0" destOrd="1" presId="urn:microsoft.com/office/officeart/2005/8/layout/vList2"/>
    <dgm:cxn modelId="{9105AA56-95B4-4D28-AFEA-AA6010AB6234}" type="presOf" srcId="{323133B9-58A3-4C1F-B984-7A24ACEAF92F}" destId="{FE7FA21F-FDD9-47F7-9509-8D464D979140}" srcOrd="0" destOrd="0" presId="urn:microsoft.com/office/officeart/2005/8/layout/vList2"/>
    <dgm:cxn modelId="{F03B1041-6F3B-4A1A-B96F-4D28C34BDA34}" srcId="{323133B9-58A3-4C1F-B984-7A24ACEAF92F}" destId="{3A242AD9-5D74-4C3D-9585-A8D8327B0C8A}" srcOrd="0" destOrd="0" parTransId="{461A7952-0A8A-4C5C-8A13-DA984BEA7990}" sibTransId="{C7AD4253-E612-4C0E-B2B7-3E41BEB8C4D0}"/>
    <dgm:cxn modelId="{93D815A6-ABE8-4939-AE56-322D348A5E3C}" srcId="{E7BDD3D6-7C03-495C-A861-9EEF8155988C}" destId="{29C36E1F-7937-4729-9BC5-8759A616A2FD}" srcOrd="1" destOrd="0" parTransId="{AC0697AF-B72E-4E36-91AB-6F3EA920C3A9}" sibTransId="{8AD2034B-DB81-43A0-9AA1-DEA17F454577}"/>
    <dgm:cxn modelId="{1B02B01F-5DC2-4784-A95F-E2E06FB83566}" srcId="{323133B9-58A3-4C1F-B984-7A24ACEAF92F}" destId="{9D123925-7EFB-4E1D-B65D-10D83F2288CD}" srcOrd="2" destOrd="0" parTransId="{2DF0C12E-7CB2-4676-8849-0A19DB34A45C}" sibTransId="{8BB5D149-64C1-4761-B1D5-1CBF199D89B7}"/>
    <dgm:cxn modelId="{F0544042-ACA1-4C54-ABCA-4685F3BC3463}" srcId="{E7BDD3D6-7C03-495C-A861-9EEF8155988C}" destId="{1F1404A0-745D-46A9-9631-C038A6A205FD}" srcOrd="3" destOrd="0" parTransId="{676ED0CD-AB5C-4BB0-A003-80028CD514B5}" sibTransId="{B08626F2-44C0-4194-9E74-96E141BE3407}"/>
    <dgm:cxn modelId="{21371246-7785-482F-A24C-3793DBB40E70}" srcId="{6F90F586-E5F3-48E4-8760-4E0744F11AF0}" destId="{323133B9-58A3-4C1F-B984-7A24ACEAF92F}" srcOrd="0" destOrd="0" parTransId="{9CF11CB0-BAAC-406D-A19A-C8A6FE763EFB}" sibTransId="{B19DE5D3-EEA2-4D61-812A-3C98A4799B41}"/>
    <dgm:cxn modelId="{B36101B1-824E-49AB-A781-3B352A3286BC}" type="presOf" srcId="{57F4807C-CE40-4FA2-BA78-822E81E72398}" destId="{1F4546F2-B754-43FB-87B5-25EF1A0E0A68}" srcOrd="0" destOrd="2" presId="urn:microsoft.com/office/officeart/2005/8/layout/vList2"/>
    <dgm:cxn modelId="{A016A157-DDDD-46C5-A69B-18D7F53B2ACF}" srcId="{323133B9-58A3-4C1F-B984-7A24ACEAF92F}" destId="{2001A1A0-5DF5-444F-9A1B-D8FA9BB28132}" srcOrd="4" destOrd="0" parTransId="{C289CEC5-35FB-4C08-890A-89DBBCF0E933}" sibTransId="{8BB9A6AA-0915-4846-8E33-966FFDEB4F1D}"/>
    <dgm:cxn modelId="{D915DBBE-341E-419C-AA47-277D4E504A70}" type="presOf" srcId="{6F90F586-E5F3-48E4-8760-4E0744F11AF0}" destId="{25627E66-16EA-4F8A-B993-46800ACDF409}" srcOrd="0" destOrd="0" presId="urn:microsoft.com/office/officeart/2005/8/layout/vList2"/>
    <dgm:cxn modelId="{F701597D-65C4-4E0F-8AEA-F58343F5AF4D}" srcId="{E7BDD3D6-7C03-495C-A861-9EEF8155988C}" destId="{0829099B-7EB1-4D7B-B926-3551BA3F9FAA}" srcOrd="4" destOrd="0" parTransId="{54BB8123-AFEE-4591-B8A4-04A646A3B676}" sibTransId="{C0D5410A-2DCA-4F4F-BC65-F131AB18A493}"/>
    <dgm:cxn modelId="{3EAC38B1-25AA-4ABF-BAF2-AC45CB0BA349}" type="presOf" srcId="{B86002C2-25A6-4DE6-914F-3B1410CB82D4}" destId="{08B025F5-1ABA-4704-8DF6-C7A2B6B09E88}" srcOrd="0" destOrd="1" presId="urn:microsoft.com/office/officeart/2005/8/layout/vList2"/>
    <dgm:cxn modelId="{5B9F185A-B4F8-4379-B536-09B72254073C}" type="presParOf" srcId="{25627E66-16EA-4F8A-B993-46800ACDF409}" destId="{FE7FA21F-FDD9-47F7-9509-8D464D979140}" srcOrd="0" destOrd="0" presId="urn:microsoft.com/office/officeart/2005/8/layout/vList2"/>
    <dgm:cxn modelId="{77BC0D4B-9DCA-461A-9A12-D18CC06C863D}" type="presParOf" srcId="{25627E66-16EA-4F8A-B993-46800ACDF409}" destId="{08B025F5-1ABA-4704-8DF6-C7A2B6B09E88}" srcOrd="1" destOrd="0" presId="urn:microsoft.com/office/officeart/2005/8/layout/vList2"/>
    <dgm:cxn modelId="{3B5FE518-B436-4433-82BD-853F18C38204}" type="presParOf" srcId="{25627E66-16EA-4F8A-B993-46800ACDF409}" destId="{89E6780E-1C58-4878-9FDB-20D01DCA0906}" srcOrd="2" destOrd="0" presId="urn:microsoft.com/office/officeart/2005/8/layout/vList2"/>
    <dgm:cxn modelId="{C06608B0-2401-4B8D-A897-6B5A312E651F}" type="presParOf" srcId="{25627E66-16EA-4F8A-B993-46800ACDF409}" destId="{1F4546F2-B754-43FB-87B5-25EF1A0E0A68}" srcOrd="3" destOrd="0" presId="urn:microsoft.com/office/officeart/2005/8/layout/vList2"/>
  </dgm:cxnLst>
  <dgm:bg>
    <a:solidFill>
      <a:schemeClr val="tx2">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0EC12-3725-42E4-9A13-3F52E9653843}">
      <dsp:nvSpPr>
        <dsp:cNvPr id="0" name=""/>
        <dsp:cNvSpPr/>
      </dsp:nvSpPr>
      <dsp:spPr>
        <a:xfrm>
          <a:off x="0" y="1683509"/>
          <a:ext cx="6096000" cy="201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952B20-A323-491E-B435-C8EC8C9E34B3}">
      <dsp:nvSpPr>
        <dsp:cNvPr id="0" name=""/>
        <dsp:cNvSpPr/>
      </dsp:nvSpPr>
      <dsp:spPr>
        <a:xfrm>
          <a:off x="994041" y="0"/>
          <a:ext cx="4382824" cy="169648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FF00"/>
              </a:solidFill>
            </a:rPr>
            <a:t>BETTY NEUMAN</a:t>
          </a:r>
          <a:endParaRPr lang="el-GR" sz="2000" b="1" kern="1200" dirty="0" smtClean="0">
            <a:solidFill>
              <a:srgbClr val="FFFF00"/>
            </a:solidFill>
          </a:endParaRPr>
        </a:p>
        <a:p>
          <a:pPr lvl="0" algn="ctr" defTabSz="889000">
            <a:lnSpc>
              <a:spcPct val="90000"/>
            </a:lnSpc>
            <a:spcBef>
              <a:spcPct val="0"/>
            </a:spcBef>
            <a:spcAft>
              <a:spcPct val="35000"/>
            </a:spcAft>
          </a:pPr>
          <a:r>
            <a:rPr lang="en-US" sz="2000" kern="1200" dirty="0" smtClean="0"/>
            <a:t>(</a:t>
          </a:r>
          <a:r>
            <a:rPr lang="el-GR" sz="2000" kern="1200" dirty="0" smtClean="0"/>
            <a:t>Θεωρία των συστημάτων, το </a:t>
          </a:r>
          <a:r>
            <a:rPr lang="en-US" sz="2000" kern="1200" dirty="0" smtClean="0"/>
            <a:t>stress</a:t>
          </a:r>
          <a:r>
            <a:rPr lang="el-GR" sz="2000" kern="1200" dirty="0" smtClean="0"/>
            <a:t> και η αντίδραση  </a:t>
          </a:r>
          <a:r>
            <a:rPr lang="el-GR" sz="2000" kern="1200" dirty="0" err="1" smtClean="0"/>
            <a:t>σ΄</a:t>
          </a:r>
          <a:r>
            <a:rPr lang="el-GR" sz="2000" kern="1200" dirty="0" smtClean="0"/>
            <a:t> αυτό</a:t>
          </a:r>
          <a:r>
            <a:rPr lang="en-US" sz="2000" kern="1200" dirty="0" smtClean="0"/>
            <a:t>)</a:t>
          </a:r>
          <a:endParaRPr lang="el-GR" sz="2000" kern="1200" dirty="0"/>
        </a:p>
      </dsp:txBody>
      <dsp:txXfrm>
        <a:off x="1076856" y="82815"/>
        <a:ext cx="4217194" cy="1530853"/>
      </dsp:txXfrm>
    </dsp:sp>
    <dsp:sp modelId="{BE77CF30-6B14-4B24-8223-CA5B1316E02C}">
      <dsp:nvSpPr>
        <dsp:cNvPr id="0" name=""/>
        <dsp:cNvSpPr/>
      </dsp:nvSpPr>
      <dsp:spPr>
        <a:xfrm>
          <a:off x="0" y="2591267"/>
          <a:ext cx="6096000" cy="2016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EB394657-C087-4847-B5B0-88B4C0B6DA9E}">
      <dsp:nvSpPr>
        <dsp:cNvPr id="0" name=""/>
        <dsp:cNvSpPr/>
      </dsp:nvSpPr>
      <dsp:spPr>
        <a:xfrm>
          <a:off x="334483" y="1778406"/>
          <a:ext cx="5560913" cy="781037"/>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FF00"/>
              </a:solidFill>
            </a:rPr>
            <a:t>DOROTHEA OREM</a:t>
          </a:r>
          <a:endParaRPr lang="el-GR" sz="2000" b="1" kern="1200" dirty="0" smtClean="0">
            <a:solidFill>
              <a:srgbClr val="FFFF00"/>
            </a:solidFill>
          </a:endParaRPr>
        </a:p>
        <a:p>
          <a:pPr lvl="0" algn="ctr" defTabSz="889000">
            <a:lnSpc>
              <a:spcPct val="90000"/>
            </a:lnSpc>
            <a:spcBef>
              <a:spcPct val="0"/>
            </a:spcBef>
            <a:spcAft>
              <a:spcPct val="35000"/>
            </a:spcAft>
          </a:pPr>
          <a:r>
            <a:rPr lang="el-GR" sz="2000" kern="1200" dirty="0" smtClean="0"/>
            <a:t>( Θεωρία της </a:t>
          </a:r>
          <a:r>
            <a:rPr lang="el-GR" sz="2000" kern="1200" dirty="0" err="1" smtClean="0"/>
            <a:t>αυτοφροντίδας</a:t>
          </a:r>
          <a:r>
            <a:rPr lang="el-GR" sz="2000" kern="1200" dirty="0" smtClean="0"/>
            <a:t>)</a:t>
          </a:r>
          <a:endParaRPr lang="el-GR" sz="2000" kern="1200" dirty="0"/>
        </a:p>
      </dsp:txBody>
      <dsp:txXfrm>
        <a:off x="372610" y="1816533"/>
        <a:ext cx="5484659" cy="704783"/>
      </dsp:txXfrm>
    </dsp:sp>
    <dsp:sp modelId="{C3A39D34-A056-4205-BCF8-ED79C920246F}">
      <dsp:nvSpPr>
        <dsp:cNvPr id="0" name=""/>
        <dsp:cNvSpPr/>
      </dsp:nvSpPr>
      <dsp:spPr>
        <a:xfrm>
          <a:off x="0" y="3757294"/>
          <a:ext cx="6096000" cy="2016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FB1BCA55-F6F9-4259-A718-6C535A188078}">
      <dsp:nvSpPr>
        <dsp:cNvPr id="0" name=""/>
        <dsp:cNvSpPr/>
      </dsp:nvSpPr>
      <dsp:spPr>
        <a:xfrm>
          <a:off x="148612" y="2836067"/>
          <a:ext cx="5815338" cy="1039307"/>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FF00"/>
              </a:solidFill>
            </a:rPr>
            <a:t>CALLISTA ROY</a:t>
          </a:r>
          <a:endParaRPr lang="el-GR" sz="2000" b="1" kern="1200" dirty="0" smtClean="0">
            <a:solidFill>
              <a:srgbClr val="FFFF00"/>
            </a:solidFill>
          </a:endParaRPr>
        </a:p>
        <a:p>
          <a:pPr lvl="0" algn="ctr" defTabSz="889000">
            <a:lnSpc>
              <a:spcPct val="90000"/>
            </a:lnSpc>
            <a:spcBef>
              <a:spcPct val="0"/>
            </a:spcBef>
            <a:spcAft>
              <a:spcPct val="35000"/>
            </a:spcAft>
          </a:pPr>
          <a:r>
            <a:rPr lang="en-US" sz="2000" b="1" kern="1200" dirty="0" smtClean="0"/>
            <a:t> </a:t>
          </a:r>
          <a:r>
            <a:rPr lang="en-US" sz="2000" kern="1200" dirty="0" smtClean="0"/>
            <a:t>(</a:t>
          </a:r>
          <a:r>
            <a:rPr lang="el-GR" sz="2000" kern="1200" dirty="0" smtClean="0"/>
            <a:t>Θεωρία της προσαρμογής</a:t>
          </a:r>
          <a:r>
            <a:rPr lang="en-US" sz="2000" kern="1200" dirty="0" smtClean="0"/>
            <a:t>)</a:t>
          </a:r>
          <a:endParaRPr lang="el-GR" sz="2000" kern="1200" dirty="0"/>
        </a:p>
      </dsp:txBody>
      <dsp:txXfrm>
        <a:off x="199347" y="2886802"/>
        <a:ext cx="5713868" cy="9378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5C37D-6507-44A7-9E1C-372C51C65CAE}">
      <dsp:nvSpPr>
        <dsp:cNvPr id="0" name=""/>
        <dsp:cNvSpPr/>
      </dsp:nvSpPr>
      <dsp:spPr>
        <a:xfrm>
          <a:off x="13776" y="0"/>
          <a:ext cx="7043007" cy="5461000"/>
        </a:xfrm>
        <a:prstGeom prst="rightArrow">
          <a:avLst/>
        </a:prstGeom>
        <a:no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sp>
    <dsp:sp modelId="{60C8E349-41D6-4883-B2D2-62DC1A78D915}">
      <dsp:nvSpPr>
        <dsp:cNvPr id="0" name=""/>
        <dsp:cNvSpPr/>
      </dsp:nvSpPr>
      <dsp:spPr>
        <a:xfrm>
          <a:off x="0" y="4460897"/>
          <a:ext cx="1697131" cy="100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lvl="0" algn="ctr" defTabSz="222250">
            <a:lnSpc>
              <a:spcPct val="90000"/>
            </a:lnSpc>
            <a:spcBef>
              <a:spcPct val="0"/>
            </a:spcBef>
            <a:spcAft>
              <a:spcPct val="35000"/>
            </a:spcAft>
          </a:pPr>
          <a:endParaRPr lang="el-GR" sz="500" kern="1200" dirty="0"/>
        </a:p>
      </dsp:txBody>
      <dsp:txXfrm>
        <a:off x="0" y="4460897"/>
        <a:ext cx="1697131" cy="1000102"/>
      </dsp:txXfrm>
    </dsp:sp>
    <dsp:sp modelId="{DC84A728-4C0B-4A87-B0E0-F97C1346E007}">
      <dsp:nvSpPr>
        <dsp:cNvPr id="0" name=""/>
        <dsp:cNvSpPr/>
      </dsp:nvSpPr>
      <dsp:spPr>
        <a:xfrm>
          <a:off x="2001482" y="1703377"/>
          <a:ext cx="881693" cy="2279911"/>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0" tIns="121920" rIns="0" bIns="121920" numCol="1" spcCol="1270" anchor="ctr" anchorCtr="0">
          <a:noAutofit/>
        </a:bodyPr>
        <a:lstStyle/>
        <a:p>
          <a:pPr lvl="0" algn="ctr" defTabSz="533400">
            <a:lnSpc>
              <a:spcPct val="90000"/>
            </a:lnSpc>
            <a:spcBef>
              <a:spcPct val="0"/>
            </a:spcBef>
            <a:spcAft>
              <a:spcPct val="35000"/>
            </a:spcAft>
          </a:pPr>
          <a:r>
            <a:rPr lang="el-GR" sz="1200" kern="1200" dirty="0" smtClean="0">
              <a:latin typeface="Arial" pitchFamily="34" charset="0"/>
              <a:cs typeface="Arial" pitchFamily="34" charset="0"/>
            </a:rPr>
            <a:t>Αυτό</a:t>
          </a:r>
        </a:p>
        <a:p>
          <a:pPr lvl="0" algn="ctr" defTabSz="533400">
            <a:lnSpc>
              <a:spcPct val="90000"/>
            </a:lnSpc>
            <a:spcBef>
              <a:spcPct val="0"/>
            </a:spcBef>
            <a:spcAft>
              <a:spcPct val="35000"/>
            </a:spcAft>
          </a:pPr>
          <a:r>
            <a:rPr lang="el-GR" sz="1200" kern="1200" dirty="0" smtClean="0">
              <a:latin typeface="Arial" pitchFamily="34" charset="0"/>
              <a:cs typeface="Arial" pitchFamily="34" charset="0"/>
            </a:rPr>
            <a:t>διαχείριση &amp; υποστήριξη </a:t>
          </a:r>
        </a:p>
        <a:p>
          <a:pPr lvl="0" algn="ctr" defTabSz="533400">
            <a:lnSpc>
              <a:spcPct val="90000"/>
            </a:lnSpc>
            <a:spcBef>
              <a:spcPct val="0"/>
            </a:spcBef>
            <a:spcAft>
              <a:spcPct val="35000"/>
            </a:spcAft>
          </a:pPr>
          <a:r>
            <a:rPr lang="el-GR" sz="1200" kern="1200" dirty="0" smtClean="0">
              <a:latin typeface="Arial" pitchFamily="34" charset="0"/>
              <a:cs typeface="Arial" pitchFamily="34" charset="0"/>
            </a:rPr>
            <a:t>ασθενών </a:t>
          </a:r>
          <a:endParaRPr lang="el-GR" sz="1200" kern="1200" dirty="0">
            <a:latin typeface="Arial" pitchFamily="34" charset="0"/>
            <a:cs typeface="Arial" pitchFamily="34" charset="0"/>
          </a:endParaRPr>
        </a:p>
      </dsp:txBody>
      <dsp:txXfrm>
        <a:off x="2001482" y="1703377"/>
        <a:ext cx="881693" cy="2279911"/>
      </dsp:txXfrm>
    </dsp:sp>
    <dsp:sp modelId="{1922D62F-0D45-4697-8E9C-95D60DBB7AF6}">
      <dsp:nvSpPr>
        <dsp:cNvPr id="0" name=""/>
        <dsp:cNvSpPr/>
      </dsp:nvSpPr>
      <dsp:spPr>
        <a:xfrm>
          <a:off x="883972" y="3060174"/>
          <a:ext cx="1133581" cy="1000102"/>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0" tIns="121920" rIns="0" bIns="121920" numCol="1" spcCol="1270" anchor="ctr" anchorCtr="0">
          <a:noAutofit/>
        </a:bodyPr>
        <a:lstStyle/>
        <a:p>
          <a:pPr lvl="0" algn="ctr" defTabSz="533400">
            <a:lnSpc>
              <a:spcPct val="90000"/>
            </a:lnSpc>
            <a:spcBef>
              <a:spcPct val="0"/>
            </a:spcBef>
            <a:spcAft>
              <a:spcPct val="35000"/>
            </a:spcAft>
          </a:pPr>
          <a:r>
            <a:rPr lang="el-GR" sz="1200" kern="1200" dirty="0" smtClean="0">
              <a:latin typeface="Arial" pitchFamily="34" charset="0"/>
              <a:cs typeface="Arial" pitchFamily="34" charset="0"/>
            </a:rPr>
            <a:t>Μοντέλου παροχής υπηρεσιών </a:t>
          </a:r>
          <a:endParaRPr lang="el-GR" sz="1200" kern="1200" dirty="0">
            <a:latin typeface="Arial" pitchFamily="34" charset="0"/>
            <a:cs typeface="Arial" pitchFamily="34" charset="0"/>
          </a:endParaRPr>
        </a:p>
      </dsp:txBody>
      <dsp:txXfrm>
        <a:off x="883972" y="3060174"/>
        <a:ext cx="1133581" cy="10001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1AB01-EC28-4B9A-9930-695AFB7EB2E4}">
      <dsp:nvSpPr>
        <dsp:cNvPr id="0" name=""/>
        <dsp:cNvSpPr/>
      </dsp:nvSpPr>
      <dsp:spPr>
        <a:xfrm>
          <a:off x="637270" y="0"/>
          <a:ext cx="3611201" cy="2232248"/>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8C24E85C-AB6E-4EE9-A454-F2E40FBB882A}">
      <dsp:nvSpPr>
        <dsp:cNvPr id="0" name=""/>
        <dsp:cNvSpPr/>
      </dsp:nvSpPr>
      <dsp:spPr>
        <a:xfrm>
          <a:off x="4563" y="669674"/>
          <a:ext cx="1367476" cy="892899"/>
        </a:xfrm>
        <a:prstGeom prst="roundRect">
          <a:avLst/>
        </a:prstGeom>
        <a:solidFill>
          <a:schemeClr val="accent1">
            <a:lumMod val="40000"/>
            <a:lumOff val="60000"/>
          </a:schemeClr>
        </a:solidFill>
        <a:ln>
          <a:solidFill>
            <a:srgbClr val="0066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kern="1200" dirty="0" smtClean="0"/>
            <a:t>ΔΙΑΤΥΠΩΣΗ ΝΟΣΗΛΕΥΤΙΚΩΝ ΔΙΑΓΝΩΣΕΩΝ </a:t>
          </a:r>
          <a:endParaRPr lang="el-GR" sz="1000" kern="1200" dirty="0"/>
        </a:p>
      </dsp:txBody>
      <dsp:txXfrm>
        <a:off x="48151" y="713262"/>
        <a:ext cx="1280300" cy="805723"/>
      </dsp:txXfrm>
    </dsp:sp>
    <dsp:sp modelId="{7599342D-A7A8-4762-A443-FB67A7B60370}">
      <dsp:nvSpPr>
        <dsp:cNvPr id="0" name=""/>
        <dsp:cNvSpPr/>
      </dsp:nvSpPr>
      <dsp:spPr>
        <a:xfrm>
          <a:off x="1440497" y="669674"/>
          <a:ext cx="1367476" cy="892899"/>
        </a:xfrm>
        <a:prstGeom prst="roundRect">
          <a:avLst/>
        </a:prstGeom>
        <a:solidFill>
          <a:schemeClr val="accent2">
            <a:lumMod val="40000"/>
            <a:lumOff val="60000"/>
          </a:schemeClr>
        </a:solidFill>
        <a:ln>
          <a:solidFill>
            <a:srgbClr val="0066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kern="1200" dirty="0" smtClean="0"/>
            <a:t>ΣΧΕΔΙΑΣΜΟΣ ΚΑΙ ΠΡΟΓΡΑΜΜΑΤΙΣΜΟΣ ΝΟΣΗΛΕΥΤΙΚΗΣ ΦΡΟΝΤΙΔΑΣ</a:t>
          </a:r>
          <a:endParaRPr lang="el-GR" sz="1000" kern="1200" dirty="0"/>
        </a:p>
      </dsp:txBody>
      <dsp:txXfrm>
        <a:off x="1484085" y="713262"/>
        <a:ext cx="1280300" cy="805723"/>
      </dsp:txXfrm>
    </dsp:sp>
    <dsp:sp modelId="{C76CD0A2-F60E-4D76-80D4-4DC5D8B9DD17}">
      <dsp:nvSpPr>
        <dsp:cNvPr id="0" name=""/>
        <dsp:cNvSpPr/>
      </dsp:nvSpPr>
      <dsp:spPr>
        <a:xfrm>
          <a:off x="2876431" y="669674"/>
          <a:ext cx="1367476" cy="892899"/>
        </a:xfrm>
        <a:prstGeom prst="roundRect">
          <a:avLst/>
        </a:prstGeom>
        <a:solidFill>
          <a:schemeClr val="accent5">
            <a:lumMod val="40000"/>
            <a:lumOff val="60000"/>
          </a:schemeClr>
        </a:solidFill>
        <a:ln>
          <a:solidFill>
            <a:srgbClr val="0066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kern="1200" dirty="0" smtClean="0"/>
            <a:t>ΠΑΡΕΜΒΑΣΕΙΣ</a:t>
          </a:r>
          <a:endParaRPr lang="el-GR" sz="1000" kern="1200" dirty="0"/>
        </a:p>
      </dsp:txBody>
      <dsp:txXfrm>
        <a:off x="2920019" y="713262"/>
        <a:ext cx="1280300" cy="8057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FA21F-FDD9-47F7-9509-8D464D979140}">
      <dsp:nvSpPr>
        <dsp:cNvPr id="0" name=""/>
        <dsp:cNvSpPr/>
      </dsp:nvSpPr>
      <dsp:spPr>
        <a:xfrm>
          <a:off x="0" y="7337"/>
          <a:ext cx="2520280" cy="263835"/>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l-GR" sz="900" kern="1200" dirty="0" smtClean="0"/>
            <a:t>ΑΞΙΟΛΟΓΗΣΗ ΤΗΣ ΟΙΚΟΓΕΝΕΙΑΣ</a:t>
          </a:r>
          <a:endParaRPr lang="el-GR" sz="900" kern="1200" dirty="0"/>
        </a:p>
      </dsp:txBody>
      <dsp:txXfrm>
        <a:off x="12879" y="20216"/>
        <a:ext cx="2494522" cy="238077"/>
      </dsp:txXfrm>
    </dsp:sp>
    <dsp:sp modelId="{08B025F5-1ABA-4704-8DF6-C7A2B6B09E88}">
      <dsp:nvSpPr>
        <dsp:cNvPr id="0" name=""/>
        <dsp:cNvSpPr/>
      </dsp:nvSpPr>
      <dsp:spPr>
        <a:xfrm>
          <a:off x="0" y="271172"/>
          <a:ext cx="2520280" cy="1024650"/>
        </a:xfrm>
        <a:prstGeom prst="rect">
          <a:avLst/>
        </a:prstGeom>
        <a:solidFill>
          <a:schemeClr val="accent5"/>
        </a:solidFill>
        <a:ln>
          <a:noFill/>
        </a:ln>
        <a:effectLst/>
      </dsp:spPr>
      <dsp:style>
        <a:lnRef idx="0">
          <a:scrgbClr r="0" g="0" b="0"/>
        </a:lnRef>
        <a:fillRef idx="0">
          <a:scrgbClr r="0" g="0" b="0"/>
        </a:fillRef>
        <a:effectRef idx="0">
          <a:scrgbClr r="0" g="0" b="0"/>
        </a:effectRef>
        <a:fontRef idx="minor"/>
      </dsp:style>
      <dsp:txBody>
        <a:bodyPr spcFirstLastPara="0" vert="horz" wrap="square" lIns="80019" tIns="11430" rIns="64008" bIns="11430" numCol="1" spcCol="1270" anchor="t" anchorCtr="0">
          <a:noAutofit/>
        </a:bodyPr>
        <a:lstStyle/>
        <a:p>
          <a:pPr marL="57150" lvl="1" indent="-57150" algn="l" defTabSz="311150">
            <a:lnSpc>
              <a:spcPct val="90000"/>
            </a:lnSpc>
            <a:spcBef>
              <a:spcPct val="0"/>
            </a:spcBef>
            <a:spcAft>
              <a:spcPct val="20000"/>
            </a:spcAft>
            <a:buChar char="••"/>
          </a:pPr>
          <a:r>
            <a:rPr lang="el-GR" sz="700" b="1" kern="1200" dirty="0" smtClean="0"/>
            <a:t>1. ΠΡΟΣΔΙΟΡΙΣΜΟΣ ΚΟΙΝΩΝΙΚΟΠΟΛΙΤΙΣΜΙΚΩΝ ΣΤΟΙΧΕΙΩΝ</a:t>
          </a:r>
          <a:endParaRPr lang="el-GR" sz="700" kern="1200" dirty="0"/>
        </a:p>
        <a:p>
          <a:pPr marL="57150" lvl="1" indent="-57150" algn="l" defTabSz="311150">
            <a:lnSpc>
              <a:spcPct val="90000"/>
            </a:lnSpc>
            <a:spcBef>
              <a:spcPct val="0"/>
            </a:spcBef>
            <a:spcAft>
              <a:spcPct val="20000"/>
            </a:spcAft>
            <a:buChar char="••"/>
          </a:pPr>
          <a:r>
            <a:rPr lang="el-GR" sz="700" b="1" kern="1200" dirty="0" smtClean="0"/>
            <a:t>2. ΠΕΡΙΒΑΛΟΝΤΙΚΑ ΣΤΟΙΧΕΙΑ</a:t>
          </a:r>
          <a:endParaRPr lang="el-GR" sz="700" kern="1200" dirty="0"/>
        </a:p>
        <a:p>
          <a:pPr marL="57150" lvl="1" indent="-57150" algn="l" defTabSz="311150">
            <a:lnSpc>
              <a:spcPct val="90000"/>
            </a:lnSpc>
            <a:spcBef>
              <a:spcPct val="0"/>
            </a:spcBef>
            <a:spcAft>
              <a:spcPct val="20000"/>
            </a:spcAft>
            <a:buChar char="••"/>
          </a:pPr>
          <a:r>
            <a:rPr lang="el-GR" sz="700" b="1" kern="1200" dirty="0" smtClean="0"/>
            <a:t>3. ΔΟΜΗ ΟΙΚΟΓΕΝΕΙΑΣ </a:t>
          </a:r>
          <a:endParaRPr lang="el-GR" sz="700" kern="1200" dirty="0"/>
        </a:p>
        <a:p>
          <a:pPr marL="57150" lvl="1" indent="-57150" algn="l" defTabSz="311150">
            <a:lnSpc>
              <a:spcPct val="90000"/>
            </a:lnSpc>
            <a:spcBef>
              <a:spcPct val="0"/>
            </a:spcBef>
            <a:spcAft>
              <a:spcPct val="20000"/>
            </a:spcAft>
            <a:buChar char="••"/>
          </a:pPr>
          <a:r>
            <a:rPr lang="el-GR" sz="700" b="1" kern="1200" dirty="0" smtClean="0"/>
            <a:t>4. ΛΕΙΤΟΥΡΓΕΙΑ ΟΙΚΟΓΕΝΕΙΑΣ</a:t>
          </a:r>
          <a:endParaRPr lang="el-GR" sz="700" kern="1200" dirty="0"/>
        </a:p>
        <a:p>
          <a:pPr marL="57150" lvl="1" indent="-57150" algn="l" defTabSz="311150">
            <a:lnSpc>
              <a:spcPct val="90000"/>
            </a:lnSpc>
            <a:spcBef>
              <a:spcPct val="0"/>
            </a:spcBef>
            <a:spcAft>
              <a:spcPct val="20000"/>
            </a:spcAft>
            <a:buChar char="••"/>
          </a:pPr>
          <a:r>
            <a:rPr lang="el-GR" sz="700" b="1" kern="1200" dirty="0" smtClean="0"/>
            <a:t>5. ΜΗΧΑΝΙΣΜΟΙ ΑΝΤΙΜΕΤΩΠΙΣΗΣ ΤΟΥ </a:t>
          </a:r>
          <a:r>
            <a:rPr lang="en-US" sz="700" b="1" kern="1200" dirty="0" smtClean="0"/>
            <a:t>STRESS </a:t>
          </a:r>
          <a:r>
            <a:rPr lang="el-GR" sz="700" b="1" kern="1200" dirty="0" smtClean="0"/>
            <a:t>ΑΠΌ ΤΗΝ ΟΙΚΟΓ</a:t>
          </a:r>
          <a:r>
            <a:rPr lang="en-US" sz="700" b="1" kern="1200" dirty="0" smtClean="0"/>
            <a:t>ENEIA</a:t>
          </a:r>
          <a:endParaRPr lang="el-GR" sz="700" kern="1200" dirty="0"/>
        </a:p>
      </dsp:txBody>
      <dsp:txXfrm>
        <a:off x="0" y="271172"/>
        <a:ext cx="2520280" cy="1024650"/>
      </dsp:txXfrm>
    </dsp:sp>
    <dsp:sp modelId="{89E6780E-1C58-4878-9FDB-20D01DCA0906}">
      <dsp:nvSpPr>
        <dsp:cNvPr id="0" name=""/>
        <dsp:cNvSpPr/>
      </dsp:nvSpPr>
      <dsp:spPr>
        <a:xfrm>
          <a:off x="0" y="1121097"/>
          <a:ext cx="2520280" cy="263835"/>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l-GR" sz="900" kern="1200" dirty="0" smtClean="0"/>
            <a:t>ΑΞΙΟΛΟΓΗΣΗ ΜΕΛΟΥΣ ΤΗΣ ΟΙΚΟΓΕΝΕΙΑΣ </a:t>
          </a:r>
          <a:endParaRPr lang="el-GR" sz="900" kern="1200" dirty="0"/>
        </a:p>
      </dsp:txBody>
      <dsp:txXfrm>
        <a:off x="12879" y="1133976"/>
        <a:ext cx="2494522" cy="238077"/>
      </dsp:txXfrm>
    </dsp:sp>
    <dsp:sp modelId="{1F4546F2-B754-43FB-87B5-25EF1A0E0A68}">
      <dsp:nvSpPr>
        <dsp:cNvPr id="0" name=""/>
        <dsp:cNvSpPr/>
      </dsp:nvSpPr>
      <dsp:spPr>
        <a:xfrm>
          <a:off x="0" y="1443055"/>
          <a:ext cx="2520280" cy="665252"/>
        </a:xfrm>
        <a:prstGeom prst="rect">
          <a:avLst/>
        </a:prstGeom>
        <a:solidFill>
          <a:schemeClr val="accent5"/>
        </a:solidFill>
        <a:ln>
          <a:noFill/>
        </a:ln>
        <a:effectLst/>
      </dsp:spPr>
      <dsp:style>
        <a:lnRef idx="0">
          <a:scrgbClr r="0" g="0" b="0"/>
        </a:lnRef>
        <a:fillRef idx="0">
          <a:scrgbClr r="0" g="0" b="0"/>
        </a:fillRef>
        <a:effectRef idx="0">
          <a:scrgbClr r="0" g="0" b="0"/>
        </a:effectRef>
        <a:fontRef idx="minor"/>
      </dsp:style>
      <dsp:txBody>
        <a:bodyPr spcFirstLastPara="0" vert="horz" wrap="square" lIns="80019" tIns="11430" rIns="64008" bIns="11430" numCol="1" spcCol="1270" anchor="t" anchorCtr="0">
          <a:noAutofit/>
        </a:bodyPr>
        <a:lstStyle/>
        <a:p>
          <a:pPr marL="57150" lvl="1" indent="-57150" algn="l" defTabSz="311150">
            <a:lnSpc>
              <a:spcPct val="90000"/>
            </a:lnSpc>
            <a:spcBef>
              <a:spcPct val="0"/>
            </a:spcBef>
            <a:spcAft>
              <a:spcPct val="20000"/>
            </a:spcAft>
            <a:buChar char="••"/>
          </a:pPr>
          <a:r>
            <a:rPr lang="el-GR" sz="700" b="1" kern="1200" dirty="0" smtClean="0"/>
            <a:t>1. ΨΥΧΙΚΗ</a:t>
          </a:r>
          <a:endParaRPr lang="el-GR" sz="700" kern="1200" dirty="0"/>
        </a:p>
        <a:p>
          <a:pPr marL="57150" lvl="1" indent="-57150" algn="l" defTabSz="311150">
            <a:lnSpc>
              <a:spcPct val="90000"/>
            </a:lnSpc>
            <a:spcBef>
              <a:spcPct val="0"/>
            </a:spcBef>
            <a:spcAft>
              <a:spcPct val="20000"/>
            </a:spcAft>
            <a:buChar char="••"/>
          </a:pPr>
          <a:r>
            <a:rPr lang="el-GR" sz="700" b="1" kern="1200" smtClean="0"/>
            <a:t>2. ΣΩΜΑΤΙΚΗ</a:t>
          </a:r>
          <a:endParaRPr lang="el-GR" sz="700" kern="1200"/>
        </a:p>
        <a:p>
          <a:pPr marL="57150" lvl="1" indent="-57150" algn="l" defTabSz="311150">
            <a:lnSpc>
              <a:spcPct val="90000"/>
            </a:lnSpc>
            <a:spcBef>
              <a:spcPct val="0"/>
            </a:spcBef>
            <a:spcAft>
              <a:spcPct val="20000"/>
            </a:spcAft>
            <a:buChar char="••"/>
          </a:pPr>
          <a:r>
            <a:rPr lang="el-GR" sz="700" b="1" kern="1200" dirty="0" smtClean="0"/>
            <a:t>3. ΣΥΝΑΙΣΘΗΜΑΤΙΚΗ </a:t>
          </a:r>
          <a:endParaRPr lang="el-GR" sz="700" kern="1200" dirty="0"/>
        </a:p>
        <a:p>
          <a:pPr marL="57150" lvl="1" indent="-57150" algn="l" defTabSz="311150">
            <a:lnSpc>
              <a:spcPct val="90000"/>
            </a:lnSpc>
            <a:spcBef>
              <a:spcPct val="0"/>
            </a:spcBef>
            <a:spcAft>
              <a:spcPct val="20000"/>
            </a:spcAft>
            <a:buChar char="••"/>
          </a:pPr>
          <a:r>
            <a:rPr lang="el-GR" sz="700" b="1" kern="1200" smtClean="0"/>
            <a:t>4. ΚΟΙΝΩΝΙΚΗ</a:t>
          </a:r>
          <a:endParaRPr lang="el-GR" sz="700" kern="1200"/>
        </a:p>
        <a:p>
          <a:pPr marL="57150" lvl="1" indent="-57150" algn="l" defTabSz="311150">
            <a:lnSpc>
              <a:spcPct val="90000"/>
            </a:lnSpc>
            <a:spcBef>
              <a:spcPct val="0"/>
            </a:spcBef>
            <a:spcAft>
              <a:spcPct val="20000"/>
            </a:spcAft>
            <a:buChar char="••"/>
          </a:pPr>
          <a:r>
            <a:rPr lang="el-GR" sz="700" b="1" kern="1200" smtClean="0"/>
            <a:t>5. ΠΝΕΥΜΑΙΚΗ</a:t>
          </a:r>
          <a:endParaRPr lang="el-GR" sz="700" kern="1200"/>
        </a:p>
      </dsp:txBody>
      <dsp:txXfrm>
        <a:off x="0" y="1443055"/>
        <a:ext cx="2520280" cy="66525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20/4/2016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059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411763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921621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582032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714289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873311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739930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120535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46872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79221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1038786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611934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306722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838559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807172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828989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614538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489714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585370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993873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399715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1334947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997128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965249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463817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40356483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755035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291473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0307478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2725383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1986399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4111068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10858303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022448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14213601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2768528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2433724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15766067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12836855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14360299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19559930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807251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750662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798083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330613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893528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102562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Θεωρίες Κοινοτικής Νοσηλευτικής </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Θεωρίες Κοινοτικής Νοσηλευτικής </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Θεωρίες Κοινοτικής Νοσηλευτικής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Θεωρίες Κοινοτικής Νοσηλευτικής </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eclass.uoa.gr/courses/NURS169/"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opencourses.uoa.gr/courses/NURS1/"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1700808"/>
            <a:ext cx="7772400" cy="1470025"/>
          </a:xfrm>
        </p:spPr>
        <p:txBody>
          <a:bodyPr/>
          <a:lstStyle/>
          <a:p>
            <a:r>
              <a:rPr lang="el-GR">
                <a:solidFill>
                  <a:srgbClr val="5075BC"/>
                </a:solidFill>
              </a:rPr>
              <a:t>ΚΟΙΝΟΤΙΚΗ ΝΟΣΗΛΕΥΤΙΚΗ Ι</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smtClean="0">
                <a:solidFill>
                  <a:srgbClr val="5075BC"/>
                </a:solidFill>
                <a:latin typeface="+mj-lt"/>
                <a:ea typeface="+mj-ea"/>
                <a:cs typeface="+mj-cs"/>
              </a:rPr>
              <a:t>3</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Θεωρίες Κοινοτικής Νοσηλευτικής </a:t>
            </a:r>
            <a:endParaRPr lang="en-US" sz="2800" dirty="0" smtClean="0"/>
          </a:p>
          <a:p>
            <a:endParaRPr lang="el-GR" sz="2800" dirty="0" smtClean="0"/>
          </a:p>
          <a:p>
            <a:r>
              <a:rPr lang="el-GR" sz="2800" dirty="0" smtClean="0"/>
              <a:t>Αθηνά  Καλοκαιρινού </a:t>
            </a:r>
            <a:r>
              <a:rPr lang="el-GR" sz="2800" dirty="0"/>
              <a:t>– Αναγνωστοπούλου</a:t>
            </a:r>
          </a:p>
          <a:p>
            <a:r>
              <a:rPr lang="el-GR" sz="2800" dirty="0"/>
              <a:t>Καθηγήτρια  </a:t>
            </a:r>
          </a:p>
          <a:p>
            <a:r>
              <a:rPr lang="el-GR" sz="2800" dirty="0"/>
              <a:t>Τμήμα  </a:t>
            </a:r>
            <a:r>
              <a:rPr lang="el-GR" sz="2800" dirty="0" smtClean="0"/>
              <a:t>Νοσηλευτικής</a:t>
            </a:r>
            <a:r>
              <a:rPr lang="en-US" sz="2800" dirty="0" smtClean="0"/>
              <a:t> </a:t>
            </a:r>
            <a:endParaRPr lang="el-GR" sz="2800" dirty="0" smtClean="0"/>
          </a:p>
          <a:p>
            <a:r>
              <a:rPr lang="el-GR" sz="2400" dirty="0" smtClean="0"/>
              <a:t>Τομέας Δημόσιας Υγείας</a:t>
            </a:r>
          </a:p>
          <a:p>
            <a:r>
              <a:rPr lang="el-GR" sz="2400" dirty="0" smtClean="0"/>
              <a:t> Εργαστήριο Κοινοτικής Νοσηλευτικής</a:t>
            </a:r>
            <a:endParaRPr lang="el-GR" sz="2400" dirty="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Στόχοι</a:t>
            </a:r>
            <a:endParaRPr lang="el-GR" dirty="0"/>
          </a:p>
        </p:txBody>
      </p:sp>
      <p:sp>
        <p:nvSpPr>
          <p:cNvPr id="5" name="Θέση περιεχομένου 4"/>
          <p:cNvSpPr>
            <a:spLocks noGrp="1"/>
          </p:cNvSpPr>
          <p:nvPr>
            <p:ph idx="1"/>
          </p:nvPr>
        </p:nvSpPr>
        <p:spPr/>
        <p:txBody>
          <a:bodyPr>
            <a:noAutofit/>
          </a:bodyPr>
          <a:lstStyle/>
          <a:p>
            <a:pPr>
              <a:lnSpc>
                <a:spcPct val="85000"/>
              </a:lnSpc>
            </a:pPr>
            <a:r>
              <a:rPr lang="el-GR" altLang="el-GR" sz="2400" dirty="0" smtClean="0"/>
              <a:t>Να </a:t>
            </a:r>
            <a:r>
              <a:rPr lang="el-GR" altLang="el-GR" sz="2400" dirty="0"/>
              <a:t>προσδιορίζουν και να αξιολογούν τις ανάγκες υγείας των ατόμων, οικογενειών και κοινοτήτων σύμφωνα με τις ανάγκες υγείας, τα νοσηλευτικά πρότυπα και τη σχετική πολιτική.</a:t>
            </a:r>
          </a:p>
          <a:p>
            <a:pPr>
              <a:lnSpc>
                <a:spcPct val="85000"/>
              </a:lnSpc>
            </a:pPr>
            <a:r>
              <a:rPr lang="el-GR" altLang="el-GR" sz="2400" dirty="0" smtClean="0"/>
              <a:t>Να </a:t>
            </a:r>
            <a:r>
              <a:rPr lang="el-GR" altLang="el-GR" sz="2400" dirty="0"/>
              <a:t>ξεκινούν ή να συμβάλλουν στην παροχή δράσεων για </a:t>
            </a:r>
            <a:r>
              <a:rPr lang="el-GR" altLang="el-GR" sz="2400" dirty="0" smtClean="0"/>
              <a:t>τη δημόσια Υγεία.</a:t>
            </a:r>
          </a:p>
          <a:p>
            <a:pPr>
              <a:lnSpc>
                <a:spcPct val="85000"/>
              </a:lnSpc>
            </a:pPr>
            <a:r>
              <a:rPr lang="el-GR" altLang="el-GR" sz="2400" dirty="0" smtClean="0"/>
              <a:t>Να </a:t>
            </a:r>
            <a:r>
              <a:rPr lang="el-GR" altLang="el-GR" sz="2400" dirty="0"/>
              <a:t>διευκολύνουν και να ενδυναμώνουν τα άτομα, τις οικογένειες και τις κοινότητες να αυξάνουν τον έλεγχο στους προσδιοριστές </a:t>
            </a:r>
            <a:r>
              <a:rPr lang="el-GR" altLang="el-GR" sz="2400" dirty="0" smtClean="0"/>
              <a:t>υγείας.</a:t>
            </a:r>
          </a:p>
          <a:p>
            <a:pPr>
              <a:lnSpc>
                <a:spcPct val="85000"/>
              </a:lnSpc>
            </a:pPr>
            <a:r>
              <a:rPr lang="el-GR" altLang="el-GR" sz="2400" dirty="0" smtClean="0"/>
              <a:t> </a:t>
            </a:r>
            <a:r>
              <a:rPr lang="el-GR" altLang="el-GR" sz="2400" dirty="0"/>
              <a:t>Να συνεργάζονται με άλλους επαγγελματίες υγείας και τομείς</a:t>
            </a:r>
            <a:r>
              <a:rPr lang="el-GR" altLang="el-GR" sz="2400" dirty="0" smtClean="0"/>
              <a:t>.</a:t>
            </a:r>
          </a:p>
          <a:p>
            <a:pPr>
              <a:lnSpc>
                <a:spcPct val="85000"/>
              </a:lnSpc>
            </a:pPr>
            <a:r>
              <a:rPr lang="el-GR" altLang="el-GR" sz="2400" dirty="0" smtClean="0"/>
              <a:t>Να </a:t>
            </a:r>
            <a:r>
              <a:rPr lang="el-GR" altLang="el-GR" sz="2400" dirty="0"/>
              <a:t>συνηγορούν για τα άτομα, τις οικογένειες και τις κοινότητες με στόχο τη βελτίωση του επιπέδου υγείας </a:t>
            </a:r>
            <a:r>
              <a:rPr lang="el-GR" altLang="el-GR" sz="2400" dirty="0" smtClean="0"/>
              <a:t>τους.</a:t>
            </a:r>
          </a:p>
          <a:p>
            <a:pPr>
              <a:lnSpc>
                <a:spcPct val="85000"/>
              </a:lnSpc>
            </a:pPr>
            <a:r>
              <a:rPr lang="el-GR" altLang="el-GR" sz="2400" dirty="0" smtClean="0"/>
              <a:t>Τέλος</a:t>
            </a:r>
            <a:r>
              <a:rPr lang="el-GR" altLang="el-GR" sz="2400" dirty="0"/>
              <a:t>, να αξιολογούν τις δράσεις και τα προγράμματά τους.</a:t>
            </a:r>
          </a:p>
          <a:p>
            <a:pPr>
              <a:lnSpc>
                <a:spcPct val="85000"/>
              </a:lnSpc>
            </a:pPr>
            <a:endParaRPr lang="el-GR" sz="2400" dirty="0"/>
          </a:p>
        </p:txBody>
      </p:sp>
    </p:spTree>
    <p:extLst>
      <p:ext uri="{BB962C8B-B14F-4D97-AF65-F5344CB8AC3E}">
        <p14:creationId xmlns:p14="http://schemas.microsoft.com/office/powerpoint/2010/main" val="4005373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Ορισμός της Πρακτικής Βασισμένης στον Πληθυσμό (1/5)</a:t>
            </a:r>
            <a:endParaRPr lang="el-GR" dirty="0"/>
          </a:p>
        </p:txBody>
      </p:sp>
      <p:sp>
        <p:nvSpPr>
          <p:cNvPr id="3" name="Θέση περιεχομένου 2"/>
          <p:cNvSpPr>
            <a:spLocks noGrp="1"/>
          </p:cNvSpPr>
          <p:nvPr>
            <p:ph idx="1"/>
          </p:nvPr>
        </p:nvSpPr>
        <p:spPr/>
        <p:txBody>
          <a:bodyPr>
            <a:noAutofit/>
          </a:bodyPr>
          <a:lstStyle/>
          <a:p>
            <a:pPr marL="0" indent="0">
              <a:buNone/>
            </a:pPr>
            <a:r>
              <a:rPr lang="el-GR" altLang="el-GR" sz="2400" dirty="0"/>
              <a:t>Η πρακτική βασισμένη στον πληθυσμό περιλαμβάνει:</a:t>
            </a:r>
            <a:endParaRPr lang="el-GR" altLang="el-GR" sz="2200" dirty="0"/>
          </a:p>
          <a:p>
            <a:pPr marL="0" indent="0">
              <a:buFontTx/>
              <a:buAutoNum type="arabicPeriod"/>
            </a:pPr>
            <a:r>
              <a:rPr lang="el-GR" altLang="el-GR" sz="2400" b="1" dirty="0"/>
              <a:t> Εστιάζει σε ολόκληρο τον πληθυσμό.</a:t>
            </a:r>
          </a:p>
          <a:p>
            <a:pPr marL="0" indent="0">
              <a:buNone/>
            </a:pPr>
            <a:r>
              <a:rPr lang="el-GR" altLang="el-GR" sz="2200" dirty="0"/>
              <a:t>	</a:t>
            </a:r>
            <a:r>
              <a:rPr lang="el-GR" altLang="el-GR" sz="2200" b="1" dirty="0"/>
              <a:t>Πληθυσμός</a:t>
            </a:r>
            <a:r>
              <a:rPr lang="el-GR" altLang="el-GR" sz="2200" dirty="0"/>
              <a:t> είναι ένα σύνολο ατόμων με ένα ή περισσότερα κοινά ατομικά ή περιβαλλοντικά χαρακτηριστικά. </a:t>
            </a:r>
            <a:r>
              <a:rPr lang="el-GR" altLang="el-GR" sz="2200" b="1" dirty="0"/>
              <a:t>Πληθυσμός ενδιαφέροντος</a:t>
            </a:r>
            <a:r>
              <a:rPr lang="el-GR" altLang="el-GR" sz="2200" dirty="0"/>
              <a:t> είναι </a:t>
            </a:r>
            <a:r>
              <a:rPr lang="el-GR" altLang="el-GR" sz="2200" dirty="0" smtClean="0"/>
              <a:t>ένας </a:t>
            </a:r>
            <a:r>
              <a:rPr lang="el-GR" altLang="el-GR" sz="2200" dirty="0"/>
              <a:t>κατά </a:t>
            </a:r>
            <a:r>
              <a:rPr lang="el-GR" altLang="el-GR" sz="2200" dirty="0" smtClean="0"/>
              <a:t>βάση </a:t>
            </a:r>
            <a:r>
              <a:rPr lang="el-GR" altLang="el-GR" sz="2200" dirty="0"/>
              <a:t>υγιής πληθυσμός όπου όμως υπάρχει η δυνατότητα βελτίωσης παραγόντων που προάγουν ή δρουν προστατευτικά για την υγεία. </a:t>
            </a:r>
            <a:r>
              <a:rPr lang="el-GR" altLang="el-GR" sz="2200" b="1" dirty="0"/>
              <a:t>Πληθυσμός σε κίνδυνο</a:t>
            </a:r>
            <a:r>
              <a:rPr lang="el-GR" altLang="el-GR" sz="2200" dirty="0"/>
              <a:t> είναι πληθυσμός με έναν κοινό αναγνωρισμένο παράγοντα κινδύνου ή παράγοντα έκθεσης που απειλεί την υγεία του. Η πρακτική βασισμένη στον πληθυσμό ξεκινά κατατάσσοντας κάποιον στον πληθυσμό ενδιαφέροντος ή στον πληθυσμό κινδύνου. Δεν περιορίζεται σε όσους αναζητούν υπηρεσίες ή είναι οικονομικά αδύναμοι μόνο ή με οποιοδήποτε τρόπο ευπαθείς</a:t>
            </a:r>
            <a:r>
              <a:rPr lang="el-GR" altLang="el-GR" sz="2200" dirty="0" smtClean="0"/>
              <a:t>.</a:t>
            </a:r>
            <a:endParaRPr lang="el-GR" altLang="el-GR" sz="2600" dirty="0"/>
          </a:p>
        </p:txBody>
      </p:sp>
    </p:spTree>
    <p:extLst>
      <p:ext uri="{BB962C8B-B14F-4D97-AF65-F5344CB8AC3E}">
        <p14:creationId xmlns:p14="http://schemas.microsoft.com/office/powerpoint/2010/main" val="1785995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Ορισμός της Πρακτικής Βασισμένης στον Πληθυσμό (2/5)</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altLang="el-GR" sz="2400" dirty="0"/>
              <a:t>Η πρακτική βασισμένη στον πληθυσμό περιλαμβάνει:</a:t>
            </a:r>
          </a:p>
          <a:p>
            <a:pPr marL="0" indent="0">
              <a:lnSpc>
                <a:spcPct val="90000"/>
              </a:lnSpc>
              <a:buNone/>
            </a:pPr>
            <a:r>
              <a:rPr lang="el-GR" altLang="el-GR" sz="2400" b="1" dirty="0"/>
              <a:t>2. Βασίζεται στην εκτίμηση του επιπέδου υγείας του πληθυσμού.</a:t>
            </a:r>
          </a:p>
          <a:p>
            <a:pPr marL="0" indent="0">
              <a:lnSpc>
                <a:spcPct val="90000"/>
              </a:lnSpc>
              <a:buNone/>
            </a:pPr>
            <a:r>
              <a:rPr lang="el-GR" altLang="el-GR" sz="2400" dirty="0"/>
              <a:t>	</a:t>
            </a:r>
            <a:r>
              <a:rPr lang="el-GR" altLang="el-GR" sz="2200" dirty="0" smtClean="0"/>
              <a:t>Η </a:t>
            </a:r>
            <a:r>
              <a:rPr lang="el-GR" altLang="el-GR" sz="2200" dirty="0"/>
              <a:t>πρακτική βασισμένη στον πληθυσμό αντικατοπτρίζει τις προτεραιότητες της κοινότητας. Οι προτεραιότητες της κοινότητας καθορίζονται από την εκτίμηση του επιπέδου υγείας του πληθυσμού και τη διαδικασία ιεράρχησης</a:t>
            </a:r>
            <a:r>
              <a:rPr lang="el-GR" altLang="el-GR" sz="2200" dirty="0" smtClean="0"/>
              <a:t>.</a:t>
            </a:r>
            <a:endParaRPr lang="el-GR" altLang="el-GR" sz="2200" dirty="0"/>
          </a:p>
        </p:txBody>
      </p:sp>
    </p:spTree>
    <p:extLst>
      <p:ext uri="{BB962C8B-B14F-4D97-AF65-F5344CB8AC3E}">
        <p14:creationId xmlns:p14="http://schemas.microsoft.com/office/powerpoint/2010/main" val="3100952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Ορισμός της Πρακτικής Βασισμένης στον Πληθυσμό (3/5)</a:t>
            </a:r>
            <a:endParaRPr lang="el-GR" dirty="0"/>
          </a:p>
        </p:txBody>
      </p:sp>
      <p:sp>
        <p:nvSpPr>
          <p:cNvPr id="3" name="Θέση περιεχομένου 2"/>
          <p:cNvSpPr>
            <a:spLocks noGrp="1"/>
          </p:cNvSpPr>
          <p:nvPr>
            <p:ph idx="1"/>
          </p:nvPr>
        </p:nvSpPr>
        <p:spPr/>
        <p:txBody>
          <a:bodyPr>
            <a:noAutofit/>
          </a:bodyPr>
          <a:lstStyle/>
          <a:p>
            <a:pPr marL="0" indent="0">
              <a:buNone/>
            </a:pPr>
            <a:r>
              <a:rPr lang="el-GR" altLang="el-GR" sz="2400" dirty="0"/>
              <a:t>Η πρακτική βασισμένη στον πληθυσμό περιλαμβάνει:</a:t>
            </a:r>
          </a:p>
          <a:p>
            <a:pPr marL="0" indent="0">
              <a:lnSpc>
                <a:spcPct val="90000"/>
              </a:lnSpc>
              <a:buNone/>
            </a:pPr>
            <a:r>
              <a:rPr lang="el-GR" altLang="el-GR" sz="2400" b="1" dirty="0" smtClean="0"/>
              <a:t>3</a:t>
            </a:r>
            <a:r>
              <a:rPr lang="el-GR" altLang="el-GR" sz="2400" b="1" dirty="0"/>
              <a:t>. Λαμβάνει υπόψη τους κοινά αποδεκτούς προσδιοριστές υγείας.</a:t>
            </a:r>
          </a:p>
          <a:p>
            <a:pPr marL="0" indent="0">
              <a:lnSpc>
                <a:spcPct val="90000"/>
              </a:lnSpc>
              <a:buNone/>
            </a:pPr>
            <a:r>
              <a:rPr lang="el-GR" altLang="el-GR" sz="2400" dirty="0"/>
              <a:t>	</a:t>
            </a:r>
            <a:r>
              <a:rPr lang="el-GR" altLang="el-GR" sz="2200" dirty="0"/>
              <a:t>Η πρακτική βασισμένη στον πληθυσμό εστιάζει στο σύνολο των παραγόντων που προσδιορίζουν την υγεία, όχι μόνο σε ατομικούς παράγοντες κινδύνου ή νοσηρότητα. Οι προσδιοριστές υγείας περιλαμβάνουν το εισόδημα και το κοινωνικό επίπεδο, το κοινωνικό υποστηρικτικό δίκτυο, το μορφωτικό επίπεδο, την απασχόληση και τις συνθήκες εργασίας, τη βιολογική και γενετική προδιάθεση, το φυσικό περιβάλλον, τις ατομικές πρακτικές υγείας και την ικανότητα διαχείρισης των προβλημάτων και τέλος τις υπηρεσίας υγείας.</a:t>
            </a:r>
          </a:p>
        </p:txBody>
      </p:sp>
    </p:spTree>
    <p:extLst>
      <p:ext uri="{BB962C8B-B14F-4D97-AF65-F5344CB8AC3E}">
        <p14:creationId xmlns:p14="http://schemas.microsoft.com/office/powerpoint/2010/main" val="3235154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Ορισμός της Πρακτικής Βασισμένης στον Πληθυσμό (4/5)</a:t>
            </a:r>
            <a:endParaRPr lang="el-GR" dirty="0"/>
          </a:p>
        </p:txBody>
      </p:sp>
      <p:sp>
        <p:nvSpPr>
          <p:cNvPr id="3" name="Θέση περιεχομένου 2"/>
          <p:cNvSpPr>
            <a:spLocks noGrp="1"/>
          </p:cNvSpPr>
          <p:nvPr>
            <p:ph idx="1"/>
          </p:nvPr>
        </p:nvSpPr>
        <p:spPr/>
        <p:txBody>
          <a:bodyPr>
            <a:noAutofit/>
          </a:bodyPr>
          <a:lstStyle/>
          <a:p>
            <a:pPr marL="0" indent="0">
              <a:buNone/>
            </a:pPr>
            <a:r>
              <a:rPr lang="el-GR" altLang="el-GR" sz="2400" dirty="0"/>
              <a:t>Η πρακτική βασισμένη στον πληθυσμό περιλαμβάνει:</a:t>
            </a:r>
          </a:p>
          <a:p>
            <a:pPr marL="0" indent="0">
              <a:lnSpc>
                <a:spcPct val="80000"/>
              </a:lnSpc>
              <a:buNone/>
            </a:pPr>
            <a:r>
              <a:rPr lang="el-GR" altLang="el-GR" sz="2400" b="1" dirty="0"/>
              <a:t>4. Δίνει έμφαση σε όλα τα επίπεδα της πρόληψης</a:t>
            </a:r>
            <a:r>
              <a:rPr lang="el-GR" altLang="el-GR" sz="2400" b="1" dirty="0" smtClean="0"/>
              <a:t>.</a:t>
            </a:r>
            <a:endParaRPr lang="el-GR" altLang="el-GR" sz="2400" dirty="0"/>
          </a:p>
          <a:p>
            <a:pPr marL="0" indent="0">
              <a:lnSpc>
                <a:spcPct val="80000"/>
              </a:lnSpc>
              <a:buNone/>
            </a:pPr>
            <a:r>
              <a:rPr lang="el-GR" altLang="el-GR" sz="2400" dirty="0"/>
              <a:t>	</a:t>
            </a:r>
            <a:r>
              <a:rPr lang="el-GR" altLang="el-GR" sz="2200" dirty="0"/>
              <a:t>Η πρόληψη στοχεύει να προλαμβάνει τη συχνότητα ενός συμβάντος ή να ελαχιστοποιήσει τις επιπτώσεις του αφού έχει συμβεί. Κάθε περιστατικό δε μπορεί να προληφθεί αλλά κάθε συμβάν έχει μία διάσταση που μπορεί να προληφθεί. Η πρωτογενής πρόληψη προάγει την υγεία ή αποτρέπει την εμφάνιση προβλημάτων υγείας. Η δευτερογενής πρόληψη ανιχνεύει και θεραπεύει τα προβλήματα υγείας έγκαιρα. Η τριτογενής πρόληψη στοχεύει στην αποκατάσταση και στη βελτίωση των προβλημάτων. Όταν είναι εφικτό η πρακτική βασισμένη στον πληθυσμό δίνει έμφαση στην πρωτογενή πρόληψη</a:t>
            </a:r>
            <a:r>
              <a:rPr lang="el-GR" altLang="el-GR" sz="2200" dirty="0" smtClean="0"/>
              <a:t>.</a:t>
            </a:r>
            <a:endParaRPr lang="el-GR" altLang="el-GR" sz="2200" dirty="0"/>
          </a:p>
        </p:txBody>
      </p:sp>
    </p:spTree>
    <p:extLst>
      <p:ext uri="{BB962C8B-B14F-4D97-AF65-F5344CB8AC3E}">
        <p14:creationId xmlns:p14="http://schemas.microsoft.com/office/powerpoint/2010/main" val="918832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Ορισμός της Πρακτικής Βασισμένης στον Πληθυσμό (5/5)</a:t>
            </a:r>
            <a:endParaRPr lang="el-GR" dirty="0"/>
          </a:p>
        </p:txBody>
      </p:sp>
      <p:sp>
        <p:nvSpPr>
          <p:cNvPr id="3" name="Θέση περιεχομένου 2"/>
          <p:cNvSpPr>
            <a:spLocks noGrp="1"/>
          </p:cNvSpPr>
          <p:nvPr>
            <p:ph idx="1"/>
          </p:nvPr>
        </p:nvSpPr>
        <p:spPr>
          <a:xfrm>
            <a:off x="464156" y="1556792"/>
            <a:ext cx="8572340" cy="4525963"/>
          </a:xfrm>
        </p:spPr>
        <p:txBody>
          <a:bodyPr>
            <a:noAutofit/>
          </a:bodyPr>
          <a:lstStyle/>
          <a:p>
            <a:pPr marL="0" indent="0">
              <a:buNone/>
            </a:pPr>
            <a:r>
              <a:rPr lang="el-GR" altLang="el-GR" sz="2400" dirty="0"/>
              <a:t>Η πρακτική βασισμένη στον πληθυσμό περιλαμβάνει:</a:t>
            </a:r>
          </a:p>
          <a:p>
            <a:pPr marL="0" indent="0">
              <a:lnSpc>
                <a:spcPct val="80000"/>
              </a:lnSpc>
              <a:buNone/>
            </a:pPr>
            <a:r>
              <a:rPr lang="el-GR" altLang="el-GR" sz="2400" b="1" dirty="0" smtClean="0"/>
              <a:t>5</a:t>
            </a:r>
            <a:r>
              <a:rPr lang="el-GR" altLang="el-GR" sz="2400" b="1" dirty="0"/>
              <a:t>. Παρεμβαίνει με κοινότητες, συστήματα, άτομα και οικογένειες.</a:t>
            </a:r>
          </a:p>
          <a:p>
            <a:pPr marL="0" indent="0">
              <a:lnSpc>
                <a:spcPct val="80000"/>
              </a:lnSpc>
              <a:buNone/>
            </a:pPr>
            <a:r>
              <a:rPr lang="el-GR" altLang="el-GR" sz="2200" dirty="0"/>
              <a:t>	Η πρακτική βασισμένη στον πληθυσμό παρεμβαίνει σε κοινότητες, τα συστήματα που επηρεάζουν την υγεία των κοινοτήτων </a:t>
            </a:r>
            <a:r>
              <a:rPr lang="el-GR" altLang="el-GR" sz="2200" dirty="0" smtClean="0"/>
              <a:t/>
            </a:r>
            <a:br>
              <a:rPr lang="el-GR" altLang="el-GR" sz="2200" dirty="0" smtClean="0"/>
            </a:br>
            <a:r>
              <a:rPr lang="el-GR" altLang="el-GR" sz="2200" dirty="0" smtClean="0"/>
              <a:t>και </a:t>
            </a:r>
            <a:r>
              <a:rPr lang="el-GR" altLang="el-GR" sz="2200" dirty="0"/>
              <a:t>/ ή σε άτομα και οικογένειες που απαρτίζουν τις κοινότητες. Η πρακτική βασισμένη στην κοινότητα στοχεύει στην τροποποίηση κοινοτικών προτύπων, συμπεριφορών, αξιών, συνηθειών και πεποιθήσεων. Η πρακτική επικεντρωμένη στη δομή / σύστημα τροποποιεί οργανισμούς, πολιτικές, νομοθεσία και τις δομές ισχύος των συστημάτων που επηρεάζουν το επίπεδο υγείας. Η πρακτική επικεντρωμένη στο άτομο / στην οικογένεια τροποποιεί τη γνώση, στάσεις, ιδέες, αξίες, συνήθειες και ατομικές συμπεριφορές (προσδιορίζεται ως η ικανότητα να ανήκει κάποιος σε έναν πληθυσμό), μόνος ή ως μέλος μιας οικογένειας, κοινωνικής τάξης ή ομάδας. Οι παρεμβάσεις σε κάθε επίπεδο δράσης συμβάλλουν στο γενικό σκοπό που αφορά στην προαγωγή υγείας του πληθυσμού. </a:t>
            </a:r>
          </a:p>
        </p:txBody>
      </p:sp>
    </p:spTree>
    <p:extLst>
      <p:ext uri="{BB962C8B-B14F-4D97-AF65-F5344CB8AC3E}">
        <p14:creationId xmlns:p14="http://schemas.microsoft.com/office/powerpoint/2010/main" val="2023664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1908175" y="1412875"/>
            <a:ext cx="4783138" cy="4760913"/>
          </a:xfrm>
          <a:prstGeom prst="rect">
            <a:avLst/>
          </a:prstGeom>
          <a:noFill/>
          <a:ln w="9525">
            <a:noFill/>
            <a:miter lim="800000"/>
            <a:headEnd/>
            <a:tailEnd/>
          </a:ln>
          <a:effectLst/>
        </p:spPr>
      </p:pic>
      <p:sp>
        <p:nvSpPr>
          <p:cNvPr id="6" name="Τίτλος 5"/>
          <p:cNvSpPr>
            <a:spLocks noGrp="1"/>
          </p:cNvSpPr>
          <p:nvPr>
            <p:ph type="title"/>
          </p:nvPr>
        </p:nvSpPr>
        <p:spPr/>
        <p:txBody>
          <a:bodyPr>
            <a:normAutofit/>
          </a:bodyPr>
          <a:lstStyle/>
          <a:p>
            <a:r>
              <a:rPr lang="en-GB" dirty="0"/>
              <a:t>Public Health Interventions</a:t>
            </a:r>
            <a:endParaRPr lang="el-GR" dirty="0"/>
          </a:p>
        </p:txBody>
      </p:sp>
      <p:sp>
        <p:nvSpPr>
          <p:cNvPr id="7" name="Ορθογώνιο 6"/>
          <p:cNvSpPr/>
          <p:nvPr/>
        </p:nvSpPr>
        <p:spPr>
          <a:xfrm>
            <a:off x="6300192" y="5157192"/>
            <a:ext cx="2664445" cy="1169551"/>
          </a:xfrm>
          <a:prstGeom prst="rect">
            <a:avLst/>
          </a:prstGeom>
          <a:solidFill>
            <a:schemeClr val="tx2">
              <a:lumMod val="75000"/>
            </a:schemeClr>
          </a:solidFill>
          <a:ln w="38100">
            <a:solidFill>
              <a:srgbClr val="FF0000"/>
            </a:solidFill>
          </a:ln>
        </p:spPr>
        <p:txBody>
          <a:bodyPr wrap="square">
            <a:spAutoFit/>
          </a:bodyPr>
          <a:lstStyle/>
          <a:p>
            <a:pPr algn="ctr">
              <a:defRPr/>
            </a:pPr>
            <a:r>
              <a:rPr lang="en-US" sz="1400" b="1" dirty="0">
                <a:solidFill>
                  <a:schemeClr val="bg1"/>
                </a:solidFill>
              </a:rPr>
              <a:t>March 2001</a:t>
            </a:r>
          </a:p>
          <a:p>
            <a:pPr algn="ctr">
              <a:defRPr/>
            </a:pPr>
            <a:r>
              <a:rPr lang="en-US" sz="1400" dirty="0">
                <a:solidFill>
                  <a:schemeClr val="bg1"/>
                </a:solidFill>
              </a:rPr>
              <a:t>Minnesota Department of Health</a:t>
            </a:r>
          </a:p>
          <a:p>
            <a:pPr algn="ctr">
              <a:defRPr/>
            </a:pPr>
            <a:r>
              <a:rPr lang="en-US" sz="1400" dirty="0">
                <a:solidFill>
                  <a:schemeClr val="bg1"/>
                </a:solidFill>
              </a:rPr>
              <a:t>Division of Community Health Services</a:t>
            </a:r>
          </a:p>
          <a:p>
            <a:pPr algn="ctr">
              <a:defRPr/>
            </a:pPr>
            <a:r>
              <a:rPr lang="en-US" sz="1400" dirty="0">
                <a:solidFill>
                  <a:schemeClr val="bg1"/>
                </a:solidFill>
              </a:rPr>
              <a:t>Public Health Nursing </a:t>
            </a:r>
            <a:r>
              <a:rPr lang="en-US" sz="1400" dirty="0" smtClean="0">
                <a:solidFill>
                  <a:schemeClr val="bg1"/>
                </a:solidFill>
              </a:rPr>
              <a:t>Section</a:t>
            </a:r>
            <a:endParaRPr lang="el-GR" sz="1400" dirty="0">
              <a:solidFill>
                <a:schemeClr val="bg1"/>
              </a:solidFill>
            </a:endParaRPr>
          </a:p>
        </p:txBody>
      </p:sp>
      <p:pic>
        <p:nvPicPr>
          <p:cNvPr id="5" name="Picture 3"/>
          <p:cNvPicPr>
            <a:picLocks noChangeAspect="1" noChangeArrowheads="1"/>
          </p:cNvPicPr>
          <p:nvPr/>
        </p:nvPicPr>
        <p:blipFill>
          <a:blip r:embed="rId4" cstate="print"/>
          <a:srcRect/>
          <a:stretch>
            <a:fillRect/>
          </a:stretch>
        </p:blipFill>
        <p:spPr bwMode="auto">
          <a:xfrm>
            <a:off x="728266" y="5760140"/>
            <a:ext cx="904875" cy="561975"/>
          </a:xfrm>
          <a:prstGeom prst="rect">
            <a:avLst/>
          </a:prstGeom>
          <a:noFill/>
          <a:ln w="38100">
            <a:solidFill>
              <a:srgbClr val="FF0000"/>
            </a:solidFill>
            <a:miter lim="800000"/>
            <a:headEnd/>
            <a:tailEnd/>
          </a:ln>
          <a:effectLst/>
        </p:spPr>
      </p:pic>
    </p:spTree>
    <p:extLst>
      <p:ext uri="{BB962C8B-B14F-4D97-AF65-F5344CB8AC3E}">
        <p14:creationId xmlns:p14="http://schemas.microsoft.com/office/powerpoint/2010/main" val="1631460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scan0003"/>
          <p:cNvPicPr>
            <a:picLocks noChangeAspect="1" noChangeArrowheads="1"/>
          </p:cNvPicPr>
          <p:nvPr/>
        </p:nvPicPr>
        <p:blipFill rotWithShape="1">
          <a:blip r:embed="rId3" cstate="print"/>
          <a:srcRect l="4322" t="16452" r="4925" b="14653"/>
          <a:stretch/>
        </p:blipFill>
        <p:spPr bwMode="auto">
          <a:xfrm>
            <a:off x="683568" y="1556792"/>
            <a:ext cx="7776864" cy="4464496"/>
          </a:xfrm>
          <a:prstGeom prst="rect">
            <a:avLst/>
          </a:prstGeom>
          <a:noFill/>
          <a:ln w="9525">
            <a:noFill/>
            <a:miter lim="800000"/>
            <a:headEnd/>
            <a:tailEnd/>
          </a:ln>
        </p:spPr>
      </p:pic>
      <p:sp>
        <p:nvSpPr>
          <p:cNvPr id="2" name="Content Placeholder 1"/>
          <p:cNvSpPr>
            <a:spLocks noGrp="1"/>
          </p:cNvSpPr>
          <p:nvPr>
            <p:ph idx="1"/>
          </p:nvPr>
        </p:nvSpPr>
        <p:spPr>
          <a:xfrm>
            <a:off x="323528" y="1196753"/>
            <a:ext cx="8363272" cy="6264696"/>
          </a:xfrm>
        </p:spPr>
        <p:txBody>
          <a:bodyPr>
            <a:normAutofit/>
          </a:bodyPr>
          <a:lstStyle/>
          <a:p>
            <a:pPr marL="0" indent="0" algn="ctr">
              <a:buNone/>
            </a:pPr>
            <a:r>
              <a:rPr lang="el-GR" sz="2400" dirty="0" smtClean="0"/>
              <a:t>Εφαρμογή για την Πρακτική της Νοσηλευτικής Δημόσιας Υγείας</a:t>
            </a:r>
          </a:p>
          <a:p>
            <a:pPr marL="0" indent="0">
              <a:buNone/>
            </a:pPr>
            <a:endParaRPr lang="el-GR" sz="2000" dirty="0"/>
          </a:p>
          <a:p>
            <a:pPr marL="0" indent="0">
              <a:buNone/>
            </a:pPr>
            <a:endParaRPr lang="el-GR" sz="2000" dirty="0" smtClean="0"/>
          </a:p>
          <a:p>
            <a:pPr marL="0" indent="0">
              <a:buNone/>
            </a:pPr>
            <a:endParaRPr lang="el-GR" sz="2000" dirty="0"/>
          </a:p>
          <a:p>
            <a:pPr marL="0" indent="0">
              <a:buNone/>
            </a:pPr>
            <a:endParaRPr lang="el-GR" sz="2000" dirty="0"/>
          </a:p>
          <a:p>
            <a:pPr marL="0" indent="0">
              <a:buNone/>
            </a:pPr>
            <a:endParaRPr lang="el-GR" sz="2000" dirty="0" smtClean="0"/>
          </a:p>
          <a:p>
            <a:pPr marL="0" indent="0">
              <a:buNone/>
            </a:pPr>
            <a:endParaRPr lang="el-GR" sz="2000" dirty="0" smtClean="0"/>
          </a:p>
          <a:p>
            <a:pPr marL="0" indent="0">
              <a:buNone/>
            </a:pPr>
            <a:endParaRPr lang="el-GR" sz="2000" dirty="0"/>
          </a:p>
          <a:p>
            <a:pPr marL="0" indent="0">
              <a:buNone/>
            </a:pPr>
            <a:endParaRPr lang="el-GR" sz="2000" dirty="0" smtClean="0"/>
          </a:p>
          <a:p>
            <a:pPr marL="0" indent="0">
              <a:buNone/>
            </a:pPr>
            <a:endParaRPr lang="el-GR" sz="2000" dirty="0"/>
          </a:p>
          <a:p>
            <a:pPr marL="0" indent="0" algn="r">
              <a:spcBef>
                <a:spcPts val="3000"/>
              </a:spcBef>
              <a:buNone/>
            </a:pPr>
            <a:r>
              <a:rPr lang="el-GR" sz="2000" dirty="0" smtClean="0"/>
              <a:t>Μάρτιος 2001, Τμήμα Υγείας της Μινεσότα</a:t>
            </a:r>
            <a:br>
              <a:rPr lang="el-GR" sz="2000" dirty="0" smtClean="0"/>
            </a:br>
            <a:r>
              <a:rPr lang="el-GR" sz="2000" dirty="0" smtClean="0"/>
              <a:t>Τμήμα Υπηρεσιών Κοινοτικής Υγείας</a:t>
            </a:r>
            <a:endParaRPr lang="el-GR" sz="2000" dirty="0"/>
          </a:p>
        </p:txBody>
      </p:sp>
      <p:sp>
        <p:nvSpPr>
          <p:cNvPr id="6" name="Τίτλος 5"/>
          <p:cNvSpPr>
            <a:spLocks noGrp="1"/>
          </p:cNvSpPr>
          <p:nvPr>
            <p:ph type="title"/>
          </p:nvPr>
        </p:nvSpPr>
        <p:spPr/>
        <p:txBody>
          <a:bodyPr>
            <a:normAutofit/>
          </a:bodyPr>
          <a:lstStyle/>
          <a:p>
            <a:r>
              <a:rPr lang="el-GR" dirty="0" smtClean="0"/>
              <a:t>Παρεμβάσεις στη Δημόσια Υγεία</a:t>
            </a:r>
            <a:endParaRPr lang="el-GR" dirty="0"/>
          </a:p>
        </p:txBody>
      </p:sp>
    </p:spTree>
    <p:extLst>
      <p:ext uri="{BB962C8B-B14F-4D97-AF65-F5344CB8AC3E}">
        <p14:creationId xmlns:p14="http://schemas.microsoft.com/office/powerpoint/2010/main" val="3549625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1143000"/>
          </a:xfrm>
        </p:spPr>
        <p:txBody>
          <a:bodyPr>
            <a:noAutofit/>
          </a:bodyPr>
          <a:lstStyle/>
          <a:p>
            <a:r>
              <a:rPr lang="el-GR" sz="3600" dirty="0" smtClean="0"/>
              <a:t>Ορισμός των Παρεμβάσεων Δημόσιας Υγείας: Παρέμβαση Δημόσιας Υγείας (</a:t>
            </a:r>
            <a:r>
              <a:rPr lang="el-GR" sz="3600" dirty="0" smtClean="0"/>
              <a:t>1/8)</a:t>
            </a:r>
            <a:endParaRPr lang="el-GR" sz="3600" dirty="0"/>
          </a:p>
        </p:txBody>
      </p:sp>
      <p:sp>
        <p:nvSpPr>
          <p:cNvPr id="3" name="Θέση περιεχομένου 2"/>
          <p:cNvSpPr>
            <a:spLocks noGrp="1"/>
          </p:cNvSpPr>
          <p:nvPr>
            <p:ph idx="1"/>
          </p:nvPr>
        </p:nvSpPr>
        <p:spPr>
          <a:xfrm>
            <a:off x="464156" y="1484784"/>
            <a:ext cx="8229600" cy="4525963"/>
          </a:xfrm>
        </p:spPr>
        <p:txBody>
          <a:bodyPr>
            <a:noAutofit/>
          </a:bodyPr>
          <a:lstStyle/>
          <a:p>
            <a:pPr marL="0" indent="0">
              <a:lnSpc>
                <a:spcPct val="90000"/>
              </a:lnSpc>
              <a:spcBef>
                <a:spcPts val="600"/>
              </a:spcBef>
              <a:buNone/>
            </a:pPr>
            <a:r>
              <a:rPr lang="el-GR" altLang="el-GR" sz="2800" b="1" u="sng" dirty="0" smtClean="0">
                <a:solidFill>
                  <a:srgbClr val="5075BC"/>
                </a:solidFill>
              </a:rPr>
              <a:t>Ορισμός</a:t>
            </a:r>
          </a:p>
          <a:p>
            <a:pPr>
              <a:lnSpc>
                <a:spcPct val="90000"/>
              </a:lnSpc>
              <a:spcBef>
                <a:spcPts val="600"/>
              </a:spcBef>
            </a:pPr>
            <a:r>
              <a:rPr lang="el-GR" altLang="el-GR" sz="2200" b="1" dirty="0" smtClean="0">
                <a:solidFill>
                  <a:srgbClr val="FF0066"/>
                </a:solidFill>
              </a:rPr>
              <a:t>Επιτήρηση</a:t>
            </a:r>
            <a:endParaRPr lang="el-GR" altLang="el-GR" sz="2200" b="1" dirty="0">
              <a:solidFill>
                <a:srgbClr val="FF0066"/>
              </a:solidFill>
            </a:endParaRPr>
          </a:p>
          <a:p>
            <a:pPr marL="0" indent="0">
              <a:lnSpc>
                <a:spcPct val="90000"/>
              </a:lnSpc>
              <a:spcBef>
                <a:spcPts val="600"/>
              </a:spcBef>
              <a:buNone/>
            </a:pPr>
            <a:r>
              <a:rPr lang="el-GR" altLang="el-GR" sz="2200" b="1" dirty="0" smtClean="0"/>
              <a:t>	</a:t>
            </a:r>
            <a:r>
              <a:rPr lang="el-GR" altLang="el-GR" sz="2200" dirty="0" smtClean="0"/>
              <a:t>Περιγράφει </a:t>
            </a:r>
            <a:r>
              <a:rPr lang="el-GR" altLang="el-GR" sz="2200" dirty="0"/>
              <a:t>και παρακολουθεί συμβάντα υγείας διαμέσου προοδευτικής και συστηματικής συλλογής, ανάλυσης και ερμηνείας των πληροφοριών που αφορούν στην υγεία, με σκοπό το σχεδιασμό, την εφαρμογή και την αξιολόγηση των παρεμβάσεων Δημόσιας Υγείας.</a:t>
            </a:r>
          </a:p>
          <a:p>
            <a:pPr>
              <a:lnSpc>
                <a:spcPct val="90000"/>
              </a:lnSpc>
              <a:spcBef>
                <a:spcPts val="600"/>
              </a:spcBef>
            </a:pPr>
            <a:r>
              <a:rPr lang="el-GR" altLang="el-GR" sz="2200" b="1" dirty="0" smtClean="0">
                <a:solidFill>
                  <a:srgbClr val="FF0066"/>
                </a:solidFill>
              </a:rPr>
              <a:t>Διερεύνηση </a:t>
            </a:r>
            <a:r>
              <a:rPr lang="el-GR" altLang="el-GR" sz="2200" b="1" dirty="0">
                <a:solidFill>
                  <a:srgbClr val="FF0066"/>
                </a:solidFill>
              </a:rPr>
              <a:t>νόσου και συμβάντων υγείας</a:t>
            </a:r>
          </a:p>
          <a:p>
            <a:pPr marL="0" indent="0">
              <a:lnSpc>
                <a:spcPct val="90000"/>
              </a:lnSpc>
              <a:spcBef>
                <a:spcPts val="600"/>
              </a:spcBef>
              <a:buNone/>
            </a:pPr>
            <a:r>
              <a:rPr lang="el-GR" altLang="el-GR" sz="2200" b="1" dirty="0"/>
              <a:t>	</a:t>
            </a:r>
            <a:r>
              <a:rPr lang="el-GR" altLang="el-GR" sz="2200" dirty="0"/>
              <a:t>Αναφέρεται στη συστηματική συλλογή και ανάλυση πληροφοριών που δρουν απειλητικά στην υγεία του πληθυσμού, εντοπίζει τον κίνδυνο, προσδιορίζει τις περιπτώσεις και όσους διατρέχουν κίνδυνο ενώ καθορίζει τα μέτρα ελέγχου.</a:t>
            </a:r>
          </a:p>
        </p:txBody>
      </p:sp>
    </p:spTree>
    <p:extLst>
      <p:ext uri="{BB962C8B-B14F-4D97-AF65-F5344CB8AC3E}">
        <p14:creationId xmlns:p14="http://schemas.microsoft.com/office/powerpoint/2010/main" val="1075779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a:lnSpc>
                <a:spcPct val="90000"/>
              </a:lnSpc>
              <a:spcBef>
                <a:spcPts val="600"/>
              </a:spcBef>
            </a:pPr>
            <a:r>
              <a:rPr lang="el-GR" altLang="el-GR" sz="2200" b="1" dirty="0" smtClean="0">
                <a:solidFill>
                  <a:srgbClr val="FF0066"/>
                </a:solidFill>
              </a:rPr>
              <a:t>Ανίχνευση</a:t>
            </a:r>
            <a:endParaRPr lang="el-GR" altLang="el-GR" sz="2200" b="1" dirty="0">
              <a:solidFill>
                <a:srgbClr val="FF0066"/>
              </a:solidFill>
            </a:endParaRPr>
          </a:p>
          <a:p>
            <a:pPr marL="0" indent="0">
              <a:lnSpc>
                <a:spcPct val="90000"/>
              </a:lnSpc>
              <a:spcBef>
                <a:spcPts val="600"/>
              </a:spcBef>
              <a:buNone/>
            </a:pPr>
            <a:r>
              <a:rPr lang="el-GR" altLang="el-GR" sz="2200" b="1" dirty="0"/>
              <a:t>	</a:t>
            </a:r>
            <a:r>
              <a:rPr lang="el-GR" altLang="el-GR" sz="2200" dirty="0"/>
              <a:t>Εντοπίζει τους πληθυσμούς ενδιαφέροντος ή τους πληθυσμούς σε κίνδυνο και παρέχει πληροφορίες σχετικά με τη φύση του προβλήματος, την επίλυσή του και τον τρόπο που οι υπηρεσίες μπορούν να διασφαλιστούν</a:t>
            </a:r>
            <a:r>
              <a:rPr lang="el-GR" altLang="el-GR" sz="2200" dirty="0" smtClean="0"/>
              <a:t>.</a:t>
            </a:r>
            <a:endParaRPr lang="el-GR" altLang="el-GR" sz="2200" dirty="0"/>
          </a:p>
          <a:p>
            <a:pPr>
              <a:lnSpc>
                <a:spcPct val="90000"/>
              </a:lnSpc>
              <a:spcBef>
                <a:spcPts val="600"/>
              </a:spcBef>
            </a:pPr>
            <a:r>
              <a:rPr lang="el-GR" altLang="el-GR" sz="2200" b="1" dirty="0">
                <a:solidFill>
                  <a:srgbClr val="FF0066"/>
                </a:solidFill>
              </a:rPr>
              <a:t>Προληπτικός </a:t>
            </a:r>
            <a:r>
              <a:rPr lang="el-GR" altLang="el-GR" sz="2200" b="1" dirty="0">
                <a:solidFill>
                  <a:srgbClr val="FF0066"/>
                </a:solidFill>
              </a:rPr>
              <a:t>Έλεγχος</a:t>
            </a:r>
          </a:p>
          <a:p>
            <a:pPr marL="0" indent="0">
              <a:lnSpc>
                <a:spcPct val="90000"/>
              </a:lnSpc>
              <a:spcBef>
                <a:spcPts val="600"/>
              </a:spcBef>
              <a:buNone/>
            </a:pPr>
            <a:r>
              <a:rPr lang="el-GR" altLang="el-GR" sz="2200" b="1" dirty="0"/>
              <a:t>	</a:t>
            </a:r>
            <a:r>
              <a:rPr lang="el-GR" altLang="el-GR" sz="2200" dirty="0"/>
              <a:t>Αναγνωρίζει σε πληθυσμούς άτομα με μη αναγνωρισμένους παράγοντες κινδύνου ή </a:t>
            </a:r>
            <a:r>
              <a:rPr lang="el-GR" altLang="el-GR" sz="2200" dirty="0" err="1"/>
              <a:t>ασυμπτωματικές</a:t>
            </a:r>
            <a:r>
              <a:rPr lang="el-GR" altLang="el-GR" sz="2200" dirty="0"/>
              <a:t> νόσους. </a:t>
            </a:r>
            <a:endParaRPr lang="el-GR" altLang="el-GR" sz="2200" dirty="0" smtClean="0"/>
          </a:p>
          <a:p>
            <a:pPr>
              <a:lnSpc>
                <a:spcPct val="90000"/>
              </a:lnSpc>
              <a:spcBef>
                <a:spcPts val="600"/>
              </a:spcBef>
            </a:pPr>
            <a:r>
              <a:rPr lang="el-GR" altLang="el-GR" sz="2200" b="1" dirty="0">
                <a:solidFill>
                  <a:schemeClr val="accent3">
                    <a:lumMod val="75000"/>
                  </a:schemeClr>
                </a:solidFill>
              </a:rPr>
              <a:t>Εύρεση περιπτώσεων</a:t>
            </a:r>
          </a:p>
          <a:p>
            <a:pPr marL="0" indent="0">
              <a:lnSpc>
                <a:spcPct val="90000"/>
              </a:lnSpc>
              <a:spcBef>
                <a:spcPts val="600"/>
              </a:spcBef>
              <a:buNone/>
            </a:pPr>
            <a:r>
              <a:rPr lang="el-GR" altLang="el-GR" sz="2200" b="1" dirty="0"/>
              <a:t>	</a:t>
            </a:r>
            <a:r>
              <a:rPr lang="el-GR" altLang="el-GR" sz="2200" dirty="0"/>
              <a:t>Εντοπίζει άτομα και οικογένειες με γνωστούς παράγοντες κινδύνου και τους διασυνδέει με τις κατάλληλες υπηρεσίες</a:t>
            </a:r>
            <a:r>
              <a:rPr lang="el-GR" altLang="el-GR" sz="2200" dirty="0" smtClean="0"/>
              <a:t>.</a:t>
            </a:r>
          </a:p>
          <a:p>
            <a:pPr marL="0" indent="0">
              <a:lnSpc>
                <a:spcPct val="90000"/>
              </a:lnSpc>
              <a:spcBef>
                <a:spcPts val="600"/>
              </a:spcBef>
              <a:buNone/>
            </a:pPr>
            <a:endParaRPr lang="el-GR" altLang="el-GR" sz="2200" dirty="0"/>
          </a:p>
        </p:txBody>
      </p:sp>
      <p:sp>
        <p:nvSpPr>
          <p:cNvPr id="5" name="Τίτλος 1"/>
          <p:cNvSpPr>
            <a:spLocks noGrp="1"/>
          </p:cNvSpPr>
          <p:nvPr>
            <p:ph type="title"/>
          </p:nvPr>
        </p:nvSpPr>
        <p:spPr>
          <a:xfrm>
            <a:off x="0" y="274638"/>
            <a:ext cx="9144000" cy="1143000"/>
          </a:xfrm>
        </p:spPr>
        <p:txBody>
          <a:bodyPr vert="horz" lIns="91440" tIns="45720" rIns="91440" bIns="45720" rtlCol="0" anchor="ctr">
            <a:noAutofit/>
          </a:bodyPr>
          <a:lstStyle/>
          <a:p>
            <a:r>
              <a:rPr lang="el-GR" sz="3600" dirty="0"/>
              <a:t>Ορισμός των Παρεμβάσεων Δημόσιας Υγείας: Παρέμβαση Δημόσιας Υγείας (</a:t>
            </a:r>
            <a:r>
              <a:rPr lang="el-GR" sz="3600" dirty="0" smtClean="0"/>
              <a:t>2/8)</a:t>
            </a:r>
            <a:endParaRPr lang="el-GR" sz="3600" dirty="0"/>
          </a:p>
        </p:txBody>
      </p:sp>
    </p:spTree>
    <p:extLst>
      <p:ext uri="{BB962C8B-B14F-4D97-AF65-F5344CB8AC3E}">
        <p14:creationId xmlns:p14="http://schemas.microsoft.com/office/powerpoint/2010/main" val="3797050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smtClean="0"/>
              <a:t>Η Νοσηλευτική Διεργασία στην Κοινότητα</a:t>
            </a:r>
            <a:endParaRPr lang="el-GR" dirty="0"/>
          </a:p>
        </p:txBody>
      </p:sp>
      <p:pic>
        <p:nvPicPr>
          <p:cNvPr id="7" name="Picture 4" descr="auto0"/>
          <p:cNvPicPr>
            <a:picLocks noChangeAspect="1" noChangeArrowheads="1"/>
          </p:cNvPicPr>
          <p:nvPr/>
        </p:nvPicPr>
        <p:blipFill rotWithShape="1">
          <a:blip r:embed="rId3" cstate="print"/>
          <a:srcRect b="19901"/>
          <a:stretch/>
        </p:blipFill>
        <p:spPr bwMode="auto">
          <a:xfrm>
            <a:off x="841395" y="1652457"/>
            <a:ext cx="7871685" cy="4728871"/>
          </a:xfrm>
          <a:prstGeom prst="rect">
            <a:avLst/>
          </a:prstGeom>
          <a:noFill/>
          <a:ln w="9525">
            <a:noFill/>
            <a:miter lim="800000"/>
            <a:headEnd/>
            <a:tailEnd/>
          </a:ln>
          <a:effectLst/>
        </p:spPr>
      </p:pic>
    </p:spTree>
    <p:extLst>
      <p:ext uri="{BB962C8B-B14F-4D97-AF65-F5344CB8AC3E}">
        <p14:creationId xmlns:p14="http://schemas.microsoft.com/office/powerpoint/2010/main" val="2334194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a:lnSpc>
                <a:spcPct val="90000"/>
              </a:lnSpc>
              <a:spcBef>
                <a:spcPts val="600"/>
              </a:spcBef>
            </a:pPr>
            <a:r>
              <a:rPr lang="el-GR" altLang="el-GR" sz="2200" b="1" dirty="0" smtClean="0">
                <a:solidFill>
                  <a:schemeClr val="accent3">
                    <a:lumMod val="75000"/>
                  </a:schemeClr>
                </a:solidFill>
              </a:rPr>
              <a:t>Παραπομπή και συνεχής παρακολούθηση</a:t>
            </a:r>
          </a:p>
          <a:p>
            <a:pPr marL="0" indent="0">
              <a:lnSpc>
                <a:spcPct val="90000"/>
              </a:lnSpc>
              <a:spcBef>
                <a:spcPts val="600"/>
              </a:spcBef>
              <a:buNone/>
            </a:pPr>
            <a:r>
              <a:rPr lang="el-GR" altLang="el-GR" sz="2200" b="1" dirty="0" smtClean="0"/>
              <a:t>	</a:t>
            </a:r>
            <a:r>
              <a:rPr lang="el-GR" altLang="el-GR" sz="2200" dirty="0" smtClean="0"/>
              <a:t>Προσφέρει βοήθεια σε άτομα, οικογένειες, ομάδες, οργανισμούς και / ή κοινότητες να αναγνωρίσουν και να αποκτήσουν πρόσβαση στους κατάλληλους πόρους για την πρόσληψη ή την επίλυση των προβλημάτων.</a:t>
            </a:r>
          </a:p>
          <a:p>
            <a:pPr>
              <a:lnSpc>
                <a:spcPct val="90000"/>
              </a:lnSpc>
              <a:spcBef>
                <a:spcPts val="600"/>
              </a:spcBef>
            </a:pPr>
            <a:r>
              <a:rPr lang="el-GR" altLang="el-GR" sz="2200" b="1" dirty="0">
                <a:solidFill>
                  <a:schemeClr val="accent3">
                    <a:lumMod val="75000"/>
                  </a:schemeClr>
                </a:solidFill>
              </a:rPr>
              <a:t>Διαχείριση περιπτώσεων</a:t>
            </a:r>
          </a:p>
          <a:p>
            <a:pPr marL="0" indent="0">
              <a:lnSpc>
                <a:spcPct val="90000"/>
              </a:lnSpc>
              <a:spcBef>
                <a:spcPts val="600"/>
              </a:spcBef>
              <a:buNone/>
            </a:pPr>
            <a:r>
              <a:rPr lang="el-GR" altLang="el-GR" sz="2200" dirty="0"/>
              <a:t>	Μεγιστοποιεί τις ικανότητες </a:t>
            </a:r>
            <a:r>
              <a:rPr lang="el-GR" altLang="el-GR" sz="2200" dirty="0" err="1"/>
              <a:t>αυτοφροντίδας</a:t>
            </a:r>
            <a:r>
              <a:rPr lang="el-GR" altLang="el-GR" sz="2200" dirty="0"/>
              <a:t> των ατόμων και των οικογενειών όπως και την ικανότητα των συστημάτων και των κοινοτήτων να συνεργαστούν και να παρέχουν υπηρεσίες. </a:t>
            </a:r>
          </a:p>
        </p:txBody>
      </p:sp>
      <p:sp>
        <p:nvSpPr>
          <p:cNvPr id="5" name="Τίτλος 1"/>
          <p:cNvSpPr>
            <a:spLocks noGrp="1"/>
          </p:cNvSpPr>
          <p:nvPr>
            <p:ph type="title"/>
          </p:nvPr>
        </p:nvSpPr>
        <p:spPr>
          <a:xfrm>
            <a:off x="0" y="274638"/>
            <a:ext cx="9144000" cy="1143000"/>
          </a:xfrm>
        </p:spPr>
        <p:txBody>
          <a:bodyPr vert="horz" lIns="91440" tIns="45720" rIns="91440" bIns="45720" rtlCol="0" anchor="ctr">
            <a:noAutofit/>
          </a:bodyPr>
          <a:lstStyle/>
          <a:p>
            <a:r>
              <a:rPr lang="el-GR" sz="3600" dirty="0"/>
              <a:t>Ορισμός των Παρεμβάσεων Δημόσιας Υγείας: Παρέμβαση Δημόσιας Υγείας (</a:t>
            </a:r>
            <a:r>
              <a:rPr lang="el-GR" sz="3600" dirty="0" smtClean="0"/>
              <a:t>3/8)</a:t>
            </a:r>
            <a:endParaRPr lang="el-GR" sz="3600" dirty="0"/>
          </a:p>
        </p:txBody>
      </p:sp>
    </p:spTree>
    <p:extLst>
      <p:ext uri="{BB962C8B-B14F-4D97-AF65-F5344CB8AC3E}">
        <p14:creationId xmlns:p14="http://schemas.microsoft.com/office/powerpoint/2010/main" val="245996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a:lnSpc>
                <a:spcPct val="90000"/>
              </a:lnSpc>
              <a:spcBef>
                <a:spcPts val="600"/>
              </a:spcBef>
            </a:pPr>
            <a:r>
              <a:rPr lang="el-GR" altLang="el-GR" sz="2200" b="1" dirty="0">
                <a:solidFill>
                  <a:schemeClr val="accent3">
                    <a:lumMod val="75000"/>
                  </a:schemeClr>
                </a:solidFill>
              </a:rPr>
              <a:t> Εξουσιοδοτημένες υπηρεσίες</a:t>
            </a:r>
          </a:p>
          <a:p>
            <a:pPr marL="0" indent="0">
              <a:lnSpc>
                <a:spcPct val="90000"/>
              </a:lnSpc>
              <a:spcBef>
                <a:spcPts val="600"/>
              </a:spcBef>
              <a:buNone/>
            </a:pPr>
            <a:r>
              <a:rPr lang="el-GR" altLang="el-GR" sz="2200" b="1" dirty="0"/>
              <a:t>	</a:t>
            </a:r>
            <a:r>
              <a:rPr lang="el-GR" altLang="el-GR" sz="2200" dirty="0"/>
              <a:t>Ο πτυχιούχος νοσηλευτής παρέχει άμεσα φροντίδας υγείας υπό τις οδηγίες του ενός ειδικού φροντίδας υγείας σύμφωνα με τα νομοθετημένα δικαιώματα. Οι εξουσιοδοτημένες υπηρεσίες επίσης περιλαμβάνουν κάθε άμεση φροντίδα υγείας όπου ο πτυχιούχος νοσηλευτής κρίνει ότι μπορεί να αναθέσει στο κατάλληλο προσωπικό να επιτελέσει.</a:t>
            </a:r>
          </a:p>
          <a:p>
            <a:pPr>
              <a:lnSpc>
                <a:spcPct val="90000"/>
              </a:lnSpc>
              <a:spcBef>
                <a:spcPts val="600"/>
              </a:spcBef>
            </a:pPr>
            <a:r>
              <a:rPr lang="el-GR" altLang="el-GR" sz="2200" b="1" dirty="0">
                <a:solidFill>
                  <a:schemeClr val="tx2">
                    <a:lumMod val="60000"/>
                    <a:lumOff val="40000"/>
                  </a:schemeClr>
                </a:solidFill>
              </a:rPr>
              <a:t>Αγωγή Υγείας</a:t>
            </a:r>
          </a:p>
          <a:p>
            <a:pPr marL="0" indent="0" algn="just">
              <a:lnSpc>
                <a:spcPct val="90000"/>
              </a:lnSpc>
              <a:spcBef>
                <a:spcPts val="600"/>
              </a:spcBef>
              <a:buNone/>
            </a:pPr>
            <a:r>
              <a:rPr lang="el-GR" altLang="el-GR" sz="2200" dirty="0"/>
              <a:t>	Επικοινωνεί γεγονότα, ιδέες και δεξιότητες που μπορούν να τροποποιήσουν γνώση, συμπεριφορές, αξίες, πεποιθήσεις και πρακτικές ατόμων, οικογενειών, συστημάτων και / ή κοινοτήτων.</a:t>
            </a:r>
          </a:p>
          <a:p>
            <a:pPr>
              <a:lnSpc>
                <a:spcPct val="90000"/>
              </a:lnSpc>
              <a:spcBef>
                <a:spcPts val="600"/>
              </a:spcBef>
            </a:pPr>
            <a:endParaRPr lang="el-GR" altLang="el-GR" sz="2200" dirty="0"/>
          </a:p>
        </p:txBody>
      </p:sp>
      <p:sp>
        <p:nvSpPr>
          <p:cNvPr id="5" name="Τίτλος 1"/>
          <p:cNvSpPr>
            <a:spLocks noGrp="1"/>
          </p:cNvSpPr>
          <p:nvPr>
            <p:ph type="title"/>
          </p:nvPr>
        </p:nvSpPr>
        <p:spPr>
          <a:xfrm>
            <a:off x="0" y="274638"/>
            <a:ext cx="9144000" cy="1143000"/>
          </a:xfrm>
        </p:spPr>
        <p:txBody>
          <a:bodyPr vert="horz" lIns="91440" tIns="45720" rIns="91440" bIns="45720" rtlCol="0" anchor="ctr">
            <a:noAutofit/>
          </a:bodyPr>
          <a:lstStyle/>
          <a:p>
            <a:r>
              <a:rPr lang="el-GR" sz="3600" dirty="0"/>
              <a:t>Ορισμός των Παρεμβάσεων Δημόσιας Υγείας: Παρέμβαση Δημόσιας Υγείας (</a:t>
            </a:r>
            <a:r>
              <a:rPr lang="el-GR" sz="3600" dirty="0" smtClean="0"/>
              <a:t>4/8)</a:t>
            </a:r>
            <a:endParaRPr lang="el-GR" sz="3600" dirty="0"/>
          </a:p>
        </p:txBody>
      </p:sp>
    </p:spTree>
    <p:extLst>
      <p:ext uri="{BB962C8B-B14F-4D97-AF65-F5344CB8AC3E}">
        <p14:creationId xmlns:p14="http://schemas.microsoft.com/office/powerpoint/2010/main" val="391963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scan0003"/>
          <p:cNvPicPr>
            <a:picLocks noChangeAspect="1" noChangeArrowheads="1"/>
          </p:cNvPicPr>
          <p:nvPr/>
        </p:nvPicPr>
        <p:blipFill rotWithShape="1">
          <a:blip r:embed="rId3" cstate="print"/>
          <a:srcRect l="4322" t="16452" r="4925" b="14653"/>
          <a:stretch/>
        </p:blipFill>
        <p:spPr bwMode="auto">
          <a:xfrm>
            <a:off x="683568" y="1556792"/>
            <a:ext cx="7776864" cy="4464496"/>
          </a:xfrm>
          <a:prstGeom prst="rect">
            <a:avLst/>
          </a:prstGeom>
          <a:noFill/>
          <a:ln w="9525">
            <a:noFill/>
            <a:miter lim="800000"/>
            <a:headEnd/>
            <a:tailEnd/>
          </a:ln>
        </p:spPr>
      </p:pic>
      <p:sp>
        <p:nvSpPr>
          <p:cNvPr id="2" name="Content Placeholder 1"/>
          <p:cNvSpPr>
            <a:spLocks noGrp="1"/>
          </p:cNvSpPr>
          <p:nvPr>
            <p:ph idx="1"/>
          </p:nvPr>
        </p:nvSpPr>
        <p:spPr>
          <a:xfrm>
            <a:off x="323528" y="1196753"/>
            <a:ext cx="8363272" cy="6264696"/>
          </a:xfrm>
        </p:spPr>
        <p:txBody>
          <a:bodyPr>
            <a:normAutofit/>
          </a:bodyPr>
          <a:lstStyle/>
          <a:p>
            <a:pPr marL="0" indent="0" algn="ctr">
              <a:buNone/>
            </a:pPr>
            <a:r>
              <a:rPr lang="el-GR" sz="2400" dirty="0" smtClean="0"/>
              <a:t>Εφαρμογή για την Πρακτική της Νοσηλευτικής Δημόσιας Υγείας</a:t>
            </a:r>
          </a:p>
          <a:p>
            <a:pPr marL="0" indent="0">
              <a:buNone/>
            </a:pPr>
            <a:endParaRPr lang="el-GR" sz="2000" dirty="0"/>
          </a:p>
          <a:p>
            <a:pPr marL="0" indent="0">
              <a:buNone/>
            </a:pPr>
            <a:endParaRPr lang="el-GR" sz="2000" dirty="0" smtClean="0"/>
          </a:p>
          <a:p>
            <a:pPr marL="0" indent="0">
              <a:buNone/>
            </a:pPr>
            <a:endParaRPr lang="el-GR" sz="2000" dirty="0"/>
          </a:p>
          <a:p>
            <a:pPr marL="0" indent="0">
              <a:buNone/>
            </a:pPr>
            <a:endParaRPr lang="el-GR" sz="2000" dirty="0"/>
          </a:p>
          <a:p>
            <a:pPr marL="0" indent="0">
              <a:buNone/>
            </a:pPr>
            <a:endParaRPr lang="el-GR" sz="2000" dirty="0" smtClean="0"/>
          </a:p>
          <a:p>
            <a:pPr marL="0" indent="0">
              <a:buNone/>
            </a:pPr>
            <a:endParaRPr lang="el-GR" sz="2000" dirty="0" smtClean="0"/>
          </a:p>
          <a:p>
            <a:pPr marL="0" indent="0">
              <a:buNone/>
            </a:pPr>
            <a:endParaRPr lang="el-GR" sz="2000" dirty="0"/>
          </a:p>
          <a:p>
            <a:pPr marL="0" indent="0">
              <a:buNone/>
            </a:pPr>
            <a:endParaRPr lang="el-GR" sz="2000" dirty="0" smtClean="0"/>
          </a:p>
          <a:p>
            <a:pPr marL="0" indent="0">
              <a:buNone/>
            </a:pPr>
            <a:endParaRPr lang="el-GR" sz="2000" dirty="0"/>
          </a:p>
          <a:p>
            <a:pPr marL="0" indent="0" algn="r">
              <a:spcBef>
                <a:spcPts val="3000"/>
              </a:spcBef>
              <a:buNone/>
            </a:pPr>
            <a:r>
              <a:rPr lang="el-GR" sz="2000" dirty="0" smtClean="0"/>
              <a:t>Μάρτιος 2001, Τμήμα Υγείας της Μινεσότα</a:t>
            </a:r>
            <a:br>
              <a:rPr lang="el-GR" sz="2000" dirty="0" smtClean="0"/>
            </a:br>
            <a:r>
              <a:rPr lang="el-GR" sz="2000" dirty="0" smtClean="0"/>
              <a:t>Τμήμα Υπηρεσιών Κοινοτικής Υγείας</a:t>
            </a:r>
            <a:endParaRPr lang="el-GR" sz="2000" dirty="0"/>
          </a:p>
        </p:txBody>
      </p:sp>
      <p:sp>
        <p:nvSpPr>
          <p:cNvPr id="6" name="Τίτλος 5"/>
          <p:cNvSpPr>
            <a:spLocks noGrp="1"/>
          </p:cNvSpPr>
          <p:nvPr>
            <p:ph type="title"/>
          </p:nvPr>
        </p:nvSpPr>
        <p:spPr/>
        <p:txBody>
          <a:bodyPr>
            <a:normAutofit/>
          </a:bodyPr>
          <a:lstStyle/>
          <a:p>
            <a:r>
              <a:rPr lang="el-GR" dirty="0" smtClean="0"/>
              <a:t>Παρεμβάσεις στη Δημόσια Υγεία</a:t>
            </a:r>
            <a:endParaRPr lang="el-GR" dirty="0"/>
          </a:p>
        </p:txBody>
      </p:sp>
    </p:spTree>
    <p:extLst>
      <p:ext uri="{BB962C8B-B14F-4D97-AF65-F5344CB8AC3E}">
        <p14:creationId xmlns:p14="http://schemas.microsoft.com/office/powerpoint/2010/main" val="1449500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a:lnSpc>
                <a:spcPct val="90000"/>
              </a:lnSpc>
              <a:spcBef>
                <a:spcPts val="600"/>
              </a:spcBef>
            </a:pPr>
            <a:r>
              <a:rPr lang="el-GR" altLang="el-GR" sz="2200" b="1" dirty="0" smtClean="0">
                <a:solidFill>
                  <a:schemeClr val="tx2">
                    <a:lumMod val="60000"/>
                    <a:lumOff val="40000"/>
                  </a:schemeClr>
                </a:solidFill>
              </a:rPr>
              <a:t>Συμβουλευτική</a:t>
            </a:r>
            <a:endParaRPr lang="el-GR" altLang="el-GR" sz="2200" b="1" dirty="0">
              <a:solidFill>
                <a:schemeClr val="tx2">
                  <a:lumMod val="60000"/>
                  <a:lumOff val="40000"/>
                </a:schemeClr>
              </a:solidFill>
            </a:endParaRPr>
          </a:p>
          <a:p>
            <a:pPr marL="0" indent="0" algn="just">
              <a:lnSpc>
                <a:spcPct val="90000"/>
              </a:lnSpc>
              <a:spcBef>
                <a:spcPts val="600"/>
              </a:spcBef>
              <a:buNone/>
            </a:pPr>
            <a:r>
              <a:rPr lang="el-GR" altLang="el-GR" sz="2200" dirty="0"/>
              <a:t>	Εδραιώνει μια διαπροσωπική σχέση με μία κοινότητα, ένα σύστημα, μια οικογένεια ή ένα άτομο που στοχεύουν να επαυξήσουν ή να προάγουν την ικανότητα της </a:t>
            </a:r>
            <a:r>
              <a:rPr lang="el-GR" altLang="el-GR" sz="2200" dirty="0" err="1"/>
              <a:t>αυτοφροντίδας</a:t>
            </a:r>
            <a:r>
              <a:rPr lang="el-GR" altLang="el-GR" sz="2200" dirty="0"/>
              <a:t> και της αυτοδιαχείρισής της. Η συμβουλευτική εμπλέκει την κοινότητα, το σύστημα, την οικογένεια και το άτομο σε συναισθηματικό επίπεδο.</a:t>
            </a:r>
          </a:p>
          <a:p>
            <a:pPr algn="just">
              <a:lnSpc>
                <a:spcPct val="90000"/>
              </a:lnSpc>
              <a:spcBef>
                <a:spcPts val="600"/>
              </a:spcBef>
            </a:pPr>
            <a:r>
              <a:rPr lang="el-GR" altLang="el-GR" sz="2200" b="1" dirty="0">
                <a:solidFill>
                  <a:schemeClr val="tx2">
                    <a:lumMod val="60000"/>
                    <a:lumOff val="40000"/>
                  </a:schemeClr>
                </a:solidFill>
              </a:rPr>
              <a:t>Διαβούλευση</a:t>
            </a:r>
          </a:p>
          <a:p>
            <a:pPr marL="0" indent="0" algn="just">
              <a:lnSpc>
                <a:spcPct val="90000"/>
              </a:lnSpc>
              <a:spcBef>
                <a:spcPts val="600"/>
              </a:spcBef>
              <a:buNone/>
            </a:pPr>
            <a:r>
              <a:rPr lang="el-GR" altLang="el-GR" sz="2200" dirty="0"/>
              <a:t>	Αναζητά πληροφορίες και παρέχει τις κατάλληλες λύσεις ανά περίπτωση σε προβλήματα που αφορούν την κοινότητα, το σύστημα, την οικογένεια ή το άτομο. Η κοινότητα, το σύστημα, η οικογένεια ή το άτομο επιλέγει και δρα ανάλογα με τις συνθήκες σύμφωνα με την καλύτερη επιλογή.</a:t>
            </a:r>
          </a:p>
          <a:p>
            <a:pPr marL="0" indent="0" algn="just">
              <a:lnSpc>
                <a:spcPct val="90000"/>
              </a:lnSpc>
              <a:spcBef>
                <a:spcPts val="600"/>
              </a:spcBef>
              <a:buNone/>
            </a:pPr>
            <a:endParaRPr lang="el-GR" altLang="el-GR" sz="2200" dirty="0"/>
          </a:p>
        </p:txBody>
      </p:sp>
      <p:sp>
        <p:nvSpPr>
          <p:cNvPr id="5" name="Τίτλος 1"/>
          <p:cNvSpPr>
            <a:spLocks noGrp="1"/>
          </p:cNvSpPr>
          <p:nvPr>
            <p:ph type="title"/>
          </p:nvPr>
        </p:nvSpPr>
        <p:spPr>
          <a:xfrm>
            <a:off x="0" y="274638"/>
            <a:ext cx="9144000" cy="1143000"/>
          </a:xfrm>
        </p:spPr>
        <p:txBody>
          <a:bodyPr vert="horz" lIns="91440" tIns="45720" rIns="91440" bIns="45720" rtlCol="0" anchor="ctr">
            <a:noAutofit/>
          </a:bodyPr>
          <a:lstStyle/>
          <a:p>
            <a:r>
              <a:rPr lang="el-GR" sz="3600" dirty="0"/>
              <a:t>Ορισμός των Παρεμβάσεων Δημόσιας Υγείας: Παρέμβαση Δημόσιας Υγείας (</a:t>
            </a:r>
            <a:r>
              <a:rPr lang="el-GR" sz="3600" dirty="0" smtClean="0"/>
              <a:t>5/8)</a:t>
            </a:r>
            <a:endParaRPr lang="el-GR" sz="3600" dirty="0"/>
          </a:p>
        </p:txBody>
      </p:sp>
    </p:spTree>
    <p:extLst>
      <p:ext uri="{BB962C8B-B14F-4D97-AF65-F5344CB8AC3E}">
        <p14:creationId xmlns:p14="http://schemas.microsoft.com/office/powerpoint/2010/main" val="1916525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algn="just">
              <a:lnSpc>
                <a:spcPct val="90000"/>
              </a:lnSpc>
              <a:spcBef>
                <a:spcPts val="600"/>
              </a:spcBef>
            </a:pPr>
            <a:r>
              <a:rPr lang="el-GR" altLang="el-GR" sz="2200" b="1" dirty="0" smtClean="0">
                <a:solidFill>
                  <a:srgbClr val="C00000"/>
                </a:solidFill>
              </a:rPr>
              <a:t>Συνεργασία</a:t>
            </a:r>
            <a:endParaRPr lang="el-GR" altLang="el-GR" sz="2200" b="1" dirty="0">
              <a:solidFill>
                <a:srgbClr val="C00000"/>
              </a:solidFill>
            </a:endParaRPr>
          </a:p>
          <a:p>
            <a:pPr marL="0" indent="0" algn="just">
              <a:lnSpc>
                <a:spcPct val="90000"/>
              </a:lnSpc>
              <a:spcBef>
                <a:spcPts val="600"/>
              </a:spcBef>
              <a:buNone/>
            </a:pPr>
            <a:r>
              <a:rPr lang="el-GR" altLang="el-GR" sz="2200" dirty="0"/>
              <a:t>	Δεσμεύει δύο ή περισσότερα άτομα ή οργανισμούς για να επιτύχουν έναν κοινό σκοπό, μέσω της προαγωγής της ικανότητας ενός ή περισσότερων μελών στην προαγωγή και στην προστασία του επιπέδου υγείας</a:t>
            </a:r>
            <a:r>
              <a:rPr lang="el-GR" altLang="el-GR" sz="2200" dirty="0" smtClean="0"/>
              <a:t>.</a:t>
            </a:r>
          </a:p>
          <a:p>
            <a:pPr>
              <a:lnSpc>
                <a:spcPct val="90000"/>
              </a:lnSpc>
              <a:spcBef>
                <a:spcPts val="600"/>
              </a:spcBef>
            </a:pPr>
            <a:r>
              <a:rPr lang="el-GR" altLang="el-GR" sz="2200" b="1" dirty="0">
                <a:solidFill>
                  <a:srgbClr val="C00000"/>
                </a:solidFill>
              </a:rPr>
              <a:t>Δημιουργία Συνασπισμών</a:t>
            </a:r>
          </a:p>
          <a:p>
            <a:pPr marL="0" indent="0" algn="just">
              <a:lnSpc>
                <a:spcPct val="90000"/>
              </a:lnSpc>
              <a:spcBef>
                <a:spcPts val="600"/>
              </a:spcBef>
              <a:buNone/>
            </a:pPr>
            <a:r>
              <a:rPr lang="el-GR" altLang="el-GR" sz="2200" dirty="0"/>
              <a:t>	Προάγει και αναπτύσσει συμμαχίες μεταξύ οργανισμών ή των ατόμων ενός οργανισμού για την επίτευξη ενός κοινού στόχου. Χτίζει διασυνδέσεις, επιλύει προβλήματα και / ή βελτιώνει τις τοπικές υπηρεσίες να προωθήσουν θέματα που αφορούν στην υγεία.</a:t>
            </a:r>
          </a:p>
          <a:p>
            <a:pPr marL="0" indent="0" algn="just">
              <a:lnSpc>
                <a:spcPct val="90000"/>
              </a:lnSpc>
              <a:spcBef>
                <a:spcPts val="600"/>
              </a:spcBef>
              <a:buNone/>
            </a:pPr>
            <a:endParaRPr lang="el-GR" altLang="el-GR" sz="2200" dirty="0"/>
          </a:p>
          <a:p>
            <a:pPr marL="0" indent="0" algn="just">
              <a:lnSpc>
                <a:spcPct val="90000"/>
              </a:lnSpc>
              <a:spcBef>
                <a:spcPts val="600"/>
              </a:spcBef>
              <a:buNone/>
            </a:pPr>
            <a:endParaRPr lang="el-GR" altLang="el-GR" sz="2200" dirty="0"/>
          </a:p>
          <a:p>
            <a:pPr marL="0" indent="0" algn="just">
              <a:lnSpc>
                <a:spcPct val="90000"/>
              </a:lnSpc>
              <a:spcBef>
                <a:spcPts val="600"/>
              </a:spcBef>
              <a:buNone/>
            </a:pPr>
            <a:endParaRPr lang="el-GR" altLang="el-GR" sz="2200" dirty="0"/>
          </a:p>
          <a:p>
            <a:pPr marL="0" indent="0" algn="just">
              <a:spcBef>
                <a:spcPts val="600"/>
              </a:spcBef>
              <a:buNone/>
            </a:pPr>
            <a:endParaRPr lang="el-GR" altLang="el-GR" sz="2200" dirty="0"/>
          </a:p>
        </p:txBody>
      </p:sp>
      <p:sp>
        <p:nvSpPr>
          <p:cNvPr id="5" name="Τίτλος 1"/>
          <p:cNvSpPr>
            <a:spLocks noGrp="1"/>
          </p:cNvSpPr>
          <p:nvPr>
            <p:ph type="title"/>
          </p:nvPr>
        </p:nvSpPr>
        <p:spPr>
          <a:xfrm>
            <a:off x="0" y="274638"/>
            <a:ext cx="9144000" cy="1143000"/>
          </a:xfrm>
        </p:spPr>
        <p:txBody>
          <a:bodyPr>
            <a:noAutofit/>
          </a:bodyPr>
          <a:lstStyle/>
          <a:p>
            <a:r>
              <a:rPr lang="el-GR" sz="3600" dirty="0" smtClean="0"/>
              <a:t>Ορισμός των Παρεμβάσεων Δημόσιας Υγείας: Παρέμβαση Δημόσιας Υγείας (</a:t>
            </a:r>
            <a:r>
              <a:rPr lang="el-GR" sz="3600" dirty="0" smtClean="0"/>
              <a:t>6/8)</a:t>
            </a:r>
            <a:endParaRPr lang="el-GR" sz="3600" dirty="0"/>
          </a:p>
        </p:txBody>
      </p:sp>
    </p:spTree>
    <p:extLst>
      <p:ext uri="{BB962C8B-B14F-4D97-AF65-F5344CB8AC3E}">
        <p14:creationId xmlns:p14="http://schemas.microsoft.com/office/powerpoint/2010/main" val="801425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a:lnSpc>
                <a:spcPct val="90000"/>
              </a:lnSpc>
              <a:spcBef>
                <a:spcPts val="600"/>
              </a:spcBef>
            </a:pPr>
            <a:r>
              <a:rPr lang="el-GR" altLang="el-GR" sz="2200" b="1" dirty="0" smtClean="0">
                <a:solidFill>
                  <a:srgbClr val="C00000"/>
                </a:solidFill>
              </a:rPr>
              <a:t>Κοινοτική </a:t>
            </a:r>
            <a:r>
              <a:rPr lang="el-GR" altLang="el-GR" sz="2200" b="1" dirty="0">
                <a:solidFill>
                  <a:srgbClr val="C00000"/>
                </a:solidFill>
              </a:rPr>
              <a:t>Οργάνωση</a:t>
            </a:r>
          </a:p>
          <a:p>
            <a:pPr marL="0" indent="0" algn="just">
              <a:lnSpc>
                <a:spcPct val="90000"/>
              </a:lnSpc>
              <a:spcBef>
                <a:spcPts val="600"/>
              </a:spcBef>
              <a:buNone/>
            </a:pPr>
            <a:r>
              <a:rPr lang="el-GR" altLang="el-GR" sz="2200" dirty="0"/>
              <a:t>	Βοηθά τις ομάδες της κοινότητα να προσδιορίσουν κοινά προβλήματα ή στόχους, κινητοποιεί τους διαθέσιμους πόρους και αναπτύσσει και εφαρμόζει στρατηγικές επίτευξης των στόχων που έχουν συλλογικά τεθεί.</a:t>
            </a:r>
          </a:p>
          <a:p>
            <a:pPr>
              <a:lnSpc>
                <a:spcPct val="90000"/>
              </a:lnSpc>
              <a:spcBef>
                <a:spcPts val="600"/>
              </a:spcBef>
            </a:pPr>
            <a:r>
              <a:rPr lang="el-GR" altLang="el-GR" sz="2200" b="1" dirty="0">
                <a:solidFill>
                  <a:schemeClr val="accent6">
                    <a:lumMod val="75000"/>
                  </a:schemeClr>
                </a:solidFill>
              </a:rPr>
              <a:t>Συνηγορία</a:t>
            </a:r>
          </a:p>
          <a:p>
            <a:pPr marL="0" indent="0" algn="just">
              <a:lnSpc>
                <a:spcPct val="90000"/>
              </a:lnSpc>
              <a:spcBef>
                <a:spcPts val="600"/>
              </a:spcBef>
              <a:buNone/>
            </a:pPr>
            <a:r>
              <a:rPr lang="el-GR" altLang="el-GR" sz="2200" dirty="0"/>
              <a:t>	</a:t>
            </a:r>
            <a:r>
              <a:rPr lang="el-GR" altLang="el-GR" sz="2200" dirty="0" smtClean="0"/>
              <a:t>Υπερασπίζεται την υπόθεση κάποιου ή δρα σύμφωνα με το συμφέρον κάποιου, εστιάζοντας στην ανάπτυξη ικανοτήτων της κοινότητας, του συστήματος, του ατόμου ή της οικογένειας ώστε να υπερασπίζονται τις υποθέσεις τους με γνώμονα το συλλογικό συμφέρον.</a:t>
            </a:r>
            <a:endParaRPr lang="el-GR" altLang="el-GR" sz="2200" dirty="0"/>
          </a:p>
          <a:p>
            <a:pPr marL="0" indent="0" algn="just">
              <a:lnSpc>
                <a:spcPct val="90000"/>
              </a:lnSpc>
              <a:spcBef>
                <a:spcPts val="600"/>
              </a:spcBef>
              <a:buNone/>
            </a:pPr>
            <a:endParaRPr lang="el-GR" altLang="el-GR" sz="2200" dirty="0"/>
          </a:p>
          <a:p>
            <a:pPr marL="0" indent="0" algn="just">
              <a:lnSpc>
                <a:spcPct val="90000"/>
              </a:lnSpc>
              <a:spcBef>
                <a:spcPts val="600"/>
              </a:spcBef>
              <a:buNone/>
            </a:pPr>
            <a:endParaRPr lang="el-GR" altLang="el-GR" sz="2200" dirty="0"/>
          </a:p>
          <a:p>
            <a:pPr marL="0" indent="0" algn="just">
              <a:spcBef>
                <a:spcPts val="600"/>
              </a:spcBef>
              <a:buNone/>
            </a:pPr>
            <a:endParaRPr lang="el-GR" altLang="el-GR" sz="2200" dirty="0"/>
          </a:p>
        </p:txBody>
      </p:sp>
      <p:sp>
        <p:nvSpPr>
          <p:cNvPr id="5" name="Τίτλος 1"/>
          <p:cNvSpPr>
            <a:spLocks noGrp="1"/>
          </p:cNvSpPr>
          <p:nvPr>
            <p:ph type="title"/>
          </p:nvPr>
        </p:nvSpPr>
        <p:spPr>
          <a:xfrm>
            <a:off x="0" y="274638"/>
            <a:ext cx="9144000" cy="1143000"/>
          </a:xfrm>
        </p:spPr>
        <p:txBody>
          <a:bodyPr>
            <a:noAutofit/>
          </a:bodyPr>
          <a:lstStyle/>
          <a:p>
            <a:r>
              <a:rPr lang="el-GR" sz="3600" dirty="0" smtClean="0"/>
              <a:t>Ορισμός των Παρεμβάσεων Δημόσιας Υγείας: Παρέμβαση Δημόσιας Υγείας (</a:t>
            </a:r>
            <a:r>
              <a:rPr lang="el-GR" sz="3600" dirty="0" smtClean="0"/>
              <a:t>7/8)</a:t>
            </a:r>
            <a:endParaRPr lang="el-GR" sz="3600" dirty="0"/>
          </a:p>
        </p:txBody>
      </p:sp>
    </p:spTree>
    <p:extLst>
      <p:ext uri="{BB962C8B-B14F-4D97-AF65-F5344CB8AC3E}">
        <p14:creationId xmlns:p14="http://schemas.microsoft.com/office/powerpoint/2010/main" val="1320564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a:lnSpc>
                <a:spcPct val="90000"/>
              </a:lnSpc>
              <a:spcBef>
                <a:spcPts val="600"/>
              </a:spcBef>
            </a:pPr>
            <a:r>
              <a:rPr lang="el-GR" altLang="el-GR" sz="2200" b="1" dirty="0" smtClean="0">
                <a:solidFill>
                  <a:schemeClr val="accent6">
                    <a:lumMod val="75000"/>
                  </a:schemeClr>
                </a:solidFill>
              </a:rPr>
              <a:t>Κοινωνικό </a:t>
            </a:r>
            <a:r>
              <a:rPr lang="el-GR" altLang="el-GR" sz="2200" b="1" dirty="0">
                <a:solidFill>
                  <a:schemeClr val="accent6">
                    <a:lumMod val="75000"/>
                  </a:schemeClr>
                </a:solidFill>
              </a:rPr>
              <a:t>μάρκετινγκ</a:t>
            </a:r>
          </a:p>
          <a:p>
            <a:pPr marL="0" indent="0" algn="just">
              <a:lnSpc>
                <a:spcPct val="90000"/>
              </a:lnSpc>
              <a:spcBef>
                <a:spcPts val="600"/>
              </a:spcBef>
              <a:buNone/>
            </a:pPr>
            <a:r>
              <a:rPr lang="el-GR" altLang="el-GR" sz="2200" dirty="0"/>
              <a:t>	Αξιοποιεί αρχές και τεχνολογίες για προγράμματα που προέρχονται από το εμπορικό μάρκετινγκ σχεδιασμένα έτσι ώστε να επηρεάζουν τη γνώση, τις στάσεις, τις αξίες, τις πεποιθήσεις, τις συμπεριφορές και τις πρακτικές του πληθυσμού ενδιαφέροντος.</a:t>
            </a:r>
          </a:p>
          <a:p>
            <a:pPr>
              <a:lnSpc>
                <a:spcPct val="90000"/>
              </a:lnSpc>
              <a:spcBef>
                <a:spcPts val="600"/>
              </a:spcBef>
            </a:pPr>
            <a:r>
              <a:rPr lang="el-GR" altLang="el-GR" sz="2200" b="1" dirty="0">
                <a:solidFill>
                  <a:schemeClr val="accent6">
                    <a:lumMod val="75000"/>
                  </a:schemeClr>
                </a:solidFill>
              </a:rPr>
              <a:t>Ανάπτυξη Πολιτικών</a:t>
            </a:r>
          </a:p>
          <a:p>
            <a:pPr marL="0" indent="0" algn="just">
              <a:lnSpc>
                <a:spcPct val="90000"/>
              </a:lnSpc>
              <a:spcBef>
                <a:spcPts val="600"/>
              </a:spcBef>
              <a:buNone/>
            </a:pPr>
            <a:r>
              <a:rPr lang="el-GR" altLang="el-GR" sz="2200" dirty="0"/>
              <a:t>	Θέτει θέματα που αφορούν στην υγεία στους έχοντες το ρόλο να αποφασίζουν πολιτικά προγράμματα, επιζητά την κατάθεση πρότασης και καθορίζει τους απαιτούμενους πόρους. Η ανάπτυξη πολιτικής έχει ως αποτέλεσμα την υιοθέτηση νόμων, κανόνων, κανονισμών, διατάγματα και πολιτικές.</a:t>
            </a:r>
          </a:p>
          <a:p>
            <a:pPr algn="just">
              <a:lnSpc>
                <a:spcPct val="90000"/>
              </a:lnSpc>
              <a:spcBef>
                <a:spcPts val="600"/>
              </a:spcBef>
            </a:pPr>
            <a:r>
              <a:rPr lang="el-GR" altLang="el-GR" sz="2200" b="1" dirty="0">
                <a:solidFill>
                  <a:schemeClr val="accent6">
                    <a:lumMod val="75000"/>
                  </a:schemeClr>
                </a:solidFill>
              </a:rPr>
              <a:t> Εφαρμογή Πολιτικής</a:t>
            </a:r>
          </a:p>
          <a:p>
            <a:pPr marL="0" indent="0" algn="just">
              <a:lnSpc>
                <a:spcPct val="90000"/>
              </a:lnSpc>
              <a:spcBef>
                <a:spcPts val="600"/>
              </a:spcBef>
              <a:buNone/>
            </a:pPr>
            <a:r>
              <a:rPr lang="el-GR" altLang="el-GR" sz="2200" b="1" dirty="0"/>
              <a:t>	</a:t>
            </a:r>
            <a:r>
              <a:rPr lang="el-GR" altLang="el-GR" sz="2200" dirty="0"/>
              <a:t>Υποχρεώνει τη συμμόρφωση με τους νόμους, τις αρχές, τους κανονισμούς, τα διατάγματα και τις πολιτικές υγείας που δημιουργήθηκαν σύμφωνα με την ανάπτυξη των πολιτικών.</a:t>
            </a:r>
          </a:p>
          <a:p>
            <a:pPr marL="0" indent="0" algn="just">
              <a:lnSpc>
                <a:spcPct val="90000"/>
              </a:lnSpc>
              <a:spcBef>
                <a:spcPts val="600"/>
              </a:spcBef>
              <a:buNone/>
            </a:pPr>
            <a:endParaRPr lang="el-GR" altLang="el-GR" sz="2200" dirty="0"/>
          </a:p>
          <a:p>
            <a:pPr marL="0" indent="0" algn="just">
              <a:lnSpc>
                <a:spcPct val="90000"/>
              </a:lnSpc>
              <a:spcBef>
                <a:spcPts val="600"/>
              </a:spcBef>
              <a:buNone/>
            </a:pPr>
            <a:endParaRPr lang="el-GR" altLang="el-GR" sz="2200" dirty="0"/>
          </a:p>
          <a:p>
            <a:pPr marL="0" indent="0" algn="just">
              <a:spcBef>
                <a:spcPts val="600"/>
              </a:spcBef>
              <a:buNone/>
            </a:pPr>
            <a:endParaRPr lang="el-GR" altLang="el-GR" sz="2200" dirty="0"/>
          </a:p>
        </p:txBody>
      </p:sp>
      <p:sp>
        <p:nvSpPr>
          <p:cNvPr id="5" name="Τίτλος 1"/>
          <p:cNvSpPr>
            <a:spLocks noGrp="1"/>
          </p:cNvSpPr>
          <p:nvPr>
            <p:ph type="title"/>
          </p:nvPr>
        </p:nvSpPr>
        <p:spPr>
          <a:xfrm>
            <a:off x="0" y="274638"/>
            <a:ext cx="9144000" cy="1143000"/>
          </a:xfrm>
        </p:spPr>
        <p:txBody>
          <a:bodyPr>
            <a:noAutofit/>
          </a:bodyPr>
          <a:lstStyle/>
          <a:p>
            <a:r>
              <a:rPr lang="el-GR" sz="3600" dirty="0" smtClean="0"/>
              <a:t>Ορισμός των Παρεμβάσεων Δημόσιας Υγείας: Παρέμβαση Δημόσιας Υγείας (</a:t>
            </a:r>
            <a:r>
              <a:rPr lang="el-GR" sz="3600" dirty="0" smtClean="0"/>
              <a:t>8/8)</a:t>
            </a:r>
            <a:endParaRPr lang="el-GR" sz="3600" dirty="0"/>
          </a:p>
        </p:txBody>
      </p:sp>
    </p:spTree>
    <p:extLst>
      <p:ext uri="{BB962C8B-B14F-4D97-AF65-F5344CB8AC3E}">
        <p14:creationId xmlns:p14="http://schemas.microsoft.com/office/powerpoint/2010/main" val="1995306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Οι Τρεις Τομείς Πρακτικής στη Δημόσια Υγεία</a:t>
            </a:r>
            <a:endParaRPr lang="el-GR" dirty="0"/>
          </a:p>
        </p:txBody>
      </p:sp>
      <p:sp>
        <p:nvSpPr>
          <p:cNvPr id="3" name="Θέση περιεχομένου 2"/>
          <p:cNvSpPr>
            <a:spLocks noGrp="1"/>
          </p:cNvSpPr>
          <p:nvPr>
            <p:ph idx="1"/>
          </p:nvPr>
        </p:nvSpPr>
        <p:spPr/>
        <p:txBody>
          <a:bodyPr>
            <a:noAutofit/>
          </a:bodyPr>
          <a:lstStyle/>
          <a:p>
            <a:pPr marL="0" indent="271463">
              <a:lnSpc>
                <a:spcPct val="80000"/>
              </a:lnSpc>
            </a:pPr>
            <a:r>
              <a:rPr lang="el-GR" altLang="el-GR" sz="2600" dirty="0" smtClean="0"/>
              <a:t>Οι </a:t>
            </a:r>
            <a:r>
              <a:rPr lang="el-GR" altLang="el-GR" sz="2600" dirty="0"/>
              <a:t>παρεμβάσεις δημόσιας Υγείας είναι επικεντρωμένες στον πληθυσμό όταν αναφέρονται σε όλα τα επίπεδα πρακτικής. Η έννοια αυτή αναπαρίσταται στους τρεις εσωτερικούς δακτυλίους του Τροχού. Οι εσωτερικοί δακτύλιοι του μοντέλου ονομάζονται ως εστιασμένος στην κοινότητα, εστιασμένος στα συστήματα και εστιασμένος στο άτομο / οικογένεια</a:t>
            </a:r>
            <a:r>
              <a:rPr lang="el-GR" altLang="el-GR" sz="2600" dirty="0" smtClean="0"/>
              <a:t>.</a:t>
            </a:r>
          </a:p>
          <a:p>
            <a:pPr marL="0" indent="271463">
              <a:lnSpc>
                <a:spcPct val="80000"/>
              </a:lnSpc>
            </a:pPr>
            <a:r>
              <a:rPr lang="el-GR" altLang="el-GR" sz="2600" dirty="0" smtClean="0"/>
              <a:t>Μια </a:t>
            </a:r>
            <a:r>
              <a:rPr lang="el-GR" altLang="el-GR" sz="2600" dirty="0"/>
              <a:t>πληθυσμιακή προσέγγιση μελετά παρεμβάσεις σε όλα τα πιθανά επίπεδα πρακτικής. Οι παρεμβάσεις που σχεδιάζονται μπορεί να αναφέρονται σε ολόκληρο τον πληθυσμό μιας κοινότητας, στα συστήματα που επηρεάζουν την υγεία του πληθυσμού και / ή στα άτομα και τις οικογένειές των πληθυσμών που βρίσκονται σε κίνδυνο. </a:t>
            </a:r>
          </a:p>
          <a:p>
            <a:pPr marL="0" indent="0" algn="just">
              <a:lnSpc>
                <a:spcPct val="80000"/>
              </a:lnSpc>
              <a:buNone/>
            </a:pPr>
            <a:endParaRPr lang="el-GR" altLang="el-GR" sz="2200" dirty="0"/>
          </a:p>
        </p:txBody>
      </p:sp>
    </p:spTree>
    <p:extLst>
      <p:ext uri="{BB962C8B-B14F-4D97-AF65-F5344CB8AC3E}">
        <p14:creationId xmlns:p14="http://schemas.microsoft.com/office/powerpoint/2010/main" val="2921989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idx="1"/>
          </p:nvPr>
        </p:nvSpPr>
        <p:spPr>
          <a:ln>
            <a:solidFill>
              <a:srgbClr val="5075BC"/>
            </a:solidFill>
          </a:ln>
        </p:spPr>
        <p:txBody>
          <a:bodyPr>
            <a:normAutofit/>
          </a:bodyPr>
          <a:lstStyle/>
          <a:p>
            <a:r>
              <a:rPr lang="el-GR" sz="2800" dirty="0" smtClean="0"/>
              <a:t>Επίπεδα</a:t>
            </a:r>
            <a:endParaRPr lang="el-GR" sz="2800" dirty="0"/>
          </a:p>
        </p:txBody>
      </p:sp>
      <p:sp>
        <p:nvSpPr>
          <p:cNvPr id="8" name="Θέση περιεχομένου 7"/>
          <p:cNvSpPr>
            <a:spLocks noGrp="1"/>
          </p:cNvSpPr>
          <p:nvPr>
            <p:ph sz="half" idx="2"/>
          </p:nvPr>
        </p:nvSpPr>
        <p:spPr/>
        <p:txBody>
          <a:bodyPr>
            <a:normAutofit/>
          </a:bodyPr>
          <a:lstStyle/>
          <a:p>
            <a:pPr marL="0" indent="0">
              <a:buNone/>
            </a:pPr>
            <a:r>
              <a:rPr lang="el-GR" altLang="el-GR" sz="2600" b="1" dirty="0" smtClean="0"/>
              <a:t>Πληθυσμός αναφοράς</a:t>
            </a:r>
          </a:p>
          <a:p>
            <a:pPr marL="0" indent="0">
              <a:buNone/>
            </a:pPr>
            <a:r>
              <a:rPr lang="el-GR" altLang="el-GR" sz="2600" b="1" dirty="0" smtClean="0"/>
              <a:t>Πρακτική </a:t>
            </a:r>
            <a:r>
              <a:rPr lang="el-GR" altLang="el-GR" sz="2600" b="1" dirty="0" smtClean="0">
                <a:solidFill>
                  <a:srgbClr val="5075BC"/>
                </a:solidFill>
              </a:rPr>
              <a:t>επικεντρωμένη στην κοινότητα</a:t>
            </a:r>
          </a:p>
          <a:p>
            <a:endParaRPr lang="el-GR" sz="2600" b="1" dirty="0" smtClean="0"/>
          </a:p>
        </p:txBody>
      </p:sp>
      <p:sp>
        <p:nvSpPr>
          <p:cNvPr id="9" name="Θέση κειμένου 8"/>
          <p:cNvSpPr>
            <a:spLocks noGrp="1"/>
          </p:cNvSpPr>
          <p:nvPr>
            <p:ph type="body" sz="quarter" idx="3"/>
          </p:nvPr>
        </p:nvSpPr>
        <p:spPr>
          <a:ln>
            <a:solidFill>
              <a:srgbClr val="5075BC"/>
            </a:solidFill>
          </a:ln>
        </p:spPr>
        <p:txBody>
          <a:bodyPr>
            <a:normAutofit/>
          </a:bodyPr>
          <a:lstStyle/>
          <a:p>
            <a:r>
              <a:rPr lang="el-GR" sz="2800" dirty="0" smtClean="0"/>
              <a:t>Ορισμός</a:t>
            </a:r>
            <a:endParaRPr lang="el-GR" sz="2800" dirty="0"/>
          </a:p>
        </p:txBody>
      </p:sp>
      <p:sp>
        <p:nvSpPr>
          <p:cNvPr id="12" name="Θέση περιεχομένου 11"/>
          <p:cNvSpPr>
            <a:spLocks noGrp="1"/>
          </p:cNvSpPr>
          <p:nvPr>
            <p:ph sz="quarter" idx="4"/>
          </p:nvPr>
        </p:nvSpPr>
        <p:spPr/>
        <p:txBody>
          <a:bodyPr>
            <a:noAutofit/>
          </a:bodyPr>
          <a:lstStyle/>
          <a:p>
            <a:pPr marL="0" indent="360363">
              <a:lnSpc>
                <a:spcPct val="90000"/>
              </a:lnSpc>
              <a:buNone/>
            </a:pPr>
            <a:r>
              <a:rPr lang="el-GR" altLang="el-GR" sz="2200" dirty="0"/>
              <a:t>Τροποποιεί κανόνες, στάσεις, επαγρύπνηση, πρακτικές και συμπεριφορές της κοινότητας. Απευθύνονται σε ολόκληρο τον πληθυσμό της κοινότητας ή σχεδιασμένες περιστασιακά για συγκεκριμένες ομάδες σε συγκεκριμένο πληθυσμό. Η πρακτική εστιασμένη στην κοινότητα εκτιμάται σε σχέση με το ποσοστό του πληθυσμού που πραγματικά αλλάζει.</a:t>
            </a:r>
            <a:endParaRPr lang="el-GR" sz="2200" dirty="0"/>
          </a:p>
        </p:txBody>
      </p:sp>
      <p:sp>
        <p:nvSpPr>
          <p:cNvPr id="2" name="Τίτλος 1"/>
          <p:cNvSpPr>
            <a:spLocks noGrp="1"/>
          </p:cNvSpPr>
          <p:nvPr>
            <p:ph type="title"/>
          </p:nvPr>
        </p:nvSpPr>
        <p:spPr/>
        <p:txBody>
          <a:bodyPr>
            <a:normAutofit fontScale="90000"/>
          </a:bodyPr>
          <a:lstStyle/>
          <a:p>
            <a:r>
              <a:rPr lang="el-GR" altLang="el-GR" dirty="0" smtClean="0"/>
              <a:t>Πρακτική Επικεντρωμένη </a:t>
            </a:r>
            <a:r>
              <a:rPr lang="el-GR" altLang="el-GR" dirty="0"/>
              <a:t>σ</a:t>
            </a:r>
            <a:r>
              <a:rPr lang="el-GR" altLang="el-GR" dirty="0" smtClean="0"/>
              <a:t>την Κοινότητα</a:t>
            </a:r>
            <a:endParaRPr lang="el-GR" dirty="0"/>
          </a:p>
        </p:txBody>
      </p:sp>
    </p:spTree>
    <p:extLst>
      <p:ext uri="{BB962C8B-B14F-4D97-AF65-F5344CB8AC3E}">
        <p14:creationId xmlns:p14="http://schemas.microsoft.com/office/powerpoint/2010/main" val="41492501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idx="1"/>
          </p:nvPr>
        </p:nvSpPr>
        <p:spPr>
          <a:ln>
            <a:solidFill>
              <a:srgbClr val="5075BC"/>
            </a:solidFill>
          </a:ln>
        </p:spPr>
        <p:txBody>
          <a:bodyPr>
            <a:normAutofit/>
          </a:bodyPr>
          <a:lstStyle/>
          <a:p>
            <a:r>
              <a:rPr lang="el-GR" sz="2800" dirty="0" smtClean="0"/>
              <a:t>Επίπεδα</a:t>
            </a:r>
            <a:endParaRPr lang="el-GR" sz="2800" dirty="0"/>
          </a:p>
        </p:txBody>
      </p:sp>
      <p:sp>
        <p:nvSpPr>
          <p:cNvPr id="8" name="Θέση περιεχομένου 7"/>
          <p:cNvSpPr>
            <a:spLocks noGrp="1"/>
          </p:cNvSpPr>
          <p:nvPr>
            <p:ph sz="half" idx="2"/>
          </p:nvPr>
        </p:nvSpPr>
        <p:spPr/>
        <p:txBody>
          <a:bodyPr>
            <a:normAutofit/>
          </a:bodyPr>
          <a:lstStyle/>
          <a:p>
            <a:pPr marL="0" indent="0">
              <a:buNone/>
            </a:pPr>
            <a:r>
              <a:rPr lang="el-GR" altLang="el-GR" sz="2600" b="1" dirty="0" smtClean="0"/>
              <a:t>Πληθυσμός αναφοράς</a:t>
            </a:r>
          </a:p>
          <a:p>
            <a:pPr marL="0" indent="0">
              <a:buNone/>
            </a:pPr>
            <a:r>
              <a:rPr lang="el-GR" altLang="el-GR" sz="2600" b="1" dirty="0" smtClean="0"/>
              <a:t>Πρακτική </a:t>
            </a:r>
            <a:r>
              <a:rPr lang="el-GR" altLang="el-GR" sz="2600" b="1" dirty="0">
                <a:solidFill>
                  <a:srgbClr val="5075BC"/>
                </a:solidFill>
              </a:rPr>
              <a:t>επικεντρωμένη </a:t>
            </a:r>
            <a:r>
              <a:rPr lang="el-GR" altLang="el-GR" sz="2600" b="1" dirty="0" smtClean="0">
                <a:solidFill>
                  <a:srgbClr val="5075BC"/>
                </a:solidFill>
              </a:rPr>
              <a:t>στα συστήματα</a:t>
            </a:r>
            <a:endParaRPr lang="el-GR" sz="2600" b="1" dirty="0" smtClean="0">
              <a:solidFill>
                <a:srgbClr val="5075BC"/>
              </a:solidFill>
            </a:endParaRPr>
          </a:p>
        </p:txBody>
      </p:sp>
      <p:sp>
        <p:nvSpPr>
          <p:cNvPr id="9" name="Θέση κειμένου 8"/>
          <p:cNvSpPr>
            <a:spLocks noGrp="1"/>
          </p:cNvSpPr>
          <p:nvPr>
            <p:ph type="body" sz="quarter" idx="3"/>
          </p:nvPr>
        </p:nvSpPr>
        <p:spPr>
          <a:ln>
            <a:solidFill>
              <a:srgbClr val="5075BC"/>
            </a:solidFill>
          </a:ln>
        </p:spPr>
        <p:txBody>
          <a:bodyPr>
            <a:normAutofit/>
          </a:bodyPr>
          <a:lstStyle/>
          <a:p>
            <a:r>
              <a:rPr lang="el-GR" sz="2800" dirty="0" smtClean="0"/>
              <a:t>Ορισμός</a:t>
            </a:r>
            <a:endParaRPr lang="el-GR" sz="2800" dirty="0"/>
          </a:p>
        </p:txBody>
      </p:sp>
      <p:sp>
        <p:nvSpPr>
          <p:cNvPr id="12" name="Θέση περιεχομένου 11"/>
          <p:cNvSpPr>
            <a:spLocks noGrp="1"/>
          </p:cNvSpPr>
          <p:nvPr>
            <p:ph sz="quarter" idx="4"/>
          </p:nvPr>
        </p:nvSpPr>
        <p:spPr/>
        <p:txBody>
          <a:bodyPr>
            <a:noAutofit/>
          </a:bodyPr>
          <a:lstStyle/>
          <a:p>
            <a:pPr marL="0" indent="360363">
              <a:buNone/>
            </a:pPr>
            <a:r>
              <a:rPr lang="el-GR" altLang="el-GR" sz="2200" dirty="0" smtClean="0"/>
              <a:t>Τροποποιεί </a:t>
            </a:r>
            <a:r>
              <a:rPr lang="el-GR" altLang="el-GR" sz="2200" dirty="0"/>
              <a:t>οργανισμούς, πολιτικές, νόμους και δομές ισχύος. Δεν εστιάζει άμεσα στα άτομα και τις κοινότητες αλλά στα συστήματα που επηρεάζουν την υγεία. Η αλλαγή των συστημάτων αποτελεί ένα πιο αποτελεσματικό και μακροχρόνιο μέσο επιρροής της υγείας του πληθυσμού σε σύγκριση με αλλαγές για κάθε άτομο ξεχωριστά με μια κοινότητα.</a:t>
            </a:r>
          </a:p>
          <a:p>
            <a:endParaRPr lang="el-GR" sz="2200" dirty="0"/>
          </a:p>
        </p:txBody>
      </p:sp>
      <p:sp>
        <p:nvSpPr>
          <p:cNvPr id="2" name="Τίτλος 1"/>
          <p:cNvSpPr>
            <a:spLocks noGrp="1"/>
          </p:cNvSpPr>
          <p:nvPr>
            <p:ph type="title"/>
          </p:nvPr>
        </p:nvSpPr>
        <p:spPr/>
        <p:txBody>
          <a:bodyPr>
            <a:normAutofit fontScale="90000"/>
          </a:bodyPr>
          <a:lstStyle/>
          <a:p>
            <a:r>
              <a:rPr lang="el-GR" altLang="el-GR" dirty="0" smtClean="0"/>
              <a:t>Πρακτική Επικεντρωμένη στα Συστήματα</a:t>
            </a:r>
            <a:endParaRPr lang="el-GR" dirty="0"/>
          </a:p>
        </p:txBody>
      </p:sp>
    </p:spTree>
    <p:extLst>
      <p:ext uri="{BB962C8B-B14F-4D97-AF65-F5344CB8AC3E}">
        <p14:creationId xmlns:p14="http://schemas.microsoft.com/office/powerpoint/2010/main" val="1525362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8" name="Rectangle 8"/>
          <p:cNvSpPr>
            <a:spLocks noGrp="1" noChangeArrowheads="1"/>
          </p:cNvSpPr>
          <p:nvPr>
            <p:ph type="title"/>
          </p:nvPr>
        </p:nvSpPr>
        <p:spPr/>
        <p:txBody>
          <a:bodyPr vert="horz" lIns="91440" tIns="45720" rIns="91440" bIns="45720" rtlCol="0" anchor="ctr">
            <a:normAutofit fontScale="90000"/>
          </a:bodyPr>
          <a:lstStyle/>
          <a:p>
            <a:r>
              <a:rPr lang="el-GR" dirty="0" smtClean="0">
                <a:solidFill>
                  <a:schemeClr val="accent1"/>
                </a:solidFill>
                <a:latin typeface="+mj-lt"/>
                <a:ea typeface="+mj-ea"/>
                <a:cs typeface="+mj-cs"/>
              </a:rPr>
              <a:t>Θεωρητικό Πλαίσιο Κοινοτικής Νοσηλευτικής</a:t>
            </a:r>
            <a:endParaRPr lang="el-GR" dirty="0">
              <a:solidFill>
                <a:schemeClr val="accent1"/>
              </a:solidFill>
              <a:latin typeface="+mj-lt"/>
              <a:ea typeface="+mj-ea"/>
              <a:cs typeface="+mj-cs"/>
            </a:endParaRPr>
          </a:p>
        </p:txBody>
      </p:sp>
      <p:sp>
        <p:nvSpPr>
          <p:cNvPr id="3" name="Content Placeholder 2"/>
          <p:cNvSpPr>
            <a:spLocks noGrp="1"/>
          </p:cNvSpPr>
          <p:nvPr>
            <p:ph idx="1"/>
          </p:nvPr>
        </p:nvSpPr>
        <p:spPr/>
        <p:txBody>
          <a:bodyPr/>
          <a:lstStyle/>
          <a:p>
            <a:endParaRPr lang="el-GR" dirty="0"/>
          </a:p>
        </p:txBody>
      </p:sp>
      <p:graphicFrame>
        <p:nvGraphicFramePr>
          <p:cNvPr id="2" name="Διάγραμμα 1"/>
          <p:cNvGraphicFramePr/>
          <p:nvPr>
            <p:extLst>
              <p:ext uri="{D42A27DB-BD31-4B8C-83A1-F6EECF244321}">
                <p14:modId xmlns:p14="http://schemas.microsoft.com/office/powerpoint/2010/main" val="1557521450"/>
              </p:ext>
            </p:extLst>
          </p:nvPr>
        </p:nvGraphicFramePr>
        <p:xfrm>
          <a:off x="1547664" y="198884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933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0"/>
                                  </p:iterate>
                                  <p:childTnLst>
                                    <p:set>
                                      <p:cBhvr>
                                        <p:cTn id="6" dur="1" fill="hold">
                                          <p:stCondLst>
                                            <p:cond delay="0"/>
                                          </p:stCondLst>
                                        </p:cTn>
                                        <p:tgtEl>
                                          <p:spTgt spid="5128"/>
                                        </p:tgtEl>
                                        <p:attrNameLst>
                                          <p:attrName>style.visibility</p:attrName>
                                        </p:attrNameLst>
                                      </p:cBhvr>
                                      <p:to>
                                        <p:strVal val="visible"/>
                                      </p:to>
                                    </p:set>
                                    <p:animEffect transition="in" filter="dissolve">
                                      <p:cBhvr>
                                        <p:cTn id="7" dur="75"/>
                                        <p:tgtEl>
                                          <p:spTgt spid="5128"/>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idx="1"/>
          </p:nvPr>
        </p:nvSpPr>
        <p:spPr>
          <a:ln>
            <a:solidFill>
              <a:srgbClr val="5075BC"/>
            </a:solidFill>
          </a:ln>
        </p:spPr>
        <p:txBody>
          <a:bodyPr>
            <a:normAutofit/>
          </a:bodyPr>
          <a:lstStyle/>
          <a:p>
            <a:r>
              <a:rPr lang="el-GR" sz="2800" dirty="0" smtClean="0"/>
              <a:t>Επίπεδα</a:t>
            </a:r>
            <a:endParaRPr lang="el-GR" sz="2800" dirty="0"/>
          </a:p>
        </p:txBody>
      </p:sp>
      <p:sp>
        <p:nvSpPr>
          <p:cNvPr id="8" name="Θέση περιεχομένου 7"/>
          <p:cNvSpPr>
            <a:spLocks noGrp="1"/>
          </p:cNvSpPr>
          <p:nvPr>
            <p:ph sz="half" idx="2"/>
          </p:nvPr>
        </p:nvSpPr>
        <p:spPr/>
        <p:txBody>
          <a:bodyPr>
            <a:normAutofit/>
          </a:bodyPr>
          <a:lstStyle/>
          <a:p>
            <a:pPr marL="0" indent="0">
              <a:buNone/>
            </a:pPr>
            <a:r>
              <a:rPr lang="el-GR" altLang="el-GR" sz="2600" b="1" dirty="0" smtClean="0"/>
              <a:t>Πληθυσμός αναφοράς</a:t>
            </a:r>
          </a:p>
          <a:p>
            <a:pPr marL="0" indent="0">
              <a:buNone/>
            </a:pPr>
            <a:r>
              <a:rPr lang="el-GR" altLang="el-GR" sz="2600" b="1" dirty="0" smtClean="0"/>
              <a:t>Πρακτική </a:t>
            </a:r>
            <a:r>
              <a:rPr lang="el-GR" altLang="el-GR" sz="2600" b="1" dirty="0">
                <a:solidFill>
                  <a:srgbClr val="5075BC"/>
                </a:solidFill>
              </a:rPr>
              <a:t>επικεντρωμένη </a:t>
            </a:r>
            <a:r>
              <a:rPr lang="el-GR" altLang="el-GR" sz="2600" b="1" dirty="0" smtClean="0">
                <a:solidFill>
                  <a:srgbClr val="5075BC"/>
                </a:solidFill>
              </a:rPr>
              <a:t>στο άτομο</a:t>
            </a:r>
            <a:endParaRPr lang="el-GR" sz="2600" b="1" dirty="0" smtClean="0">
              <a:solidFill>
                <a:srgbClr val="5075BC"/>
              </a:solidFill>
            </a:endParaRPr>
          </a:p>
        </p:txBody>
      </p:sp>
      <p:sp>
        <p:nvSpPr>
          <p:cNvPr id="9" name="Θέση κειμένου 8"/>
          <p:cNvSpPr>
            <a:spLocks noGrp="1"/>
          </p:cNvSpPr>
          <p:nvPr>
            <p:ph type="body" sz="quarter" idx="3"/>
          </p:nvPr>
        </p:nvSpPr>
        <p:spPr>
          <a:ln>
            <a:solidFill>
              <a:srgbClr val="5075BC"/>
            </a:solidFill>
          </a:ln>
        </p:spPr>
        <p:txBody>
          <a:bodyPr>
            <a:normAutofit/>
          </a:bodyPr>
          <a:lstStyle/>
          <a:p>
            <a:r>
              <a:rPr lang="el-GR" sz="2800" dirty="0" smtClean="0"/>
              <a:t>Ορισμός</a:t>
            </a:r>
            <a:endParaRPr lang="el-GR" sz="2800" dirty="0"/>
          </a:p>
        </p:txBody>
      </p:sp>
      <p:sp>
        <p:nvSpPr>
          <p:cNvPr id="12" name="Θέση περιεχομένου 11"/>
          <p:cNvSpPr>
            <a:spLocks noGrp="1"/>
          </p:cNvSpPr>
          <p:nvPr>
            <p:ph sz="quarter" idx="4"/>
          </p:nvPr>
        </p:nvSpPr>
        <p:spPr/>
        <p:txBody>
          <a:bodyPr>
            <a:noAutofit/>
          </a:bodyPr>
          <a:lstStyle/>
          <a:p>
            <a:pPr marL="0" indent="360363">
              <a:buNone/>
            </a:pPr>
            <a:r>
              <a:rPr lang="el-GR" altLang="el-GR" sz="2200" dirty="0" smtClean="0"/>
              <a:t>Τροποποιεί </a:t>
            </a:r>
            <a:r>
              <a:rPr lang="el-GR" altLang="el-GR" sz="2200" dirty="0"/>
              <a:t>γνώση, στάσεις, πεποιθήσεις, πρακτικές και ατομικές συμπεριφορές. Αυτό το επίπεδο πρακτικής απευθύνεται σε άτομα ή ως μέρος μιας οικογένειας, μιας κοινωνικής τάξης ή ομάδας. Τα άτομα λαμβάνουν τις παρεχόμενες υπηρεσίες επειδή αναγνωρίζεται ότι ανήκουν σε έναν πληθυσμό σε κίνδυνο.</a:t>
            </a:r>
          </a:p>
          <a:p>
            <a:endParaRPr lang="el-GR" sz="2200" dirty="0"/>
          </a:p>
        </p:txBody>
      </p:sp>
      <p:sp>
        <p:nvSpPr>
          <p:cNvPr id="2" name="Τίτλος 1"/>
          <p:cNvSpPr>
            <a:spLocks noGrp="1"/>
          </p:cNvSpPr>
          <p:nvPr>
            <p:ph type="title"/>
          </p:nvPr>
        </p:nvSpPr>
        <p:spPr/>
        <p:txBody>
          <a:bodyPr>
            <a:noAutofit/>
          </a:bodyPr>
          <a:lstStyle/>
          <a:p>
            <a:r>
              <a:rPr lang="el-GR" altLang="el-GR" sz="4000" dirty="0" smtClean="0"/>
              <a:t>Πρακτική Επικεντρωμένη στο Άτομο</a:t>
            </a:r>
            <a:endParaRPr lang="el-GR" sz="4000" dirty="0"/>
          </a:p>
        </p:txBody>
      </p:sp>
    </p:spTree>
    <p:extLst>
      <p:ext uri="{BB962C8B-B14F-4D97-AF65-F5344CB8AC3E}">
        <p14:creationId xmlns:p14="http://schemas.microsoft.com/office/powerpoint/2010/main" val="35270350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Autofit/>
          </a:bodyPr>
          <a:lstStyle/>
          <a:p>
            <a:r>
              <a:rPr lang="el-GR" sz="3600" dirty="0" smtClean="0"/>
              <a:t>Θεωρητικά Μοντέλα με Εφαρμογή στην Κοινοτική Νοσηλευτική</a:t>
            </a:r>
            <a:endParaRPr lang="el-GR" sz="3600" dirty="0"/>
          </a:p>
        </p:txBody>
      </p:sp>
      <p:graphicFrame>
        <p:nvGraphicFramePr>
          <p:cNvPr id="4" name="Πίνακας 1"/>
          <p:cNvGraphicFramePr>
            <a:graphicFrameLocks noGrp="1"/>
          </p:cNvGraphicFramePr>
          <p:nvPr/>
        </p:nvGraphicFramePr>
        <p:xfrm>
          <a:off x="179512" y="1425955"/>
          <a:ext cx="8784977" cy="5387421"/>
        </p:xfrm>
        <a:graphic>
          <a:graphicData uri="http://schemas.openxmlformats.org/drawingml/2006/table">
            <a:tbl>
              <a:tblPr>
                <a:tableStyleId>{616DA210-FB5B-4158-B5E0-FEB733F419BA}</a:tableStyleId>
              </a:tblPr>
              <a:tblGrid>
                <a:gridCol w="1159316"/>
                <a:gridCol w="2541887"/>
                <a:gridCol w="2541887"/>
                <a:gridCol w="2541887"/>
              </a:tblGrid>
              <a:tr h="195064">
                <a:tc>
                  <a:txBody>
                    <a:bodyPr/>
                    <a:lstStyle/>
                    <a:p>
                      <a:pPr algn="ctr">
                        <a:lnSpc>
                          <a:spcPct val="150000"/>
                        </a:lnSpc>
                        <a:spcAft>
                          <a:spcPts val="0"/>
                        </a:spcAft>
                      </a:pPr>
                      <a:r>
                        <a:rPr lang="el-GR" sz="1200" b="1" dirty="0">
                          <a:effectLst/>
                        </a:rPr>
                        <a:t> </a:t>
                      </a:r>
                      <a:endParaRPr lang="el-GR" sz="1200" b="1" dirty="0">
                        <a:effectLst/>
                        <a:latin typeface="+mj-lt"/>
                        <a:ea typeface="Times New Roman"/>
                      </a:endParaRPr>
                    </a:p>
                  </a:txBody>
                  <a:tcPr marL="38794" marR="38794" marT="0" marB="0"/>
                </a:tc>
                <a:tc>
                  <a:txBody>
                    <a:bodyPr/>
                    <a:lstStyle/>
                    <a:p>
                      <a:pPr algn="ctr">
                        <a:lnSpc>
                          <a:spcPct val="150000"/>
                        </a:lnSpc>
                        <a:spcAft>
                          <a:spcPts val="0"/>
                        </a:spcAft>
                      </a:pPr>
                      <a:r>
                        <a:rPr lang="en-US" sz="1200" b="1" dirty="0" err="1">
                          <a:effectLst/>
                        </a:rPr>
                        <a:t>Neuman</a:t>
                      </a:r>
                      <a:r>
                        <a:rPr lang="en-US" sz="1200" b="1" dirty="0">
                          <a:effectLst/>
                        </a:rPr>
                        <a:t>, 1989</a:t>
                      </a:r>
                      <a:endParaRPr lang="el-GR" sz="1200" b="1" dirty="0">
                        <a:effectLst/>
                        <a:latin typeface="+mj-lt"/>
                        <a:ea typeface="Times New Roman"/>
                      </a:endParaRPr>
                    </a:p>
                  </a:txBody>
                  <a:tcPr marL="38794" marR="38794" marT="0" marB="0">
                    <a:solidFill>
                      <a:schemeClr val="tx2">
                        <a:lumMod val="60000"/>
                        <a:lumOff val="40000"/>
                      </a:schemeClr>
                    </a:solidFill>
                  </a:tcPr>
                </a:tc>
                <a:tc>
                  <a:txBody>
                    <a:bodyPr/>
                    <a:lstStyle/>
                    <a:p>
                      <a:pPr algn="ctr">
                        <a:lnSpc>
                          <a:spcPct val="150000"/>
                        </a:lnSpc>
                        <a:spcAft>
                          <a:spcPts val="0"/>
                        </a:spcAft>
                      </a:pPr>
                      <a:r>
                        <a:rPr lang="en-US" sz="1200" b="1" dirty="0">
                          <a:effectLst/>
                        </a:rPr>
                        <a:t>Orem, 1985</a:t>
                      </a:r>
                      <a:endParaRPr lang="el-GR" sz="1200" b="1" dirty="0">
                        <a:effectLst/>
                        <a:latin typeface="+mj-lt"/>
                        <a:ea typeface="Times New Roman"/>
                      </a:endParaRPr>
                    </a:p>
                  </a:txBody>
                  <a:tcPr marL="38794" marR="38794" marT="0" marB="0">
                    <a:solidFill>
                      <a:schemeClr val="accent5">
                        <a:lumMod val="40000"/>
                        <a:lumOff val="60000"/>
                      </a:schemeClr>
                    </a:solidFill>
                  </a:tcPr>
                </a:tc>
                <a:tc>
                  <a:txBody>
                    <a:bodyPr/>
                    <a:lstStyle/>
                    <a:p>
                      <a:pPr algn="ctr">
                        <a:lnSpc>
                          <a:spcPct val="150000"/>
                        </a:lnSpc>
                        <a:spcAft>
                          <a:spcPts val="0"/>
                        </a:spcAft>
                      </a:pPr>
                      <a:r>
                        <a:rPr lang="en-US" sz="1200" b="1" dirty="0">
                          <a:effectLst/>
                        </a:rPr>
                        <a:t>Roy, 1984</a:t>
                      </a:r>
                      <a:endParaRPr lang="el-GR" sz="1200" b="1" dirty="0">
                        <a:effectLst/>
                        <a:latin typeface="+mj-lt"/>
                        <a:ea typeface="Times New Roman"/>
                      </a:endParaRPr>
                    </a:p>
                  </a:txBody>
                  <a:tcPr marL="38794" marR="38794" marT="0" marB="0">
                    <a:solidFill>
                      <a:schemeClr val="accent6">
                        <a:lumMod val="20000"/>
                        <a:lumOff val="80000"/>
                      </a:schemeClr>
                    </a:solidFill>
                  </a:tcPr>
                </a:tc>
              </a:tr>
              <a:tr h="804463">
                <a:tc>
                  <a:txBody>
                    <a:bodyPr/>
                    <a:lstStyle/>
                    <a:p>
                      <a:pPr>
                        <a:lnSpc>
                          <a:spcPct val="150000"/>
                        </a:lnSpc>
                        <a:spcAft>
                          <a:spcPts val="0"/>
                        </a:spcAft>
                      </a:pPr>
                      <a:r>
                        <a:rPr lang="el-GR" sz="1200" b="1" dirty="0">
                          <a:effectLst/>
                        </a:rPr>
                        <a:t>Άτομο</a:t>
                      </a:r>
                      <a:endParaRPr lang="el-GR" sz="1200" b="1" dirty="0">
                        <a:effectLst/>
                        <a:latin typeface="+mj-lt"/>
                        <a:ea typeface="Times New Roman"/>
                      </a:endParaRPr>
                    </a:p>
                  </a:txBody>
                  <a:tcPr marL="38794" marR="38794" marT="0" marB="0">
                    <a:solidFill>
                      <a:srgbClr val="FFFF00"/>
                    </a:solidFill>
                  </a:tcPr>
                </a:tc>
                <a:tc>
                  <a:txBody>
                    <a:bodyPr/>
                    <a:lstStyle/>
                    <a:p>
                      <a:pPr>
                        <a:lnSpc>
                          <a:spcPct val="150000"/>
                        </a:lnSpc>
                        <a:spcAft>
                          <a:spcPts val="0"/>
                        </a:spcAft>
                      </a:pPr>
                      <a:r>
                        <a:rPr lang="el-GR" sz="800" dirty="0">
                          <a:effectLst/>
                        </a:rPr>
                        <a:t>Το άτομο ή η ομάδα είναι </a:t>
                      </a:r>
                      <a:r>
                        <a:rPr lang="el-GR" sz="800" dirty="0" err="1">
                          <a:effectLst/>
                        </a:rPr>
                        <a:t>είναι</a:t>
                      </a:r>
                      <a:r>
                        <a:rPr lang="el-GR" sz="800" dirty="0">
                          <a:effectLst/>
                        </a:rPr>
                        <a:t> ένα σύστημα που το συνθέτουν βιολογικές, ψυχολογικές, </a:t>
                      </a:r>
                      <a:r>
                        <a:rPr lang="el-GR" sz="800" dirty="0" err="1">
                          <a:effectLst/>
                        </a:rPr>
                        <a:t>κοινωνικοπολιτισμικές</a:t>
                      </a:r>
                      <a:r>
                        <a:rPr lang="el-GR" sz="800" dirty="0">
                          <a:effectLst/>
                        </a:rPr>
                        <a:t> και εξελικτικές </a:t>
                      </a:r>
                      <a:r>
                        <a:rPr lang="el-GR" sz="800" dirty="0" err="1">
                          <a:effectLst/>
                        </a:rPr>
                        <a:t>μευαβλητές</a:t>
                      </a:r>
                      <a:endParaRPr lang="el-GR" sz="800" dirty="0">
                        <a:effectLst/>
                        <a:latin typeface="+mj-lt"/>
                        <a:ea typeface="Times New Roman"/>
                      </a:endParaRPr>
                    </a:p>
                  </a:txBody>
                  <a:tcPr marL="38794" marR="38794" marT="0" marB="0">
                    <a:solidFill>
                      <a:schemeClr val="tx2">
                        <a:lumMod val="60000"/>
                        <a:lumOff val="40000"/>
                      </a:schemeClr>
                    </a:solidFill>
                  </a:tcPr>
                </a:tc>
                <a:tc>
                  <a:txBody>
                    <a:bodyPr/>
                    <a:lstStyle/>
                    <a:p>
                      <a:pPr>
                        <a:lnSpc>
                          <a:spcPct val="150000"/>
                        </a:lnSpc>
                        <a:spcAft>
                          <a:spcPts val="0"/>
                        </a:spcAft>
                      </a:pPr>
                      <a:r>
                        <a:rPr lang="el-GR" sz="800" dirty="0">
                          <a:effectLst/>
                        </a:rPr>
                        <a:t>Άτομα με φυσικά, ψυχολογικά, διαπροσωπικά και κοινωνικά στοιχεία που ικανοποιούν τις ανάγκες </a:t>
                      </a:r>
                      <a:r>
                        <a:rPr lang="el-GR" sz="800" dirty="0" err="1">
                          <a:effectLst/>
                        </a:rPr>
                        <a:t>αυτοφροντίδας</a:t>
                      </a:r>
                      <a:r>
                        <a:rPr lang="el-GR" sz="800" dirty="0">
                          <a:effectLst/>
                        </a:rPr>
                        <a:t> μέσω επίκτητων συμπεριφορών</a:t>
                      </a:r>
                      <a:endParaRPr lang="el-GR" sz="800" dirty="0">
                        <a:effectLst/>
                        <a:latin typeface="+mj-lt"/>
                        <a:ea typeface="Times New Roman"/>
                      </a:endParaRPr>
                    </a:p>
                  </a:txBody>
                  <a:tcPr marL="38794" marR="38794" marT="0" marB="0">
                    <a:solidFill>
                      <a:schemeClr val="accent5">
                        <a:lumMod val="40000"/>
                        <a:lumOff val="60000"/>
                      </a:schemeClr>
                    </a:solidFill>
                  </a:tcPr>
                </a:tc>
                <a:tc>
                  <a:txBody>
                    <a:bodyPr/>
                    <a:lstStyle/>
                    <a:p>
                      <a:pPr>
                        <a:lnSpc>
                          <a:spcPct val="150000"/>
                        </a:lnSpc>
                        <a:spcAft>
                          <a:spcPts val="0"/>
                        </a:spcAft>
                      </a:pPr>
                      <a:r>
                        <a:rPr lang="el-GR" sz="800" dirty="0">
                          <a:effectLst/>
                        </a:rPr>
                        <a:t>Ένα </a:t>
                      </a:r>
                      <a:r>
                        <a:rPr lang="el-GR" sz="800" dirty="0" err="1">
                          <a:effectLst/>
                        </a:rPr>
                        <a:t>βιοψυχοκοινωνικό</a:t>
                      </a:r>
                      <a:r>
                        <a:rPr lang="el-GR" sz="800" dirty="0">
                          <a:effectLst/>
                        </a:rPr>
                        <a:t> όν</a:t>
                      </a:r>
                      <a:endParaRPr lang="el-GR" sz="800" dirty="0">
                        <a:effectLst/>
                        <a:latin typeface="+mj-lt"/>
                        <a:ea typeface="Times New Roman"/>
                      </a:endParaRPr>
                    </a:p>
                  </a:txBody>
                  <a:tcPr marL="38794" marR="38794" marT="0" marB="0">
                    <a:solidFill>
                      <a:schemeClr val="accent6">
                        <a:lumMod val="20000"/>
                        <a:lumOff val="80000"/>
                      </a:schemeClr>
                    </a:solidFill>
                  </a:tcPr>
                </a:tc>
              </a:tr>
              <a:tr h="1751650">
                <a:tc>
                  <a:txBody>
                    <a:bodyPr/>
                    <a:lstStyle/>
                    <a:p>
                      <a:pPr>
                        <a:lnSpc>
                          <a:spcPct val="150000"/>
                        </a:lnSpc>
                        <a:spcAft>
                          <a:spcPts val="0"/>
                        </a:spcAft>
                      </a:pPr>
                      <a:r>
                        <a:rPr lang="el-GR" sz="1200" b="1" dirty="0">
                          <a:effectLst/>
                        </a:rPr>
                        <a:t>Υγεία</a:t>
                      </a:r>
                      <a:endParaRPr lang="el-GR" sz="1200" b="1" dirty="0">
                        <a:effectLst/>
                        <a:latin typeface="+mj-lt"/>
                        <a:ea typeface="Times New Roman"/>
                      </a:endParaRPr>
                    </a:p>
                  </a:txBody>
                  <a:tcPr marL="38794" marR="38794" marT="0" marB="0">
                    <a:solidFill>
                      <a:srgbClr val="FFC000"/>
                    </a:solidFill>
                  </a:tcPr>
                </a:tc>
                <a:tc>
                  <a:txBody>
                    <a:bodyPr/>
                    <a:lstStyle/>
                    <a:p>
                      <a:pPr>
                        <a:lnSpc>
                          <a:spcPct val="150000"/>
                        </a:lnSpc>
                        <a:spcAft>
                          <a:spcPts val="0"/>
                        </a:spcAft>
                      </a:pPr>
                      <a:r>
                        <a:rPr lang="el-GR" sz="800" dirty="0">
                          <a:effectLst/>
                        </a:rPr>
                        <a:t>Υγεία ή ευεξία είναι η κατάσταση στην οποία όλα τα μέρη ή τα </a:t>
                      </a:r>
                      <a:r>
                        <a:rPr lang="el-GR" sz="800" dirty="0" err="1">
                          <a:effectLst/>
                        </a:rPr>
                        <a:t>υπομέρη</a:t>
                      </a:r>
                      <a:r>
                        <a:rPr lang="el-GR" sz="800" dirty="0">
                          <a:effectLst/>
                        </a:rPr>
                        <a:t> (μεταβλητές) βρίσκονται σε αρμονία στον άνθρωπο ως ολότητα. Η Υγεία ισοδυναμεί με την ισορροπία του συστήματος. Το συνεχές ευεξία-ασθένεια υπονοεί συνεχή ροή ενέργειας μεταξύ του ανθρώπου ως συστήματος και του περιβάλλοντος.</a:t>
                      </a:r>
                      <a:endParaRPr lang="el-GR" sz="800" dirty="0">
                        <a:effectLst/>
                        <a:latin typeface="+mj-lt"/>
                        <a:ea typeface="Times New Roman"/>
                      </a:endParaRPr>
                    </a:p>
                  </a:txBody>
                  <a:tcPr marL="38794" marR="38794" marT="0" marB="0">
                    <a:solidFill>
                      <a:schemeClr val="tx2">
                        <a:lumMod val="60000"/>
                        <a:lumOff val="40000"/>
                      </a:schemeClr>
                    </a:solidFill>
                  </a:tcPr>
                </a:tc>
                <a:tc>
                  <a:txBody>
                    <a:bodyPr/>
                    <a:lstStyle/>
                    <a:p>
                      <a:pPr>
                        <a:lnSpc>
                          <a:spcPct val="150000"/>
                        </a:lnSpc>
                        <a:spcAft>
                          <a:spcPts val="0"/>
                        </a:spcAft>
                      </a:pPr>
                      <a:r>
                        <a:rPr lang="el-GR" sz="800" dirty="0">
                          <a:effectLst/>
                        </a:rPr>
                        <a:t>Υγεία είναι η κατάσταση της πληρότητας του ανθρώπινου οργανισμού και της σωματικής και πνευματικής λειτουργικότητας.</a:t>
                      </a:r>
                      <a:endParaRPr lang="el-GR" sz="800" dirty="0">
                        <a:effectLst/>
                        <a:latin typeface="+mj-lt"/>
                        <a:ea typeface="Times New Roman"/>
                      </a:endParaRPr>
                    </a:p>
                  </a:txBody>
                  <a:tcPr marL="38794" marR="38794" marT="0" marB="0">
                    <a:solidFill>
                      <a:schemeClr val="accent5">
                        <a:lumMod val="40000"/>
                        <a:lumOff val="60000"/>
                      </a:schemeClr>
                    </a:solidFill>
                  </a:tcPr>
                </a:tc>
                <a:tc>
                  <a:txBody>
                    <a:bodyPr/>
                    <a:lstStyle/>
                    <a:p>
                      <a:pPr>
                        <a:lnSpc>
                          <a:spcPct val="150000"/>
                        </a:lnSpc>
                        <a:spcAft>
                          <a:spcPts val="0"/>
                        </a:spcAft>
                      </a:pPr>
                      <a:r>
                        <a:rPr lang="el-GR" sz="800" dirty="0">
                          <a:effectLst/>
                        </a:rPr>
                        <a:t>Υγεία είναι μία κατάσταση και μία διαδικασία του να είσαι και να γίνεσαι ένα ολοκληρωμένο/ενοποιημένο και πλήρες άτομο. Ολοκλήρωση σημαίνει πληρότητα/καλή κατάσταση ή μία αμείωτη/ακμαία κατάσταση που μπορεί να οδηγήσει σε πληρότητα ή αρμονία/ενότητα.</a:t>
                      </a:r>
                      <a:endParaRPr lang="el-GR" sz="800" dirty="0">
                        <a:effectLst/>
                        <a:latin typeface="+mj-lt"/>
                        <a:ea typeface="Times New Roman"/>
                      </a:endParaRPr>
                    </a:p>
                  </a:txBody>
                  <a:tcPr marL="38794" marR="38794" marT="0" marB="0">
                    <a:solidFill>
                      <a:schemeClr val="accent6">
                        <a:lumMod val="20000"/>
                        <a:lumOff val="80000"/>
                      </a:schemeClr>
                    </a:solidFill>
                  </a:tcPr>
                </a:tc>
              </a:tr>
              <a:tr h="1021796">
                <a:tc>
                  <a:txBody>
                    <a:bodyPr/>
                    <a:lstStyle/>
                    <a:p>
                      <a:pPr>
                        <a:lnSpc>
                          <a:spcPct val="150000"/>
                        </a:lnSpc>
                        <a:spcAft>
                          <a:spcPts val="0"/>
                        </a:spcAft>
                      </a:pPr>
                      <a:r>
                        <a:rPr lang="el-GR" sz="1200" b="1" dirty="0">
                          <a:effectLst/>
                        </a:rPr>
                        <a:t>Περιβάλλον</a:t>
                      </a:r>
                    </a:p>
                    <a:p>
                      <a:pPr>
                        <a:lnSpc>
                          <a:spcPct val="150000"/>
                        </a:lnSpc>
                        <a:spcAft>
                          <a:spcPts val="0"/>
                        </a:spcAft>
                      </a:pPr>
                      <a:r>
                        <a:rPr lang="el-GR" sz="1200" b="1" dirty="0">
                          <a:effectLst/>
                        </a:rPr>
                        <a:t> </a:t>
                      </a:r>
                    </a:p>
                    <a:p>
                      <a:pPr>
                        <a:lnSpc>
                          <a:spcPct val="150000"/>
                        </a:lnSpc>
                        <a:spcAft>
                          <a:spcPts val="0"/>
                        </a:spcAft>
                      </a:pPr>
                      <a:r>
                        <a:rPr lang="el-GR" sz="1200" b="1" dirty="0">
                          <a:effectLst/>
                        </a:rPr>
                        <a:t> </a:t>
                      </a:r>
                    </a:p>
                    <a:p>
                      <a:pPr>
                        <a:lnSpc>
                          <a:spcPct val="150000"/>
                        </a:lnSpc>
                        <a:spcAft>
                          <a:spcPts val="0"/>
                        </a:spcAft>
                      </a:pPr>
                      <a:r>
                        <a:rPr lang="el-GR" sz="1200" b="1" dirty="0">
                          <a:effectLst/>
                        </a:rPr>
                        <a:t> </a:t>
                      </a:r>
                      <a:endParaRPr lang="el-GR" sz="1200" b="1" dirty="0">
                        <a:effectLst/>
                        <a:latin typeface="+mj-lt"/>
                        <a:ea typeface="Times New Roman"/>
                      </a:endParaRPr>
                    </a:p>
                  </a:txBody>
                  <a:tcPr marL="38794" marR="38794" marT="0" marB="0">
                    <a:solidFill>
                      <a:srgbClr val="FF9933"/>
                    </a:solidFill>
                  </a:tcPr>
                </a:tc>
                <a:tc>
                  <a:txBody>
                    <a:bodyPr/>
                    <a:lstStyle/>
                    <a:p>
                      <a:pPr>
                        <a:lnSpc>
                          <a:spcPct val="150000"/>
                        </a:lnSpc>
                        <a:spcAft>
                          <a:spcPts val="0"/>
                        </a:spcAft>
                      </a:pPr>
                      <a:r>
                        <a:rPr lang="el-GR" sz="800" dirty="0">
                          <a:effectLst/>
                        </a:rPr>
                        <a:t>Συνεχής αλληλεπίδραση. Εσωτερικές και εξωτερικές δυνάμεις που περιβάλλουν το άτομο/ομάδα σε κάθε δεδομένη στιγμή.</a:t>
                      </a:r>
                      <a:endParaRPr lang="el-GR" sz="800" dirty="0">
                        <a:effectLst/>
                        <a:latin typeface="+mj-lt"/>
                        <a:ea typeface="Times New Roman"/>
                      </a:endParaRPr>
                    </a:p>
                  </a:txBody>
                  <a:tcPr marL="38794" marR="38794" marT="0" marB="0">
                    <a:solidFill>
                      <a:schemeClr val="tx2">
                        <a:lumMod val="60000"/>
                        <a:lumOff val="40000"/>
                      </a:schemeClr>
                    </a:solidFill>
                  </a:tcPr>
                </a:tc>
                <a:tc>
                  <a:txBody>
                    <a:bodyPr/>
                    <a:lstStyle/>
                    <a:p>
                      <a:pPr>
                        <a:lnSpc>
                          <a:spcPct val="150000"/>
                        </a:lnSpc>
                        <a:spcAft>
                          <a:spcPts val="0"/>
                        </a:spcAft>
                      </a:pPr>
                      <a:r>
                        <a:rPr lang="el-GR" sz="800" dirty="0">
                          <a:effectLst/>
                        </a:rPr>
                        <a:t>Εξωτερικό υποστηρικτικό που προάγει την ατομική ανάπτυξη.</a:t>
                      </a:r>
                      <a:endParaRPr lang="el-GR" sz="800" dirty="0">
                        <a:effectLst/>
                        <a:latin typeface="+mj-lt"/>
                        <a:ea typeface="Times New Roman"/>
                      </a:endParaRPr>
                    </a:p>
                  </a:txBody>
                  <a:tcPr marL="38794" marR="38794" marT="0" marB="0">
                    <a:solidFill>
                      <a:schemeClr val="accent5">
                        <a:lumMod val="40000"/>
                        <a:lumOff val="60000"/>
                      </a:schemeClr>
                    </a:solidFill>
                  </a:tcPr>
                </a:tc>
                <a:tc>
                  <a:txBody>
                    <a:bodyPr/>
                    <a:lstStyle/>
                    <a:p>
                      <a:pPr>
                        <a:lnSpc>
                          <a:spcPct val="150000"/>
                        </a:lnSpc>
                        <a:spcAft>
                          <a:spcPts val="0"/>
                        </a:spcAft>
                      </a:pPr>
                      <a:r>
                        <a:rPr lang="el-GR" sz="800" dirty="0">
                          <a:effectLst/>
                        </a:rPr>
                        <a:t>Ερεθίσματα από το ίδιο το άτομο και γύρω </a:t>
                      </a:r>
                      <a:r>
                        <a:rPr lang="el-GR" sz="800" dirty="0" err="1">
                          <a:effectLst/>
                        </a:rPr>
                        <a:t>απ΄αυτό</a:t>
                      </a:r>
                      <a:r>
                        <a:rPr lang="el-GR" sz="800" dirty="0">
                          <a:effectLst/>
                        </a:rPr>
                        <a:t>, «όλες οι καταστάσεις, περιστάσεις και επιρροές που περιβάλλουν και επηρεάζουν την ανάπτυξη και τη συμπεριφορά ατόμων και ομάδων».</a:t>
                      </a:r>
                      <a:endParaRPr lang="el-GR" sz="800" dirty="0">
                        <a:effectLst/>
                        <a:latin typeface="+mj-lt"/>
                        <a:ea typeface="Times New Roman"/>
                      </a:endParaRPr>
                    </a:p>
                  </a:txBody>
                  <a:tcPr marL="38794" marR="38794" marT="0" marB="0">
                    <a:solidFill>
                      <a:schemeClr val="accent6">
                        <a:lumMod val="20000"/>
                        <a:lumOff val="80000"/>
                      </a:schemeClr>
                    </a:solidFill>
                  </a:tcPr>
                </a:tc>
              </a:tr>
              <a:tr h="1459708">
                <a:tc>
                  <a:txBody>
                    <a:bodyPr/>
                    <a:lstStyle/>
                    <a:p>
                      <a:pPr>
                        <a:lnSpc>
                          <a:spcPct val="150000"/>
                        </a:lnSpc>
                        <a:spcAft>
                          <a:spcPts val="0"/>
                        </a:spcAft>
                      </a:pPr>
                      <a:r>
                        <a:rPr lang="el-GR" sz="1200" b="1" dirty="0">
                          <a:effectLst/>
                        </a:rPr>
                        <a:t>Νοσηλευτική διεργασία</a:t>
                      </a:r>
                    </a:p>
                    <a:p>
                      <a:pPr>
                        <a:lnSpc>
                          <a:spcPct val="150000"/>
                        </a:lnSpc>
                        <a:spcAft>
                          <a:spcPts val="0"/>
                        </a:spcAft>
                      </a:pPr>
                      <a:r>
                        <a:rPr lang="el-GR" sz="1200" b="1" dirty="0">
                          <a:effectLst/>
                        </a:rPr>
                        <a:t> </a:t>
                      </a:r>
                    </a:p>
                    <a:p>
                      <a:pPr>
                        <a:lnSpc>
                          <a:spcPct val="150000"/>
                        </a:lnSpc>
                        <a:spcAft>
                          <a:spcPts val="0"/>
                        </a:spcAft>
                      </a:pPr>
                      <a:r>
                        <a:rPr lang="el-GR" sz="1200" b="1" dirty="0">
                          <a:effectLst/>
                        </a:rPr>
                        <a:t> </a:t>
                      </a:r>
                    </a:p>
                    <a:p>
                      <a:pPr>
                        <a:lnSpc>
                          <a:spcPct val="150000"/>
                        </a:lnSpc>
                        <a:spcAft>
                          <a:spcPts val="0"/>
                        </a:spcAft>
                      </a:pPr>
                      <a:r>
                        <a:rPr lang="el-GR" sz="1200" b="1" dirty="0">
                          <a:effectLst/>
                        </a:rPr>
                        <a:t> </a:t>
                      </a:r>
                      <a:endParaRPr lang="el-GR" sz="1200" b="1" dirty="0">
                        <a:effectLst/>
                        <a:latin typeface="+mj-lt"/>
                        <a:ea typeface="Times New Roman"/>
                      </a:endParaRPr>
                    </a:p>
                  </a:txBody>
                  <a:tcPr marL="38794" marR="38794" marT="0" marB="0">
                    <a:solidFill>
                      <a:srgbClr val="00B050"/>
                    </a:solidFill>
                  </a:tcPr>
                </a:tc>
                <a:tc>
                  <a:txBody>
                    <a:bodyPr/>
                    <a:lstStyle/>
                    <a:p>
                      <a:pPr marL="342900" lvl="0" indent="-342900">
                        <a:lnSpc>
                          <a:spcPct val="150000"/>
                        </a:lnSpc>
                        <a:spcAft>
                          <a:spcPts val="0"/>
                        </a:spcAft>
                        <a:buFont typeface="Symbol"/>
                        <a:buChar char=""/>
                        <a:tabLst>
                          <a:tab pos="79375" algn="l"/>
                        </a:tabLst>
                      </a:pPr>
                      <a:r>
                        <a:rPr lang="el-GR" sz="800" dirty="0">
                          <a:effectLst/>
                        </a:rPr>
                        <a:t>νοσηλευτική διάγνωση που ενσωματώνει και την εκτίμηση αναγκών, </a:t>
                      </a:r>
                    </a:p>
                    <a:p>
                      <a:pPr marL="342900" lvl="0" indent="-342900">
                        <a:lnSpc>
                          <a:spcPct val="150000"/>
                        </a:lnSpc>
                        <a:spcAft>
                          <a:spcPts val="0"/>
                        </a:spcAft>
                        <a:buFont typeface="Symbol"/>
                        <a:buChar char=""/>
                        <a:tabLst>
                          <a:tab pos="79375" algn="l"/>
                        </a:tabLst>
                      </a:pPr>
                      <a:r>
                        <a:rPr lang="el-GR" sz="800" dirty="0">
                          <a:effectLst/>
                        </a:rPr>
                        <a:t>νοσηλευτικοί στόχοι</a:t>
                      </a:r>
                    </a:p>
                    <a:p>
                      <a:pPr marL="342900" lvl="0" indent="-342900">
                        <a:lnSpc>
                          <a:spcPct val="150000"/>
                        </a:lnSpc>
                        <a:spcAft>
                          <a:spcPts val="0"/>
                        </a:spcAft>
                        <a:buFont typeface="Symbol"/>
                        <a:buChar char=""/>
                        <a:tabLst>
                          <a:tab pos="79375" algn="l"/>
                        </a:tabLst>
                      </a:pPr>
                      <a:r>
                        <a:rPr lang="el-GR" sz="800" dirty="0">
                          <a:effectLst/>
                        </a:rPr>
                        <a:t>νοσηλευτικές εκβάσεις</a:t>
                      </a:r>
                      <a:endParaRPr lang="el-GR" sz="800" dirty="0">
                        <a:effectLst/>
                        <a:latin typeface="+mj-lt"/>
                        <a:ea typeface="Times New Roman"/>
                      </a:endParaRPr>
                    </a:p>
                  </a:txBody>
                  <a:tcPr marL="38794" marR="38794" marT="0" marB="0">
                    <a:solidFill>
                      <a:schemeClr val="tx2">
                        <a:lumMod val="60000"/>
                        <a:lumOff val="40000"/>
                      </a:schemeClr>
                    </a:solidFill>
                  </a:tcPr>
                </a:tc>
                <a:tc>
                  <a:txBody>
                    <a:bodyPr/>
                    <a:lstStyle/>
                    <a:p>
                      <a:pPr marL="342900" lvl="0" indent="-342900">
                        <a:lnSpc>
                          <a:spcPct val="150000"/>
                        </a:lnSpc>
                        <a:spcAft>
                          <a:spcPts val="0"/>
                        </a:spcAft>
                        <a:buFont typeface="Symbol"/>
                        <a:buChar char=""/>
                        <a:tabLst>
                          <a:tab pos="79375" algn="l"/>
                        </a:tabLst>
                      </a:pPr>
                      <a:r>
                        <a:rPr lang="el-GR" sz="800" dirty="0">
                          <a:effectLst/>
                        </a:rPr>
                        <a:t>διάγνωση και αιτιολόγηση για την ανάγκη νοσηλευτικής φροντίδας</a:t>
                      </a:r>
                    </a:p>
                    <a:p>
                      <a:pPr marL="342900" lvl="0" indent="-342900">
                        <a:lnSpc>
                          <a:spcPct val="150000"/>
                        </a:lnSpc>
                        <a:spcAft>
                          <a:spcPts val="0"/>
                        </a:spcAft>
                        <a:buFont typeface="Symbol"/>
                        <a:buChar char=""/>
                        <a:tabLst>
                          <a:tab pos="79375" algn="l"/>
                        </a:tabLst>
                      </a:pPr>
                      <a:r>
                        <a:rPr lang="el-GR" sz="800" dirty="0">
                          <a:effectLst/>
                        </a:rPr>
                        <a:t>σχεδιασμός και εφαρμογή του πλάνου φροντίδας</a:t>
                      </a:r>
                    </a:p>
                    <a:p>
                      <a:pPr marL="342900" lvl="0" indent="-342900">
                        <a:lnSpc>
                          <a:spcPct val="150000"/>
                        </a:lnSpc>
                        <a:spcAft>
                          <a:spcPts val="0"/>
                        </a:spcAft>
                        <a:buFont typeface="Symbol"/>
                        <a:buChar char=""/>
                        <a:tabLst>
                          <a:tab pos="79375" algn="l"/>
                          <a:tab pos="169545" algn="l"/>
                        </a:tabLst>
                      </a:pPr>
                      <a:r>
                        <a:rPr lang="el-GR" sz="800" dirty="0">
                          <a:effectLst/>
                        </a:rPr>
                        <a:t>παραγωγή και </a:t>
                      </a:r>
                      <a:r>
                        <a:rPr lang="el-GR" sz="800" dirty="0" err="1">
                          <a:effectLst/>
                        </a:rPr>
                        <a:t>διαχείρηση</a:t>
                      </a:r>
                      <a:r>
                        <a:rPr lang="el-GR" sz="800" dirty="0">
                          <a:effectLst/>
                        </a:rPr>
                        <a:t> της νοσηλευτικής φροντίδας</a:t>
                      </a:r>
                      <a:endParaRPr lang="el-GR" sz="800" dirty="0">
                        <a:effectLst/>
                        <a:latin typeface="+mj-lt"/>
                        <a:ea typeface="Times New Roman"/>
                      </a:endParaRPr>
                    </a:p>
                  </a:txBody>
                  <a:tcPr marL="38794" marR="38794" marT="0" marB="0">
                    <a:solidFill>
                      <a:schemeClr val="accent5">
                        <a:lumMod val="40000"/>
                        <a:lumOff val="60000"/>
                      </a:schemeClr>
                    </a:solidFill>
                  </a:tcPr>
                </a:tc>
                <a:tc>
                  <a:txBody>
                    <a:bodyPr/>
                    <a:lstStyle/>
                    <a:p>
                      <a:pPr marL="342900" lvl="0" indent="-342900">
                        <a:lnSpc>
                          <a:spcPct val="150000"/>
                        </a:lnSpc>
                        <a:spcAft>
                          <a:spcPts val="0"/>
                        </a:spcAft>
                        <a:buFont typeface="Symbol"/>
                        <a:buChar char=""/>
                        <a:tabLst>
                          <a:tab pos="46355" algn="l"/>
                          <a:tab pos="136525" algn="l"/>
                        </a:tabLst>
                      </a:pPr>
                      <a:r>
                        <a:rPr lang="el-GR" sz="800" dirty="0">
                          <a:effectLst/>
                        </a:rPr>
                        <a:t>εκτίμηση αναγκών σε δύο επίπεδα, 1. </a:t>
                      </a:r>
                      <a:r>
                        <a:rPr lang="el-GR" sz="800" dirty="0" err="1">
                          <a:effectLst/>
                        </a:rPr>
                        <a:t>συμπεριφορική</a:t>
                      </a:r>
                      <a:r>
                        <a:rPr lang="el-GR" sz="800" dirty="0">
                          <a:effectLst/>
                        </a:rPr>
                        <a:t>, 2. αιτιολογική</a:t>
                      </a:r>
                    </a:p>
                    <a:p>
                      <a:pPr marL="342900" lvl="0" indent="-342900">
                        <a:lnSpc>
                          <a:spcPct val="150000"/>
                        </a:lnSpc>
                        <a:spcAft>
                          <a:spcPts val="0"/>
                        </a:spcAft>
                        <a:buFont typeface="Symbol"/>
                        <a:buChar char=""/>
                        <a:tabLst>
                          <a:tab pos="46355" algn="l"/>
                          <a:tab pos="136525" algn="l"/>
                        </a:tabLst>
                      </a:pPr>
                      <a:r>
                        <a:rPr lang="el-GR" sz="800" dirty="0">
                          <a:effectLst/>
                        </a:rPr>
                        <a:t>νοσηλευτική διάγνωση</a:t>
                      </a:r>
                    </a:p>
                    <a:p>
                      <a:pPr marL="342900" lvl="0" indent="-342900">
                        <a:lnSpc>
                          <a:spcPct val="150000"/>
                        </a:lnSpc>
                        <a:spcAft>
                          <a:spcPts val="0"/>
                        </a:spcAft>
                        <a:buFont typeface="Symbol"/>
                        <a:buChar char=""/>
                        <a:tabLst>
                          <a:tab pos="46355" algn="l"/>
                          <a:tab pos="136525" algn="l"/>
                        </a:tabLst>
                      </a:pPr>
                      <a:r>
                        <a:rPr lang="el-GR" sz="800" dirty="0">
                          <a:effectLst/>
                        </a:rPr>
                        <a:t>στοχοθέτηση</a:t>
                      </a:r>
                    </a:p>
                    <a:p>
                      <a:pPr marL="342900" lvl="0" indent="-342900">
                        <a:lnSpc>
                          <a:spcPct val="150000"/>
                        </a:lnSpc>
                        <a:spcAft>
                          <a:spcPts val="0"/>
                        </a:spcAft>
                        <a:buFont typeface="Symbol"/>
                        <a:buChar char=""/>
                        <a:tabLst>
                          <a:tab pos="46355" algn="l"/>
                          <a:tab pos="136525" algn="l"/>
                        </a:tabLst>
                      </a:pPr>
                      <a:r>
                        <a:rPr lang="el-GR" sz="800" dirty="0">
                          <a:effectLst/>
                        </a:rPr>
                        <a:t>σχέδιο εφαρμογής</a:t>
                      </a:r>
                    </a:p>
                    <a:p>
                      <a:pPr marL="342900" lvl="0" indent="-342900">
                        <a:lnSpc>
                          <a:spcPct val="150000"/>
                        </a:lnSpc>
                        <a:spcAft>
                          <a:spcPts val="0"/>
                        </a:spcAft>
                        <a:buFont typeface="Symbol"/>
                        <a:buChar char=""/>
                        <a:tabLst>
                          <a:tab pos="46355" algn="l"/>
                          <a:tab pos="136525" algn="l"/>
                        </a:tabLst>
                      </a:pPr>
                      <a:r>
                        <a:rPr lang="el-GR" sz="800" dirty="0">
                          <a:effectLst/>
                        </a:rPr>
                        <a:t>αξιολόγηση</a:t>
                      </a:r>
                      <a:endParaRPr lang="el-GR" sz="800" dirty="0">
                        <a:effectLst/>
                        <a:latin typeface="+mj-lt"/>
                        <a:ea typeface="Times New Roman"/>
                      </a:endParaRPr>
                    </a:p>
                  </a:txBody>
                  <a:tcPr marL="38794" marR="38794" marT="0" marB="0">
                    <a:solidFill>
                      <a:schemeClr val="accent6">
                        <a:lumMod val="20000"/>
                        <a:lumOff val="80000"/>
                      </a:schemeClr>
                    </a:solidFill>
                  </a:tcPr>
                </a:tc>
              </a:tr>
            </a:tbl>
          </a:graphicData>
        </a:graphic>
      </p:graphicFrame>
    </p:spTree>
    <p:extLst>
      <p:ext uri="{BB962C8B-B14F-4D97-AF65-F5344CB8AC3E}">
        <p14:creationId xmlns:p14="http://schemas.microsoft.com/office/powerpoint/2010/main" val="40543030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scan0003"/>
          <p:cNvPicPr>
            <a:picLocks noChangeAspect="1" noChangeArrowheads="1"/>
          </p:cNvPicPr>
          <p:nvPr/>
        </p:nvPicPr>
        <p:blipFill rotWithShape="1">
          <a:blip r:embed="rId3" cstate="print"/>
          <a:srcRect l="4322" t="16452" r="4925" b="14653"/>
          <a:stretch/>
        </p:blipFill>
        <p:spPr bwMode="auto">
          <a:xfrm>
            <a:off x="683568" y="1556792"/>
            <a:ext cx="7776864" cy="4464496"/>
          </a:xfrm>
          <a:prstGeom prst="rect">
            <a:avLst/>
          </a:prstGeom>
          <a:noFill/>
          <a:ln w="9525">
            <a:noFill/>
            <a:miter lim="800000"/>
            <a:headEnd/>
            <a:tailEnd/>
          </a:ln>
        </p:spPr>
      </p:pic>
      <p:sp>
        <p:nvSpPr>
          <p:cNvPr id="2" name="Content Placeholder 1"/>
          <p:cNvSpPr>
            <a:spLocks noGrp="1"/>
          </p:cNvSpPr>
          <p:nvPr>
            <p:ph idx="1"/>
          </p:nvPr>
        </p:nvSpPr>
        <p:spPr>
          <a:xfrm>
            <a:off x="323528" y="1196753"/>
            <a:ext cx="8363272" cy="6264696"/>
          </a:xfrm>
        </p:spPr>
        <p:txBody>
          <a:bodyPr>
            <a:normAutofit/>
          </a:bodyPr>
          <a:lstStyle/>
          <a:p>
            <a:pPr marL="0" indent="0" algn="ctr">
              <a:buNone/>
            </a:pPr>
            <a:r>
              <a:rPr lang="el-GR" sz="2400" dirty="0" smtClean="0"/>
              <a:t>Εφαρμογή για την Πρακτική της Νοσηλευτικής Δημόσιας Υγείας</a:t>
            </a:r>
          </a:p>
          <a:p>
            <a:pPr marL="0" indent="0">
              <a:buNone/>
            </a:pPr>
            <a:endParaRPr lang="el-GR" sz="2000" dirty="0"/>
          </a:p>
          <a:p>
            <a:pPr marL="0" indent="0">
              <a:buNone/>
            </a:pPr>
            <a:endParaRPr lang="el-GR" sz="2000" dirty="0" smtClean="0"/>
          </a:p>
          <a:p>
            <a:pPr marL="0" indent="0">
              <a:buNone/>
            </a:pPr>
            <a:endParaRPr lang="el-GR" sz="2000" dirty="0"/>
          </a:p>
          <a:p>
            <a:pPr marL="0" indent="0">
              <a:buNone/>
            </a:pPr>
            <a:endParaRPr lang="el-GR" sz="2000" dirty="0"/>
          </a:p>
          <a:p>
            <a:pPr marL="0" indent="0">
              <a:buNone/>
            </a:pPr>
            <a:endParaRPr lang="el-GR" sz="2000" dirty="0" smtClean="0"/>
          </a:p>
          <a:p>
            <a:pPr marL="0" indent="0">
              <a:buNone/>
            </a:pPr>
            <a:endParaRPr lang="el-GR" sz="2000" dirty="0" smtClean="0"/>
          </a:p>
          <a:p>
            <a:pPr marL="0" indent="0">
              <a:buNone/>
            </a:pPr>
            <a:endParaRPr lang="el-GR" sz="2000" dirty="0"/>
          </a:p>
          <a:p>
            <a:pPr marL="0" indent="0">
              <a:buNone/>
            </a:pPr>
            <a:endParaRPr lang="el-GR" sz="2000" dirty="0" smtClean="0"/>
          </a:p>
          <a:p>
            <a:pPr marL="0" indent="0">
              <a:buNone/>
            </a:pPr>
            <a:endParaRPr lang="el-GR" sz="2000" dirty="0"/>
          </a:p>
          <a:p>
            <a:pPr marL="0" indent="0" algn="r">
              <a:spcBef>
                <a:spcPts val="3000"/>
              </a:spcBef>
              <a:buNone/>
            </a:pPr>
            <a:r>
              <a:rPr lang="el-GR" sz="2000" dirty="0" smtClean="0"/>
              <a:t>Μάρτιος 2001, Τμήμα Υγείας της Μινεσότα</a:t>
            </a:r>
            <a:br>
              <a:rPr lang="el-GR" sz="2000" dirty="0" smtClean="0"/>
            </a:br>
            <a:r>
              <a:rPr lang="el-GR" sz="2000" dirty="0" smtClean="0"/>
              <a:t>Τμήμα Υπηρεσιών Κοινοτικής Υγείας</a:t>
            </a:r>
            <a:endParaRPr lang="el-GR" sz="2000" dirty="0"/>
          </a:p>
        </p:txBody>
      </p:sp>
      <p:sp>
        <p:nvSpPr>
          <p:cNvPr id="6" name="Τίτλος 5"/>
          <p:cNvSpPr>
            <a:spLocks noGrp="1"/>
          </p:cNvSpPr>
          <p:nvPr>
            <p:ph type="title"/>
          </p:nvPr>
        </p:nvSpPr>
        <p:spPr/>
        <p:txBody>
          <a:bodyPr>
            <a:normAutofit/>
          </a:bodyPr>
          <a:lstStyle/>
          <a:p>
            <a:r>
              <a:rPr lang="el-GR" dirty="0" smtClean="0"/>
              <a:t>Παρεμβάσεις στη Δημόσια Υγεία</a:t>
            </a:r>
            <a:endParaRPr lang="el-GR" dirty="0"/>
          </a:p>
        </p:txBody>
      </p:sp>
    </p:spTree>
    <p:extLst>
      <p:ext uri="{BB962C8B-B14F-4D97-AF65-F5344CB8AC3E}">
        <p14:creationId xmlns:p14="http://schemas.microsoft.com/office/powerpoint/2010/main" val="1414853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a:bodyPr>
          <a:lstStyle/>
          <a:p>
            <a:r>
              <a:rPr lang="en-US" dirty="0" smtClean="0"/>
              <a:t>The Wagner Chronic Care Model</a:t>
            </a:r>
            <a:endParaRPr lang="el-GR" dirty="0"/>
          </a:p>
        </p:txBody>
      </p:sp>
      <p:pic>
        <p:nvPicPr>
          <p:cNvPr id="5" name="Picture 2"/>
          <p:cNvPicPr>
            <a:picLocks noChangeAspect="1" noChangeArrowheads="1"/>
          </p:cNvPicPr>
          <p:nvPr/>
        </p:nvPicPr>
        <p:blipFill>
          <a:blip r:embed="rId3" cstate="print"/>
          <a:srcRect/>
          <a:stretch>
            <a:fillRect/>
          </a:stretch>
        </p:blipFill>
        <p:spPr bwMode="auto">
          <a:xfrm>
            <a:off x="1110245" y="1418400"/>
            <a:ext cx="6923509" cy="4669926"/>
          </a:xfrm>
          <a:prstGeom prst="rect">
            <a:avLst/>
          </a:prstGeom>
          <a:noFill/>
          <a:ln w="9525">
            <a:noFill/>
            <a:miter lim="800000"/>
            <a:headEnd/>
            <a:tailEnd/>
          </a:ln>
        </p:spPr>
      </p:pic>
    </p:spTree>
    <p:extLst>
      <p:ext uri="{BB962C8B-B14F-4D97-AF65-F5344CB8AC3E}">
        <p14:creationId xmlns:p14="http://schemas.microsoft.com/office/powerpoint/2010/main" val="37234837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Έλλειψη"/>
          <p:cNvSpPr/>
          <p:nvPr/>
        </p:nvSpPr>
        <p:spPr>
          <a:xfrm>
            <a:off x="7235825" y="1844675"/>
            <a:ext cx="1512888" cy="2736850"/>
          </a:xfrm>
          <a:prstGeom prst="ellipse">
            <a:avLst/>
          </a:prstGeom>
          <a:ln w="76200"/>
        </p:spPr>
        <p:style>
          <a:lnRef idx="2">
            <a:schemeClr val="accent2"/>
          </a:lnRef>
          <a:fillRef idx="1">
            <a:schemeClr val="lt1"/>
          </a:fillRef>
          <a:effectRef idx="0">
            <a:schemeClr val="accent2"/>
          </a:effectRef>
          <a:fontRef idx="minor">
            <a:schemeClr val="dk1"/>
          </a:fontRef>
        </p:style>
        <p:txBody>
          <a:bodyPr anchor="ctr"/>
          <a:lstStyle/>
          <a:p>
            <a:pPr algn="ctr">
              <a:defRPr/>
            </a:pPr>
            <a:r>
              <a:rPr lang="el-GR" sz="1400" dirty="0">
                <a:solidFill>
                  <a:schemeClr val="tx1"/>
                </a:solidFill>
              </a:rPr>
              <a:t>ΒΕΛΤΙΩΣΗ ΕΚΒΑΣΗΣ ΑΣΘΕΝΗ </a:t>
            </a:r>
          </a:p>
        </p:txBody>
      </p:sp>
      <p:graphicFrame>
        <p:nvGraphicFramePr>
          <p:cNvPr id="2" name="1 - Διάγραμμα"/>
          <p:cNvGraphicFramePr/>
          <p:nvPr>
            <p:extLst>
              <p:ext uri="{D42A27DB-BD31-4B8C-83A1-F6EECF244321}">
                <p14:modId xmlns:p14="http://schemas.microsoft.com/office/powerpoint/2010/main" val="2752316782"/>
              </p:ext>
            </p:extLst>
          </p:nvPr>
        </p:nvGraphicFramePr>
        <p:xfrm>
          <a:off x="467544" y="692696"/>
          <a:ext cx="7056784"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Ορθογώνιο"/>
          <p:cNvSpPr/>
          <p:nvPr/>
        </p:nvSpPr>
        <p:spPr>
          <a:xfrm>
            <a:off x="1296988" y="2417763"/>
            <a:ext cx="1150937" cy="7239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el-GR" sz="1200" dirty="0">
                <a:solidFill>
                  <a:schemeClr val="tx1"/>
                </a:solidFill>
                <a:cs typeface="Arial" pitchFamily="34" charset="0"/>
              </a:rPr>
              <a:t>Υποστήριξη στη λήψη αποφάσεων </a:t>
            </a:r>
          </a:p>
        </p:txBody>
      </p:sp>
      <p:sp>
        <p:nvSpPr>
          <p:cNvPr id="14341" name="4 - TextBox"/>
          <p:cNvSpPr txBox="1">
            <a:spLocks noChangeArrowheads="1"/>
          </p:cNvSpPr>
          <p:nvPr/>
        </p:nvSpPr>
        <p:spPr bwMode="auto">
          <a:xfrm>
            <a:off x="4932363" y="1916113"/>
            <a:ext cx="158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latin typeface="+mn-lt"/>
              </a:rPr>
              <a:t>Ασθενής </a:t>
            </a:r>
          </a:p>
        </p:txBody>
      </p:sp>
      <p:sp>
        <p:nvSpPr>
          <p:cNvPr id="14342" name="5 - TextBox"/>
          <p:cNvSpPr txBox="1">
            <a:spLocks noChangeArrowheads="1"/>
          </p:cNvSpPr>
          <p:nvPr/>
        </p:nvSpPr>
        <p:spPr bwMode="auto">
          <a:xfrm>
            <a:off x="4787900" y="4352925"/>
            <a:ext cx="1512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latin typeface="+mn-lt"/>
              </a:rPr>
              <a:t>Ομάδα Υγείας</a:t>
            </a:r>
          </a:p>
        </p:txBody>
      </p:sp>
      <p:sp>
        <p:nvSpPr>
          <p:cNvPr id="7" name="6 - Βέλος επάνω-κάτω"/>
          <p:cNvSpPr/>
          <p:nvPr/>
        </p:nvSpPr>
        <p:spPr>
          <a:xfrm>
            <a:off x="5292725" y="2349500"/>
            <a:ext cx="503238" cy="2087563"/>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4344" name="7 - TextBox"/>
          <p:cNvSpPr txBox="1">
            <a:spLocks noChangeArrowheads="1"/>
          </p:cNvSpPr>
          <p:nvPr/>
        </p:nvSpPr>
        <p:spPr bwMode="auto">
          <a:xfrm>
            <a:off x="4787900" y="3141663"/>
            <a:ext cx="1871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latin typeface="+mn-lt"/>
              </a:rPr>
              <a:t>Αλληλεπίδραση </a:t>
            </a:r>
          </a:p>
        </p:txBody>
      </p:sp>
      <p:sp>
        <p:nvSpPr>
          <p:cNvPr id="14345" name="8 - TextBox"/>
          <p:cNvSpPr txBox="1">
            <a:spLocks noChangeArrowheads="1"/>
          </p:cNvSpPr>
          <p:nvPr/>
        </p:nvSpPr>
        <p:spPr bwMode="auto">
          <a:xfrm>
            <a:off x="1296988" y="3141663"/>
            <a:ext cx="1160462" cy="646112"/>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l-GR" altLang="el-GR" sz="1200" dirty="0" smtClean="0">
                <a:latin typeface="+mn-lt"/>
              </a:rPr>
              <a:t>Σύστημα κλινικών πληροφοριών </a:t>
            </a:r>
          </a:p>
        </p:txBody>
      </p:sp>
      <p:sp>
        <p:nvSpPr>
          <p:cNvPr id="14346" name="9 - TextBox"/>
          <p:cNvSpPr txBox="1">
            <a:spLocks noChangeArrowheads="1"/>
          </p:cNvSpPr>
          <p:nvPr/>
        </p:nvSpPr>
        <p:spPr bwMode="auto">
          <a:xfrm>
            <a:off x="3419475" y="2349500"/>
            <a:ext cx="1296988" cy="2308225"/>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defRPr/>
            </a:pPr>
            <a:r>
              <a:rPr lang="el-GR" altLang="el-GR" sz="1200" b="1" dirty="0" smtClean="0">
                <a:latin typeface="+mn-lt"/>
              </a:rPr>
              <a:t>Φιλοσοφία:</a:t>
            </a:r>
          </a:p>
          <a:p>
            <a:pPr algn="ctr" eaLnBrk="1" hangingPunct="1">
              <a:lnSpc>
                <a:spcPct val="150000"/>
              </a:lnSpc>
              <a:defRPr/>
            </a:pPr>
            <a:r>
              <a:rPr lang="el-GR" altLang="el-GR" sz="1200" dirty="0" smtClean="0">
                <a:latin typeface="+mn-lt"/>
              </a:rPr>
              <a:t>Συντονισμού, </a:t>
            </a:r>
            <a:r>
              <a:rPr lang="el-GR" altLang="el-GR" sz="1200" dirty="0" err="1" smtClean="0">
                <a:latin typeface="+mn-lt"/>
              </a:rPr>
              <a:t>Ασθενοκεντρική</a:t>
            </a:r>
            <a:r>
              <a:rPr lang="el-GR" altLang="el-GR" sz="1200" dirty="0" smtClean="0">
                <a:latin typeface="+mn-lt"/>
              </a:rPr>
              <a:t>, Έγκυρη &amp; Έγκαιρη φροντίδα, Ασφάλεια, Τεκμηρίωση  </a:t>
            </a:r>
          </a:p>
        </p:txBody>
      </p:sp>
      <p:sp>
        <p:nvSpPr>
          <p:cNvPr id="11" name="10 - Έλλειψη"/>
          <p:cNvSpPr/>
          <p:nvPr/>
        </p:nvSpPr>
        <p:spPr>
          <a:xfrm>
            <a:off x="0" y="260350"/>
            <a:ext cx="8964613" cy="631031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ln w="57150">
                <a:solidFill>
                  <a:schemeClr val="tx1"/>
                </a:solidFill>
              </a:ln>
            </a:endParaRPr>
          </a:p>
        </p:txBody>
      </p:sp>
      <p:sp>
        <p:nvSpPr>
          <p:cNvPr id="14348" name="11 - TextBox"/>
          <p:cNvSpPr txBox="1">
            <a:spLocks noChangeArrowheads="1"/>
          </p:cNvSpPr>
          <p:nvPr/>
        </p:nvSpPr>
        <p:spPr bwMode="auto">
          <a:xfrm>
            <a:off x="2339975" y="908050"/>
            <a:ext cx="2160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latin typeface="+mn-lt"/>
              </a:rPr>
              <a:t>ΚΟΙΝΟΤΗΤΑ</a:t>
            </a:r>
          </a:p>
          <a:p>
            <a:pPr algn="ctr" eaLnBrk="1" hangingPunct="1">
              <a:spcBef>
                <a:spcPct val="0"/>
              </a:spcBef>
              <a:buFontTx/>
              <a:buNone/>
            </a:pPr>
            <a:r>
              <a:rPr lang="el-GR" altLang="el-GR" sz="1800">
                <a:latin typeface="+mn-lt"/>
              </a:rPr>
              <a:t>Πόροι &amp; πολιτικές  </a:t>
            </a:r>
          </a:p>
        </p:txBody>
      </p:sp>
      <p:sp>
        <p:nvSpPr>
          <p:cNvPr id="14349" name="14 - TextBox"/>
          <p:cNvSpPr txBox="1">
            <a:spLocks noChangeArrowheads="1"/>
          </p:cNvSpPr>
          <p:nvPr/>
        </p:nvSpPr>
        <p:spPr bwMode="auto">
          <a:xfrm>
            <a:off x="5795963" y="5013325"/>
            <a:ext cx="21605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latin typeface="+mn-lt"/>
              </a:rPr>
              <a:t>ΚΟΙΝΟΤΗΤΑ</a:t>
            </a:r>
          </a:p>
          <a:p>
            <a:pPr algn="ctr" eaLnBrk="1" hangingPunct="1">
              <a:spcBef>
                <a:spcPct val="0"/>
              </a:spcBef>
              <a:buFontTx/>
              <a:buNone/>
            </a:pPr>
            <a:r>
              <a:rPr lang="el-GR" altLang="el-GR" sz="1800">
                <a:latin typeface="+mn-lt"/>
              </a:rPr>
              <a:t>Πόροι &amp; πολιτικές  </a:t>
            </a:r>
          </a:p>
        </p:txBody>
      </p:sp>
      <p:sp>
        <p:nvSpPr>
          <p:cNvPr id="14350" name="13 - TextBox"/>
          <p:cNvSpPr txBox="1">
            <a:spLocks noChangeArrowheads="1"/>
          </p:cNvSpPr>
          <p:nvPr/>
        </p:nvSpPr>
        <p:spPr bwMode="auto">
          <a:xfrm rot="16200000">
            <a:off x="-222249" y="3233737"/>
            <a:ext cx="2576512" cy="461963"/>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l-GR" altLang="el-GR" sz="1200" dirty="0" smtClean="0">
                <a:latin typeface="+mn-lt"/>
              </a:rPr>
              <a:t>Οργάνωση συστήματος υγείας </a:t>
            </a:r>
          </a:p>
          <a:p>
            <a:pPr algn="ctr" eaLnBrk="1" hangingPunct="1">
              <a:defRPr/>
            </a:pPr>
            <a:endParaRPr lang="el-GR" altLang="el-GR" sz="1200" dirty="0" smtClean="0">
              <a:latin typeface="+mn-lt"/>
            </a:endParaRPr>
          </a:p>
        </p:txBody>
      </p:sp>
      <p:sp>
        <p:nvSpPr>
          <p:cNvPr id="14351" name="Ορθογώνιο 15"/>
          <p:cNvSpPr>
            <a:spLocks noChangeArrowheads="1"/>
          </p:cNvSpPr>
          <p:nvPr/>
        </p:nvSpPr>
        <p:spPr bwMode="auto">
          <a:xfrm>
            <a:off x="0" y="6211888"/>
            <a:ext cx="33480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200" b="1" i="1">
                <a:solidFill>
                  <a:srgbClr val="FF0000"/>
                </a:solidFill>
                <a:latin typeface="+mn-lt"/>
              </a:rPr>
              <a:t>ΠΗΓΗ:</a:t>
            </a:r>
            <a:endParaRPr lang="en-US" altLang="el-GR" sz="1200" b="1" i="1">
              <a:solidFill>
                <a:srgbClr val="FF0000"/>
              </a:solidFill>
              <a:latin typeface="+mn-lt"/>
            </a:endParaRPr>
          </a:p>
          <a:p>
            <a:pPr algn="ctr" eaLnBrk="1" hangingPunct="1"/>
            <a:r>
              <a:rPr lang="el-GR" altLang="el-GR" sz="1200" b="1" i="1">
                <a:solidFill>
                  <a:srgbClr val="FF0000"/>
                </a:solidFill>
                <a:latin typeface="+mn-lt"/>
              </a:rPr>
              <a:t>ΕΡΓΑΣΤΗΡΙΟ ΚΟΙΝΟΤΙΚΗΣ ΝΟΣΗΛΕΥΤΙΚΗΣ </a:t>
            </a:r>
            <a:endParaRPr lang="en-US" altLang="el-GR" sz="1200" b="1" i="1">
              <a:solidFill>
                <a:srgbClr val="FF0000"/>
              </a:solidFill>
              <a:latin typeface="+mn-lt"/>
            </a:endParaRPr>
          </a:p>
          <a:p>
            <a:pPr algn="ctr" eaLnBrk="1" hangingPunct="1"/>
            <a:r>
              <a:rPr lang="el-GR" altLang="el-GR" sz="1200" b="1" i="1">
                <a:solidFill>
                  <a:srgbClr val="FF0000"/>
                </a:solidFill>
                <a:latin typeface="+mn-lt"/>
              </a:rPr>
              <a:t>ΕΚΠΑ 2014</a:t>
            </a:r>
          </a:p>
        </p:txBody>
      </p:sp>
    </p:spTree>
    <p:extLst>
      <p:ext uri="{BB962C8B-B14F-4D97-AF65-F5344CB8AC3E}">
        <p14:creationId xmlns:p14="http://schemas.microsoft.com/office/powerpoint/2010/main" val="389767572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237312"/>
            <a:ext cx="9252520" cy="648072"/>
          </a:xfrm>
          <a:prstGeom prst="rect">
            <a:avLst/>
          </a:prstGeom>
          <a:solidFill>
            <a:schemeClr val="bg1"/>
          </a:solidFill>
        </p:spPr>
        <p:txBody>
          <a:bodyPr vert="horz" wrap="square" lIns="91440" tIns="45720" rIns="91440" bIns="45720" rtlCol="0" anchor="ctr">
            <a:noAutofit/>
          </a:bodyPr>
          <a:lstStyle/>
          <a:p>
            <a:pPr>
              <a:lnSpc>
                <a:spcPct val="75000"/>
              </a:lnSpc>
              <a:spcBef>
                <a:spcPts val="1200"/>
              </a:spcBef>
            </a:pPr>
            <a:r>
              <a:rPr lang="el-GR" sz="1000" dirty="0" smtClean="0">
                <a:latin typeface="Times New Roman"/>
                <a:ea typeface="Calibri"/>
                <a:cs typeface="Times New Roman"/>
              </a:rPr>
              <a:t/>
            </a:r>
            <a:br>
              <a:rPr lang="el-GR" sz="1000" dirty="0" smtClean="0">
                <a:latin typeface="Times New Roman"/>
                <a:ea typeface="Calibri"/>
                <a:cs typeface="Times New Roman"/>
              </a:rPr>
            </a:br>
            <a:r>
              <a:rPr lang="el-GR" sz="1000" dirty="0" smtClean="0">
                <a:latin typeface="Times New Roman"/>
                <a:ea typeface="Calibri"/>
                <a:cs typeface="Times New Roman"/>
              </a:rPr>
              <a:t>Πηγή</a:t>
            </a:r>
            <a:r>
              <a:rPr lang="el-GR" sz="1000" dirty="0">
                <a:latin typeface="Times New Roman"/>
                <a:ea typeface="Calibri"/>
                <a:cs typeface="Times New Roman"/>
              </a:rPr>
              <a:t>: </a:t>
            </a:r>
            <a:r>
              <a:rPr lang="el-GR" sz="1000" dirty="0" err="1">
                <a:latin typeface="Times New Roman"/>
                <a:ea typeface="Calibri"/>
                <a:cs typeface="Times New Roman"/>
              </a:rPr>
              <a:t>Γκαμπρίς</a:t>
            </a:r>
            <a:r>
              <a:rPr lang="el-GR" sz="1000" dirty="0">
                <a:latin typeface="Times New Roman"/>
                <a:ea typeface="Calibri"/>
                <a:cs typeface="Times New Roman"/>
              </a:rPr>
              <a:t> Χ (2011) Εφαρμογή και αξιολόγηση του συστήματος </a:t>
            </a:r>
            <a:r>
              <a:rPr lang="en-US" sz="1000" dirty="0">
                <a:latin typeface="Times New Roman"/>
                <a:ea typeface="Calibri"/>
                <a:cs typeface="Times New Roman"/>
              </a:rPr>
              <a:t>Omaha</a:t>
            </a:r>
            <a:r>
              <a:rPr lang="el-GR" sz="1000" dirty="0">
                <a:latin typeface="Times New Roman"/>
                <a:ea typeface="Calibri"/>
                <a:cs typeface="Times New Roman"/>
              </a:rPr>
              <a:t> στην κοινοτική νοσηλευτική στην Ελλάδα. ΜΤΧ εργασία, ΕΚΠΑ, Τμήμα Νοσηλευτικής, Αθήνα</a:t>
            </a:r>
            <a:endParaRPr lang="el-GR" sz="1050" dirty="0">
              <a:ea typeface="Calibri"/>
              <a:cs typeface="Times New Roman"/>
            </a:endParaRPr>
          </a:p>
        </p:txBody>
      </p:sp>
      <p:sp>
        <p:nvSpPr>
          <p:cNvPr id="2" name="Τίτλος 1"/>
          <p:cNvSpPr>
            <a:spLocks noGrp="1"/>
          </p:cNvSpPr>
          <p:nvPr>
            <p:ph type="title"/>
          </p:nvPr>
        </p:nvSpPr>
        <p:spPr>
          <a:xfrm>
            <a:off x="107504" y="-27384"/>
            <a:ext cx="8928992" cy="1143000"/>
          </a:xfrm>
        </p:spPr>
        <p:txBody>
          <a:bodyPr>
            <a:noAutofit/>
          </a:bodyPr>
          <a:lstStyle/>
          <a:p>
            <a:pPr>
              <a:lnSpc>
                <a:spcPct val="115000"/>
              </a:lnSpc>
            </a:pPr>
            <a:r>
              <a:rPr lang="el-GR" sz="2800" dirty="0" smtClean="0"/>
              <a:t>Σύστημα </a:t>
            </a:r>
            <a:r>
              <a:rPr lang="el-GR" sz="2800" dirty="0"/>
              <a:t>Ταξινόμησης Προβλημάτων</a:t>
            </a:r>
            <a:r>
              <a:rPr lang="en-US" sz="2800" dirty="0"/>
              <a:t> </a:t>
            </a:r>
            <a:r>
              <a:rPr lang="en-US" sz="2800" dirty="0" smtClean="0"/>
              <a:t>OMAHA</a:t>
            </a:r>
            <a:r>
              <a:rPr lang="el-GR" sz="2800" dirty="0" smtClean="0"/>
              <a:t/>
            </a:r>
            <a:br>
              <a:rPr lang="el-GR" sz="2800" dirty="0" smtClean="0"/>
            </a:br>
            <a:r>
              <a:rPr lang="el-GR" sz="2800" dirty="0" smtClean="0"/>
              <a:t>Τομείς </a:t>
            </a:r>
            <a:r>
              <a:rPr lang="el-GR" sz="2800" dirty="0" smtClean="0"/>
              <a:t>Προβλημάτων του</a:t>
            </a:r>
            <a:r>
              <a:rPr lang="en-US" sz="2800" dirty="0" smtClean="0"/>
              <a:t> </a:t>
            </a:r>
            <a:r>
              <a:rPr lang="el-GR" sz="2800" dirty="0" smtClean="0"/>
              <a:t>Ασθενούς/Οικογένειας/Ομάδας</a:t>
            </a:r>
            <a:endParaRPr lang="el-GR" sz="2800" dirty="0"/>
          </a:p>
        </p:txBody>
      </p:sp>
      <p:sp>
        <p:nvSpPr>
          <p:cNvPr id="3" name="Θέση περιεχομένου 2"/>
          <p:cNvSpPr>
            <a:spLocks noGrp="1"/>
          </p:cNvSpPr>
          <p:nvPr>
            <p:ph sz="half" idx="1"/>
          </p:nvPr>
        </p:nvSpPr>
        <p:spPr>
          <a:xfrm>
            <a:off x="457200" y="1124744"/>
            <a:ext cx="4191000" cy="5328592"/>
          </a:xfrm>
          <a:ln>
            <a:solidFill>
              <a:srgbClr val="5075BC"/>
            </a:solidFill>
          </a:ln>
        </p:spPr>
        <p:txBody>
          <a:bodyPr>
            <a:noAutofit/>
          </a:bodyPr>
          <a:lstStyle/>
          <a:p>
            <a:pPr marL="182563" indent="-182563">
              <a:lnSpc>
                <a:spcPct val="75000"/>
              </a:lnSpc>
            </a:pPr>
            <a:r>
              <a:rPr lang="el-GR" sz="1800" b="1" dirty="0">
                <a:solidFill>
                  <a:srgbClr val="5075BC"/>
                </a:solidFill>
              </a:rPr>
              <a:t>Περιβαλλοντικός τομέας: </a:t>
            </a:r>
          </a:p>
          <a:p>
            <a:pPr marL="358775" lvl="1" indent="-92075">
              <a:lnSpc>
                <a:spcPct val="75000"/>
              </a:lnSpc>
            </a:pPr>
            <a:r>
              <a:rPr lang="el-GR" sz="1400" dirty="0" smtClean="0"/>
              <a:t>Εισόδημα</a:t>
            </a:r>
            <a:endParaRPr lang="el-GR" sz="1400" dirty="0"/>
          </a:p>
          <a:p>
            <a:pPr marL="358775" lvl="1" indent="-92075">
              <a:lnSpc>
                <a:spcPct val="75000"/>
              </a:lnSpc>
            </a:pPr>
            <a:r>
              <a:rPr lang="el-GR" sz="1400" dirty="0"/>
              <a:t>Υγιεινή</a:t>
            </a:r>
          </a:p>
          <a:p>
            <a:pPr marL="358775" lvl="1" indent="-92075">
              <a:lnSpc>
                <a:spcPct val="75000"/>
              </a:lnSpc>
            </a:pPr>
            <a:r>
              <a:rPr lang="el-GR" sz="1400" dirty="0" smtClean="0"/>
              <a:t>Κατοικία</a:t>
            </a:r>
            <a:endParaRPr lang="en-US" sz="1400" dirty="0" smtClean="0"/>
          </a:p>
          <a:p>
            <a:pPr marL="358775" lvl="1" indent="-92075">
              <a:lnSpc>
                <a:spcPct val="75000"/>
              </a:lnSpc>
            </a:pPr>
            <a:r>
              <a:rPr lang="el-GR" sz="1400" dirty="0" smtClean="0"/>
              <a:t>Ασφάλεια </a:t>
            </a:r>
            <a:r>
              <a:rPr lang="el-GR" sz="1400" dirty="0"/>
              <a:t>γειτονιάς/ χώρου εργασίας </a:t>
            </a:r>
          </a:p>
          <a:p>
            <a:pPr marL="182563" indent="-182563">
              <a:lnSpc>
                <a:spcPct val="75000"/>
              </a:lnSpc>
              <a:spcBef>
                <a:spcPts val="1200"/>
              </a:spcBef>
            </a:pPr>
            <a:r>
              <a:rPr lang="el-GR" sz="1800" b="1" dirty="0">
                <a:solidFill>
                  <a:srgbClr val="5075BC"/>
                </a:solidFill>
              </a:rPr>
              <a:t>Ψυχοκοινωνικός τομέας: </a:t>
            </a:r>
          </a:p>
          <a:p>
            <a:pPr marL="358775" lvl="1" indent="-92075">
              <a:lnSpc>
                <a:spcPct val="75000"/>
              </a:lnSpc>
            </a:pPr>
            <a:r>
              <a:rPr lang="el-GR" sz="1400" dirty="0"/>
              <a:t>Επικοινωνία με κοινωνικούς πόρους</a:t>
            </a:r>
          </a:p>
          <a:p>
            <a:pPr marL="358775" lvl="1" indent="-92075">
              <a:lnSpc>
                <a:spcPct val="75000"/>
              </a:lnSpc>
            </a:pPr>
            <a:r>
              <a:rPr lang="el-GR" sz="1400" dirty="0"/>
              <a:t>Κοινωνική επαφή </a:t>
            </a:r>
          </a:p>
          <a:p>
            <a:pPr marL="358775" lvl="1" indent="-92075">
              <a:lnSpc>
                <a:spcPct val="75000"/>
              </a:lnSpc>
            </a:pPr>
            <a:r>
              <a:rPr lang="el-GR" sz="1400" dirty="0"/>
              <a:t>Αλλαγή ρόλων</a:t>
            </a:r>
          </a:p>
          <a:p>
            <a:pPr marL="358775" lvl="1" indent="-92075">
              <a:lnSpc>
                <a:spcPct val="75000"/>
              </a:lnSpc>
            </a:pPr>
            <a:r>
              <a:rPr lang="el-GR" sz="1400" dirty="0"/>
              <a:t>Διαπροσωπική σχέση </a:t>
            </a:r>
          </a:p>
          <a:p>
            <a:pPr marL="358775" lvl="1" indent="-92075">
              <a:lnSpc>
                <a:spcPct val="75000"/>
              </a:lnSpc>
            </a:pPr>
            <a:r>
              <a:rPr lang="el-GR" sz="1400" dirty="0"/>
              <a:t>Πνευματικότητα</a:t>
            </a:r>
          </a:p>
          <a:p>
            <a:pPr marL="358775" lvl="1" indent="-92075">
              <a:lnSpc>
                <a:spcPct val="75000"/>
              </a:lnSpc>
            </a:pPr>
            <a:r>
              <a:rPr lang="el-GR" sz="1400" dirty="0"/>
              <a:t>Θρήνος</a:t>
            </a:r>
          </a:p>
          <a:p>
            <a:pPr marL="358775" lvl="1" indent="-92075">
              <a:lnSpc>
                <a:spcPct val="75000"/>
              </a:lnSpc>
            </a:pPr>
            <a:r>
              <a:rPr lang="el-GR" sz="1400" dirty="0"/>
              <a:t>Ψυχική υγεία</a:t>
            </a:r>
          </a:p>
          <a:p>
            <a:pPr marL="358775" lvl="1" indent="-92075">
              <a:lnSpc>
                <a:spcPct val="75000"/>
              </a:lnSpc>
            </a:pPr>
            <a:r>
              <a:rPr lang="el-GR" sz="1400" dirty="0"/>
              <a:t>Σεξουαλικότητα</a:t>
            </a:r>
          </a:p>
          <a:p>
            <a:pPr marL="358775" lvl="1" indent="-92075">
              <a:lnSpc>
                <a:spcPct val="75000"/>
              </a:lnSpc>
            </a:pPr>
            <a:r>
              <a:rPr lang="el-GR" sz="1400" dirty="0"/>
              <a:t>Εκπλήρωση ρόλου φροντιστή/γονέα</a:t>
            </a:r>
          </a:p>
          <a:p>
            <a:pPr marL="358775" lvl="1" indent="-92075">
              <a:lnSpc>
                <a:spcPct val="75000"/>
              </a:lnSpc>
            </a:pPr>
            <a:r>
              <a:rPr lang="el-GR" sz="1400" dirty="0"/>
              <a:t>Παραμέληση </a:t>
            </a:r>
          </a:p>
          <a:p>
            <a:pPr marL="358775" lvl="1" indent="-92075">
              <a:lnSpc>
                <a:spcPct val="75000"/>
              </a:lnSpc>
            </a:pPr>
            <a:r>
              <a:rPr lang="el-GR" sz="1400" dirty="0"/>
              <a:t>Κακοποίησης αύξηση και ανάπτυξη </a:t>
            </a:r>
            <a:endParaRPr lang="el-GR" sz="1100" dirty="0"/>
          </a:p>
          <a:p>
            <a:pPr marL="182563" indent="-182563">
              <a:lnSpc>
                <a:spcPct val="75000"/>
              </a:lnSpc>
              <a:spcBef>
                <a:spcPts val="1200"/>
              </a:spcBef>
              <a:spcAft>
                <a:spcPts val="0"/>
              </a:spcAft>
            </a:pPr>
            <a:r>
              <a:rPr lang="el-GR" sz="1800" b="1" dirty="0">
                <a:solidFill>
                  <a:srgbClr val="5075BC"/>
                </a:solidFill>
              </a:rPr>
              <a:t>Φυσιολογικός τομέας: </a:t>
            </a:r>
          </a:p>
          <a:p>
            <a:pPr marL="358775" lvl="1" indent="-92075">
              <a:lnSpc>
                <a:spcPct val="75000"/>
              </a:lnSpc>
            </a:pPr>
            <a:r>
              <a:rPr lang="el-GR" sz="1400" dirty="0"/>
              <a:t>Ακοή </a:t>
            </a:r>
          </a:p>
          <a:p>
            <a:pPr marL="358775" lvl="1" indent="-92075">
              <a:lnSpc>
                <a:spcPct val="75000"/>
              </a:lnSpc>
            </a:pPr>
            <a:r>
              <a:rPr lang="el-GR" sz="1400" dirty="0"/>
              <a:t>Όραση</a:t>
            </a:r>
          </a:p>
          <a:p>
            <a:pPr marL="358775" lvl="1" indent="-92075">
              <a:lnSpc>
                <a:spcPct val="75000"/>
              </a:lnSpc>
              <a:spcBef>
                <a:spcPts val="480"/>
              </a:spcBef>
            </a:pPr>
            <a:r>
              <a:rPr lang="el-GR" sz="1400" dirty="0"/>
              <a:t>Ομιλία και </a:t>
            </a:r>
            <a:r>
              <a:rPr lang="el-GR" sz="1400" dirty="0" smtClean="0"/>
              <a:t>γλώσσα</a:t>
            </a:r>
            <a:endParaRPr lang="en-US" sz="1400" dirty="0" smtClean="0"/>
          </a:p>
          <a:p>
            <a:pPr marL="358775" lvl="1" indent="-92075">
              <a:lnSpc>
                <a:spcPct val="75000"/>
              </a:lnSpc>
              <a:spcBef>
                <a:spcPts val="480"/>
              </a:spcBef>
            </a:pPr>
            <a:r>
              <a:rPr lang="el-GR" sz="1400" dirty="0" smtClean="0"/>
              <a:t>Στοματική </a:t>
            </a:r>
            <a:r>
              <a:rPr lang="el-GR" sz="1400" dirty="0"/>
              <a:t>υγιεινή </a:t>
            </a:r>
          </a:p>
          <a:p>
            <a:pPr marL="358775" lvl="1" indent="-92075">
              <a:lnSpc>
                <a:spcPct val="75000"/>
              </a:lnSpc>
              <a:spcBef>
                <a:spcPts val="480"/>
              </a:spcBef>
            </a:pPr>
            <a:r>
              <a:rPr lang="el-GR" sz="1400" dirty="0"/>
              <a:t>Γνωστική λειτουργία </a:t>
            </a:r>
          </a:p>
          <a:p>
            <a:pPr marL="358775" lvl="1" indent="-92075">
              <a:lnSpc>
                <a:spcPct val="75000"/>
              </a:lnSpc>
            </a:pPr>
            <a:endParaRPr lang="el-GR" sz="1400" dirty="0"/>
          </a:p>
        </p:txBody>
      </p:sp>
      <p:sp>
        <p:nvSpPr>
          <p:cNvPr id="4" name="Θέση περιεχομένου 3"/>
          <p:cNvSpPr>
            <a:spLocks noGrp="1"/>
          </p:cNvSpPr>
          <p:nvPr>
            <p:ph sz="half" idx="2"/>
          </p:nvPr>
        </p:nvSpPr>
        <p:spPr>
          <a:xfrm>
            <a:off x="4648200" y="1124744"/>
            <a:ext cx="4038600" cy="5328592"/>
          </a:xfrm>
          <a:ln>
            <a:solidFill>
              <a:srgbClr val="5075BC"/>
            </a:solidFill>
          </a:ln>
        </p:spPr>
        <p:txBody>
          <a:bodyPr>
            <a:noAutofit/>
          </a:bodyPr>
          <a:lstStyle/>
          <a:p>
            <a:pPr marL="182563" indent="-182563">
              <a:lnSpc>
                <a:spcPct val="75000"/>
              </a:lnSpc>
              <a:spcBef>
                <a:spcPts val="480"/>
              </a:spcBef>
              <a:spcAft>
                <a:spcPts val="0"/>
              </a:spcAft>
            </a:pPr>
            <a:r>
              <a:rPr lang="el-GR" sz="1800" b="1" dirty="0" smtClean="0">
                <a:solidFill>
                  <a:srgbClr val="5075BC"/>
                </a:solidFill>
              </a:rPr>
              <a:t>Φυσιολογικός τομέας (συνέχεια)</a:t>
            </a:r>
          </a:p>
          <a:p>
            <a:pPr marL="358775" lvl="1" indent="-92075">
              <a:lnSpc>
                <a:spcPct val="75000"/>
              </a:lnSpc>
              <a:spcBef>
                <a:spcPts val="480"/>
              </a:spcBef>
            </a:pPr>
            <a:r>
              <a:rPr lang="el-GR" sz="1400" dirty="0" smtClean="0"/>
              <a:t>Πόνος </a:t>
            </a:r>
          </a:p>
          <a:p>
            <a:pPr marL="358775" lvl="1" indent="-92075">
              <a:lnSpc>
                <a:spcPct val="75000"/>
              </a:lnSpc>
              <a:spcBef>
                <a:spcPts val="480"/>
              </a:spcBef>
            </a:pPr>
            <a:r>
              <a:rPr lang="el-GR" sz="1400" dirty="0" smtClean="0"/>
              <a:t>Συνείδηση </a:t>
            </a:r>
          </a:p>
          <a:p>
            <a:pPr marL="358775" lvl="1" indent="-92075">
              <a:lnSpc>
                <a:spcPct val="75000"/>
              </a:lnSpc>
              <a:spcBef>
                <a:spcPts val="480"/>
              </a:spcBef>
            </a:pPr>
            <a:r>
              <a:rPr lang="el-GR" sz="1400" dirty="0" smtClean="0"/>
              <a:t>Δέρμα</a:t>
            </a:r>
          </a:p>
          <a:p>
            <a:pPr marL="358775" lvl="1" indent="-92075">
              <a:lnSpc>
                <a:spcPct val="75000"/>
              </a:lnSpc>
              <a:spcBef>
                <a:spcPts val="480"/>
              </a:spcBef>
            </a:pPr>
            <a:r>
              <a:rPr lang="el-GR" sz="1400" dirty="0" smtClean="0"/>
              <a:t>Νεύρο-</a:t>
            </a:r>
            <a:r>
              <a:rPr lang="el-GR" sz="1400" dirty="0" err="1" smtClean="0"/>
              <a:t>μυο</a:t>
            </a:r>
            <a:r>
              <a:rPr lang="el-GR" sz="1400" dirty="0" smtClean="0"/>
              <a:t>-σκελετική λειτουργία</a:t>
            </a:r>
          </a:p>
          <a:p>
            <a:pPr marL="358775" lvl="1" indent="-92075">
              <a:lnSpc>
                <a:spcPct val="75000"/>
              </a:lnSpc>
              <a:spcBef>
                <a:spcPts val="480"/>
              </a:spcBef>
            </a:pPr>
            <a:r>
              <a:rPr lang="el-GR" sz="1400" dirty="0" smtClean="0"/>
              <a:t>Αναπνοή </a:t>
            </a:r>
          </a:p>
          <a:p>
            <a:pPr marL="358775" lvl="1" indent="-92075">
              <a:lnSpc>
                <a:spcPct val="75000"/>
              </a:lnSpc>
              <a:spcBef>
                <a:spcPts val="480"/>
              </a:spcBef>
            </a:pPr>
            <a:r>
              <a:rPr lang="el-GR" sz="1400" dirty="0" smtClean="0"/>
              <a:t>Κυκλοφορία</a:t>
            </a:r>
          </a:p>
          <a:p>
            <a:pPr marL="358775" lvl="1" indent="-92075">
              <a:lnSpc>
                <a:spcPct val="75000"/>
              </a:lnSpc>
              <a:spcBef>
                <a:spcPts val="480"/>
              </a:spcBef>
            </a:pPr>
            <a:r>
              <a:rPr lang="el-GR" sz="1400" dirty="0" smtClean="0"/>
              <a:t>Πέψη ενυδάτωση </a:t>
            </a:r>
          </a:p>
          <a:p>
            <a:pPr marL="358775" lvl="1" indent="-92075">
              <a:lnSpc>
                <a:spcPct val="75000"/>
              </a:lnSpc>
              <a:spcBef>
                <a:spcPts val="480"/>
              </a:spcBef>
            </a:pPr>
            <a:r>
              <a:rPr lang="el-GR" sz="1400" dirty="0" smtClean="0"/>
              <a:t>Εντερική λειτουργία </a:t>
            </a:r>
          </a:p>
          <a:p>
            <a:pPr marL="358775" lvl="1" indent="-92075">
              <a:lnSpc>
                <a:spcPct val="75000"/>
              </a:lnSpc>
              <a:spcBef>
                <a:spcPts val="480"/>
              </a:spcBef>
            </a:pPr>
            <a:r>
              <a:rPr lang="el-GR" sz="1400" dirty="0" smtClean="0"/>
              <a:t>Λειτουργία ουροποιητικού συστήματος </a:t>
            </a:r>
          </a:p>
          <a:p>
            <a:pPr marL="358775" lvl="1" indent="-92075">
              <a:lnSpc>
                <a:spcPct val="75000"/>
              </a:lnSpc>
              <a:spcBef>
                <a:spcPts val="480"/>
              </a:spcBef>
            </a:pPr>
            <a:r>
              <a:rPr lang="el-GR" sz="1400" dirty="0" smtClean="0"/>
              <a:t>Λειτουργία αναπαραγωγικού  συστήματος </a:t>
            </a:r>
          </a:p>
          <a:p>
            <a:pPr marL="358775" lvl="1" indent="-92075">
              <a:lnSpc>
                <a:spcPct val="75000"/>
              </a:lnSpc>
              <a:spcBef>
                <a:spcPts val="480"/>
              </a:spcBef>
            </a:pPr>
            <a:r>
              <a:rPr lang="el-GR" sz="1400" dirty="0" smtClean="0"/>
              <a:t>Κύηση </a:t>
            </a:r>
          </a:p>
          <a:p>
            <a:pPr marL="358775" lvl="1" indent="-92075">
              <a:lnSpc>
                <a:spcPct val="75000"/>
              </a:lnSpc>
              <a:spcBef>
                <a:spcPts val="480"/>
              </a:spcBef>
            </a:pPr>
            <a:r>
              <a:rPr lang="el-GR" sz="1400" dirty="0" smtClean="0"/>
              <a:t>Λοχεία </a:t>
            </a:r>
          </a:p>
          <a:p>
            <a:pPr marL="358775" lvl="1" indent="-92075">
              <a:lnSpc>
                <a:spcPct val="75000"/>
              </a:lnSpc>
              <a:spcBef>
                <a:spcPts val="480"/>
              </a:spcBef>
            </a:pPr>
            <a:r>
              <a:rPr lang="el-GR" sz="1400" dirty="0" smtClean="0"/>
              <a:t>Μεταδιδόμενη/λοιμώδης κατάσταση </a:t>
            </a:r>
            <a:endParaRPr lang="el-GR" sz="1600" dirty="0" smtClean="0"/>
          </a:p>
          <a:p>
            <a:pPr marL="182563" indent="-182563">
              <a:lnSpc>
                <a:spcPct val="75000"/>
              </a:lnSpc>
              <a:spcBef>
                <a:spcPts val="1200"/>
              </a:spcBef>
            </a:pPr>
            <a:r>
              <a:rPr lang="el-GR" sz="1800" b="1" dirty="0" smtClean="0">
                <a:solidFill>
                  <a:srgbClr val="5075BC"/>
                </a:solidFill>
              </a:rPr>
              <a:t>Τομέας συμπεριφορών σχετιζόμενων με την υγεία: </a:t>
            </a:r>
          </a:p>
          <a:p>
            <a:pPr marL="358775" lvl="1" indent="-92075">
              <a:lnSpc>
                <a:spcPct val="75000"/>
              </a:lnSpc>
              <a:spcBef>
                <a:spcPts val="480"/>
              </a:spcBef>
              <a:spcAft>
                <a:spcPts val="0"/>
              </a:spcAft>
            </a:pPr>
            <a:r>
              <a:rPr lang="el-GR" sz="1400" dirty="0" smtClean="0"/>
              <a:t>Διατροφή συνήθειες ύπνου και ανάπαυσης </a:t>
            </a:r>
          </a:p>
          <a:p>
            <a:pPr marL="358775" lvl="1" indent="-92075">
              <a:lnSpc>
                <a:spcPct val="75000"/>
              </a:lnSpc>
              <a:spcBef>
                <a:spcPts val="480"/>
              </a:spcBef>
              <a:spcAft>
                <a:spcPts val="0"/>
              </a:spcAft>
            </a:pPr>
            <a:r>
              <a:rPr lang="el-GR" sz="1400" dirty="0" smtClean="0"/>
              <a:t>Φυσική δραστηριότητα </a:t>
            </a:r>
          </a:p>
          <a:p>
            <a:pPr marL="358775" lvl="1" indent="-92075">
              <a:lnSpc>
                <a:spcPct val="75000"/>
              </a:lnSpc>
              <a:spcBef>
                <a:spcPts val="480"/>
              </a:spcBef>
              <a:spcAft>
                <a:spcPts val="0"/>
              </a:spcAft>
            </a:pPr>
            <a:r>
              <a:rPr lang="el-GR" sz="1400" dirty="0" smtClean="0"/>
              <a:t>Ατομική υγιεινή </a:t>
            </a:r>
          </a:p>
          <a:p>
            <a:pPr marL="358775" lvl="1" indent="-92075">
              <a:lnSpc>
                <a:spcPct val="75000"/>
              </a:lnSpc>
              <a:spcBef>
                <a:spcPts val="480"/>
              </a:spcBef>
              <a:spcAft>
                <a:spcPts val="0"/>
              </a:spcAft>
            </a:pPr>
            <a:r>
              <a:rPr lang="el-GR" sz="1400" dirty="0" smtClean="0"/>
              <a:t>Χρήση ουσιών </a:t>
            </a:r>
          </a:p>
          <a:p>
            <a:pPr marL="358775" lvl="1" indent="-92075">
              <a:lnSpc>
                <a:spcPct val="75000"/>
              </a:lnSpc>
              <a:spcBef>
                <a:spcPts val="480"/>
              </a:spcBef>
              <a:spcAft>
                <a:spcPts val="0"/>
              </a:spcAft>
            </a:pPr>
            <a:r>
              <a:rPr lang="el-GR" sz="1400" dirty="0" smtClean="0"/>
              <a:t>Οικογενειακός προγραμματισμός </a:t>
            </a:r>
          </a:p>
          <a:p>
            <a:pPr marL="358775" lvl="1" indent="-92075">
              <a:lnSpc>
                <a:spcPct val="75000"/>
              </a:lnSpc>
              <a:spcBef>
                <a:spcPts val="480"/>
              </a:spcBef>
              <a:spcAft>
                <a:spcPts val="0"/>
              </a:spcAft>
            </a:pPr>
            <a:r>
              <a:rPr lang="el-GR" sz="1400" dirty="0" smtClean="0"/>
              <a:t>Επίβλεψη φροντίδας υγείας</a:t>
            </a:r>
          </a:p>
          <a:p>
            <a:pPr marL="358775" lvl="1" indent="-92075">
              <a:lnSpc>
                <a:spcPct val="75000"/>
              </a:lnSpc>
              <a:spcBef>
                <a:spcPts val="480"/>
              </a:spcBef>
              <a:spcAft>
                <a:spcPts val="0"/>
              </a:spcAft>
            </a:pPr>
            <a:r>
              <a:rPr lang="el-GR" sz="1400" dirty="0" smtClean="0"/>
              <a:t>Φαρμακευτική αγωγή </a:t>
            </a:r>
            <a:endParaRPr lang="el-GR" sz="1600" dirty="0" smtClean="0"/>
          </a:p>
          <a:p>
            <a:pPr marL="0" indent="0">
              <a:lnSpc>
                <a:spcPct val="75000"/>
              </a:lnSpc>
              <a:spcBef>
                <a:spcPts val="1200"/>
              </a:spcBef>
              <a:buNone/>
            </a:pPr>
            <a:endParaRPr lang="el-GR" sz="1600" dirty="0"/>
          </a:p>
        </p:txBody>
      </p:sp>
    </p:spTree>
    <p:extLst>
      <p:ext uri="{BB962C8B-B14F-4D97-AF65-F5344CB8AC3E}">
        <p14:creationId xmlns:p14="http://schemas.microsoft.com/office/powerpoint/2010/main" val="28837020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a:lnSpc>
                <a:spcPct val="115000"/>
              </a:lnSpc>
            </a:pPr>
            <a:r>
              <a:rPr lang="el-GR" sz="4000" dirty="0" smtClean="0"/>
              <a:t>Κατηγορίες Παρεμβάσεων </a:t>
            </a:r>
            <a:r>
              <a:rPr lang="el-GR" sz="4000" dirty="0"/>
              <a:t>για το  </a:t>
            </a:r>
            <a:r>
              <a:rPr lang="el-GR" sz="4000" dirty="0" smtClean="0"/>
              <a:t>Άτομο/Οικογένεια/Ομάδα</a:t>
            </a:r>
            <a:endParaRPr lang="el-GR" sz="4000" dirty="0"/>
          </a:p>
        </p:txBody>
      </p:sp>
      <p:sp>
        <p:nvSpPr>
          <p:cNvPr id="5" name="Θέση περιεχομένου 4"/>
          <p:cNvSpPr>
            <a:spLocks noGrp="1"/>
          </p:cNvSpPr>
          <p:nvPr>
            <p:ph idx="1"/>
          </p:nvPr>
        </p:nvSpPr>
        <p:spPr>
          <a:xfrm>
            <a:off x="323528" y="1556792"/>
            <a:ext cx="8496944" cy="4525963"/>
          </a:xfrm>
        </p:spPr>
        <p:txBody>
          <a:bodyPr>
            <a:noAutofit/>
          </a:bodyPr>
          <a:lstStyle/>
          <a:p>
            <a:pPr marL="0" indent="0" algn="ctr">
              <a:lnSpc>
                <a:spcPct val="115000"/>
              </a:lnSpc>
              <a:spcAft>
                <a:spcPts val="600"/>
              </a:spcAft>
              <a:buNone/>
            </a:pPr>
            <a:r>
              <a:rPr lang="el-GR" sz="2200" b="1" dirty="0" smtClean="0"/>
              <a:t>Οι </a:t>
            </a:r>
            <a:r>
              <a:rPr lang="el-GR" sz="2200" b="1" dirty="0"/>
              <a:t>4 ευρείες κατηγορίες παρεμβάσεων </a:t>
            </a:r>
            <a:r>
              <a:rPr lang="el-GR" sz="2200" b="1" dirty="0" smtClean="0"/>
              <a:t>στο</a:t>
            </a:r>
            <a:r>
              <a:rPr lang="en-US" sz="2200" b="1" dirty="0" smtClean="0"/>
              <a:t> </a:t>
            </a:r>
            <a:r>
              <a:rPr lang="el-GR" sz="2200" b="1" dirty="0" smtClean="0"/>
              <a:t>άτομο/οικογένεια/ομάδα</a:t>
            </a:r>
            <a:r>
              <a:rPr lang="el-GR" sz="2200" b="1" dirty="0"/>
              <a:t>:</a:t>
            </a:r>
          </a:p>
          <a:p>
            <a:pPr>
              <a:spcBef>
                <a:spcPts val="900"/>
              </a:spcBef>
              <a:buFont typeface="Wingdings" panose="05000000000000000000" pitchFamily="2" charset="2"/>
              <a:buChar char="v"/>
            </a:pPr>
            <a:r>
              <a:rPr lang="el-GR" sz="2200" dirty="0" smtClean="0"/>
              <a:t>Εκπαίδευση</a:t>
            </a:r>
            <a:r>
              <a:rPr lang="el-GR" sz="2200" dirty="0"/>
              <a:t>, καθοδήγηση και συμβουλευτική (</a:t>
            </a:r>
            <a:r>
              <a:rPr lang="en-US" sz="2200" dirty="0"/>
              <a:t>teaching</a:t>
            </a:r>
            <a:r>
              <a:rPr lang="el-GR" sz="2200" dirty="0"/>
              <a:t>, </a:t>
            </a:r>
            <a:r>
              <a:rPr lang="en-US" sz="2200" dirty="0"/>
              <a:t>guidance and counseling</a:t>
            </a:r>
            <a:r>
              <a:rPr lang="el-GR" sz="2200" dirty="0"/>
              <a:t>) </a:t>
            </a:r>
          </a:p>
          <a:p>
            <a:pPr>
              <a:spcBef>
                <a:spcPts val="900"/>
              </a:spcBef>
              <a:buFont typeface="Wingdings" panose="05000000000000000000" pitchFamily="2" charset="2"/>
              <a:buChar char="v"/>
            </a:pPr>
            <a:r>
              <a:rPr lang="el-GR" sz="2200" dirty="0" smtClean="0"/>
              <a:t>Θεραπείες </a:t>
            </a:r>
            <a:r>
              <a:rPr lang="el-GR" sz="2200" dirty="0"/>
              <a:t>και διαδικασίες (</a:t>
            </a:r>
            <a:r>
              <a:rPr lang="en-US" sz="2200" dirty="0"/>
              <a:t>treatments and procedures</a:t>
            </a:r>
            <a:r>
              <a:rPr lang="el-GR" sz="2200" dirty="0"/>
              <a:t>)</a:t>
            </a:r>
          </a:p>
          <a:p>
            <a:pPr>
              <a:spcBef>
                <a:spcPts val="900"/>
              </a:spcBef>
              <a:buFont typeface="Wingdings" panose="05000000000000000000" pitchFamily="2" charset="2"/>
              <a:buChar char="v"/>
            </a:pPr>
            <a:r>
              <a:rPr lang="el-GR" sz="2200" dirty="0" smtClean="0"/>
              <a:t>Διαχείριση </a:t>
            </a:r>
            <a:r>
              <a:rPr lang="el-GR" sz="2200" dirty="0"/>
              <a:t>περιπτώσεων (</a:t>
            </a:r>
            <a:r>
              <a:rPr lang="en-US" sz="2200" dirty="0"/>
              <a:t>case management</a:t>
            </a:r>
            <a:r>
              <a:rPr lang="el-GR" sz="2200" dirty="0"/>
              <a:t>)</a:t>
            </a:r>
          </a:p>
          <a:p>
            <a:pPr>
              <a:spcBef>
                <a:spcPts val="900"/>
              </a:spcBef>
              <a:buFont typeface="Wingdings" panose="05000000000000000000" pitchFamily="2" charset="2"/>
              <a:buChar char="v"/>
            </a:pPr>
            <a:r>
              <a:rPr lang="el-GR" sz="2200" dirty="0" smtClean="0"/>
              <a:t>Διερεύνηση </a:t>
            </a:r>
            <a:r>
              <a:rPr lang="el-GR" sz="2200" dirty="0"/>
              <a:t>(</a:t>
            </a:r>
            <a:r>
              <a:rPr lang="en-US" sz="2200" dirty="0"/>
              <a:t>surveillance</a:t>
            </a:r>
            <a:r>
              <a:rPr lang="el-GR" sz="2200" dirty="0"/>
              <a:t>) </a:t>
            </a:r>
          </a:p>
          <a:p>
            <a:pPr marL="0" indent="0">
              <a:buNone/>
            </a:pPr>
            <a:r>
              <a:rPr lang="el-GR" sz="2200" dirty="0" smtClean="0"/>
              <a:t/>
            </a:r>
            <a:br>
              <a:rPr lang="el-GR" sz="2200" dirty="0" smtClean="0"/>
            </a:br>
            <a:r>
              <a:rPr lang="el-GR" sz="2000" b="1" dirty="0" smtClean="0"/>
              <a:t>75 </a:t>
            </a:r>
            <a:r>
              <a:rPr lang="el-GR" sz="2000" b="1" dirty="0"/>
              <a:t>Στόχοι, αντικείμενα δράσης και παρέμβασης στο </a:t>
            </a:r>
            <a:r>
              <a:rPr lang="el-GR" sz="2000" b="1" dirty="0" smtClean="0"/>
              <a:t>άτομο/οικογένεια/ ομάδα</a:t>
            </a:r>
            <a:r>
              <a:rPr lang="el-GR" sz="2000" b="1" dirty="0"/>
              <a:t>, </a:t>
            </a:r>
            <a:r>
              <a:rPr lang="el-GR" sz="2000" b="1" dirty="0" smtClean="0"/>
              <a:t>σαφώς </a:t>
            </a:r>
            <a:r>
              <a:rPr lang="el-GR" sz="2000" b="1" dirty="0"/>
              <a:t>προσδιορισμένοι και με την επιλογή «άλλο» για την περίπτωση διατύπωσης στόχου που δεν συμπεριλαμβάνεται στη λίστα.</a:t>
            </a:r>
          </a:p>
          <a:p>
            <a:endParaRPr lang="el-GR" sz="2200" dirty="0"/>
          </a:p>
          <a:p>
            <a:endParaRPr lang="el-GR" sz="2200" dirty="0"/>
          </a:p>
        </p:txBody>
      </p:sp>
    </p:spTree>
    <p:extLst>
      <p:ext uri="{BB962C8B-B14F-4D97-AF65-F5344CB8AC3E}">
        <p14:creationId xmlns:p14="http://schemas.microsoft.com/office/powerpoint/2010/main" val="15012155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44624"/>
            <a:ext cx="8856984" cy="1143000"/>
          </a:xfrm>
        </p:spPr>
        <p:txBody>
          <a:bodyPr>
            <a:noAutofit/>
          </a:bodyPr>
          <a:lstStyle/>
          <a:p>
            <a:pPr>
              <a:lnSpc>
                <a:spcPct val="115000"/>
              </a:lnSpc>
            </a:pPr>
            <a:r>
              <a:rPr lang="el-GR" sz="3600" dirty="0" smtClean="0"/>
              <a:t>Βαθμολόγηση </a:t>
            </a:r>
            <a:r>
              <a:rPr lang="el-GR" sz="3600" dirty="0"/>
              <a:t>Προβλημάτων για τις </a:t>
            </a:r>
            <a:r>
              <a:rPr lang="el-GR" sz="3600" dirty="0" smtClean="0"/>
              <a:t>Εκβάσεις</a:t>
            </a:r>
            <a:endParaRPr lang="el-GR" sz="3600" dirty="0"/>
          </a:p>
        </p:txBody>
      </p:sp>
      <p:graphicFrame>
        <p:nvGraphicFramePr>
          <p:cNvPr id="5" name="Πίνακας 1"/>
          <p:cNvGraphicFramePr>
            <a:graphicFrameLocks noGrp="1"/>
          </p:cNvGraphicFramePr>
          <p:nvPr>
            <p:extLst>
              <p:ext uri="{D42A27DB-BD31-4B8C-83A1-F6EECF244321}">
                <p14:modId xmlns:p14="http://schemas.microsoft.com/office/powerpoint/2010/main" val="2700829850"/>
              </p:ext>
            </p:extLst>
          </p:nvPr>
        </p:nvGraphicFramePr>
        <p:xfrm>
          <a:off x="539551" y="1124744"/>
          <a:ext cx="7992889" cy="5566375"/>
        </p:xfrm>
        <a:graphic>
          <a:graphicData uri="http://schemas.openxmlformats.org/drawingml/2006/table">
            <a:tbl>
              <a:tblPr firstRow="1" firstCol="1" bandRow="1">
                <a:tableStyleId>{21E4AEA4-8DFA-4A89-87EB-49C32662AFE0}</a:tableStyleId>
              </a:tblPr>
              <a:tblGrid>
                <a:gridCol w="1612600"/>
                <a:gridCol w="1893053"/>
                <a:gridCol w="2488544"/>
                <a:gridCol w="1998692"/>
              </a:tblGrid>
              <a:tr h="256820">
                <a:tc gridSpan="4">
                  <a:txBody>
                    <a:bodyPr/>
                    <a:lstStyle/>
                    <a:p>
                      <a:pPr algn="ctr">
                        <a:lnSpc>
                          <a:spcPct val="100000"/>
                        </a:lnSpc>
                        <a:spcAft>
                          <a:spcPts val="0"/>
                        </a:spcAft>
                      </a:pPr>
                      <a:r>
                        <a:rPr lang="el-GR" sz="1600" dirty="0">
                          <a:effectLst/>
                        </a:rPr>
                        <a:t>Πίνακας 3. Κλίμακα Βαθμολόγησης Προβλημάτων για τις εκβάσεις</a:t>
                      </a:r>
                      <a:endParaRPr lang="el-GR" sz="1400" dirty="0">
                        <a:effectLst/>
                        <a:latin typeface="Calibri"/>
                        <a:ea typeface="Calibri"/>
                        <a:cs typeface="Times New Roman"/>
                      </a:endParaRPr>
                    </a:p>
                  </a:txBody>
                  <a:tcPr marL="67591" marR="67591" marT="0" marB="0"/>
                </a:tc>
                <a:tc hMerge="1">
                  <a:txBody>
                    <a:bodyPr/>
                    <a:lstStyle/>
                    <a:p>
                      <a:endParaRPr lang="el-GR"/>
                    </a:p>
                  </a:txBody>
                  <a:tcPr/>
                </a:tc>
                <a:tc hMerge="1">
                  <a:txBody>
                    <a:bodyPr/>
                    <a:lstStyle/>
                    <a:p>
                      <a:endParaRPr lang="el-GR"/>
                    </a:p>
                  </a:txBody>
                  <a:tcPr/>
                </a:tc>
                <a:tc hMerge="1">
                  <a:txBody>
                    <a:bodyPr/>
                    <a:lstStyle/>
                    <a:p>
                      <a:endParaRPr lang="el-GR"/>
                    </a:p>
                  </a:txBody>
                  <a:tcPr/>
                </a:tc>
              </a:tr>
              <a:tr h="1573025">
                <a:tc>
                  <a:txBody>
                    <a:bodyPr/>
                    <a:lstStyle/>
                    <a:p>
                      <a:pPr algn="ctr">
                        <a:lnSpc>
                          <a:spcPct val="100000"/>
                        </a:lnSpc>
                        <a:spcAft>
                          <a:spcPts val="0"/>
                        </a:spcAft>
                      </a:pPr>
                      <a:r>
                        <a:rPr lang="el-GR" sz="1400" b="1" dirty="0">
                          <a:effectLst/>
                        </a:rPr>
                        <a:t>Βαθμολόγηση </a:t>
                      </a:r>
                      <a:endParaRPr lang="el-GR" sz="1400" b="1" dirty="0">
                        <a:effectLst/>
                        <a:latin typeface="Calibri"/>
                        <a:ea typeface="Calibri"/>
                        <a:cs typeface="Times New Roman"/>
                      </a:endParaRPr>
                    </a:p>
                  </a:txBody>
                  <a:tcPr marL="67591" marR="67591" marT="0" marB="0">
                    <a:solidFill>
                      <a:schemeClr val="accent5">
                        <a:lumMod val="75000"/>
                      </a:schemeClr>
                    </a:solidFill>
                  </a:tcPr>
                </a:tc>
                <a:tc>
                  <a:txBody>
                    <a:bodyPr/>
                    <a:lstStyle/>
                    <a:p>
                      <a:pPr algn="ctr">
                        <a:lnSpc>
                          <a:spcPct val="100000"/>
                        </a:lnSpc>
                        <a:spcAft>
                          <a:spcPts val="0"/>
                        </a:spcAft>
                      </a:pPr>
                      <a:r>
                        <a:rPr lang="el-GR" sz="1400" b="1" dirty="0">
                          <a:effectLst/>
                        </a:rPr>
                        <a:t>Γνώση </a:t>
                      </a:r>
                    </a:p>
                    <a:p>
                      <a:pPr algn="ctr">
                        <a:lnSpc>
                          <a:spcPct val="100000"/>
                        </a:lnSpc>
                        <a:spcAft>
                          <a:spcPts val="0"/>
                        </a:spcAft>
                      </a:pPr>
                      <a:r>
                        <a:rPr lang="el-GR" sz="1400" b="1" dirty="0">
                          <a:effectLst/>
                        </a:rPr>
                        <a:t>(ικανότητα πελάτη να θυμάται και να ερμηνεύει πληροφορίες)</a:t>
                      </a:r>
                      <a:endParaRPr lang="el-GR" sz="1400" b="1" dirty="0">
                        <a:effectLst/>
                        <a:latin typeface="Calibri"/>
                        <a:ea typeface="Calibri"/>
                        <a:cs typeface="Times New Roman"/>
                      </a:endParaRPr>
                    </a:p>
                  </a:txBody>
                  <a:tcPr marL="67591" marR="67591" marT="0" marB="0"/>
                </a:tc>
                <a:tc>
                  <a:txBody>
                    <a:bodyPr/>
                    <a:lstStyle/>
                    <a:p>
                      <a:pPr algn="ctr">
                        <a:lnSpc>
                          <a:spcPct val="100000"/>
                        </a:lnSpc>
                        <a:spcAft>
                          <a:spcPts val="0"/>
                        </a:spcAft>
                      </a:pPr>
                      <a:r>
                        <a:rPr lang="el-GR" sz="1400" b="1" dirty="0">
                          <a:effectLst/>
                        </a:rPr>
                        <a:t>Συμπεριφορά </a:t>
                      </a:r>
                      <a:endParaRPr lang="en-US" sz="1400" b="1" dirty="0" smtClean="0">
                        <a:effectLst/>
                      </a:endParaRPr>
                    </a:p>
                    <a:p>
                      <a:pPr algn="ctr">
                        <a:lnSpc>
                          <a:spcPct val="100000"/>
                        </a:lnSpc>
                        <a:spcAft>
                          <a:spcPts val="0"/>
                        </a:spcAft>
                      </a:pPr>
                      <a:r>
                        <a:rPr lang="el-GR" sz="1400" b="1" dirty="0" smtClean="0">
                          <a:effectLst/>
                        </a:rPr>
                        <a:t>(</a:t>
                      </a:r>
                      <a:r>
                        <a:rPr lang="el-GR" sz="1400" b="1" dirty="0" err="1">
                          <a:effectLst/>
                        </a:rPr>
                        <a:t>παρατηρήσημες</a:t>
                      </a:r>
                      <a:r>
                        <a:rPr lang="el-GR" sz="1400" b="1" dirty="0">
                          <a:effectLst/>
                        </a:rPr>
                        <a:t> αποκρίσεις, ενέργειες δραστηριότητες του πελάτη που ταιριάζουν στην περίσταση και το σκοπό)</a:t>
                      </a:r>
                      <a:endParaRPr lang="el-GR" sz="1400" b="1" dirty="0">
                        <a:effectLst/>
                        <a:latin typeface="Calibri"/>
                        <a:ea typeface="Calibri"/>
                        <a:cs typeface="Times New Roman"/>
                      </a:endParaRPr>
                    </a:p>
                  </a:txBody>
                  <a:tcPr marL="67591" marR="67591" marT="0" marB="0"/>
                </a:tc>
                <a:tc>
                  <a:txBody>
                    <a:bodyPr/>
                    <a:lstStyle/>
                    <a:p>
                      <a:pPr algn="ctr">
                        <a:lnSpc>
                          <a:spcPct val="100000"/>
                        </a:lnSpc>
                        <a:spcAft>
                          <a:spcPts val="0"/>
                        </a:spcAft>
                      </a:pPr>
                      <a:r>
                        <a:rPr lang="el-GR" sz="1400" b="1" dirty="0" smtClean="0">
                          <a:effectLst/>
                        </a:rPr>
                        <a:t>Κατάσταση</a:t>
                      </a:r>
                      <a:endParaRPr lang="en-US" sz="1400" b="1" dirty="0" smtClean="0">
                        <a:effectLst/>
                      </a:endParaRPr>
                    </a:p>
                    <a:p>
                      <a:pPr algn="ctr">
                        <a:lnSpc>
                          <a:spcPct val="100000"/>
                        </a:lnSpc>
                        <a:spcAft>
                          <a:spcPts val="0"/>
                        </a:spcAft>
                      </a:pPr>
                      <a:r>
                        <a:rPr lang="el-GR" sz="1400" b="1" dirty="0" smtClean="0">
                          <a:effectLst/>
                        </a:rPr>
                        <a:t> </a:t>
                      </a:r>
                      <a:r>
                        <a:rPr lang="el-GR" sz="1400" b="1" dirty="0">
                          <a:effectLst/>
                        </a:rPr>
                        <a:t>(κατάσταση του πελάτη σε σχέση με αντικειμενικά και υποκειμενικά χαρακτηριστικά που τον ορίζουν)</a:t>
                      </a:r>
                      <a:endParaRPr lang="el-GR" sz="1400" b="1" dirty="0">
                        <a:effectLst/>
                        <a:latin typeface="Calibri"/>
                        <a:ea typeface="Calibri"/>
                        <a:cs typeface="Times New Roman"/>
                      </a:endParaRPr>
                    </a:p>
                  </a:txBody>
                  <a:tcPr marL="67591" marR="67591" marT="0" marB="0"/>
                </a:tc>
              </a:tr>
              <a:tr h="674154">
                <a:tc>
                  <a:txBody>
                    <a:bodyPr/>
                    <a:lstStyle/>
                    <a:p>
                      <a:pPr algn="ctr">
                        <a:lnSpc>
                          <a:spcPct val="100000"/>
                        </a:lnSpc>
                        <a:spcAft>
                          <a:spcPts val="0"/>
                        </a:spcAft>
                      </a:pPr>
                      <a:r>
                        <a:rPr lang="el-GR" sz="1400" dirty="0">
                          <a:effectLst/>
                        </a:rPr>
                        <a:t>1</a:t>
                      </a:r>
                      <a:endParaRPr lang="el-GR" sz="1400" dirty="0">
                        <a:effectLst/>
                        <a:latin typeface="Calibri"/>
                        <a:ea typeface="Calibri"/>
                        <a:cs typeface="Times New Roman"/>
                      </a:endParaRPr>
                    </a:p>
                  </a:txBody>
                  <a:tcPr marL="67591" marR="67591" marT="0" marB="0">
                    <a:solidFill>
                      <a:schemeClr val="accent5">
                        <a:lumMod val="75000"/>
                      </a:schemeClr>
                    </a:solidFill>
                  </a:tcPr>
                </a:tc>
                <a:tc>
                  <a:txBody>
                    <a:bodyPr/>
                    <a:lstStyle/>
                    <a:p>
                      <a:pPr>
                        <a:lnSpc>
                          <a:spcPct val="100000"/>
                        </a:lnSpc>
                        <a:spcAft>
                          <a:spcPts val="0"/>
                        </a:spcAft>
                      </a:pPr>
                      <a:r>
                        <a:rPr lang="el-GR" sz="1400">
                          <a:effectLst/>
                        </a:rPr>
                        <a:t>Καθόλου γνώση </a:t>
                      </a:r>
                      <a:endParaRPr lang="el-GR" sz="1400">
                        <a:effectLst/>
                        <a:latin typeface="Calibri"/>
                        <a:ea typeface="Calibri"/>
                        <a:cs typeface="Times New Roman"/>
                      </a:endParaRPr>
                    </a:p>
                  </a:txBody>
                  <a:tcPr marL="67591" marR="67591" marT="0" marB="0"/>
                </a:tc>
                <a:tc>
                  <a:txBody>
                    <a:bodyPr/>
                    <a:lstStyle/>
                    <a:p>
                      <a:pPr>
                        <a:lnSpc>
                          <a:spcPct val="100000"/>
                        </a:lnSpc>
                        <a:spcAft>
                          <a:spcPts val="0"/>
                        </a:spcAft>
                      </a:pPr>
                      <a:r>
                        <a:rPr lang="el-GR" sz="1400">
                          <a:effectLst/>
                        </a:rPr>
                        <a:t>Ακατάλληλη συμπεριφορά </a:t>
                      </a:r>
                      <a:endParaRPr lang="el-GR" sz="1400">
                        <a:effectLst/>
                        <a:latin typeface="Calibri"/>
                        <a:ea typeface="Calibri"/>
                        <a:cs typeface="Times New Roman"/>
                      </a:endParaRPr>
                    </a:p>
                  </a:txBody>
                  <a:tcPr marL="67591" marR="67591" marT="0" marB="0"/>
                </a:tc>
                <a:tc>
                  <a:txBody>
                    <a:bodyPr/>
                    <a:lstStyle/>
                    <a:p>
                      <a:pPr>
                        <a:lnSpc>
                          <a:spcPct val="100000"/>
                        </a:lnSpc>
                        <a:spcAft>
                          <a:spcPts val="0"/>
                        </a:spcAft>
                      </a:pPr>
                      <a:r>
                        <a:rPr lang="el-GR" sz="1400" dirty="0">
                          <a:effectLst/>
                        </a:rPr>
                        <a:t>Ακραία σημεία/ συμπτώματα </a:t>
                      </a:r>
                    </a:p>
                    <a:p>
                      <a:pPr>
                        <a:lnSpc>
                          <a:spcPct val="100000"/>
                        </a:lnSpc>
                        <a:spcAft>
                          <a:spcPts val="0"/>
                        </a:spcAft>
                      </a:pPr>
                      <a:r>
                        <a:rPr lang="el-GR" sz="1400" dirty="0">
                          <a:effectLst/>
                        </a:rPr>
                        <a:t> </a:t>
                      </a:r>
                      <a:endParaRPr lang="el-GR" sz="1400" dirty="0">
                        <a:effectLst/>
                        <a:latin typeface="Calibri"/>
                        <a:ea typeface="Calibri"/>
                        <a:cs typeface="Times New Roman"/>
                      </a:endParaRPr>
                    </a:p>
                  </a:txBody>
                  <a:tcPr marL="67591" marR="67591" marT="0" marB="0"/>
                </a:tc>
              </a:tr>
              <a:tr h="674154">
                <a:tc>
                  <a:txBody>
                    <a:bodyPr/>
                    <a:lstStyle/>
                    <a:p>
                      <a:pPr algn="ctr">
                        <a:lnSpc>
                          <a:spcPct val="100000"/>
                        </a:lnSpc>
                        <a:spcAft>
                          <a:spcPts val="0"/>
                        </a:spcAft>
                      </a:pPr>
                      <a:r>
                        <a:rPr lang="el-GR" sz="1400" dirty="0">
                          <a:effectLst/>
                        </a:rPr>
                        <a:t>2</a:t>
                      </a:r>
                      <a:endParaRPr lang="el-GR" sz="1400" dirty="0">
                        <a:effectLst/>
                        <a:latin typeface="Calibri"/>
                        <a:ea typeface="Calibri"/>
                        <a:cs typeface="Times New Roman"/>
                      </a:endParaRPr>
                    </a:p>
                  </a:txBody>
                  <a:tcPr marL="67591" marR="67591" marT="0" marB="0">
                    <a:solidFill>
                      <a:schemeClr val="accent5">
                        <a:lumMod val="75000"/>
                      </a:schemeClr>
                    </a:solidFill>
                  </a:tcPr>
                </a:tc>
                <a:tc>
                  <a:txBody>
                    <a:bodyPr/>
                    <a:lstStyle/>
                    <a:p>
                      <a:pPr>
                        <a:lnSpc>
                          <a:spcPct val="100000"/>
                        </a:lnSpc>
                        <a:spcAft>
                          <a:spcPts val="0"/>
                        </a:spcAft>
                      </a:pPr>
                      <a:r>
                        <a:rPr lang="el-GR" sz="1400">
                          <a:effectLst/>
                        </a:rPr>
                        <a:t>Ελάχιστη γνώση </a:t>
                      </a:r>
                      <a:endParaRPr lang="el-GR" sz="1400">
                        <a:effectLst/>
                        <a:latin typeface="Calibri"/>
                        <a:ea typeface="Calibri"/>
                        <a:cs typeface="Times New Roman"/>
                      </a:endParaRPr>
                    </a:p>
                  </a:txBody>
                  <a:tcPr marL="67591" marR="67591" marT="0" marB="0"/>
                </a:tc>
                <a:tc>
                  <a:txBody>
                    <a:bodyPr/>
                    <a:lstStyle/>
                    <a:p>
                      <a:pPr>
                        <a:lnSpc>
                          <a:spcPct val="100000"/>
                        </a:lnSpc>
                        <a:spcAft>
                          <a:spcPts val="0"/>
                        </a:spcAft>
                      </a:pPr>
                      <a:r>
                        <a:rPr lang="el-GR" sz="1400" dirty="0">
                          <a:effectLst/>
                        </a:rPr>
                        <a:t>Σπάνια κατάλληλη συμπεριφορά </a:t>
                      </a:r>
                      <a:endParaRPr lang="el-GR" sz="1400" dirty="0">
                        <a:effectLst/>
                        <a:latin typeface="Calibri"/>
                        <a:ea typeface="Calibri"/>
                        <a:cs typeface="Times New Roman"/>
                      </a:endParaRPr>
                    </a:p>
                  </a:txBody>
                  <a:tcPr marL="67591" marR="67591" marT="0" marB="0"/>
                </a:tc>
                <a:tc>
                  <a:txBody>
                    <a:bodyPr/>
                    <a:lstStyle/>
                    <a:p>
                      <a:pPr>
                        <a:lnSpc>
                          <a:spcPct val="100000"/>
                        </a:lnSpc>
                        <a:spcAft>
                          <a:spcPts val="0"/>
                        </a:spcAft>
                      </a:pPr>
                      <a:r>
                        <a:rPr lang="el-GR" sz="1400" dirty="0">
                          <a:effectLst/>
                        </a:rPr>
                        <a:t>Σοβαρά σημεία/ συμπτώματα </a:t>
                      </a:r>
                    </a:p>
                    <a:p>
                      <a:pPr>
                        <a:lnSpc>
                          <a:spcPct val="100000"/>
                        </a:lnSpc>
                        <a:spcAft>
                          <a:spcPts val="0"/>
                        </a:spcAft>
                      </a:pPr>
                      <a:r>
                        <a:rPr lang="el-GR" sz="1400" dirty="0">
                          <a:effectLst/>
                        </a:rPr>
                        <a:t> </a:t>
                      </a:r>
                      <a:endParaRPr lang="el-GR" sz="1400" dirty="0">
                        <a:effectLst/>
                        <a:latin typeface="Calibri"/>
                        <a:ea typeface="Calibri"/>
                        <a:cs typeface="Times New Roman"/>
                      </a:endParaRPr>
                    </a:p>
                  </a:txBody>
                  <a:tcPr marL="67591" marR="67591" marT="0" marB="0"/>
                </a:tc>
              </a:tr>
              <a:tr h="674154">
                <a:tc>
                  <a:txBody>
                    <a:bodyPr/>
                    <a:lstStyle/>
                    <a:p>
                      <a:pPr algn="ctr">
                        <a:lnSpc>
                          <a:spcPct val="100000"/>
                        </a:lnSpc>
                        <a:spcAft>
                          <a:spcPts val="0"/>
                        </a:spcAft>
                      </a:pPr>
                      <a:r>
                        <a:rPr lang="el-GR" sz="1400" dirty="0">
                          <a:effectLst/>
                        </a:rPr>
                        <a:t>3</a:t>
                      </a:r>
                      <a:endParaRPr lang="el-GR" sz="1400" dirty="0">
                        <a:effectLst/>
                        <a:latin typeface="Calibri"/>
                        <a:ea typeface="Calibri"/>
                        <a:cs typeface="Times New Roman"/>
                      </a:endParaRPr>
                    </a:p>
                  </a:txBody>
                  <a:tcPr marL="67591" marR="67591" marT="0" marB="0">
                    <a:solidFill>
                      <a:schemeClr val="accent5">
                        <a:lumMod val="75000"/>
                      </a:schemeClr>
                    </a:solidFill>
                  </a:tcPr>
                </a:tc>
                <a:tc>
                  <a:txBody>
                    <a:bodyPr/>
                    <a:lstStyle/>
                    <a:p>
                      <a:pPr>
                        <a:lnSpc>
                          <a:spcPct val="100000"/>
                        </a:lnSpc>
                        <a:spcAft>
                          <a:spcPts val="0"/>
                        </a:spcAft>
                      </a:pPr>
                      <a:r>
                        <a:rPr lang="el-GR" sz="1400" dirty="0">
                          <a:effectLst/>
                        </a:rPr>
                        <a:t>Βασική γνώση </a:t>
                      </a:r>
                      <a:endParaRPr lang="el-GR" sz="1400" dirty="0">
                        <a:effectLst/>
                        <a:latin typeface="Calibri"/>
                        <a:ea typeface="Calibri"/>
                        <a:cs typeface="Times New Roman"/>
                      </a:endParaRPr>
                    </a:p>
                  </a:txBody>
                  <a:tcPr marL="67591" marR="67591" marT="0" marB="0"/>
                </a:tc>
                <a:tc>
                  <a:txBody>
                    <a:bodyPr/>
                    <a:lstStyle/>
                    <a:p>
                      <a:pPr>
                        <a:lnSpc>
                          <a:spcPct val="100000"/>
                        </a:lnSpc>
                        <a:spcAft>
                          <a:spcPts val="0"/>
                        </a:spcAft>
                      </a:pPr>
                      <a:r>
                        <a:rPr lang="el-GR" sz="1400" dirty="0">
                          <a:effectLst/>
                        </a:rPr>
                        <a:t>Ατελώς κατάλληλη συμπεριφορά </a:t>
                      </a:r>
                      <a:endParaRPr lang="el-GR" sz="1400" dirty="0">
                        <a:effectLst/>
                        <a:latin typeface="Calibri"/>
                        <a:ea typeface="Calibri"/>
                        <a:cs typeface="Times New Roman"/>
                      </a:endParaRPr>
                    </a:p>
                  </a:txBody>
                  <a:tcPr marL="67591" marR="67591" marT="0" marB="0"/>
                </a:tc>
                <a:tc>
                  <a:txBody>
                    <a:bodyPr/>
                    <a:lstStyle/>
                    <a:p>
                      <a:pPr>
                        <a:lnSpc>
                          <a:spcPct val="100000"/>
                        </a:lnSpc>
                        <a:spcAft>
                          <a:spcPts val="0"/>
                        </a:spcAft>
                      </a:pPr>
                      <a:r>
                        <a:rPr lang="el-GR" sz="1400" dirty="0">
                          <a:effectLst/>
                        </a:rPr>
                        <a:t>Μέτρια σημεία/ συμπτώματα </a:t>
                      </a:r>
                    </a:p>
                    <a:p>
                      <a:pPr>
                        <a:lnSpc>
                          <a:spcPct val="100000"/>
                        </a:lnSpc>
                        <a:spcAft>
                          <a:spcPts val="0"/>
                        </a:spcAft>
                      </a:pPr>
                      <a:r>
                        <a:rPr lang="el-GR" sz="1400" dirty="0">
                          <a:effectLst/>
                        </a:rPr>
                        <a:t> </a:t>
                      </a:r>
                      <a:endParaRPr lang="el-GR" sz="1400" dirty="0">
                        <a:effectLst/>
                        <a:latin typeface="Calibri"/>
                        <a:ea typeface="Calibri"/>
                        <a:cs typeface="Times New Roman"/>
                      </a:endParaRPr>
                    </a:p>
                  </a:txBody>
                  <a:tcPr marL="67591" marR="67591" marT="0" marB="0"/>
                </a:tc>
              </a:tr>
              <a:tr h="674154">
                <a:tc>
                  <a:txBody>
                    <a:bodyPr/>
                    <a:lstStyle/>
                    <a:p>
                      <a:pPr algn="ctr">
                        <a:lnSpc>
                          <a:spcPct val="100000"/>
                        </a:lnSpc>
                        <a:spcAft>
                          <a:spcPts val="0"/>
                        </a:spcAft>
                      </a:pPr>
                      <a:r>
                        <a:rPr lang="el-GR" sz="1400" dirty="0">
                          <a:effectLst/>
                        </a:rPr>
                        <a:t>4</a:t>
                      </a:r>
                      <a:endParaRPr lang="el-GR" sz="1400" dirty="0">
                        <a:effectLst/>
                        <a:latin typeface="Calibri"/>
                        <a:ea typeface="Calibri"/>
                        <a:cs typeface="Times New Roman"/>
                      </a:endParaRPr>
                    </a:p>
                  </a:txBody>
                  <a:tcPr marL="67591" marR="67591" marT="0" marB="0">
                    <a:solidFill>
                      <a:schemeClr val="accent5">
                        <a:lumMod val="75000"/>
                      </a:schemeClr>
                    </a:solidFill>
                  </a:tcPr>
                </a:tc>
                <a:tc>
                  <a:txBody>
                    <a:bodyPr/>
                    <a:lstStyle/>
                    <a:p>
                      <a:pPr>
                        <a:lnSpc>
                          <a:spcPct val="100000"/>
                        </a:lnSpc>
                        <a:spcAft>
                          <a:spcPts val="0"/>
                        </a:spcAft>
                      </a:pPr>
                      <a:r>
                        <a:rPr lang="el-GR" sz="1400" dirty="0">
                          <a:effectLst/>
                        </a:rPr>
                        <a:t>Επαρκής  γνώση </a:t>
                      </a:r>
                      <a:endParaRPr lang="el-GR" sz="1400" dirty="0">
                        <a:effectLst/>
                        <a:latin typeface="Calibri"/>
                        <a:ea typeface="Calibri"/>
                        <a:cs typeface="Times New Roman"/>
                      </a:endParaRPr>
                    </a:p>
                  </a:txBody>
                  <a:tcPr marL="67591" marR="67591" marT="0" marB="0"/>
                </a:tc>
                <a:tc>
                  <a:txBody>
                    <a:bodyPr/>
                    <a:lstStyle/>
                    <a:p>
                      <a:pPr>
                        <a:lnSpc>
                          <a:spcPct val="100000"/>
                        </a:lnSpc>
                        <a:spcAft>
                          <a:spcPts val="0"/>
                        </a:spcAft>
                      </a:pPr>
                      <a:r>
                        <a:rPr lang="el-GR" sz="1400" dirty="0">
                          <a:effectLst/>
                        </a:rPr>
                        <a:t>Συνήθως κατάλληλη συμπεριφορά </a:t>
                      </a:r>
                      <a:endParaRPr lang="el-GR" sz="1400" dirty="0">
                        <a:effectLst/>
                        <a:latin typeface="Calibri"/>
                        <a:ea typeface="Calibri"/>
                        <a:cs typeface="Times New Roman"/>
                      </a:endParaRPr>
                    </a:p>
                  </a:txBody>
                  <a:tcPr marL="67591" marR="67591" marT="0" marB="0"/>
                </a:tc>
                <a:tc>
                  <a:txBody>
                    <a:bodyPr/>
                    <a:lstStyle/>
                    <a:p>
                      <a:pPr>
                        <a:lnSpc>
                          <a:spcPct val="100000"/>
                        </a:lnSpc>
                        <a:spcAft>
                          <a:spcPts val="0"/>
                        </a:spcAft>
                      </a:pPr>
                      <a:r>
                        <a:rPr lang="el-GR" sz="1400">
                          <a:effectLst/>
                        </a:rPr>
                        <a:t>Ελάχιστα  σημεία/ συμπτώματα </a:t>
                      </a:r>
                    </a:p>
                    <a:p>
                      <a:pPr>
                        <a:lnSpc>
                          <a:spcPct val="100000"/>
                        </a:lnSpc>
                        <a:spcAft>
                          <a:spcPts val="0"/>
                        </a:spcAft>
                      </a:pPr>
                      <a:r>
                        <a:rPr lang="el-GR" sz="1400">
                          <a:effectLst/>
                        </a:rPr>
                        <a:t> </a:t>
                      </a:r>
                      <a:endParaRPr lang="el-GR" sz="1400">
                        <a:effectLst/>
                        <a:latin typeface="Calibri"/>
                        <a:ea typeface="Calibri"/>
                        <a:cs typeface="Times New Roman"/>
                      </a:endParaRPr>
                    </a:p>
                  </a:txBody>
                  <a:tcPr marL="67591" marR="67591" marT="0" marB="0"/>
                </a:tc>
              </a:tr>
              <a:tr h="674154">
                <a:tc>
                  <a:txBody>
                    <a:bodyPr/>
                    <a:lstStyle/>
                    <a:p>
                      <a:pPr algn="ctr">
                        <a:lnSpc>
                          <a:spcPct val="100000"/>
                        </a:lnSpc>
                        <a:spcAft>
                          <a:spcPts val="0"/>
                        </a:spcAft>
                      </a:pPr>
                      <a:r>
                        <a:rPr lang="el-GR" sz="1400" dirty="0">
                          <a:effectLst/>
                        </a:rPr>
                        <a:t>5</a:t>
                      </a:r>
                      <a:endParaRPr lang="el-GR" sz="1400" dirty="0">
                        <a:effectLst/>
                        <a:latin typeface="Calibri"/>
                        <a:ea typeface="Calibri"/>
                        <a:cs typeface="Times New Roman"/>
                      </a:endParaRPr>
                    </a:p>
                  </a:txBody>
                  <a:tcPr marL="67591" marR="67591" marT="0" marB="0">
                    <a:solidFill>
                      <a:schemeClr val="accent5">
                        <a:lumMod val="75000"/>
                      </a:schemeClr>
                    </a:solidFill>
                  </a:tcPr>
                </a:tc>
                <a:tc>
                  <a:txBody>
                    <a:bodyPr/>
                    <a:lstStyle/>
                    <a:p>
                      <a:pPr>
                        <a:lnSpc>
                          <a:spcPct val="100000"/>
                        </a:lnSpc>
                        <a:spcAft>
                          <a:spcPts val="0"/>
                        </a:spcAft>
                      </a:pPr>
                      <a:r>
                        <a:rPr lang="el-GR" sz="1400">
                          <a:effectLst/>
                        </a:rPr>
                        <a:t>Πλήρης  γνώση </a:t>
                      </a:r>
                      <a:endParaRPr lang="el-GR" sz="1400">
                        <a:effectLst/>
                        <a:latin typeface="Calibri"/>
                        <a:ea typeface="Calibri"/>
                        <a:cs typeface="Times New Roman"/>
                      </a:endParaRPr>
                    </a:p>
                  </a:txBody>
                  <a:tcPr marL="67591" marR="67591" marT="0" marB="0"/>
                </a:tc>
                <a:tc>
                  <a:txBody>
                    <a:bodyPr/>
                    <a:lstStyle/>
                    <a:p>
                      <a:pPr>
                        <a:lnSpc>
                          <a:spcPct val="100000"/>
                        </a:lnSpc>
                        <a:spcAft>
                          <a:spcPts val="0"/>
                        </a:spcAft>
                      </a:pPr>
                      <a:r>
                        <a:rPr lang="el-GR" sz="1400" dirty="0">
                          <a:effectLst/>
                        </a:rPr>
                        <a:t>Σταθερά κατάλληλη συμπεριφορά </a:t>
                      </a:r>
                      <a:endParaRPr lang="el-GR" sz="1400" dirty="0">
                        <a:effectLst/>
                        <a:latin typeface="Calibri"/>
                        <a:ea typeface="Calibri"/>
                        <a:cs typeface="Times New Roman"/>
                      </a:endParaRPr>
                    </a:p>
                  </a:txBody>
                  <a:tcPr marL="67591" marR="67591" marT="0" marB="0"/>
                </a:tc>
                <a:tc>
                  <a:txBody>
                    <a:bodyPr/>
                    <a:lstStyle/>
                    <a:p>
                      <a:pPr>
                        <a:lnSpc>
                          <a:spcPct val="100000"/>
                        </a:lnSpc>
                        <a:spcAft>
                          <a:spcPts val="0"/>
                        </a:spcAft>
                      </a:pPr>
                      <a:r>
                        <a:rPr lang="el-GR" sz="1400">
                          <a:effectLst/>
                        </a:rPr>
                        <a:t>Καθόλου σημεία/ συμπτώματα </a:t>
                      </a:r>
                    </a:p>
                    <a:p>
                      <a:pPr>
                        <a:lnSpc>
                          <a:spcPct val="100000"/>
                        </a:lnSpc>
                        <a:spcAft>
                          <a:spcPts val="0"/>
                        </a:spcAft>
                      </a:pPr>
                      <a:r>
                        <a:rPr lang="el-GR" sz="1400">
                          <a:effectLst/>
                        </a:rPr>
                        <a:t> </a:t>
                      </a:r>
                      <a:endParaRPr lang="el-GR" sz="1400">
                        <a:effectLst/>
                        <a:latin typeface="Calibri"/>
                        <a:ea typeface="Calibri"/>
                        <a:cs typeface="Times New Roman"/>
                      </a:endParaRPr>
                    </a:p>
                  </a:txBody>
                  <a:tcPr marL="67591" marR="67591" marT="0" marB="0"/>
                </a:tc>
              </a:tr>
              <a:tr h="353128">
                <a:tc gridSpan="4">
                  <a:txBody>
                    <a:bodyPr/>
                    <a:lstStyle/>
                    <a:p>
                      <a:pPr>
                        <a:lnSpc>
                          <a:spcPct val="100000"/>
                        </a:lnSpc>
                        <a:spcAft>
                          <a:spcPts val="0"/>
                        </a:spcAft>
                      </a:pPr>
                      <a:r>
                        <a:rPr lang="el-GR" sz="1200" dirty="0">
                          <a:effectLst/>
                        </a:rPr>
                        <a:t>Πηγή: </a:t>
                      </a:r>
                      <a:r>
                        <a:rPr lang="el-GR" sz="1200" dirty="0" err="1">
                          <a:effectLst/>
                        </a:rPr>
                        <a:t>Γκαμπρίς</a:t>
                      </a:r>
                      <a:r>
                        <a:rPr lang="el-GR" sz="1200" dirty="0">
                          <a:effectLst/>
                        </a:rPr>
                        <a:t> Χ (2011) Εφαρμογή και αξιολόγηση του συστήματος </a:t>
                      </a:r>
                      <a:r>
                        <a:rPr lang="en-US" sz="1200" dirty="0">
                          <a:effectLst/>
                        </a:rPr>
                        <a:t>Omaha</a:t>
                      </a:r>
                      <a:r>
                        <a:rPr lang="el-GR" sz="1200" dirty="0">
                          <a:effectLst/>
                        </a:rPr>
                        <a:t> στην κοινοτική νοσηλευτική στην Ελλάδα. ΜΤΧ εργασία, ΕΚΠΑ, Τμήμα Νοσηλευτικής, Αθήνα</a:t>
                      </a:r>
                      <a:endParaRPr lang="el-GR" sz="1600" dirty="0">
                        <a:effectLst/>
                        <a:latin typeface="Calibri"/>
                        <a:ea typeface="Calibri"/>
                        <a:cs typeface="Times New Roman"/>
                      </a:endParaRPr>
                    </a:p>
                  </a:txBody>
                  <a:tcPr marL="67591" marR="67591" marT="0" marB="0">
                    <a:solidFill>
                      <a:srgbClr val="FFC000"/>
                    </a:solidFill>
                  </a:tcPr>
                </a:tc>
                <a:tc hMerge="1">
                  <a:txBody>
                    <a:bodyPr/>
                    <a:lstStyle/>
                    <a:p>
                      <a:endParaRPr lang="el-GR"/>
                    </a:p>
                  </a:txBody>
                  <a:tcPr/>
                </a:tc>
                <a:tc hMerge="1">
                  <a:txBody>
                    <a:bodyPr/>
                    <a:lstStyle/>
                    <a:p>
                      <a:endParaRPr lang="el-GR"/>
                    </a:p>
                  </a:txBody>
                  <a:tcPr/>
                </a:tc>
                <a:tc hMerge="1">
                  <a:txBody>
                    <a:bodyPr/>
                    <a:lstStyle/>
                    <a:p>
                      <a:endParaRPr lang="el-GR"/>
                    </a:p>
                  </a:txBody>
                  <a:tcPr/>
                </a:tc>
              </a:tr>
            </a:tbl>
          </a:graphicData>
        </a:graphic>
      </p:graphicFrame>
    </p:spTree>
    <p:extLst>
      <p:ext uri="{BB962C8B-B14F-4D97-AF65-F5344CB8AC3E}">
        <p14:creationId xmlns:p14="http://schemas.microsoft.com/office/powerpoint/2010/main" val="2553498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a:lnSpc>
                <a:spcPct val="115000"/>
              </a:lnSpc>
            </a:pPr>
            <a:r>
              <a:rPr lang="el-GR" dirty="0" smtClean="0"/>
              <a:t>Το Μοντέλο Παρέμβασης </a:t>
            </a:r>
            <a:r>
              <a:rPr lang="en-US" dirty="0" smtClean="0"/>
              <a:t>Calgary</a:t>
            </a:r>
            <a:endParaRPr lang="el-GR" dirty="0"/>
          </a:p>
        </p:txBody>
      </p:sp>
      <p:pic>
        <p:nvPicPr>
          <p:cNvPr id="3" name="Εικόνα 2"/>
          <p:cNvPicPr>
            <a:picLocks noChangeAspect="1"/>
          </p:cNvPicPr>
          <p:nvPr/>
        </p:nvPicPr>
        <p:blipFill rotWithShape="1">
          <a:blip r:embed="rId3"/>
          <a:srcRect l="18501" t="29080" r="40550" b="33409"/>
          <a:stretch/>
        </p:blipFill>
        <p:spPr>
          <a:xfrm>
            <a:off x="467544" y="1700808"/>
            <a:ext cx="8208912" cy="4104456"/>
          </a:xfrm>
          <a:prstGeom prst="rect">
            <a:avLst/>
          </a:prstGeom>
        </p:spPr>
      </p:pic>
    </p:spTree>
    <p:extLst>
      <p:ext uri="{BB962C8B-B14F-4D97-AF65-F5344CB8AC3E}">
        <p14:creationId xmlns:p14="http://schemas.microsoft.com/office/powerpoint/2010/main" val="37889391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a:xfrm>
            <a:off x="1691680" y="6065928"/>
            <a:ext cx="5486400" cy="360687"/>
          </a:xfrm>
        </p:spPr>
        <p:txBody>
          <a:bodyPr>
            <a:normAutofit/>
          </a:bodyPr>
          <a:lstStyle/>
          <a:p>
            <a:r>
              <a:rPr lang="el-GR" sz="1700" dirty="0" smtClean="0"/>
              <a:t>Πηγή</a:t>
            </a:r>
            <a:r>
              <a:rPr lang="el-GR" sz="1700" dirty="0"/>
              <a:t>: Εργαστήριο Κοινοτικής Νοσηλευτικής ΕΚΠΑ 2014</a:t>
            </a:r>
          </a:p>
        </p:txBody>
      </p:sp>
      <p:sp>
        <p:nvSpPr>
          <p:cNvPr id="6" name="Τίτλος 5"/>
          <p:cNvSpPr>
            <a:spLocks noGrp="1"/>
          </p:cNvSpPr>
          <p:nvPr>
            <p:ph type="title"/>
          </p:nvPr>
        </p:nvSpPr>
        <p:spPr/>
        <p:txBody>
          <a:bodyPr>
            <a:noAutofit/>
          </a:bodyPr>
          <a:lstStyle/>
          <a:p>
            <a:pPr>
              <a:defRPr/>
            </a:pPr>
            <a:r>
              <a:rPr lang="el-GR" sz="3600" dirty="0" smtClean="0"/>
              <a:t>Νοσηλευτική Διεργασία και Υγεία της Οικογένειας στην </a:t>
            </a:r>
            <a:r>
              <a:rPr lang="el-GR" sz="3600" dirty="0" err="1" smtClean="0"/>
              <a:t>Κατ’οίκον</a:t>
            </a:r>
            <a:r>
              <a:rPr lang="el-GR" sz="3600" dirty="0" smtClean="0"/>
              <a:t> Φροντίδα</a:t>
            </a:r>
            <a:endParaRPr lang="el-GR" sz="3600" dirty="0"/>
          </a:p>
        </p:txBody>
      </p:sp>
      <p:graphicFrame>
        <p:nvGraphicFramePr>
          <p:cNvPr id="28" name="Θέση περιεχομένου 5"/>
          <p:cNvGraphicFramePr>
            <a:graphicFrameLocks/>
          </p:cNvGraphicFramePr>
          <p:nvPr>
            <p:extLst>
              <p:ext uri="{D42A27DB-BD31-4B8C-83A1-F6EECF244321}">
                <p14:modId xmlns:p14="http://schemas.microsoft.com/office/powerpoint/2010/main" val="452237811"/>
              </p:ext>
            </p:extLst>
          </p:nvPr>
        </p:nvGraphicFramePr>
        <p:xfrm>
          <a:off x="2660580" y="2329957"/>
          <a:ext cx="4248472"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Έλλειψη 28"/>
          <p:cNvSpPr/>
          <p:nvPr/>
        </p:nvSpPr>
        <p:spPr>
          <a:xfrm>
            <a:off x="6516216" y="1620969"/>
            <a:ext cx="2769704" cy="3301923"/>
          </a:xfrm>
          <a:prstGeom prst="ellipse">
            <a:avLst/>
          </a:prstGeom>
          <a:solidFill>
            <a:srgbClr val="99FF66"/>
          </a:solidFill>
          <a:effectLst>
            <a:glow rad="228600">
              <a:schemeClr val="accent2">
                <a:satMod val="175000"/>
                <a:alpha val="40000"/>
              </a:schemeClr>
            </a:glow>
          </a:effectLst>
          <a:scene3d>
            <a:camera prst="perspectiveContrastingLeftFacing"/>
            <a:lightRig rig="threePt" dir="t"/>
          </a:scene3d>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defRPr/>
            </a:pPr>
            <a:endParaRPr lang="el-GR"/>
          </a:p>
        </p:txBody>
      </p:sp>
      <p:sp>
        <p:nvSpPr>
          <p:cNvPr id="30" name="Ορθογώνιο 29"/>
          <p:cNvSpPr/>
          <p:nvPr/>
        </p:nvSpPr>
        <p:spPr>
          <a:xfrm>
            <a:off x="6806344" y="2861306"/>
            <a:ext cx="2232247" cy="584775"/>
          </a:xfrm>
          <a:prstGeom prst="rect">
            <a:avLst/>
          </a:prstGeom>
          <a:scene3d>
            <a:camera prst="perspectiveContrastingLeftFacing"/>
            <a:lightRig rig="threePt" dir="t"/>
          </a:scene3d>
        </p:spPr>
        <p:style>
          <a:lnRef idx="2">
            <a:schemeClr val="accent1"/>
          </a:lnRef>
          <a:fillRef idx="1">
            <a:schemeClr val="lt1"/>
          </a:fillRef>
          <a:effectRef idx="0">
            <a:schemeClr val="accent1"/>
          </a:effectRef>
          <a:fontRef idx="minor">
            <a:schemeClr val="dk1"/>
          </a:fontRef>
        </p:style>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defRPr/>
            </a:pPr>
            <a:r>
              <a:rPr lang="el-GR" sz="1600" b="1" dirty="0">
                <a:ln/>
                <a:solidFill>
                  <a:srgbClr val="00B050"/>
                </a:solidFill>
              </a:rPr>
              <a:t>ΥΓΕΙΑ </a:t>
            </a:r>
          </a:p>
          <a:p>
            <a:pPr algn="ctr">
              <a:defRPr/>
            </a:pPr>
            <a:r>
              <a:rPr lang="el-GR" sz="1600" b="1" dirty="0">
                <a:ln/>
                <a:solidFill>
                  <a:srgbClr val="00B050"/>
                </a:solidFill>
              </a:rPr>
              <a:t>ΟΙΚΟΓΕΝΕΙΑΣ</a:t>
            </a:r>
          </a:p>
        </p:txBody>
      </p:sp>
      <p:graphicFrame>
        <p:nvGraphicFramePr>
          <p:cNvPr id="31" name="Διάγραμμα 30"/>
          <p:cNvGraphicFramePr/>
          <p:nvPr>
            <p:extLst>
              <p:ext uri="{D42A27DB-BD31-4B8C-83A1-F6EECF244321}">
                <p14:modId xmlns:p14="http://schemas.microsoft.com/office/powerpoint/2010/main" val="3210642010"/>
              </p:ext>
            </p:extLst>
          </p:nvPr>
        </p:nvGraphicFramePr>
        <p:xfrm>
          <a:off x="33130" y="2305607"/>
          <a:ext cx="2520280" cy="22322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32" name="Ευθύγραμμο βέλος σύνδεσης 31"/>
          <p:cNvCxnSpPr/>
          <p:nvPr/>
        </p:nvCxnSpPr>
        <p:spPr>
          <a:xfrm flipH="1">
            <a:off x="971550" y="5949280"/>
            <a:ext cx="6789738" cy="0"/>
          </a:xfrm>
          <a:prstGeom prst="straightConnector1">
            <a:avLst/>
          </a:prstGeom>
          <a:ln>
            <a:solidFill>
              <a:srgbClr val="0066FF"/>
            </a:solidFill>
            <a:tailEnd type="arrow"/>
          </a:ln>
        </p:spPr>
        <p:style>
          <a:lnRef idx="2">
            <a:schemeClr val="accent5"/>
          </a:lnRef>
          <a:fillRef idx="0">
            <a:schemeClr val="accent5"/>
          </a:fillRef>
          <a:effectRef idx="1">
            <a:schemeClr val="accent5"/>
          </a:effectRef>
          <a:fontRef idx="minor">
            <a:schemeClr val="tx1"/>
          </a:fontRef>
        </p:style>
      </p:cxnSp>
      <p:cxnSp>
        <p:nvCxnSpPr>
          <p:cNvPr id="33" name="Ευθύγραμμο βέλος σύνδεσης 32"/>
          <p:cNvCxnSpPr/>
          <p:nvPr/>
        </p:nvCxnSpPr>
        <p:spPr>
          <a:xfrm flipV="1">
            <a:off x="971550" y="4541168"/>
            <a:ext cx="0" cy="1328737"/>
          </a:xfrm>
          <a:prstGeom prst="straightConnector1">
            <a:avLst/>
          </a:prstGeom>
          <a:ln>
            <a:solidFill>
              <a:srgbClr val="0066FF"/>
            </a:solidFill>
            <a:tailEnd type="arrow"/>
          </a:ln>
        </p:spPr>
        <p:style>
          <a:lnRef idx="2">
            <a:schemeClr val="accent5"/>
          </a:lnRef>
          <a:fillRef idx="0">
            <a:schemeClr val="accent5"/>
          </a:fillRef>
          <a:effectRef idx="1">
            <a:schemeClr val="accent5"/>
          </a:effectRef>
          <a:fontRef idx="minor">
            <a:schemeClr val="tx1"/>
          </a:fontRef>
        </p:style>
      </p:cxnSp>
      <p:sp>
        <p:nvSpPr>
          <p:cNvPr id="34" name="Ορθογώνιο 33"/>
          <p:cNvSpPr/>
          <p:nvPr/>
        </p:nvSpPr>
        <p:spPr>
          <a:xfrm>
            <a:off x="2985159" y="5557331"/>
            <a:ext cx="3249223" cy="338554"/>
          </a:xfrm>
          <a:prstGeom prst="rect">
            <a:avLst/>
          </a:prstGeom>
          <a:noFill/>
        </p:spPr>
        <p:txBody>
          <a:bodyPr wrap="none" anchor="ctr">
            <a:spAutoFit/>
          </a:bodyPr>
          <a:lstStyle/>
          <a:p>
            <a:pPr algn="ctr">
              <a:defRPr/>
            </a:pPr>
            <a:r>
              <a:rPr lang="el-GR" sz="1600" b="1" dirty="0">
                <a:ln w="1905"/>
                <a:solidFill>
                  <a:srgbClr val="0070C0"/>
                </a:solidFill>
                <a:effectLst>
                  <a:innerShdw blurRad="69850" dist="43180" dir="5400000">
                    <a:srgbClr val="000000">
                      <a:alpha val="65000"/>
                    </a:srgbClr>
                  </a:innerShdw>
                </a:effectLst>
                <a:latin typeface="+mj-lt"/>
              </a:rPr>
              <a:t>ΕΠΑΝΑΞΙΟΛΟΓΗΣΗ ΤΗΣ ΦΡΟΝΤΙΔΑΣ</a:t>
            </a:r>
          </a:p>
        </p:txBody>
      </p:sp>
      <p:cxnSp>
        <p:nvCxnSpPr>
          <p:cNvPr id="35" name="Ευθύγραμμο βέλος σύνδεσης 34"/>
          <p:cNvCxnSpPr/>
          <p:nvPr/>
        </p:nvCxnSpPr>
        <p:spPr>
          <a:xfrm>
            <a:off x="2444750" y="2339804"/>
            <a:ext cx="498475" cy="569912"/>
          </a:xfrm>
          <a:prstGeom prst="straightConnector1">
            <a:avLst/>
          </a:prstGeom>
          <a:ln>
            <a:solidFill>
              <a:schemeClr val="accent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6" name="Ευθύγραμμο βέλος σύνδεσης 35"/>
          <p:cNvCxnSpPr/>
          <p:nvPr/>
        </p:nvCxnSpPr>
        <p:spPr>
          <a:xfrm flipV="1">
            <a:off x="2411343" y="3809330"/>
            <a:ext cx="498475" cy="731838"/>
          </a:xfrm>
          <a:prstGeom prst="straightConnector1">
            <a:avLst/>
          </a:prstGeom>
          <a:ln>
            <a:solidFill>
              <a:schemeClr val="accent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7" name="Ευθύγραμμο βέλος σύνδεσης 36"/>
          <p:cNvCxnSpPr/>
          <p:nvPr/>
        </p:nvCxnSpPr>
        <p:spPr>
          <a:xfrm>
            <a:off x="7761288" y="4952330"/>
            <a:ext cx="0" cy="996950"/>
          </a:xfrm>
          <a:prstGeom prst="straightConnector1">
            <a:avLst/>
          </a:prstGeom>
          <a:ln>
            <a:solidFill>
              <a:srgbClr val="0066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7141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253" y="223873"/>
            <a:ext cx="8229600" cy="1143000"/>
          </a:xfrm>
        </p:spPr>
        <p:txBody>
          <a:bodyPr>
            <a:noAutofit/>
          </a:bodyPr>
          <a:lstStyle/>
          <a:p>
            <a:r>
              <a:rPr lang="el-GR" sz="3200" dirty="0"/>
              <a:t>Το Μοντέλο συστημάτων της </a:t>
            </a:r>
            <a:r>
              <a:rPr lang="el-GR" sz="3200" dirty="0" err="1"/>
              <a:t>Neuman</a:t>
            </a:r>
            <a:r>
              <a:rPr lang="el-GR" sz="3200" dirty="0"/>
              <a:t> (1989)</a:t>
            </a:r>
          </a:p>
        </p:txBody>
      </p:sp>
      <p:sp>
        <p:nvSpPr>
          <p:cNvPr id="11" name="Content Placeholder 10"/>
          <p:cNvSpPr>
            <a:spLocks noGrp="1"/>
          </p:cNvSpPr>
          <p:nvPr>
            <p:ph sz="half" idx="1"/>
          </p:nvPr>
        </p:nvSpPr>
        <p:spPr>
          <a:xfrm>
            <a:off x="323528" y="1623547"/>
            <a:ext cx="4034740" cy="4685773"/>
          </a:xfrm>
          <a:ln>
            <a:solidFill>
              <a:schemeClr val="accent1"/>
            </a:solidFill>
          </a:ln>
        </p:spPr>
        <p:txBody>
          <a:bodyPr>
            <a:noAutofit/>
          </a:bodyPr>
          <a:lstStyle/>
          <a:p>
            <a:pPr>
              <a:lnSpc>
                <a:spcPct val="80000"/>
              </a:lnSpc>
              <a:spcAft>
                <a:spcPts val="1200"/>
              </a:spcAft>
            </a:pPr>
            <a:r>
              <a:rPr lang="el-GR" altLang="el-GR" sz="2400" dirty="0" smtClean="0"/>
              <a:t>Ο </a:t>
            </a:r>
            <a:r>
              <a:rPr lang="el-GR" altLang="el-GR" sz="2400" dirty="0"/>
              <a:t>πελάτης (άτομο ή ομάδα)</a:t>
            </a:r>
          </a:p>
          <a:p>
            <a:pPr>
              <a:lnSpc>
                <a:spcPct val="80000"/>
              </a:lnSpc>
              <a:spcAft>
                <a:spcPts val="1200"/>
              </a:spcAft>
            </a:pPr>
            <a:r>
              <a:rPr lang="el-GR" altLang="el-GR" sz="2400" dirty="0" smtClean="0"/>
              <a:t>Η</a:t>
            </a:r>
            <a:r>
              <a:rPr lang="en-US" altLang="el-GR" sz="2400" dirty="0" smtClean="0"/>
              <a:t> </a:t>
            </a:r>
            <a:r>
              <a:rPr lang="el-GR" altLang="el-GR" sz="2400" dirty="0" smtClean="0"/>
              <a:t>κοινωνία/το </a:t>
            </a:r>
            <a:r>
              <a:rPr lang="el-GR" altLang="el-GR" sz="2400" dirty="0"/>
              <a:t>περιβάλλον (εσωτερικό ή εξωτερικό)</a:t>
            </a:r>
          </a:p>
          <a:p>
            <a:pPr>
              <a:lnSpc>
                <a:spcPct val="80000"/>
              </a:lnSpc>
              <a:spcAft>
                <a:spcPts val="1200"/>
              </a:spcAft>
            </a:pPr>
            <a:r>
              <a:rPr lang="el-GR" altLang="el-GR" sz="2400" dirty="0" smtClean="0"/>
              <a:t>Η</a:t>
            </a:r>
            <a:r>
              <a:rPr lang="en-US" altLang="el-GR" sz="2400" dirty="0" smtClean="0"/>
              <a:t> </a:t>
            </a:r>
            <a:r>
              <a:rPr lang="el-GR" altLang="el-GR" sz="2400" dirty="0" smtClean="0"/>
              <a:t>υγεία </a:t>
            </a:r>
            <a:r>
              <a:rPr lang="el-GR" altLang="el-GR" sz="2400" dirty="0"/>
              <a:t>(ευεξία)</a:t>
            </a:r>
          </a:p>
          <a:p>
            <a:pPr>
              <a:lnSpc>
                <a:spcPct val="80000"/>
              </a:lnSpc>
              <a:spcAft>
                <a:spcPts val="1200"/>
              </a:spcAft>
            </a:pPr>
            <a:r>
              <a:rPr lang="el-GR" altLang="el-GR" sz="2400" dirty="0" smtClean="0"/>
              <a:t>Η</a:t>
            </a:r>
            <a:r>
              <a:rPr lang="en-US" altLang="el-GR" sz="2400" dirty="0" smtClean="0"/>
              <a:t> </a:t>
            </a:r>
            <a:r>
              <a:rPr lang="el-GR" altLang="el-GR" sz="2400" dirty="0" smtClean="0"/>
              <a:t>νοσηλευτική </a:t>
            </a:r>
            <a:r>
              <a:rPr lang="el-GR" altLang="el-GR" sz="2400" dirty="0"/>
              <a:t>φροντίδα</a:t>
            </a:r>
          </a:p>
          <a:p>
            <a:pPr>
              <a:spcAft>
                <a:spcPts val="1200"/>
              </a:spcAft>
            </a:pPr>
            <a:endParaRPr lang="el-GR" dirty="0"/>
          </a:p>
        </p:txBody>
      </p:sp>
      <p:sp>
        <p:nvSpPr>
          <p:cNvPr id="12" name="Content Placeholder 11"/>
          <p:cNvSpPr>
            <a:spLocks noGrp="1"/>
          </p:cNvSpPr>
          <p:nvPr>
            <p:ph sz="half" idx="2"/>
          </p:nvPr>
        </p:nvSpPr>
        <p:spPr>
          <a:xfrm>
            <a:off x="4358268" y="1623547"/>
            <a:ext cx="4464496" cy="4685773"/>
          </a:xfrm>
          <a:ln>
            <a:solidFill>
              <a:schemeClr val="accent1"/>
            </a:solidFill>
          </a:ln>
        </p:spPr>
        <p:txBody>
          <a:bodyPr>
            <a:normAutofit fontScale="25000" lnSpcReduction="20000"/>
          </a:bodyPr>
          <a:lstStyle/>
          <a:p>
            <a:pPr>
              <a:spcAft>
                <a:spcPts val="600"/>
              </a:spcAft>
            </a:pPr>
            <a:r>
              <a:rPr lang="el-GR" sz="5600" dirty="0"/>
              <a:t>Η υγεία στο μοντέλο ορίζεται ως εξίσωση με την ιδεατή σταθερότητα του συστήματος σε κάθε χρονική στιγμή και απεικονίζεται ως το γραμμικό συνεχές «υγείας-νόσου».</a:t>
            </a:r>
          </a:p>
          <a:p>
            <a:pPr>
              <a:spcAft>
                <a:spcPts val="600"/>
              </a:spcAft>
            </a:pPr>
            <a:r>
              <a:rPr lang="el-GR" sz="5600" dirty="0"/>
              <a:t>Ο στόχος του μοντέλου είναι η ιδεατή κατάσταση ευεξίας μέσω νοσηλευτικών παρεμβάσεων πρωτογενούς, δευτερογενούς και τριτογενούς πρόληψης που συνοψίζονται σε «επίτευξη, προάσπιση και διατήρηση» της σταθερότητας του ατόμου ή της ομάδας.</a:t>
            </a:r>
          </a:p>
          <a:p>
            <a:pPr>
              <a:spcAft>
                <a:spcPts val="600"/>
              </a:spcAft>
            </a:pPr>
            <a:r>
              <a:rPr lang="el-GR" sz="5600" dirty="0"/>
              <a:t>Το μοντέλο ενεργοποιείται με τη χρήση προσαρμοσμένης νοσηλευτικής διεργασίας, έτσι ώστε να διευκολύνονται οι </a:t>
            </a:r>
            <a:r>
              <a:rPr lang="el-GR" sz="5600" dirty="0" smtClean="0"/>
              <a:t>νοσηλευτικές </a:t>
            </a:r>
            <a:r>
              <a:rPr lang="el-GR" sz="5600" dirty="0"/>
              <a:t>παρεμβάσεις σύμφωνα με τις εκάστοτε ανάγκες του ατόμου ή της ομάδας. Τα στάδια της νοσηλευτικής διεργασίας αποτελούνται από τη διάγνωση που ενσωματώνει και την εκτίμηση αναγκών, τους στόχους και τις εκβάσεις (Cross 1990, </a:t>
            </a:r>
            <a:r>
              <a:rPr lang="el-GR" sz="5600" dirty="0" err="1"/>
              <a:t>Αποστολοπούλου</a:t>
            </a:r>
            <a:r>
              <a:rPr lang="el-GR" sz="5600" dirty="0"/>
              <a:t> 1999).</a:t>
            </a:r>
          </a:p>
          <a:p>
            <a:pPr>
              <a:spcAft>
                <a:spcPts val="600"/>
              </a:spcAft>
            </a:pPr>
            <a:r>
              <a:rPr lang="el-GR" sz="5600" dirty="0"/>
              <a:t>Το Μοντέλο Συστημάτων της </a:t>
            </a:r>
            <a:r>
              <a:rPr lang="el-GR" sz="5600" dirty="0" err="1"/>
              <a:t>Neuman</a:t>
            </a:r>
            <a:r>
              <a:rPr lang="el-GR" sz="5600" dirty="0"/>
              <a:t> έχει παρ’ όλα αυτά ένα μειονέκτημα κατά την εφαρμογή του στην κοινότητα, καθώς είναι κυρίως ένα προληπτικό μοντέλο και δεν παίρνει υπόψη του την πολιτική προσέγγιση που εμπεριέχεται στην άσκηση της κοινοτικής νοσηλευτικής (</a:t>
            </a:r>
            <a:r>
              <a:rPr lang="el-GR" sz="5600" dirty="0" err="1"/>
              <a:t>Haggart</a:t>
            </a:r>
            <a:r>
              <a:rPr lang="el-GR" sz="5600" dirty="0"/>
              <a:t>, 1993).</a:t>
            </a:r>
          </a:p>
          <a:p>
            <a:endParaRPr lang="el-GR" dirty="0"/>
          </a:p>
        </p:txBody>
      </p:sp>
      <p:sp>
        <p:nvSpPr>
          <p:cNvPr id="13" name="Rectangle 12"/>
          <p:cNvSpPr/>
          <p:nvPr/>
        </p:nvSpPr>
        <p:spPr>
          <a:xfrm>
            <a:off x="2723853" y="1254215"/>
            <a:ext cx="3784498" cy="400110"/>
          </a:xfrm>
          <a:prstGeom prst="rect">
            <a:avLst/>
          </a:prstGeom>
        </p:spPr>
        <p:txBody>
          <a:bodyPr wrap="none">
            <a:spAutoFit/>
          </a:bodyPr>
          <a:lstStyle/>
          <a:p>
            <a:r>
              <a:rPr lang="el-GR" altLang="el-GR" sz="2000" b="1" dirty="0" smtClean="0"/>
              <a:t>Κύριες έννοιες στο μοντέλο είναι:</a:t>
            </a:r>
            <a:endParaRPr lang="el-GR" altLang="el-GR" sz="2000" b="1" dirty="0"/>
          </a:p>
        </p:txBody>
      </p:sp>
    </p:spTree>
    <p:extLst>
      <p:ext uri="{BB962C8B-B14F-4D97-AF65-F5344CB8AC3E}">
        <p14:creationId xmlns:p14="http://schemas.microsoft.com/office/powerpoint/2010/main" val="38951545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Εκπαίδευση στην Κοινοτική Νοσηλευτική </a:t>
            </a:r>
            <a:endParaRPr lang="el-GR" dirty="0"/>
          </a:p>
        </p:txBody>
      </p:sp>
      <p:sp>
        <p:nvSpPr>
          <p:cNvPr id="3" name="Θέση περιεχομένου 2"/>
          <p:cNvSpPr>
            <a:spLocks noGrp="1"/>
          </p:cNvSpPr>
          <p:nvPr>
            <p:ph sz="half" idx="1"/>
          </p:nvPr>
        </p:nvSpPr>
        <p:spPr>
          <a:xfrm>
            <a:off x="111696" y="1542534"/>
            <a:ext cx="4172272" cy="4525963"/>
          </a:xfrm>
        </p:spPr>
        <p:txBody>
          <a:bodyPr>
            <a:noAutofit/>
          </a:bodyPr>
          <a:lstStyle/>
          <a:p>
            <a:r>
              <a:rPr lang="el-GR" altLang="el-GR" sz="2000" dirty="0" smtClean="0"/>
              <a:t>Οι </a:t>
            </a:r>
            <a:r>
              <a:rPr lang="el-GR" altLang="el-GR" sz="2000" dirty="0"/>
              <a:t>διαστάσεις και το περιεχόμενο της εκπαίδευσης αφορούν στην αντιμετώπιση των αναγκών και στη φροντίδα υγιών ή ασθενών ατόμων-οικογενειών-ομάδων του πληθυσμού στην κοινότητα όπως αυτή εφαρμόζεται στις δομές ΠΦΥ, στην κατ’ </a:t>
            </a:r>
            <a:r>
              <a:rPr lang="el-GR" altLang="el-GR" sz="2000" dirty="0" err="1"/>
              <a:t>οίκον</a:t>
            </a:r>
            <a:r>
              <a:rPr lang="el-GR" altLang="el-GR" sz="2000" dirty="0"/>
              <a:t> νοσηλεία, στην υγιεινή στο σχολείο καθώς επίσης και στους χώρους εργασίας (Βιομηχανία, Τηλεπικοινωνίες, Συγκοινωνίες, Υπηρεσίες). Τέλος περιλαμβάνει την Επείγουσα </a:t>
            </a:r>
            <a:r>
              <a:rPr lang="el-GR" altLang="el-GR" sz="2000" dirty="0" err="1"/>
              <a:t>Προνοσοκομειακή</a:t>
            </a:r>
            <a:r>
              <a:rPr lang="el-GR" altLang="el-GR" sz="2000" dirty="0"/>
              <a:t> Νοσηλευτική και αντιμετώπιση των Μαζικών Καταστροφών.</a:t>
            </a:r>
          </a:p>
          <a:p>
            <a:endParaRPr lang="el-GR" sz="2000" dirty="0"/>
          </a:p>
          <a:p>
            <a:pPr marL="0" indent="0">
              <a:buNone/>
            </a:pPr>
            <a:endParaRPr lang="el-GR" sz="2000" dirty="0"/>
          </a:p>
        </p:txBody>
      </p:sp>
      <p:sp>
        <p:nvSpPr>
          <p:cNvPr id="4" name="Θέση περιεχομένου 3"/>
          <p:cNvSpPr>
            <a:spLocks noGrp="1"/>
          </p:cNvSpPr>
          <p:nvPr>
            <p:ph sz="half" idx="2"/>
          </p:nvPr>
        </p:nvSpPr>
        <p:spPr>
          <a:xfrm>
            <a:off x="4427984" y="1542534"/>
            <a:ext cx="4536504" cy="4525963"/>
          </a:xfrm>
        </p:spPr>
        <p:txBody>
          <a:bodyPr>
            <a:noAutofit/>
          </a:bodyPr>
          <a:lstStyle/>
          <a:p>
            <a:pPr>
              <a:lnSpc>
                <a:spcPct val="80000"/>
              </a:lnSpc>
            </a:pPr>
            <a:r>
              <a:rPr lang="el-GR" altLang="el-GR" sz="1600" dirty="0" smtClean="0"/>
              <a:t>Σκοπός </a:t>
            </a:r>
            <a:r>
              <a:rPr lang="el-GR" altLang="el-GR" sz="1600" dirty="0"/>
              <a:t>της εκπαίδευσης στην κοινοτική νοσηλευτική είναι η παροχή των αναγκαίων γνώσεων και εμπειριών συμπεριλαμβανομένης της αξιοποίησης και σύνθεσης των προηγουμένων γνώσεων για να συμβάλλει: </a:t>
            </a:r>
          </a:p>
          <a:p>
            <a:pPr>
              <a:lnSpc>
                <a:spcPct val="80000"/>
              </a:lnSpc>
            </a:pPr>
            <a:r>
              <a:rPr lang="el-GR" altLang="el-GR" sz="1600" dirty="0"/>
              <a:t>α) στην ορθή μελέτη των αναγκών της κοινότητας και την εφαρμογή προγραμμάτων.</a:t>
            </a:r>
          </a:p>
          <a:p>
            <a:pPr>
              <a:lnSpc>
                <a:spcPct val="80000"/>
              </a:lnSpc>
            </a:pPr>
            <a:r>
              <a:rPr lang="el-GR" altLang="el-GR" sz="1600" dirty="0"/>
              <a:t>β) στην ανάπτυξη των ρόλων της Κοινοτικής Νοσηλευτικής σε όλες τις διαστάσεις της για την κάλυψη στην πράξη των αναγκών υγείας του πληθυσμού συγκεκριμένης κοινότητας.</a:t>
            </a:r>
          </a:p>
          <a:p>
            <a:pPr>
              <a:lnSpc>
                <a:spcPct val="80000"/>
              </a:lnSpc>
            </a:pPr>
            <a:r>
              <a:rPr lang="el-GR" altLang="el-GR" sz="1600" dirty="0"/>
              <a:t>γ) στην ορθή μελέτη των αναγκών ατόμου / οικογένειας στο σπίτι.</a:t>
            </a:r>
          </a:p>
          <a:p>
            <a:pPr>
              <a:lnSpc>
                <a:spcPct val="80000"/>
              </a:lnSpc>
            </a:pPr>
            <a:r>
              <a:rPr lang="el-GR" altLang="el-GR" sz="1600" dirty="0"/>
              <a:t>δ) στην ανάπτυξη όλων των Νοσηλευτικών δραστηριοτήτων για την κάλυψη των αναγκών υγείας του συγκεκριμένου ατόμου και οικογένειας στο σπίτι.</a:t>
            </a:r>
          </a:p>
          <a:p>
            <a:pPr>
              <a:lnSpc>
                <a:spcPct val="80000"/>
              </a:lnSpc>
            </a:pPr>
            <a:r>
              <a:rPr lang="el-GR" altLang="el-GR" sz="1600" dirty="0"/>
              <a:t>ε) στην οργάνωση, λειτουργία και επιστημονική διασύνδεση του Κέντρου Υγείας με τις λοιπές υπηρεσίες του Εθνικού Συστήματος Υγείας.</a:t>
            </a:r>
          </a:p>
          <a:p>
            <a:pPr>
              <a:lnSpc>
                <a:spcPct val="80000"/>
              </a:lnSpc>
            </a:pPr>
            <a:r>
              <a:rPr lang="el-GR" altLang="el-GR" sz="1600" dirty="0" err="1"/>
              <a:t>στ</a:t>
            </a:r>
            <a:r>
              <a:rPr lang="el-GR" altLang="el-GR" sz="1600" dirty="0"/>
              <a:t>) στην αξιολόγηση των </a:t>
            </a:r>
            <a:r>
              <a:rPr lang="el-GR" altLang="el-GR" sz="1600" dirty="0" err="1"/>
              <a:t>παρεχομένων</a:t>
            </a:r>
            <a:r>
              <a:rPr lang="el-GR" altLang="el-GR" sz="1600" dirty="0"/>
              <a:t> υπηρεσιών του Κέντρου Υγείας και να κάνει υποδείξεις για τις επιβαλλόμενες μεταβολές.</a:t>
            </a:r>
          </a:p>
          <a:p>
            <a:endParaRPr lang="el-GR" sz="1600" dirty="0"/>
          </a:p>
          <a:p>
            <a:pPr marL="0" indent="0">
              <a:buNone/>
            </a:pPr>
            <a:endParaRPr lang="el-GR" sz="1600" dirty="0"/>
          </a:p>
        </p:txBody>
      </p:sp>
    </p:spTree>
    <p:extLst>
      <p:ext uri="{BB962C8B-B14F-4D97-AF65-F5344CB8AC3E}">
        <p14:creationId xmlns:p14="http://schemas.microsoft.com/office/powerpoint/2010/main" val="16389606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Μεταπτυχιακή Εκπαίδευση στην Κοινοτική Νοσηλευτική</a:t>
            </a:r>
            <a:endParaRPr lang="el-GR" dirty="0"/>
          </a:p>
        </p:txBody>
      </p:sp>
      <p:sp>
        <p:nvSpPr>
          <p:cNvPr id="3" name="Θέση περιεχομένου 2"/>
          <p:cNvSpPr>
            <a:spLocks noGrp="1"/>
          </p:cNvSpPr>
          <p:nvPr>
            <p:ph idx="1"/>
          </p:nvPr>
        </p:nvSpPr>
        <p:spPr>
          <a:xfrm>
            <a:off x="464156" y="1495325"/>
            <a:ext cx="8572340" cy="4525963"/>
          </a:xfrm>
        </p:spPr>
        <p:txBody>
          <a:bodyPr>
            <a:noAutofit/>
          </a:bodyPr>
          <a:lstStyle/>
          <a:p>
            <a:pPr marL="0" indent="0">
              <a:spcBef>
                <a:spcPts val="0"/>
              </a:spcBef>
              <a:buNone/>
            </a:pPr>
            <a:r>
              <a:rPr lang="el-GR" altLang="el-GR" sz="2700" dirty="0" smtClean="0"/>
              <a:t>Το </a:t>
            </a:r>
            <a:r>
              <a:rPr lang="el-GR" altLang="el-GR" sz="2700" dirty="0"/>
              <a:t>Μεταπτυχιακό Πρόγραμμα Σπουδών ξεκίνησε το 1993 στο Τμήμα Νοσηλευτικής του Πανεπιστημίου Αθηνών και </a:t>
            </a:r>
            <a:r>
              <a:rPr lang="el-GR" altLang="el-GR" sz="2700" dirty="0" err="1"/>
              <a:t>περιελάμβανε</a:t>
            </a:r>
            <a:r>
              <a:rPr lang="el-GR" altLang="el-GR" sz="2700" dirty="0"/>
              <a:t> την ειδίκευση Δημόσια Υγεία</a:t>
            </a:r>
            <a:r>
              <a:rPr lang="el-GR" altLang="el-GR" sz="2700" dirty="0" smtClean="0"/>
              <a:t>.. </a:t>
            </a:r>
            <a:r>
              <a:rPr lang="el-GR" altLang="el-GR" sz="2700" dirty="0"/>
              <a:t>Διαρκεί δύο </a:t>
            </a:r>
            <a:r>
              <a:rPr lang="el-GR" altLang="el-GR" sz="2700" dirty="0" err="1" smtClean="0"/>
              <a:t>χρό</a:t>
            </a:r>
            <a:r>
              <a:rPr lang="el-GR" altLang="el-GR" sz="2700" b="1" u="sng" dirty="0" err="1"/>
              <a:t>Από</a:t>
            </a:r>
            <a:r>
              <a:rPr lang="el-GR" altLang="el-GR" sz="2700" b="1" u="sng" dirty="0"/>
              <a:t> το ακαδημαϊκό έτος 2003-2004 ξεκίνησε και η ειδίκευση Κοινοτική Νοσηλευτική σύμφωνα με το νέο πρόγραμμα (</a:t>
            </a:r>
            <a:r>
              <a:rPr lang="en-US" altLang="el-GR" sz="2700" b="1" u="sng" dirty="0"/>
              <a:t>Y</a:t>
            </a:r>
            <a:r>
              <a:rPr lang="el-GR" altLang="el-GR" sz="2700" b="1" u="sng" dirty="0"/>
              <a:t>Α Β7/93913)</a:t>
            </a:r>
            <a:r>
              <a:rPr lang="el-GR" altLang="el-GR" sz="2700" dirty="0" smtClean="0"/>
              <a:t>νια </a:t>
            </a:r>
            <a:r>
              <a:rPr lang="el-GR" altLang="el-GR" sz="2700" dirty="0"/>
              <a:t>και από την έναρξή του αποτελεί </a:t>
            </a:r>
            <a:r>
              <a:rPr lang="el-GR" altLang="el-GR" sz="2700" dirty="0" err="1"/>
              <a:t>προαπαιτούμενο</a:t>
            </a:r>
            <a:r>
              <a:rPr lang="el-GR" altLang="el-GR" sz="2700" dirty="0"/>
              <a:t> δίπλωμα για την εκπόνηση διδακτορικής διατριβής. Το μεταπτυχιακό πρόγραμμα περιλαμβάνει θεωρητικό μέρος, κλινική άσκηση και  εκπόνηση διπλωματικής εργασίας, ενώ χτίζει στις γνώσεις που ήδη έχουν αποκτηθεί </a:t>
            </a:r>
            <a:r>
              <a:rPr lang="el-GR" altLang="el-GR" sz="2700" dirty="0" smtClean="0"/>
              <a:t>στη </a:t>
            </a:r>
            <a:r>
              <a:rPr lang="el-GR" altLang="el-GR" sz="2700" dirty="0"/>
              <a:t>διάρκεια του προπτυχιακού προγράμματος σπουδών. </a:t>
            </a:r>
          </a:p>
          <a:p>
            <a:pPr marL="0" indent="0">
              <a:buNone/>
            </a:pPr>
            <a:endParaRPr lang="el-GR" sz="2700" dirty="0"/>
          </a:p>
        </p:txBody>
      </p:sp>
    </p:spTree>
    <p:extLst>
      <p:ext uri="{BB962C8B-B14F-4D97-AF65-F5344CB8AC3E}">
        <p14:creationId xmlns:p14="http://schemas.microsoft.com/office/powerpoint/2010/main" val="31591258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smtClean="0"/>
              <a:t>Ειδικότητα Κοινοτικής Νοσηλευτικής</a:t>
            </a:r>
            <a:endParaRPr lang="el-GR" dirty="0"/>
          </a:p>
        </p:txBody>
      </p:sp>
      <p:sp>
        <p:nvSpPr>
          <p:cNvPr id="8" name="Θέση περιεχομένου 7"/>
          <p:cNvSpPr>
            <a:spLocks noGrp="1"/>
          </p:cNvSpPr>
          <p:nvPr>
            <p:ph sz="half" idx="2"/>
          </p:nvPr>
        </p:nvSpPr>
        <p:spPr>
          <a:xfrm>
            <a:off x="323527" y="1124744"/>
            <a:ext cx="4608513" cy="5328592"/>
          </a:xfrm>
        </p:spPr>
        <p:txBody>
          <a:bodyPr>
            <a:noAutofit/>
          </a:bodyPr>
          <a:lstStyle/>
          <a:p>
            <a:pPr marL="0" indent="363538">
              <a:spcBef>
                <a:spcPts val="0"/>
              </a:spcBef>
              <a:buNone/>
            </a:pPr>
            <a:r>
              <a:rPr lang="el-GR" altLang="el-GR" sz="1800" dirty="0" smtClean="0"/>
              <a:t>Ως </a:t>
            </a:r>
            <a:r>
              <a:rPr lang="el-GR" altLang="el-GR" sz="1800" dirty="0"/>
              <a:t>αποτέλεσμα των αλλαγών στη γενική εκπαίδευση των νοσηλευτών αλλά και την ανάγκη για αναπροσανατολισμό των υπηρεσιών υγείας από </a:t>
            </a:r>
            <a:r>
              <a:rPr lang="el-GR" altLang="el-GR" sz="1800" dirty="0" smtClean="0"/>
              <a:t>θεραπευτικές </a:t>
            </a:r>
            <a:r>
              <a:rPr lang="el-GR" altLang="el-GR" sz="1800" dirty="0"/>
              <a:t>σε προαγωγής της υγείας ή αλλιώς από τα νοσοκομεία στην Π.Φ.Υ., αναπροσανατολισμός που είναι αναγκαίος από τις δημογραφικές αλλαγές - αύξηση ηλικιωμένων, μεταναστών -, αλλά και τις αυξημένες δαπάνες νοσηλείας που προκαλούνται από την αύξηση της επίπτωσης των </a:t>
            </a:r>
            <a:r>
              <a:rPr lang="el-GR" altLang="el-GR" sz="1800" dirty="0" err="1"/>
              <a:t>χρονίων</a:t>
            </a:r>
            <a:r>
              <a:rPr lang="el-GR" altLang="el-GR" sz="1800" dirty="0"/>
              <a:t> νοσημάτων, αλλά και τις ακριβές σύγχρονες θεραπευτικές παρεμβάσεις. Σήμερα θεωρείται αναγκαίο η νοσηλευτική εκπαίδευση να προσανατολίζεται και στην Π.Φ.Υ. και όχι μόνο στην παραδοσιακή κλινική άσκηση ώστε να δίνει τη δυνατότητα στον πτυχιούχο να ασκεί και την κοινοτική νοσηλευτική εξίσου αποτελεσματικά (</a:t>
            </a:r>
            <a:r>
              <a:rPr lang="en-US" altLang="el-GR" sz="1800" dirty="0" err="1"/>
              <a:t>Lanara</a:t>
            </a:r>
            <a:r>
              <a:rPr lang="el-GR" altLang="el-GR" sz="1800" dirty="0"/>
              <a:t> 1994, 1996, </a:t>
            </a:r>
            <a:r>
              <a:rPr lang="en-US" altLang="el-GR" sz="1800" dirty="0" err="1"/>
              <a:t>Kalokerinou</a:t>
            </a:r>
            <a:r>
              <a:rPr lang="el-GR" altLang="el-GR" sz="1800" dirty="0"/>
              <a:t> και συν. 1998). </a:t>
            </a:r>
            <a:endParaRPr lang="el-GR" sz="1800" dirty="0"/>
          </a:p>
        </p:txBody>
      </p:sp>
      <p:sp>
        <p:nvSpPr>
          <p:cNvPr id="12" name="Θέση περιεχομένου 11"/>
          <p:cNvSpPr>
            <a:spLocks noGrp="1"/>
          </p:cNvSpPr>
          <p:nvPr>
            <p:ph sz="quarter" idx="4"/>
          </p:nvPr>
        </p:nvSpPr>
        <p:spPr>
          <a:xfrm>
            <a:off x="4934722" y="1779823"/>
            <a:ext cx="4041775" cy="3879280"/>
          </a:xfrm>
        </p:spPr>
        <p:txBody>
          <a:bodyPr>
            <a:normAutofit/>
          </a:bodyPr>
          <a:lstStyle/>
          <a:p>
            <a:pPr>
              <a:lnSpc>
                <a:spcPct val="80000"/>
              </a:lnSpc>
            </a:pPr>
            <a:r>
              <a:rPr lang="el-GR" altLang="el-GR" b="1" dirty="0" smtClean="0"/>
              <a:t>Για </a:t>
            </a:r>
            <a:r>
              <a:rPr lang="el-GR" altLang="el-GR" b="1" dirty="0"/>
              <a:t>την υποστήριξη των παραπάνω υπάρχουν συστάσεις και κατευθύνσεις από τον Π.Ο.Υ. και από την ΕΕ</a:t>
            </a:r>
            <a:r>
              <a:rPr lang="en-US" altLang="el-GR" b="1" dirty="0"/>
              <a:t>C</a:t>
            </a:r>
            <a:r>
              <a:rPr lang="el-GR" altLang="el-GR" b="1" dirty="0"/>
              <a:t> (</a:t>
            </a:r>
            <a:r>
              <a:rPr lang="el-GR" altLang="el-GR" b="1" dirty="0" err="1"/>
              <a:t>Νο</a:t>
            </a:r>
            <a:r>
              <a:rPr lang="el-GR" altLang="el-GR" b="1" dirty="0"/>
              <a:t> </a:t>
            </a:r>
            <a:r>
              <a:rPr lang="en-US" altLang="el-GR" b="1" dirty="0"/>
              <a:t>R</a:t>
            </a:r>
            <a:r>
              <a:rPr lang="el-GR" altLang="el-GR" b="1" dirty="0"/>
              <a:t>(83)5) (Πίνακας 2.3). Έτσι το ΚΕ.Σ.Υ. με την απόφαση του 11/18.2.94 </a:t>
            </a:r>
          </a:p>
          <a:p>
            <a:pPr>
              <a:lnSpc>
                <a:spcPct val="80000"/>
              </a:lnSpc>
            </a:pPr>
            <a:endParaRPr lang="el-GR" altLang="el-GR" b="1" dirty="0"/>
          </a:p>
          <a:p>
            <a:pPr>
              <a:lnSpc>
                <a:spcPct val="80000"/>
              </a:lnSpc>
            </a:pPr>
            <a:endParaRPr lang="el-GR" altLang="el-GR" b="1" dirty="0"/>
          </a:p>
          <a:p>
            <a:pPr>
              <a:lnSpc>
                <a:spcPct val="80000"/>
              </a:lnSpc>
            </a:pPr>
            <a:r>
              <a:rPr lang="el-GR" altLang="el-GR" b="1" dirty="0">
                <a:solidFill>
                  <a:srgbClr val="5075BC"/>
                </a:solidFill>
              </a:rPr>
              <a:t>Ολομέλεια ΚΕΣΥ 22 / 12 / 2012.</a:t>
            </a:r>
          </a:p>
          <a:p>
            <a:endParaRPr lang="el-GR" b="1" dirty="0" smtClean="0"/>
          </a:p>
        </p:txBody>
      </p:sp>
    </p:spTree>
    <p:extLst>
      <p:ext uri="{BB962C8B-B14F-4D97-AF65-F5344CB8AC3E}">
        <p14:creationId xmlns:p14="http://schemas.microsoft.com/office/powerpoint/2010/main" val="39350639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1379863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6813195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9665520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l-GR" sz="2000" dirty="0" smtClean="0"/>
              <a:t>1.0.</a:t>
            </a:r>
          </a:p>
          <a:p>
            <a:pPr marL="0" indent="0">
              <a:buNone/>
            </a:pPr>
            <a:r>
              <a:rPr lang="el-GR" sz="2000" dirty="0"/>
              <a:t>Έχουν προηγηθεί οι κάτωθι εκδόσεις:</a:t>
            </a:r>
          </a:p>
          <a:p>
            <a:r>
              <a:rPr lang="el-GR" sz="2000" dirty="0"/>
              <a:t>Έκδοση </a:t>
            </a:r>
            <a:r>
              <a:rPr lang="el-GR" sz="2000" dirty="0" smtClean="0"/>
              <a:t>διαθέσιμη </a:t>
            </a:r>
            <a:r>
              <a:rPr lang="el-GR" sz="2000" dirty="0">
                <a:hlinkClick r:id="rId3"/>
              </a:rPr>
              <a:t>εδώ</a:t>
            </a:r>
            <a:r>
              <a:rPr lang="el-GR" sz="2000" dirty="0"/>
              <a:t>. </a:t>
            </a:r>
          </a:p>
          <a:p>
            <a:endParaRPr lang="el-GR" sz="2000" dirty="0"/>
          </a:p>
        </p:txBody>
      </p:sp>
    </p:spTree>
    <p:extLst>
      <p:ext uri="{BB962C8B-B14F-4D97-AF65-F5344CB8AC3E}">
        <p14:creationId xmlns:p14="http://schemas.microsoft.com/office/powerpoint/2010/main" val="16612464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Αθηνά </a:t>
            </a:r>
            <a:r>
              <a:rPr lang="el-GR" sz="2000" dirty="0" smtClean="0"/>
              <a:t>Καλοκαιρινού</a:t>
            </a:r>
            <a:r>
              <a:rPr lang="en-US" sz="2000" dirty="0" smtClean="0"/>
              <a:t> 2015. </a:t>
            </a:r>
            <a:r>
              <a:rPr lang="el-GR" sz="2000" dirty="0" smtClean="0"/>
              <a:t>Αθηνά Καλοκαιρινού. </a:t>
            </a:r>
            <a:r>
              <a:rPr lang="el-GR" sz="2000" dirty="0"/>
              <a:t>«Κοινοτική Νοσηλευτική Ι. Θεωρίες Κοινοτικής Νοσηλευτικής». Έκδοση: 1.0. Αθήνα </a:t>
            </a:r>
            <a:r>
              <a:rPr lang="el-GR" sz="2000" dirty="0" smtClean="0"/>
              <a:t>2015. </a:t>
            </a:r>
            <a:r>
              <a:rPr lang="el-GR" sz="2000" dirty="0"/>
              <a:t>Διαθέσιμο από τη δικτυακή διεύθυνση: </a:t>
            </a:r>
            <a:r>
              <a:rPr lang="en-GB" sz="2000" dirty="0">
                <a:hlinkClick r:id="rId3"/>
              </a:rPr>
              <a:t>http://opencourses.uoa.gr/courses/NURS1/</a:t>
            </a:r>
            <a:r>
              <a:rPr lang="el-GR" sz="2000" dirty="0" smtClean="0"/>
              <a:t>. </a:t>
            </a:r>
            <a:endParaRPr lang="el-GR" sz="2000" dirty="0"/>
          </a:p>
          <a:p>
            <a:endParaRPr lang="el-GR" sz="2000" dirty="0"/>
          </a:p>
        </p:txBody>
      </p:sp>
    </p:spTree>
    <p:extLst>
      <p:ext uri="{BB962C8B-B14F-4D97-AF65-F5344CB8AC3E}">
        <p14:creationId xmlns:p14="http://schemas.microsoft.com/office/powerpoint/2010/main" val="12873480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41633357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646477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H Θεωρία της </a:t>
            </a:r>
            <a:r>
              <a:rPr lang="el-GR" sz="3600" dirty="0" err="1"/>
              <a:t>αυτοφροντίδας</a:t>
            </a:r>
            <a:r>
              <a:rPr lang="el-GR" sz="3600" dirty="0"/>
              <a:t> (</a:t>
            </a:r>
            <a:r>
              <a:rPr lang="el-GR" sz="3600" dirty="0" err="1"/>
              <a:t>Orem</a:t>
            </a:r>
            <a:r>
              <a:rPr lang="el-GR" sz="3600" dirty="0"/>
              <a:t> 1985)</a:t>
            </a:r>
          </a:p>
        </p:txBody>
      </p:sp>
      <p:sp>
        <p:nvSpPr>
          <p:cNvPr id="3" name="Content Placeholder 2"/>
          <p:cNvSpPr>
            <a:spLocks noGrp="1"/>
          </p:cNvSpPr>
          <p:nvPr>
            <p:ph sz="half" idx="1"/>
          </p:nvPr>
        </p:nvSpPr>
        <p:spPr>
          <a:xfrm>
            <a:off x="251520" y="1357702"/>
            <a:ext cx="3888432" cy="3151418"/>
          </a:xfrm>
          <a:ln>
            <a:solidFill>
              <a:srgbClr val="00B0F0"/>
            </a:solidFill>
          </a:ln>
        </p:spPr>
        <p:txBody>
          <a:bodyPr>
            <a:noAutofit/>
          </a:bodyPr>
          <a:lstStyle/>
          <a:p>
            <a:r>
              <a:rPr lang="el-GR" sz="1200" dirty="0" smtClean="0"/>
              <a:t>Η </a:t>
            </a:r>
            <a:r>
              <a:rPr lang="el-GR" sz="1200" dirty="0"/>
              <a:t>θεωρία της </a:t>
            </a:r>
            <a:r>
              <a:rPr lang="el-GR" sz="1200" dirty="0" err="1"/>
              <a:t>Orem</a:t>
            </a:r>
            <a:r>
              <a:rPr lang="el-GR" sz="1200" dirty="0"/>
              <a:t> είναι ένα </a:t>
            </a:r>
            <a:r>
              <a:rPr lang="el-GR" sz="1800" b="1" dirty="0"/>
              <a:t>μηχανιστικό </a:t>
            </a:r>
            <a:r>
              <a:rPr lang="el-GR" sz="1800" b="1" dirty="0" err="1"/>
              <a:t>αιτιακό</a:t>
            </a:r>
            <a:r>
              <a:rPr lang="el-GR" sz="1800" b="1" dirty="0"/>
              <a:t> μοντέλο</a:t>
            </a:r>
            <a:r>
              <a:rPr lang="el-GR" sz="1100" dirty="0"/>
              <a:t>. </a:t>
            </a:r>
            <a:r>
              <a:rPr lang="el-GR" sz="1200" dirty="0"/>
              <a:t>Άτομα, αντικείμενα και συμβάντα αποτελούν ξεχωριστά φαινόμενα. Η επιρροή του ενός πάνω στο άλλο είναι το αίτιο για αλλαγή. Η εστίαση είναι στην ικανότητα </a:t>
            </a:r>
            <a:r>
              <a:rPr lang="el-GR" sz="1200" dirty="0" err="1"/>
              <a:t>αυτοφροντίδας</a:t>
            </a:r>
            <a:r>
              <a:rPr lang="el-GR" sz="1200" dirty="0"/>
              <a:t> του ατόμου.</a:t>
            </a:r>
          </a:p>
          <a:p>
            <a:r>
              <a:rPr lang="el-GR" sz="1200" dirty="0"/>
              <a:t>Η υγεία σύμφωνα με την </a:t>
            </a:r>
            <a:r>
              <a:rPr lang="el-GR" sz="1200" dirty="0" err="1"/>
              <a:t>Orem</a:t>
            </a:r>
            <a:r>
              <a:rPr lang="el-GR" sz="1200" dirty="0"/>
              <a:t>  είναι «... η κατάσταση πληρότητας, η οποία περιλαμβάνει τη συνεχή ανάπτυξη του ατόμου».</a:t>
            </a:r>
          </a:p>
          <a:p>
            <a:r>
              <a:rPr lang="el-GR" sz="1400" b="1" dirty="0"/>
              <a:t>Ο νοσηλευτής εμπλέκεται στη φροντίδα </a:t>
            </a:r>
            <a:r>
              <a:rPr lang="el-GR" sz="1200" dirty="0"/>
              <a:t>ατόμων ή ομάδων ατόμων στην κοινότητα </a:t>
            </a:r>
            <a:r>
              <a:rPr lang="el-GR" sz="1400" b="1" dirty="0"/>
              <a:t>για να καλύψει το έλλειμα </a:t>
            </a:r>
            <a:r>
              <a:rPr lang="el-GR" sz="1400" b="1" dirty="0" err="1"/>
              <a:t>αυτοφροντίδας</a:t>
            </a:r>
            <a:r>
              <a:rPr lang="el-GR" sz="1200" dirty="0"/>
              <a:t>. Η αλληλεπίδραση μεταξύ ατόμων είναι εφικτή όταν το ένα άτομο δρα πάνω στο άλλο για την κάλυψη των αναγκών </a:t>
            </a:r>
            <a:r>
              <a:rPr lang="el-GR" sz="1200" dirty="0" err="1"/>
              <a:t>αυτοφροντίδας</a:t>
            </a:r>
            <a:r>
              <a:rPr lang="el-GR" sz="1200" dirty="0"/>
              <a:t>. </a:t>
            </a:r>
          </a:p>
        </p:txBody>
      </p:sp>
      <p:sp>
        <p:nvSpPr>
          <p:cNvPr id="4" name="Content Placeholder 3"/>
          <p:cNvSpPr>
            <a:spLocks noGrp="1"/>
          </p:cNvSpPr>
          <p:nvPr>
            <p:ph sz="half" idx="2"/>
          </p:nvPr>
        </p:nvSpPr>
        <p:spPr>
          <a:xfrm>
            <a:off x="4345632" y="1196752"/>
            <a:ext cx="4680520" cy="3384376"/>
          </a:xfrm>
          <a:ln>
            <a:solidFill>
              <a:srgbClr val="00B050"/>
            </a:solidFill>
          </a:ln>
        </p:spPr>
        <p:txBody>
          <a:bodyPr>
            <a:noAutofit/>
          </a:bodyPr>
          <a:lstStyle/>
          <a:p>
            <a:r>
              <a:rPr lang="el-GR" sz="1600" b="1" dirty="0"/>
              <a:t>Οι ανάγκες για </a:t>
            </a:r>
            <a:r>
              <a:rPr lang="el-GR" sz="1600" b="1" dirty="0" err="1"/>
              <a:t>αυτοφροντίδα</a:t>
            </a:r>
            <a:r>
              <a:rPr lang="el-GR" sz="1600" b="1" dirty="0"/>
              <a:t> </a:t>
            </a:r>
            <a:r>
              <a:rPr lang="el-GR" sz="1100" dirty="0"/>
              <a:t>εξισώνονται στην κοινοτική υγεία με τα γενικότερα επιδημιολογικά δεδομένα, γεγονός που καθιστά τη θεωρία εύκολα εφαρμόσιμη και στα πλαίσια της κοινότητας, ιδιαίτερα με την ενεργοποίησή της με τη νοσηλευτική διεργασία, όπου τα στάδιά της είναι αρκετά εμφανή και εστιάζουν στα εξής τρία </a:t>
            </a:r>
            <a:r>
              <a:rPr lang="el-GR" sz="1100" dirty="0" smtClean="0"/>
              <a:t>βήματα:</a:t>
            </a:r>
          </a:p>
          <a:p>
            <a:pPr marL="514350" indent="-72000">
              <a:buFont typeface="+mj-lt"/>
              <a:buAutoNum type="arabicPeriod"/>
            </a:pPr>
            <a:r>
              <a:rPr lang="el-GR" sz="1100" dirty="0" smtClean="0"/>
              <a:t>διάγνωση </a:t>
            </a:r>
            <a:r>
              <a:rPr lang="el-GR" sz="1100" dirty="0"/>
              <a:t>και αιτιολόγηση για την ανάγκη νοσηλευτικής φροντίδας,</a:t>
            </a:r>
          </a:p>
          <a:p>
            <a:pPr marL="514350" indent="-72000">
              <a:buFont typeface="+mj-lt"/>
              <a:buAutoNum type="arabicPeriod"/>
            </a:pPr>
            <a:r>
              <a:rPr lang="el-GR" sz="1100" dirty="0"/>
              <a:t>σχεδιασμός και εφαρμογή του πλάνου φροντίδας,</a:t>
            </a:r>
          </a:p>
          <a:p>
            <a:pPr marL="514350" indent="-72000">
              <a:buFont typeface="+mj-lt"/>
              <a:buAutoNum type="arabicPeriod"/>
            </a:pPr>
            <a:r>
              <a:rPr lang="el-GR" sz="1100" dirty="0"/>
              <a:t>παραγωγή και </a:t>
            </a:r>
            <a:r>
              <a:rPr lang="el-GR" sz="1100" dirty="0" err="1"/>
              <a:t>διαχείρηση</a:t>
            </a:r>
            <a:r>
              <a:rPr lang="el-GR" sz="1100" dirty="0"/>
              <a:t> της νοσηλευτικής φροντίδας</a:t>
            </a:r>
            <a:r>
              <a:rPr lang="el-GR" sz="1100" dirty="0" smtClean="0"/>
              <a:t>.</a:t>
            </a:r>
            <a:endParaRPr lang="el-GR" sz="1100" dirty="0"/>
          </a:p>
          <a:p>
            <a:r>
              <a:rPr lang="el-GR" sz="1600" b="1" dirty="0"/>
              <a:t>Νοσηλευτικές παρεμβάσεις </a:t>
            </a:r>
            <a:r>
              <a:rPr lang="el-GR" sz="1100" dirty="0"/>
              <a:t>που σχετίζονται άμεσα με την εφαρμογή της θεωρίας στα πλαίσια της κοινότητας είναι:</a:t>
            </a:r>
          </a:p>
          <a:p>
            <a:pPr lvl="1"/>
            <a:r>
              <a:rPr lang="el-GR" sz="1100" dirty="0"/>
              <a:t>αύξηση της ικανότητας για </a:t>
            </a:r>
            <a:r>
              <a:rPr lang="el-GR" sz="1100" dirty="0" err="1"/>
              <a:t>αυτοφροντίδα</a:t>
            </a:r>
            <a:r>
              <a:rPr lang="el-GR" sz="1100" dirty="0"/>
              <a:t>,</a:t>
            </a:r>
          </a:p>
          <a:p>
            <a:pPr lvl="1"/>
            <a:r>
              <a:rPr lang="el-GR" sz="1100" dirty="0"/>
              <a:t>μείωση των αιτημάτων για </a:t>
            </a:r>
            <a:r>
              <a:rPr lang="el-GR" sz="1100" dirty="0" err="1"/>
              <a:t>αυτοφροντίδα</a:t>
            </a:r>
            <a:r>
              <a:rPr lang="el-GR" sz="1100" dirty="0"/>
              <a:t>,</a:t>
            </a:r>
          </a:p>
          <a:p>
            <a:pPr lvl="1"/>
            <a:r>
              <a:rPr lang="el-GR" sz="1100" dirty="0"/>
              <a:t>παροχή εξαρτημένης φροντίδας,</a:t>
            </a:r>
          </a:p>
          <a:p>
            <a:pPr lvl="1"/>
            <a:r>
              <a:rPr lang="el-GR" sz="1100" dirty="0"/>
              <a:t>μέσω πλήρους υποστήριξης, μερικής υποστήριξης ή στην περίπτωση που το άτομο ή η ομάδα έχουν την ικανότητα για </a:t>
            </a:r>
            <a:r>
              <a:rPr lang="el-GR" sz="1100" dirty="0" err="1"/>
              <a:t>αυτοφροντίδα</a:t>
            </a:r>
            <a:r>
              <a:rPr lang="el-GR" sz="1100" dirty="0"/>
              <a:t>, εκπαίδευση-αγωγή υγείας.</a:t>
            </a:r>
          </a:p>
          <a:p>
            <a:endParaRPr lang="el-GR" sz="1100" dirty="0"/>
          </a:p>
        </p:txBody>
      </p:sp>
      <p:sp>
        <p:nvSpPr>
          <p:cNvPr id="5" name="Content Placeholder 2"/>
          <p:cNvSpPr txBox="1">
            <a:spLocks/>
          </p:cNvSpPr>
          <p:nvPr/>
        </p:nvSpPr>
        <p:spPr>
          <a:xfrm>
            <a:off x="457200" y="4639349"/>
            <a:ext cx="7571184" cy="1741979"/>
          </a:xfrm>
          <a:prstGeom prst="rect">
            <a:avLst/>
          </a:prstGeom>
          <a:ln>
            <a:solidFill>
              <a:srgbClr val="5075BC"/>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l-GR" sz="1800" b="1" dirty="0"/>
              <a:t>Η συμμετοχή του χρήστη </a:t>
            </a:r>
            <a:r>
              <a:rPr lang="el-GR" sz="1600" dirty="0"/>
              <a:t>(άτομο-κοινότητα) είναι </a:t>
            </a:r>
            <a:r>
              <a:rPr lang="el-GR" sz="1600" dirty="0" err="1"/>
              <a:t>προαπαιτούμενο</a:t>
            </a:r>
            <a:r>
              <a:rPr lang="el-GR" sz="1600" dirty="0"/>
              <a:t> για την εφαρμογή της θεωρίας της </a:t>
            </a:r>
            <a:r>
              <a:rPr lang="el-GR" sz="1600" dirty="0" err="1"/>
              <a:t>αυτοφροντίδας</a:t>
            </a:r>
            <a:r>
              <a:rPr lang="el-GR" sz="1600" dirty="0"/>
              <a:t>. </a:t>
            </a:r>
          </a:p>
          <a:p>
            <a:r>
              <a:rPr lang="el-GR" sz="1600" dirty="0"/>
              <a:t>Η αλληλεπίδραση όμως χρήστη-περιβάλλοντος δεν είναι ξεκάθαρη. </a:t>
            </a:r>
          </a:p>
          <a:p>
            <a:r>
              <a:rPr lang="el-GR" sz="1600" dirty="0"/>
              <a:t>Επιπλέον η </a:t>
            </a:r>
            <a:r>
              <a:rPr lang="el-GR" sz="1600" dirty="0" err="1"/>
              <a:t>Orem</a:t>
            </a:r>
            <a:r>
              <a:rPr lang="el-GR" sz="1600" dirty="0"/>
              <a:t> επιμένει στη χρήση του όρου ασθενής αντί για χρήστης-πελάτης, γεγονός που μπορεί να προκαλέσει παρανοήσεις αφού στην κοινοτική νοσηλευτική άσκηση οι χρήστες της νοσηλευτικής φροντίδας είναι </a:t>
            </a:r>
            <a:r>
              <a:rPr lang="el-GR" sz="1600" dirty="0" err="1"/>
              <a:t>κατ</a:t>
            </a:r>
            <a:r>
              <a:rPr lang="el-GR" sz="1600" dirty="0"/>
              <a:t>΄ εξοχήν υγιή άτομα</a:t>
            </a:r>
            <a:r>
              <a:rPr lang="el-GR" sz="1600" dirty="0" smtClean="0"/>
              <a:t>.</a:t>
            </a:r>
            <a:endParaRPr lang="el-GR" sz="1600" dirty="0"/>
          </a:p>
        </p:txBody>
      </p:sp>
    </p:spTree>
    <p:extLst>
      <p:ext uri="{BB962C8B-B14F-4D97-AF65-F5344CB8AC3E}">
        <p14:creationId xmlns:p14="http://schemas.microsoft.com/office/powerpoint/2010/main" val="4128829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a:t>
            </a:r>
            <a:r>
              <a:rPr lang="el-GR" sz="2000" dirty="0"/>
              <a:t>Η δομή και οργάνωση της παρουσίασης, καθώς και το υπόλοιπο περιεχόμενο, αποτελούν πνευματική ιδιοκτησία </a:t>
            </a:r>
            <a:r>
              <a:rPr lang="el-GR" sz="2000" dirty="0" smtClean="0"/>
              <a:t>της συγγραφέως </a:t>
            </a:r>
            <a:r>
              <a:rPr lang="el-GR" sz="2000" dirty="0"/>
              <a:t>και του Πανεπιστημίου Αθηνών και διατίθενται με άδεια </a:t>
            </a:r>
            <a:r>
              <a:rPr lang="el-GR" sz="2000" dirty="0" err="1"/>
              <a:t>Creative</a:t>
            </a:r>
            <a:r>
              <a:rPr lang="el-GR" sz="2000" dirty="0"/>
              <a:t> </a:t>
            </a:r>
            <a:r>
              <a:rPr lang="el-GR" sz="2000" dirty="0" err="1"/>
              <a:t>Commons</a:t>
            </a:r>
            <a:r>
              <a:rPr lang="el-GR" sz="2000" dirty="0"/>
              <a:t> Αναφορά Μη Εμπορική Χρήση Παρόμοια Διανομή Έκδοση 4.0 ή μεταγενέστερη.</a:t>
            </a:r>
          </a:p>
          <a:p>
            <a:pPr marL="0" indent="0">
              <a:spcBef>
                <a:spcPts val="3000"/>
              </a:spcBef>
              <a:buNone/>
            </a:pPr>
            <a:r>
              <a:rPr lang="el-GR" sz="2000" dirty="0"/>
              <a:t>Οι φωτογραφίες που περιέχονται στην παρουσίαση αποτελούν πνευματική ιδιοκτησία τρίτων. Απαγορεύεται η αναπαραγωγή, αναδημοσίευση και διάθεσή τους στο κοινό με οποιονδήποτε τρόπο χωρίς τη λήψη άδειας από τους δικαιούχους. "</a:t>
            </a:r>
            <a:endParaRPr lang="el-GR" sz="2000" dirty="0">
              <a:solidFill>
                <a:srgbClr val="FF0000"/>
              </a:solidFill>
            </a:endParaRPr>
          </a:p>
          <a:p>
            <a:pPr marL="0" indent="0">
              <a:buNone/>
            </a:pPr>
            <a:endParaRPr lang="en-US" sz="2000" dirty="0" smtClean="0">
              <a:solidFill>
                <a:srgbClr val="FF0000"/>
              </a:solidFill>
            </a:endParaRPr>
          </a:p>
          <a:p>
            <a:pPr marL="0" indent="0">
              <a:buNone/>
            </a:pPr>
            <a:endParaRPr lang="el-GR" sz="2000" dirty="0">
              <a:solidFill>
                <a:srgbClr val="FF0000"/>
              </a:solidFill>
            </a:endParaRPr>
          </a:p>
        </p:txBody>
      </p:sp>
    </p:spTree>
    <p:extLst>
      <p:ext uri="{BB962C8B-B14F-4D97-AF65-F5344CB8AC3E}">
        <p14:creationId xmlns:p14="http://schemas.microsoft.com/office/powerpoint/2010/main" val="509667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H Θεωρία της προσαρμογής (</a:t>
            </a:r>
            <a:r>
              <a:rPr lang="el-GR" sz="3600" dirty="0" err="1"/>
              <a:t>Roy</a:t>
            </a:r>
            <a:r>
              <a:rPr lang="el-GR" sz="3600" dirty="0"/>
              <a:t> 1984)</a:t>
            </a:r>
          </a:p>
        </p:txBody>
      </p:sp>
      <p:sp>
        <p:nvSpPr>
          <p:cNvPr id="3" name="Content Placeholder 2"/>
          <p:cNvSpPr>
            <a:spLocks noGrp="1"/>
          </p:cNvSpPr>
          <p:nvPr>
            <p:ph sz="half" idx="1"/>
          </p:nvPr>
        </p:nvSpPr>
        <p:spPr/>
        <p:txBody>
          <a:bodyPr>
            <a:noAutofit/>
          </a:bodyPr>
          <a:lstStyle/>
          <a:p>
            <a:pPr>
              <a:lnSpc>
                <a:spcPct val="80000"/>
              </a:lnSpc>
              <a:spcAft>
                <a:spcPts val="600"/>
              </a:spcAft>
            </a:pPr>
            <a:r>
              <a:rPr lang="el-GR" sz="2400" b="1" dirty="0"/>
              <a:t>Η θεωρία της </a:t>
            </a:r>
            <a:r>
              <a:rPr lang="el-GR" sz="2400" b="1" dirty="0" err="1"/>
              <a:t>Roy</a:t>
            </a:r>
            <a:r>
              <a:rPr lang="el-GR" sz="2400" b="1" dirty="0"/>
              <a:t> αποτελεί ένα μηχανιστικό συστημικό μοντέλο. </a:t>
            </a:r>
            <a:r>
              <a:rPr lang="el-GR" sz="2400" dirty="0"/>
              <a:t>Αλλαγή επιτελείται ως απάντηση σε εξωτερικά ή εσωτερικά ερεθίσματα με στόχο την προσαρμογή.</a:t>
            </a:r>
          </a:p>
          <a:p>
            <a:pPr>
              <a:lnSpc>
                <a:spcPct val="80000"/>
              </a:lnSpc>
              <a:spcAft>
                <a:spcPts val="600"/>
              </a:spcAft>
            </a:pPr>
            <a:r>
              <a:rPr lang="el-GR" sz="2400" dirty="0"/>
              <a:t>«Υγεία είναι η διαδικασία και η κατάσταση του να είναι ή να γίνει ένα ενσωματωμένο και πλήρες άτομο». Άλλως είναι το αποτέλεσμα της προσαρμογής, στην οποία στοχεύουν όλες οι νοσηλευτικές ενέργειες.</a:t>
            </a:r>
          </a:p>
          <a:p>
            <a:pPr>
              <a:lnSpc>
                <a:spcPct val="80000"/>
              </a:lnSpc>
              <a:spcAft>
                <a:spcPts val="600"/>
              </a:spcAft>
            </a:pPr>
            <a:endParaRPr lang="el-GR" sz="2400" dirty="0"/>
          </a:p>
        </p:txBody>
      </p:sp>
      <p:sp>
        <p:nvSpPr>
          <p:cNvPr id="4" name="Content Placeholder 3"/>
          <p:cNvSpPr>
            <a:spLocks noGrp="1"/>
          </p:cNvSpPr>
          <p:nvPr>
            <p:ph sz="half" idx="2"/>
          </p:nvPr>
        </p:nvSpPr>
        <p:spPr/>
        <p:txBody>
          <a:bodyPr>
            <a:normAutofit/>
          </a:bodyPr>
          <a:lstStyle/>
          <a:p>
            <a:r>
              <a:rPr lang="el-GR" sz="2400" b="1" dirty="0"/>
              <a:t>Η νοσηλευτική διεργασία εστιάζει:</a:t>
            </a:r>
          </a:p>
          <a:p>
            <a:pPr lvl="1"/>
            <a:r>
              <a:rPr lang="el-GR" sz="2000" dirty="0"/>
              <a:t>στην εκτίμηση αναγκών σε δύο επίπεδα, στο </a:t>
            </a:r>
            <a:r>
              <a:rPr lang="el-GR" sz="2000" dirty="0" err="1"/>
              <a:t>συμπεριφορικό</a:t>
            </a:r>
            <a:r>
              <a:rPr lang="el-GR" sz="2000" dirty="0"/>
              <a:t> και στο αιτιολογικό</a:t>
            </a:r>
          </a:p>
          <a:p>
            <a:pPr lvl="1"/>
            <a:r>
              <a:rPr lang="el-GR" sz="2000" dirty="0"/>
              <a:t>στη νοσηλευτική διάγνωση</a:t>
            </a:r>
          </a:p>
          <a:p>
            <a:pPr lvl="1"/>
            <a:r>
              <a:rPr lang="el-GR" sz="2000" dirty="0"/>
              <a:t>στην τοποθέτηση στόχων</a:t>
            </a:r>
          </a:p>
          <a:p>
            <a:pPr lvl="1"/>
            <a:r>
              <a:rPr lang="el-GR" sz="2000" dirty="0"/>
              <a:t>στο σχέδιο εφαρμογής </a:t>
            </a:r>
          </a:p>
          <a:p>
            <a:pPr lvl="1"/>
            <a:r>
              <a:rPr lang="el-GR" sz="2000" dirty="0"/>
              <a:t>στην αποτελεσματικότητα ή στην έλλειψη των απαντήσεων στις διαπιστωμένες ανάγκες.</a:t>
            </a:r>
          </a:p>
          <a:p>
            <a:endParaRPr lang="el-GR" sz="2400" dirty="0"/>
          </a:p>
        </p:txBody>
      </p:sp>
    </p:spTree>
    <p:extLst>
      <p:ext uri="{BB962C8B-B14F-4D97-AF65-F5344CB8AC3E}">
        <p14:creationId xmlns:p14="http://schemas.microsoft.com/office/powerpoint/2010/main" val="2613492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Autofit/>
          </a:bodyPr>
          <a:lstStyle/>
          <a:p>
            <a:r>
              <a:rPr lang="el-GR" sz="3600" dirty="0" smtClean="0"/>
              <a:t>Θεωρητικά Μοντέλα με Εφαρμογή στην Κοινοτική Νοσηλευτική</a:t>
            </a:r>
            <a:endParaRPr lang="el-GR" sz="3600" dirty="0"/>
          </a:p>
        </p:txBody>
      </p:sp>
      <p:graphicFrame>
        <p:nvGraphicFramePr>
          <p:cNvPr id="4" name="Πίνακας 1"/>
          <p:cNvGraphicFramePr>
            <a:graphicFrameLocks noGrp="1"/>
          </p:cNvGraphicFramePr>
          <p:nvPr>
            <p:extLst>
              <p:ext uri="{D42A27DB-BD31-4B8C-83A1-F6EECF244321}">
                <p14:modId xmlns:p14="http://schemas.microsoft.com/office/powerpoint/2010/main" val="2447371809"/>
              </p:ext>
            </p:extLst>
          </p:nvPr>
        </p:nvGraphicFramePr>
        <p:xfrm>
          <a:off x="179512" y="1425955"/>
          <a:ext cx="8784977" cy="5387421"/>
        </p:xfrm>
        <a:graphic>
          <a:graphicData uri="http://schemas.openxmlformats.org/drawingml/2006/table">
            <a:tbl>
              <a:tblPr>
                <a:tableStyleId>{616DA210-FB5B-4158-B5E0-FEB733F419BA}</a:tableStyleId>
              </a:tblPr>
              <a:tblGrid>
                <a:gridCol w="1159316"/>
                <a:gridCol w="2541887"/>
                <a:gridCol w="2541887"/>
                <a:gridCol w="2541887"/>
              </a:tblGrid>
              <a:tr h="195064">
                <a:tc>
                  <a:txBody>
                    <a:bodyPr/>
                    <a:lstStyle/>
                    <a:p>
                      <a:pPr algn="ctr">
                        <a:lnSpc>
                          <a:spcPct val="150000"/>
                        </a:lnSpc>
                        <a:spcAft>
                          <a:spcPts val="0"/>
                        </a:spcAft>
                      </a:pPr>
                      <a:r>
                        <a:rPr lang="el-GR" sz="1200" b="1" dirty="0">
                          <a:effectLst/>
                        </a:rPr>
                        <a:t> </a:t>
                      </a:r>
                      <a:endParaRPr lang="el-GR" sz="1200" b="1" dirty="0">
                        <a:effectLst/>
                        <a:latin typeface="+mj-lt"/>
                        <a:ea typeface="Times New Roman"/>
                      </a:endParaRPr>
                    </a:p>
                  </a:txBody>
                  <a:tcPr marL="38794" marR="38794" marT="0" marB="0"/>
                </a:tc>
                <a:tc>
                  <a:txBody>
                    <a:bodyPr/>
                    <a:lstStyle/>
                    <a:p>
                      <a:pPr algn="ctr">
                        <a:lnSpc>
                          <a:spcPct val="150000"/>
                        </a:lnSpc>
                        <a:spcAft>
                          <a:spcPts val="0"/>
                        </a:spcAft>
                      </a:pPr>
                      <a:r>
                        <a:rPr lang="en-US" sz="1200" b="1" dirty="0" err="1">
                          <a:effectLst/>
                        </a:rPr>
                        <a:t>Neuman</a:t>
                      </a:r>
                      <a:r>
                        <a:rPr lang="en-US" sz="1200" b="1" dirty="0">
                          <a:effectLst/>
                        </a:rPr>
                        <a:t>, 1989</a:t>
                      </a:r>
                      <a:endParaRPr lang="el-GR" sz="1200" b="1" dirty="0">
                        <a:effectLst/>
                        <a:latin typeface="+mj-lt"/>
                        <a:ea typeface="Times New Roman"/>
                      </a:endParaRPr>
                    </a:p>
                  </a:txBody>
                  <a:tcPr marL="38794" marR="38794" marT="0" marB="0">
                    <a:solidFill>
                      <a:schemeClr val="tx2">
                        <a:lumMod val="60000"/>
                        <a:lumOff val="40000"/>
                      </a:schemeClr>
                    </a:solidFill>
                  </a:tcPr>
                </a:tc>
                <a:tc>
                  <a:txBody>
                    <a:bodyPr/>
                    <a:lstStyle/>
                    <a:p>
                      <a:pPr algn="ctr">
                        <a:lnSpc>
                          <a:spcPct val="150000"/>
                        </a:lnSpc>
                        <a:spcAft>
                          <a:spcPts val="0"/>
                        </a:spcAft>
                      </a:pPr>
                      <a:r>
                        <a:rPr lang="en-US" sz="1200" b="1" dirty="0">
                          <a:effectLst/>
                        </a:rPr>
                        <a:t>Orem, 1985</a:t>
                      </a:r>
                      <a:endParaRPr lang="el-GR" sz="1200" b="1" dirty="0">
                        <a:effectLst/>
                        <a:latin typeface="+mj-lt"/>
                        <a:ea typeface="Times New Roman"/>
                      </a:endParaRPr>
                    </a:p>
                  </a:txBody>
                  <a:tcPr marL="38794" marR="38794" marT="0" marB="0">
                    <a:solidFill>
                      <a:schemeClr val="accent5">
                        <a:lumMod val="40000"/>
                        <a:lumOff val="60000"/>
                      </a:schemeClr>
                    </a:solidFill>
                  </a:tcPr>
                </a:tc>
                <a:tc>
                  <a:txBody>
                    <a:bodyPr/>
                    <a:lstStyle/>
                    <a:p>
                      <a:pPr algn="ctr">
                        <a:lnSpc>
                          <a:spcPct val="150000"/>
                        </a:lnSpc>
                        <a:spcAft>
                          <a:spcPts val="0"/>
                        </a:spcAft>
                      </a:pPr>
                      <a:r>
                        <a:rPr lang="en-US" sz="1200" b="1" dirty="0">
                          <a:effectLst/>
                        </a:rPr>
                        <a:t>Roy, 1984</a:t>
                      </a:r>
                      <a:endParaRPr lang="el-GR" sz="1200" b="1" dirty="0">
                        <a:effectLst/>
                        <a:latin typeface="+mj-lt"/>
                        <a:ea typeface="Times New Roman"/>
                      </a:endParaRPr>
                    </a:p>
                  </a:txBody>
                  <a:tcPr marL="38794" marR="38794" marT="0" marB="0">
                    <a:solidFill>
                      <a:schemeClr val="accent6">
                        <a:lumMod val="20000"/>
                        <a:lumOff val="80000"/>
                      </a:schemeClr>
                    </a:solidFill>
                  </a:tcPr>
                </a:tc>
              </a:tr>
              <a:tr h="804463">
                <a:tc>
                  <a:txBody>
                    <a:bodyPr/>
                    <a:lstStyle/>
                    <a:p>
                      <a:pPr>
                        <a:lnSpc>
                          <a:spcPct val="150000"/>
                        </a:lnSpc>
                        <a:spcAft>
                          <a:spcPts val="0"/>
                        </a:spcAft>
                      </a:pPr>
                      <a:r>
                        <a:rPr lang="el-GR" sz="1200" b="1" dirty="0">
                          <a:effectLst/>
                        </a:rPr>
                        <a:t>Άτομο</a:t>
                      </a:r>
                      <a:endParaRPr lang="el-GR" sz="1200" b="1" dirty="0">
                        <a:effectLst/>
                        <a:latin typeface="+mj-lt"/>
                        <a:ea typeface="Times New Roman"/>
                      </a:endParaRPr>
                    </a:p>
                  </a:txBody>
                  <a:tcPr marL="38794" marR="38794" marT="0" marB="0">
                    <a:solidFill>
                      <a:srgbClr val="FFFF00"/>
                    </a:solidFill>
                  </a:tcPr>
                </a:tc>
                <a:tc>
                  <a:txBody>
                    <a:bodyPr/>
                    <a:lstStyle/>
                    <a:p>
                      <a:pPr>
                        <a:lnSpc>
                          <a:spcPct val="150000"/>
                        </a:lnSpc>
                        <a:spcAft>
                          <a:spcPts val="0"/>
                        </a:spcAft>
                      </a:pPr>
                      <a:r>
                        <a:rPr lang="el-GR" sz="800" dirty="0">
                          <a:effectLst/>
                        </a:rPr>
                        <a:t>Το άτομο ή η ομάδα είναι </a:t>
                      </a:r>
                      <a:r>
                        <a:rPr lang="el-GR" sz="800" dirty="0" err="1">
                          <a:effectLst/>
                        </a:rPr>
                        <a:t>είναι</a:t>
                      </a:r>
                      <a:r>
                        <a:rPr lang="el-GR" sz="800" dirty="0">
                          <a:effectLst/>
                        </a:rPr>
                        <a:t> ένα σύστημα που το συνθέτουν βιολογικές, ψυχολογικές, </a:t>
                      </a:r>
                      <a:r>
                        <a:rPr lang="el-GR" sz="800" dirty="0" err="1">
                          <a:effectLst/>
                        </a:rPr>
                        <a:t>κοινωνικοπολιτισμικές</a:t>
                      </a:r>
                      <a:r>
                        <a:rPr lang="el-GR" sz="800" dirty="0">
                          <a:effectLst/>
                        </a:rPr>
                        <a:t> και εξελικτικές </a:t>
                      </a:r>
                      <a:r>
                        <a:rPr lang="el-GR" sz="800" dirty="0" err="1">
                          <a:effectLst/>
                        </a:rPr>
                        <a:t>μευαβλητές</a:t>
                      </a:r>
                      <a:endParaRPr lang="el-GR" sz="800" dirty="0">
                        <a:effectLst/>
                        <a:latin typeface="+mj-lt"/>
                        <a:ea typeface="Times New Roman"/>
                      </a:endParaRPr>
                    </a:p>
                  </a:txBody>
                  <a:tcPr marL="38794" marR="38794" marT="0" marB="0">
                    <a:solidFill>
                      <a:schemeClr val="tx2">
                        <a:lumMod val="60000"/>
                        <a:lumOff val="40000"/>
                      </a:schemeClr>
                    </a:solidFill>
                  </a:tcPr>
                </a:tc>
                <a:tc>
                  <a:txBody>
                    <a:bodyPr/>
                    <a:lstStyle/>
                    <a:p>
                      <a:pPr>
                        <a:lnSpc>
                          <a:spcPct val="150000"/>
                        </a:lnSpc>
                        <a:spcAft>
                          <a:spcPts val="0"/>
                        </a:spcAft>
                      </a:pPr>
                      <a:r>
                        <a:rPr lang="el-GR" sz="800" dirty="0">
                          <a:effectLst/>
                        </a:rPr>
                        <a:t>Άτομα με φυσικά, ψυχολογικά, διαπροσωπικά και κοινωνικά στοιχεία που ικανοποιούν τις ανάγκες </a:t>
                      </a:r>
                      <a:r>
                        <a:rPr lang="el-GR" sz="800" dirty="0" err="1">
                          <a:effectLst/>
                        </a:rPr>
                        <a:t>αυτοφροντίδας</a:t>
                      </a:r>
                      <a:r>
                        <a:rPr lang="el-GR" sz="800" dirty="0">
                          <a:effectLst/>
                        </a:rPr>
                        <a:t> μέσω επίκτητων συμπεριφορών</a:t>
                      </a:r>
                      <a:endParaRPr lang="el-GR" sz="800" dirty="0">
                        <a:effectLst/>
                        <a:latin typeface="+mj-lt"/>
                        <a:ea typeface="Times New Roman"/>
                      </a:endParaRPr>
                    </a:p>
                  </a:txBody>
                  <a:tcPr marL="38794" marR="38794" marT="0" marB="0">
                    <a:solidFill>
                      <a:schemeClr val="accent5">
                        <a:lumMod val="40000"/>
                        <a:lumOff val="60000"/>
                      </a:schemeClr>
                    </a:solidFill>
                  </a:tcPr>
                </a:tc>
                <a:tc>
                  <a:txBody>
                    <a:bodyPr/>
                    <a:lstStyle/>
                    <a:p>
                      <a:pPr>
                        <a:lnSpc>
                          <a:spcPct val="150000"/>
                        </a:lnSpc>
                        <a:spcAft>
                          <a:spcPts val="0"/>
                        </a:spcAft>
                      </a:pPr>
                      <a:r>
                        <a:rPr lang="el-GR" sz="800" dirty="0">
                          <a:effectLst/>
                        </a:rPr>
                        <a:t>Ένα </a:t>
                      </a:r>
                      <a:r>
                        <a:rPr lang="el-GR" sz="800" dirty="0" err="1">
                          <a:effectLst/>
                        </a:rPr>
                        <a:t>βιοψυχοκοινωνικό</a:t>
                      </a:r>
                      <a:r>
                        <a:rPr lang="el-GR" sz="800" dirty="0">
                          <a:effectLst/>
                        </a:rPr>
                        <a:t> όν</a:t>
                      </a:r>
                      <a:endParaRPr lang="el-GR" sz="800" dirty="0">
                        <a:effectLst/>
                        <a:latin typeface="+mj-lt"/>
                        <a:ea typeface="Times New Roman"/>
                      </a:endParaRPr>
                    </a:p>
                  </a:txBody>
                  <a:tcPr marL="38794" marR="38794" marT="0" marB="0">
                    <a:solidFill>
                      <a:schemeClr val="accent6">
                        <a:lumMod val="20000"/>
                        <a:lumOff val="80000"/>
                      </a:schemeClr>
                    </a:solidFill>
                  </a:tcPr>
                </a:tc>
              </a:tr>
              <a:tr h="1751650">
                <a:tc>
                  <a:txBody>
                    <a:bodyPr/>
                    <a:lstStyle/>
                    <a:p>
                      <a:pPr>
                        <a:lnSpc>
                          <a:spcPct val="150000"/>
                        </a:lnSpc>
                        <a:spcAft>
                          <a:spcPts val="0"/>
                        </a:spcAft>
                      </a:pPr>
                      <a:r>
                        <a:rPr lang="el-GR" sz="1200" b="1" dirty="0">
                          <a:effectLst/>
                        </a:rPr>
                        <a:t>Υγεία</a:t>
                      </a:r>
                      <a:endParaRPr lang="el-GR" sz="1200" b="1" dirty="0">
                        <a:effectLst/>
                        <a:latin typeface="+mj-lt"/>
                        <a:ea typeface="Times New Roman"/>
                      </a:endParaRPr>
                    </a:p>
                  </a:txBody>
                  <a:tcPr marL="38794" marR="38794" marT="0" marB="0">
                    <a:solidFill>
                      <a:srgbClr val="FFC000"/>
                    </a:solidFill>
                  </a:tcPr>
                </a:tc>
                <a:tc>
                  <a:txBody>
                    <a:bodyPr/>
                    <a:lstStyle/>
                    <a:p>
                      <a:pPr>
                        <a:lnSpc>
                          <a:spcPct val="150000"/>
                        </a:lnSpc>
                        <a:spcAft>
                          <a:spcPts val="0"/>
                        </a:spcAft>
                      </a:pPr>
                      <a:r>
                        <a:rPr lang="el-GR" sz="800" dirty="0">
                          <a:effectLst/>
                        </a:rPr>
                        <a:t>Υγεία ή ευεξία είναι η κατάσταση στην οποία όλα τα μέρη ή τα </a:t>
                      </a:r>
                      <a:r>
                        <a:rPr lang="el-GR" sz="800" dirty="0" err="1">
                          <a:effectLst/>
                        </a:rPr>
                        <a:t>υπομέρη</a:t>
                      </a:r>
                      <a:r>
                        <a:rPr lang="el-GR" sz="800" dirty="0">
                          <a:effectLst/>
                        </a:rPr>
                        <a:t> (μεταβλητές) βρίσκονται σε αρμονία στον άνθρωπο ως ολότητα. Η Υγεία ισοδυναμεί με την ισορροπία του συστήματος. Το συνεχές ευεξία-ασθένεια υπονοεί συνεχή ροή ενέργειας μεταξύ του ανθρώπου ως συστήματος και του περιβάλλοντος.</a:t>
                      </a:r>
                      <a:endParaRPr lang="el-GR" sz="800" dirty="0">
                        <a:effectLst/>
                        <a:latin typeface="+mj-lt"/>
                        <a:ea typeface="Times New Roman"/>
                      </a:endParaRPr>
                    </a:p>
                  </a:txBody>
                  <a:tcPr marL="38794" marR="38794" marT="0" marB="0">
                    <a:solidFill>
                      <a:schemeClr val="tx2">
                        <a:lumMod val="60000"/>
                        <a:lumOff val="40000"/>
                      </a:schemeClr>
                    </a:solidFill>
                  </a:tcPr>
                </a:tc>
                <a:tc>
                  <a:txBody>
                    <a:bodyPr/>
                    <a:lstStyle/>
                    <a:p>
                      <a:pPr>
                        <a:lnSpc>
                          <a:spcPct val="150000"/>
                        </a:lnSpc>
                        <a:spcAft>
                          <a:spcPts val="0"/>
                        </a:spcAft>
                      </a:pPr>
                      <a:r>
                        <a:rPr lang="el-GR" sz="800" dirty="0">
                          <a:effectLst/>
                        </a:rPr>
                        <a:t>Υγεία είναι η κατάσταση της πληρότητας του ανθρώπινου οργανισμού και της σωματικής και πνευματικής λειτουργικότητας.</a:t>
                      </a:r>
                      <a:endParaRPr lang="el-GR" sz="800" dirty="0">
                        <a:effectLst/>
                        <a:latin typeface="+mj-lt"/>
                        <a:ea typeface="Times New Roman"/>
                      </a:endParaRPr>
                    </a:p>
                  </a:txBody>
                  <a:tcPr marL="38794" marR="38794" marT="0" marB="0">
                    <a:solidFill>
                      <a:schemeClr val="accent5">
                        <a:lumMod val="40000"/>
                        <a:lumOff val="60000"/>
                      </a:schemeClr>
                    </a:solidFill>
                  </a:tcPr>
                </a:tc>
                <a:tc>
                  <a:txBody>
                    <a:bodyPr/>
                    <a:lstStyle/>
                    <a:p>
                      <a:pPr>
                        <a:lnSpc>
                          <a:spcPct val="150000"/>
                        </a:lnSpc>
                        <a:spcAft>
                          <a:spcPts val="0"/>
                        </a:spcAft>
                      </a:pPr>
                      <a:r>
                        <a:rPr lang="el-GR" sz="800" dirty="0">
                          <a:effectLst/>
                        </a:rPr>
                        <a:t>Υγεία είναι μία κατάσταση και μία διαδικασία του να είσαι και να γίνεσαι ένα ολοκληρωμένο/ενοποιημένο και πλήρες άτομο. Ολοκλήρωση σημαίνει πληρότητα/καλή κατάσταση ή μία αμείωτη/ακμαία κατάσταση που μπορεί να οδηγήσει σε πληρότητα ή αρμονία/ενότητα.</a:t>
                      </a:r>
                      <a:endParaRPr lang="el-GR" sz="800" dirty="0">
                        <a:effectLst/>
                        <a:latin typeface="+mj-lt"/>
                        <a:ea typeface="Times New Roman"/>
                      </a:endParaRPr>
                    </a:p>
                  </a:txBody>
                  <a:tcPr marL="38794" marR="38794" marT="0" marB="0">
                    <a:solidFill>
                      <a:schemeClr val="accent6">
                        <a:lumMod val="20000"/>
                        <a:lumOff val="80000"/>
                      </a:schemeClr>
                    </a:solidFill>
                  </a:tcPr>
                </a:tc>
              </a:tr>
              <a:tr h="1021796">
                <a:tc>
                  <a:txBody>
                    <a:bodyPr/>
                    <a:lstStyle/>
                    <a:p>
                      <a:pPr>
                        <a:lnSpc>
                          <a:spcPct val="150000"/>
                        </a:lnSpc>
                        <a:spcAft>
                          <a:spcPts val="0"/>
                        </a:spcAft>
                      </a:pPr>
                      <a:r>
                        <a:rPr lang="el-GR" sz="1200" b="1" dirty="0">
                          <a:effectLst/>
                        </a:rPr>
                        <a:t>Περιβάλλον</a:t>
                      </a:r>
                    </a:p>
                    <a:p>
                      <a:pPr>
                        <a:lnSpc>
                          <a:spcPct val="150000"/>
                        </a:lnSpc>
                        <a:spcAft>
                          <a:spcPts val="0"/>
                        </a:spcAft>
                      </a:pPr>
                      <a:r>
                        <a:rPr lang="el-GR" sz="1200" b="1" dirty="0">
                          <a:effectLst/>
                        </a:rPr>
                        <a:t> </a:t>
                      </a:r>
                    </a:p>
                    <a:p>
                      <a:pPr>
                        <a:lnSpc>
                          <a:spcPct val="150000"/>
                        </a:lnSpc>
                        <a:spcAft>
                          <a:spcPts val="0"/>
                        </a:spcAft>
                      </a:pPr>
                      <a:r>
                        <a:rPr lang="el-GR" sz="1200" b="1" dirty="0">
                          <a:effectLst/>
                        </a:rPr>
                        <a:t> </a:t>
                      </a:r>
                    </a:p>
                    <a:p>
                      <a:pPr>
                        <a:lnSpc>
                          <a:spcPct val="150000"/>
                        </a:lnSpc>
                        <a:spcAft>
                          <a:spcPts val="0"/>
                        </a:spcAft>
                      </a:pPr>
                      <a:r>
                        <a:rPr lang="el-GR" sz="1200" b="1" dirty="0">
                          <a:effectLst/>
                        </a:rPr>
                        <a:t> </a:t>
                      </a:r>
                      <a:endParaRPr lang="el-GR" sz="1200" b="1" dirty="0">
                        <a:effectLst/>
                        <a:latin typeface="+mj-lt"/>
                        <a:ea typeface="Times New Roman"/>
                      </a:endParaRPr>
                    </a:p>
                  </a:txBody>
                  <a:tcPr marL="38794" marR="38794" marT="0" marB="0">
                    <a:solidFill>
                      <a:srgbClr val="FF9933"/>
                    </a:solidFill>
                  </a:tcPr>
                </a:tc>
                <a:tc>
                  <a:txBody>
                    <a:bodyPr/>
                    <a:lstStyle/>
                    <a:p>
                      <a:pPr>
                        <a:lnSpc>
                          <a:spcPct val="150000"/>
                        </a:lnSpc>
                        <a:spcAft>
                          <a:spcPts val="0"/>
                        </a:spcAft>
                      </a:pPr>
                      <a:r>
                        <a:rPr lang="el-GR" sz="800" dirty="0">
                          <a:effectLst/>
                        </a:rPr>
                        <a:t>Συνεχής αλληλεπίδραση. Εσωτερικές και εξωτερικές δυνάμεις που περιβάλλουν το άτομο/ομάδα σε κάθε δεδομένη στιγμή.</a:t>
                      </a:r>
                      <a:endParaRPr lang="el-GR" sz="800" dirty="0">
                        <a:effectLst/>
                        <a:latin typeface="+mj-lt"/>
                        <a:ea typeface="Times New Roman"/>
                      </a:endParaRPr>
                    </a:p>
                  </a:txBody>
                  <a:tcPr marL="38794" marR="38794" marT="0" marB="0">
                    <a:solidFill>
                      <a:schemeClr val="tx2">
                        <a:lumMod val="60000"/>
                        <a:lumOff val="40000"/>
                      </a:schemeClr>
                    </a:solidFill>
                  </a:tcPr>
                </a:tc>
                <a:tc>
                  <a:txBody>
                    <a:bodyPr/>
                    <a:lstStyle/>
                    <a:p>
                      <a:pPr>
                        <a:lnSpc>
                          <a:spcPct val="150000"/>
                        </a:lnSpc>
                        <a:spcAft>
                          <a:spcPts val="0"/>
                        </a:spcAft>
                      </a:pPr>
                      <a:r>
                        <a:rPr lang="el-GR" sz="800" dirty="0">
                          <a:effectLst/>
                        </a:rPr>
                        <a:t>Εξωτερικό υποστηρικτικό που προάγει την ατομική ανάπτυξη.</a:t>
                      </a:r>
                      <a:endParaRPr lang="el-GR" sz="800" dirty="0">
                        <a:effectLst/>
                        <a:latin typeface="+mj-lt"/>
                        <a:ea typeface="Times New Roman"/>
                      </a:endParaRPr>
                    </a:p>
                  </a:txBody>
                  <a:tcPr marL="38794" marR="38794" marT="0" marB="0">
                    <a:solidFill>
                      <a:schemeClr val="accent5">
                        <a:lumMod val="40000"/>
                        <a:lumOff val="60000"/>
                      </a:schemeClr>
                    </a:solidFill>
                  </a:tcPr>
                </a:tc>
                <a:tc>
                  <a:txBody>
                    <a:bodyPr/>
                    <a:lstStyle/>
                    <a:p>
                      <a:pPr>
                        <a:lnSpc>
                          <a:spcPct val="150000"/>
                        </a:lnSpc>
                        <a:spcAft>
                          <a:spcPts val="0"/>
                        </a:spcAft>
                      </a:pPr>
                      <a:r>
                        <a:rPr lang="el-GR" sz="800" dirty="0">
                          <a:effectLst/>
                        </a:rPr>
                        <a:t>Ερεθίσματα από το ίδιο το άτομο και γύρω </a:t>
                      </a:r>
                      <a:r>
                        <a:rPr lang="el-GR" sz="800" dirty="0" err="1">
                          <a:effectLst/>
                        </a:rPr>
                        <a:t>απ΄αυτό</a:t>
                      </a:r>
                      <a:r>
                        <a:rPr lang="el-GR" sz="800" dirty="0">
                          <a:effectLst/>
                        </a:rPr>
                        <a:t>, «όλες οι καταστάσεις, περιστάσεις και επιρροές που περιβάλλουν και επηρεάζουν την ανάπτυξη και τη συμπεριφορά ατόμων και ομάδων».</a:t>
                      </a:r>
                      <a:endParaRPr lang="el-GR" sz="800" dirty="0">
                        <a:effectLst/>
                        <a:latin typeface="+mj-lt"/>
                        <a:ea typeface="Times New Roman"/>
                      </a:endParaRPr>
                    </a:p>
                  </a:txBody>
                  <a:tcPr marL="38794" marR="38794" marT="0" marB="0">
                    <a:solidFill>
                      <a:schemeClr val="accent6">
                        <a:lumMod val="20000"/>
                        <a:lumOff val="80000"/>
                      </a:schemeClr>
                    </a:solidFill>
                  </a:tcPr>
                </a:tc>
              </a:tr>
              <a:tr h="1459708">
                <a:tc>
                  <a:txBody>
                    <a:bodyPr/>
                    <a:lstStyle/>
                    <a:p>
                      <a:pPr>
                        <a:lnSpc>
                          <a:spcPct val="150000"/>
                        </a:lnSpc>
                        <a:spcAft>
                          <a:spcPts val="0"/>
                        </a:spcAft>
                      </a:pPr>
                      <a:r>
                        <a:rPr lang="el-GR" sz="1200" b="1" dirty="0">
                          <a:effectLst/>
                        </a:rPr>
                        <a:t>Νοσηλευτική διεργασία</a:t>
                      </a:r>
                    </a:p>
                    <a:p>
                      <a:pPr>
                        <a:lnSpc>
                          <a:spcPct val="150000"/>
                        </a:lnSpc>
                        <a:spcAft>
                          <a:spcPts val="0"/>
                        </a:spcAft>
                      </a:pPr>
                      <a:r>
                        <a:rPr lang="el-GR" sz="1200" b="1" dirty="0">
                          <a:effectLst/>
                        </a:rPr>
                        <a:t> </a:t>
                      </a:r>
                    </a:p>
                    <a:p>
                      <a:pPr>
                        <a:lnSpc>
                          <a:spcPct val="150000"/>
                        </a:lnSpc>
                        <a:spcAft>
                          <a:spcPts val="0"/>
                        </a:spcAft>
                      </a:pPr>
                      <a:r>
                        <a:rPr lang="el-GR" sz="1200" b="1" dirty="0">
                          <a:effectLst/>
                        </a:rPr>
                        <a:t> </a:t>
                      </a:r>
                    </a:p>
                    <a:p>
                      <a:pPr>
                        <a:lnSpc>
                          <a:spcPct val="150000"/>
                        </a:lnSpc>
                        <a:spcAft>
                          <a:spcPts val="0"/>
                        </a:spcAft>
                      </a:pPr>
                      <a:r>
                        <a:rPr lang="el-GR" sz="1200" b="1" dirty="0">
                          <a:effectLst/>
                        </a:rPr>
                        <a:t> </a:t>
                      </a:r>
                      <a:endParaRPr lang="el-GR" sz="1200" b="1" dirty="0">
                        <a:effectLst/>
                        <a:latin typeface="+mj-lt"/>
                        <a:ea typeface="Times New Roman"/>
                      </a:endParaRPr>
                    </a:p>
                  </a:txBody>
                  <a:tcPr marL="38794" marR="38794" marT="0" marB="0">
                    <a:solidFill>
                      <a:srgbClr val="00B050"/>
                    </a:solidFill>
                  </a:tcPr>
                </a:tc>
                <a:tc>
                  <a:txBody>
                    <a:bodyPr/>
                    <a:lstStyle/>
                    <a:p>
                      <a:pPr marL="342900" lvl="0" indent="-342900">
                        <a:lnSpc>
                          <a:spcPct val="150000"/>
                        </a:lnSpc>
                        <a:spcAft>
                          <a:spcPts val="0"/>
                        </a:spcAft>
                        <a:buFont typeface="Symbol"/>
                        <a:buChar char=""/>
                        <a:tabLst>
                          <a:tab pos="79375" algn="l"/>
                        </a:tabLst>
                      </a:pPr>
                      <a:r>
                        <a:rPr lang="el-GR" sz="800" dirty="0">
                          <a:effectLst/>
                        </a:rPr>
                        <a:t>νοσηλευτική διάγνωση που ενσωματώνει και την εκτίμηση αναγκών, </a:t>
                      </a:r>
                    </a:p>
                    <a:p>
                      <a:pPr marL="342900" lvl="0" indent="-342900">
                        <a:lnSpc>
                          <a:spcPct val="150000"/>
                        </a:lnSpc>
                        <a:spcAft>
                          <a:spcPts val="0"/>
                        </a:spcAft>
                        <a:buFont typeface="Symbol"/>
                        <a:buChar char=""/>
                        <a:tabLst>
                          <a:tab pos="79375" algn="l"/>
                        </a:tabLst>
                      </a:pPr>
                      <a:r>
                        <a:rPr lang="el-GR" sz="800" dirty="0">
                          <a:effectLst/>
                        </a:rPr>
                        <a:t>νοσηλευτικοί στόχοι</a:t>
                      </a:r>
                    </a:p>
                    <a:p>
                      <a:pPr marL="342900" lvl="0" indent="-342900">
                        <a:lnSpc>
                          <a:spcPct val="150000"/>
                        </a:lnSpc>
                        <a:spcAft>
                          <a:spcPts val="0"/>
                        </a:spcAft>
                        <a:buFont typeface="Symbol"/>
                        <a:buChar char=""/>
                        <a:tabLst>
                          <a:tab pos="79375" algn="l"/>
                        </a:tabLst>
                      </a:pPr>
                      <a:r>
                        <a:rPr lang="el-GR" sz="800" dirty="0">
                          <a:effectLst/>
                        </a:rPr>
                        <a:t>νοσηλευτικές εκβάσεις</a:t>
                      </a:r>
                      <a:endParaRPr lang="el-GR" sz="800" dirty="0">
                        <a:effectLst/>
                        <a:latin typeface="+mj-lt"/>
                        <a:ea typeface="Times New Roman"/>
                      </a:endParaRPr>
                    </a:p>
                  </a:txBody>
                  <a:tcPr marL="38794" marR="38794" marT="0" marB="0">
                    <a:solidFill>
                      <a:schemeClr val="tx2">
                        <a:lumMod val="60000"/>
                        <a:lumOff val="40000"/>
                      </a:schemeClr>
                    </a:solidFill>
                  </a:tcPr>
                </a:tc>
                <a:tc>
                  <a:txBody>
                    <a:bodyPr/>
                    <a:lstStyle/>
                    <a:p>
                      <a:pPr marL="342900" lvl="0" indent="-342900">
                        <a:lnSpc>
                          <a:spcPct val="150000"/>
                        </a:lnSpc>
                        <a:spcAft>
                          <a:spcPts val="0"/>
                        </a:spcAft>
                        <a:buFont typeface="Symbol"/>
                        <a:buChar char=""/>
                        <a:tabLst>
                          <a:tab pos="79375" algn="l"/>
                        </a:tabLst>
                      </a:pPr>
                      <a:r>
                        <a:rPr lang="el-GR" sz="800" dirty="0">
                          <a:effectLst/>
                        </a:rPr>
                        <a:t>διάγνωση και αιτιολόγηση για την ανάγκη νοσηλευτικής φροντίδας</a:t>
                      </a:r>
                    </a:p>
                    <a:p>
                      <a:pPr marL="342900" lvl="0" indent="-342900">
                        <a:lnSpc>
                          <a:spcPct val="150000"/>
                        </a:lnSpc>
                        <a:spcAft>
                          <a:spcPts val="0"/>
                        </a:spcAft>
                        <a:buFont typeface="Symbol"/>
                        <a:buChar char=""/>
                        <a:tabLst>
                          <a:tab pos="79375" algn="l"/>
                        </a:tabLst>
                      </a:pPr>
                      <a:r>
                        <a:rPr lang="el-GR" sz="800" dirty="0">
                          <a:effectLst/>
                        </a:rPr>
                        <a:t>σχεδιασμός και εφαρμογή του πλάνου φροντίδας</a:t>
                      </a:r>
                    </a:p>
                    <a:p>
                      <a:pPr marL="342900" lvl="0" indent="-342900">
                        <a:lnSpc>
                          <a:spcPct val="150000"/>
                        </a:lnSpc>
                        <a:spcAft>
                          <a:spcPts val="0"/>
                        </a:spcAft>
                        <a:buFont typeface="Symbol"/>
                        <a:buChar char=""/>
                        <a:tabLst>
                          <a:tab pos="79375" algn="l"/>
                          <a:tab pos="169545" algn="l"/>
                        </a:tabLst>
                      </a:pPr>
                      <a:r>
                        <a:rPr lang="el-GR" sz="800" dirty="0">
                          <a:effectLst/>
                        </a:rPr>
                        <a:t>παραγωγή και </a:t>
                      </a:r>
                      <a:r>
                        <a:rPr lang="el-GR" sz="800" dirty="0" err="1">
                          <a:effectLst/>
                        </a:rPr>
                        <a:t>διαχείρηση</a:t>
                      </a:r>
                      <a:r>
                        <a:rPr lang="el-GR" sz="800" dirty="0">
                          <a:effectLst/>
                        </a:rPr>
                        <a:t> της νοσηλευτικής φροντίδας</a:t>
                      </a:r>
                      <a:endParaRPr lang="el-GR" sz="800" dirty="0">
                        <a:effectLst/>
                        <a:latin typeface="+mj-lt"/>
                        <a:ea typeface="Times New Roman"/>
                      </a:endParaRPr>
                    </a:p>
                  </a:txBody>
                  <a:tcPr marL="38794" marR="38794" marT="0" marB="0">
                    <a:solidFill>
                      <a:schemeClr val="accent5">
                        <a:lumMod val="40000"/>
                        <a:lumOff val="60000"/>
                      </a:schemeClr>
                    </a:solidFill>
                  </a:tcPr>
                </a:tc>
                <a:tc>
                  <a:txBody>
                    <a:bodyPr/>
                    <a:lstStyle/>
                    <a:p>
                      <a:pPr marL="342900" lvl="0" indent="-342900">
                        <a:lnSpc>
                          <a:spcPct val="150000"/>
                        </a:lnSpc>
                        <a:spcAft>
                          <a:spcPts val="0"/>
                        </a:spcAft>
                        <a:buFont typeface="Symbol"/>
                        <a:buChar char=""/>
                        <a:tabLst>
                          <a:tab pos="46355" algn="l"/>
                          <a:tab pos="136525" algn="l"/>
                        </a:tabLst>
                      </a:pPr>
                      <a:r>
                        <a:rPr lang="el-GR" sz="800" dirty="0">
                          <a:effectLst/>
                        </a:rPr>
                        <a:t>εκτίμηση αναγκών σε δύο επίπεδα, 1. </a:t>
                      </a:r>
                      <a:r>
                        <a:rPr lang="el-GR" sz="800" dirty="0" err="1">
                          <a:effectLst/>
                        </a:rPr>
                        <a:t>συμπεριφορική</a:t>
                      </a:r>
                      <a:r>
                        <a:rPr lang="el-GR" sz="800" dirty="0">
                          <a:effectLst/>
                        </a:rPr>
                        <a:t>, 2. αιτιολογική</a:t>
                      </a:r>
                    </a:p>
                    <a:p>
                      <a:pPr marL="342900" lvl="0" indent="-342900">
                        <a:lnSpc>
                          <a:spcPct val="150000"/>
                        </a:lnSpc>
                        <a:spcAft>
                          <a:spcPts val="0"/>
                        </a:spcAft>
                        <a:buFont typeface="Symbol"/>
                        <a:buChar char=""/>
                        <a:tabLst>
                          <a:tab pos="46355" algn="l"/>
                          <a:tab pos="136525" algn="l"/>
                        </a:tabLst>
                      </a:pPr>
                      <a:r>
                        <a:rPr lang="el-GR" sz="800" dirty="0">
                          <a:effectLst/>
                        </a:rPr>
                        <a:t>νοσηλευτική διάγνωση</a:t>
                      </a:r>
                    </a:p>
                    <a:p>
                      <a:pPr marL="342900" lvl="0" indent="-342900">
                        <a:lnSpc>
                          <a:spcPct val="150000"/>
                        </a:lnSpc>
                        <a:spcAft>
                          <a:spcPts val="0"/>
                        </a:spcAft>
                        <a:buFont typeface="Symbol"/>
                        <a:buChar char=""/>
                        <a:tabLst>
                          <a:tab pos="46355" algn="l"/>
                          <a:tab pos="136525" algn="l"/>
                        </a:tabLst>
                      </a:pPr>
                      <a:r>
                        <a:rPr lang="el-GR" sz="800" dirty="0">
                          <a:effectLst/>
                        </a:rPr>
                        <a:t>στοχοθέτηση</a:t>
                      </a:r>
                    </a:p>
                    <a:p>
                      <a:pPr marL="342900" lvl="0" indent="-342900">
                        <a:lnSpc>
                          <a:spcPct val="150000"/>
                        </a:lnSpc>
                        <a:spcAft>
                          <a:spcPts val="0"/>
                        </a:spcAft>
                        <a:buFont typeface="Symbol"/>
                        <a:buChar char=""/>
                        <a:tabLst>
                          <a:tab pos="46355" algn="l"/>
                          <a:tab pos="136525" algn="l"/>
                        </a:tabLst>
                      </a:pPr>
                      <a:r>
                        <a:rPr lang="el-GR" sz="800" dirty="0">
                          <a:effectLst/>
                        </a:rPr>
                        <a:t>σχέδιο εφαρμογής</a:t>
                      </a:r>
                    </a:p>
                    <a:p>
                      <a:pPr marL="342900" lvl="0" indent="-342900">
                        <a:lnSpc>
                          <a:spcPct val="150000"/>
                        </a:lnSpc>
                        <a:spcAft>
                          <a:spcPts val="0"/>
                        </a:spcAft>
                        <a:buFont typeface="Symbol"/>
                        <a:buChar char=""/>
                        <a:tabLst>
                          <a:tab pos="46355" algn="l"/>
                          <a:tab pos="136525" algn="l"/>
                        </a:tabLst>
                      </a:pPr>
                      <a:r>
                        <a:rPr lang="el-GR" sz="800" dirty="0">
                          <a:effectLst/>
                        </a:rPr>
                        <a:t>αξιολόγηση</a:t>
                      </a:r>
                      <a:endParaRPr lang="el-GR" sz="800" dirty="0">
                        <a:effectLst/>
                        <a:latin typeface="+mj-lt"/>
                        <a:ea typeface="Times New Roman"/>
                      </a:endParaRPr>
                    </a:p>
                  </a:txBody>
                  <a:tcPr marL="38794" marR="38794" marT="0" marB="0">
                    <a:solidFill>
                      <a:schemeClr val="accent6">
                        <a:lumMod val="20000"/>
                        <a:lumOff val="80000"/>
                      </a:schemeClr>
                    </a:solidFill>
                  </a:tcPr>
                </a:tc>
              </a:tr>
            </a:tbl>
          </a:graphicData>
        </a:graphic>
      </p:graphicFrame>
    </p:spTree>
    <p:extLst>
      <p:ext uri="{BB962C8B-B14F-4D97-AF65-F5344CB8AC3E}">
        <p14:creationId xmlns:p14="http://schemas.microsoft.com/office/powerpoint/2010/main" val="1060792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a:bodyPr>
          <a:lstStyle/>
          <a:p>
            <a:r>
              <a:rPr lang="en-US" dirty="0" smtClean="0"/>
              <a:t>The Wagner Chronic Care Model</a:t>
            </a:r>
            <a:endParaRPr lang="el-GR" dirty="0"/>
          </a:p>
        </p:txBody>
      </p:sp>
      <p:pic>
        <p:nvPicPr>
          <p:cNvPr id="5" name="Picture 2"/>
          <p:cNvPicPr>
            <a:picLocks noChangeAspect="1" noChangeArrowheads="1"/>
          </p:cNvPicPr>
          <p:nvPr/>
        </p:nvPicPr>
        <p:blipFill>
          <a:blip r:embed="rId3" cstate="print"/>
          <a:srcRect/>
          <a:stretch>
            <a:fillRect/>
          </a:stretch>
        </p:blipFill>
        <p:spPr bwMode="auto">
          <a:xfrm>
            <a:off x="1110245" y="1418400"/>
            <a:ext cx="6923509" cy="4669926"/>
          </a:xfrm>
          <a:prstGeom prst="rect">
            <a:avLst/>
          </a:prstGeom>
          <a:noFill/>
          <a:ln w="9525">
            <a:noFill/>
            <a:miter lim="800000"/>
            <a:headEnd/>
            <a:tailEnd/>
          </a:ln>
        </p:spPr>
      </p:pic>
    </p:spTree>
    <p:extLst>
      <p:ext uri="{BB962C8B-B14F-4D97-AF65-F5344CB8AC3E}">
        <p14:creationId xmlns:p14="http://schemas.microsoft.com/office/powerpoint/2010/main" val="2114497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Εκπαίδευση</a:t>
            </a:r>
            <a:endParaRPr lang="el-GR" dirty="0"/>
          </a:p>
        </p:txBody>
      </p:sp>
      <p:sp>
        <p:nvSpPr>
          <p:cNvPr id="3" name="Θέση περιεχομένου 2"/>
          <p:cNvSpPr>
            <a:spLocks noGrp="1"/>
          </p:cNvSpPr>
          <p:nvPr>
            <p:ph idx="1"/>
          </p:nvPr>
        </p:nvSpPr>
        <p:spPr/>
        <p:txBody>
          <a:bodyPr>
            <a:noAutofit/>
          </a:bodyPr>
          <a:lstStyle/>
          <a:p>
            <a:pPr marL="0" indent="0">
              <a:lnSpc>
                <a:spcPct val="90000"/>
              </a:lnSpc>
              <a:buNone/>
            </a:pPr>
            <a:r>
              <a:rPr lang="el-GR" altLang="el-GR" sz="2600" dirty="0"/>
              <a:t>Η εκπαίδευση των επαγγελματιών είναι διαφορετική μεταξύ των χωρών της ΕΕ αλλά και μεταξύ των Νοσηλευτών αφού η εκπαίδευση που λάμβαναν 25 έτη πριν δεν είναι ίδια με την τωρινή εκπαίδευση. Έπειτα από την έγκριση της χρηματοδότησης για το πρόγραμμα, αναπτύχθηκε ένα θεωρητικό μοντέλο που </a:t>
            </a:r>
            <a:r>
              <a:rPr lang="el-GR" altLang="el-GR" sz="2600" dirty="0" err="1"/>
              <a:t>περιελάμβανε</a:t>
            </a:r>
            <a:r>
              <a:rPr lang="el-GR" altLang="el-GR" sz="2600" dirty="0"/>
              <a:t> στοιχεία από τον Παγκόσμιο οργανισμό Υγείας, την Ευρωπαϊκή Ένωση, το Νοσηλευτικό συμβούλιο της Ευρώπης, με τελικό σκοπό τη δημιουργία ικανών επαγγελματιών στη Δημόσια Υγεία, στην Προαγωγή Υγείας και στην Αγωγή Υγείας. Μετά την ολοκλήρωση του εκπαιδευτικού προγράμματος οι νοσηλευτές αναμένεται: </a:t>
            </a:r>
          </a:p>
        </p:txBody>
      </p:sp>
    </p:spTree>
    <p:extLst>
      <p:ext uri="{BB962C8B-B14F-4D97-AF65-F5344CB8AC3E}">
        <p14:creationId xmlns:p14="http://schemas.microsoft.com/office/powerpoint/2010/main" val="3068103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3047</TotalTime>
  <Words>3337</Words>
  <Application>Microsoft Office PowerPoint</Application>
  <PresentationFormat>On-screen Show (4:3)</PresentationFormat>
  <Paragraphs>510</Paragraphs>
  <Slides>50</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MS PGothic</vt:lpstr>
      <vt:lpstr>Arial</vt:lpstr>
      <vt:lpstr>Calibri</vt:lpstr>
      <vt:lpstr>Symbol</vt:lpstr>
      <vt:lpstr>Times New Roman</vt:lpstr>
      <vt:lpstr>Wingdings</vt:lpstr>
      <vt:lpstr>Θέμα του Office</vt:lpstr>
      <vt:lpstr>ΚΟΙΝΟΤΙΚΗ ΝΟΣΗΛΕΥΤΙΚΗ Ι</vt:lpstr>
      <vt:lpstr>Η Νοσηλευτική Διεργασία στην Κοινότητα</vt:lpstr>
      <vt:lpstr>Θεωρητικό Πλαίσιο Κοινοτικής Νοσηλευτικής</vt:lpstr>
      <vt:lpstr>Το Μοντέλο συστημάτων της Neuman (1989)</vt:lpstr>
      <vt:lpstr>H Θεωρία της αυτοφροντίδας (Orem 1985)</vt:lpstr>
      <vt:lpstr>H Θεωρία της προσαρμογής (Roy 1984)</vt:lpstr>
      <vt:lpstr>Θεωρητικά Μοντέλα με Εφαρμογή στην Κοινοτική Νοσηλευτική</vt:lpstr>
      <vt:lpstr>The Wagner Chronic Care Model</vt:lpstr>
      <vt:lpstr>Εκπαίδευση</vt:lpstr>
      <vt:lpstr>Στόχοι</vt:lpstr>
      <vt:lpstr>Ορισμός της Πρακτικής Βασισμένης στον Πληθυσμό (1/5)</vt:lpstr>
      <vt:lpstr>Ορισμός της Πρακτικής Βασισμένης στον Πληθυσμό (2/5)</vt:lpstr>
      <vt:lpstr>Ορισμός της Πρακτικής Βασισμένης στον Πληθυσμό (3/5)</vt:lpstr>
      <vt:lpstr>Ορισμός της Πρακτικής Βασισμένης στον Πληθυσμό (4/5)</vt:lpstr>
      <vt:lpstr>Ορισμός της Πρακτικής Βασισμένης στον Πληθυσμό (5/5)</vt:lpstr>
      <vt:lpstr>Public Health Interventions</vt:lpstr>
      <vt:lpstr>Παρεμβάσεις στη Δημόσια Υγεία</vt:lpstr>
      <vt:lpstr>Ορισμός των Παρεμβάσεων Δημόσιας Υγείας: Παρέμβαση Δημόσιας Υγείας (1/8)</vt:lpstr>
      <vt:lpstr>Ορισμός των Παρεμβάσεων Δημόσιας Υγείας: Παρέμβαση Δημόσιας Υγείας (2/8)</vt:lpstr>
      <vt:lpstr>Ορισμός των Παρεμβάσεων Δημόσιας Υγείας: Παρέμβαση Δημόσιας Υγείας (3/8)</vt:lpstr>
      <vt:lpstr>Ορισμός των Παρεμβάσεων Δημόσιας Υγείας: Παρέμβαση Δημόσιας Υγείας (4/8)</vt:lpstr>
      <vt:lpstr>Παρεμβάσεις στη Δημόσια Υγεία</vt:lpstr>
      <vt:lpstr>Ορισμός των Παρεμβάσεων Δημόσιας Υγείας: Παρέμβαση Δημόσιας Υγείας (5/8)</vt:lpstr>
      <vt:lpstr>Ορισμός των Παρεμβάσεων Δημόσιας Υγείας: Παρέμβαση Δημόσιας Υγείας (6/8)</vt:lpstr>
      <vt:lpstr>Ορισμός των Παρεμβάσεων Δημόσιας Υγείας: Παρέμβαση Δημόσιας Υγείας (7/8)</vt:lpstr>
      <vt:lpstr>Ορισμός των Παρεμβάσεων Δημόσιας Υγείας: Παρέμβαση Δημόσιας Υγείας (8/8)</vt:lpstr>
      <vt:lpstr>Οι Τρεις Τομείς Πρακτικής στη Δημόσια Υγεία</vt:lpstr>
      <vt:lpstr>Πρακτική Επικεντρωμένη στην Κοινότητα</vt:lpstr>
      <vt:lpstr>Πρακτική Επικεντρωμένη στα Συστήματα</vt:lpstr>
      <vt:lpstr>Πρακτική Επικεντρωμένη στο Άτομο</vt:lpstr>
      <vt:lpstr>Θεωρητικά Μοντέλα με Εφαρμογή στην Κοινοτική Νοσηλευτική</vt:lpstr>
      <vt:lpstr>Παρεμβάσεις στη Δημόσια Υγεία</vt:lpstr>
      <vt:lpstr>The Wagner Chronic Care Model</vt:lpstr>
      <vt:lpstr>PowerPoint Presentation</vt:lpstr>
      <vt:lpstr>Σύστημα Ταξινόμησης Προβλημάτων OMAHA Τομείς Προβλημάτων του Ασθενούς/Οικογένειας/Ομάδας</vt:lpstr>
      <vt:lpstr>Κατηγορίες Παρεμβάσεων για το  Άτομο/Οικογένεια/Ομάδα</vt:lpstr>
      <vt:lpstr>Βαθμολόγηση Προβλημάτων για τις Εκβάσεις</vt:lpstr>
      <vt:lpstr>Το Μοντέλο Παρέμβασης Calgary</vt:lpstr>
      <vt:lpstr>Νοσηλευτική Διεργασία και Υγεία της Οικογένειας στην Κατ’οίκον Φροντίδα</vt:lpstr>
      <vt:lpstr>Εκπαίδευση στην Κοινοτική Νοσηλευτική </vt:lpstr>
      <vt:lpstr>Μεταπτυχιακή Εκπαίδευση στην Κοινοτική Νοσηλευτική</vt:lpstr>
      <vt:lpstr>Ειδικότητα Κοινοτικής Νοσηλευτικής</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Uoa</cp:lastModifiedBy>
  <cp:revision>556</cp:revision>
  <dcterms:created xsi:type="dcterms:W3CDTF">2012-09-06T09:03:05Z</dcterms:created>
  <dcterms:modified xsi:type="dcterms:W3CDTF">2016-04-20T10:47:19Z</dcterms:modified>
</cp:coreProperties>
</file>